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7" r:id="rId6"/>
    <p:sldId id="274" r:id="rId7"/>
    <p:sldId id="272" r:id="rId8"/>
    <p:sldId id="261"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60C722-62F2-437B-BEC4-8798EFB368F1}">
          <p14:sldIdLst>
            <p14:sldId id="256"/>
            <p14:sldId id="258"/>
            <p14:sldId id="259"/>
            <p14:sldId id="260"/>
            <p14:sldId id="267"/>
            <p14:sldId id="274"/>
            <p14:sldId id="272"/>
          </p14:sldIdLst>
        </p14:section>
        <p14:section name="Process" id="{B50366F9-9994-4265-9D9E-5CC337B87EF5}">
          <p14:sldIdLst>
            <p14:sldId id="261"/>
            <p14:sldId id="262"/>
            <p14:sldId id="264"/>
          </p14:sldIdLst>
        </p14:section>
        <p14:section name="Insights" id="{20DFB5F1-4C83-47BF-93AF-83173E1DA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114" d="100"/>
          <a:sy n="114" d="100"/>
        </p:scale>
        <p:origin x="4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1" Type="http://schemas.openxmlformats.org/officeDocument/2006/relationships/hyperlink" Target="http://www.fotocasa.e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1" Type="http://schemas.openxmlformats.org/officeDocument/2006/relationships/hyperlink" Target="http://www.fotocasa.es/"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E5306C-F452-4C4A-81F5-C09D73B762D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E73E9E-72FD-44E3-9D46-E8E126FB943B}">
      <dgm:prSet/>
      <dgm:spPr/>
      <dgm:t>
        <a:bodyPr/>
        <a:lstStyle/>
        <a:p>
          <a:r>
            <a:rPr lang="en-US"/>
            <a:t>Normalizing the dictionaries inside of the json files. </a:t>
          </a:r>
        </a:p>
      </dgm:t>
    </dgm:pt>
    <dgm:pt modelId="{3308EF3C-014E-45C5-9970-F7F43D5F2483}" type="parTrans" cxnId="{7EDD1D28-7F3E-49FC-870E-601C93715662}">
      <dgm:prSet/>
      <dgm:spPr/>
      <dgm:t>
        <a:bodyPr/>
        <a:lstStyle/>
        <a:p>
          <a:endParaRPr lang="en-US"/>
        </a:p>
      </dgm:t>
    </dgm:pt>
    <dgm:pt modelId="{6546419D-EB6A-4BC0-9775-9897FF361EAF}" type="sibTrans" cxnId="{7EDD1D28-7F3E-49FC-870E-601C93715662}">
      <dgm:prSet/>
      <dgm:spPr/>
      <dgm:t>
        <a:bodyPr/>
        <a:lstStyle/>
        <a:p>
          <a:endParaRPr lang="en-US"/>
        </a:p>
      </dgm:t>
    </dgm:pt>
    <dgm:pt modelId="{B5A2BBDD-BCBB-491E-88F9-F231C09A3900}">
      <dgm:prSet/>
      <dgm:spPr/>
      <dgm:t>
        <a:bodyPr/>
        <a:lstStyle/>
        <a:p>
          <a:r>
            <a:rPr lang="en-US" dirty="0"/>
            <a:t>Lack of ability to apply, in a proper way, the techniques seen previous weeks.  </a:t>
          </a:r>
        </a:p>
      </dgm:t>
    </dgm:pt>
    <dgm:pt modelId="{3771761E-6BD9-4019-BBC9-F1AB063C9093}" type="parTrans" cxnId="{FD8E58E0-919A-44E3-A74E-4B038C36A22C}">
      <dgm:prSet/>
      <dgm:spPr/>
      <dgm:t>
        <a:bodyPr/>
        <a:lstStyle/>
        <a:p>
          <a:endParaRPr lang="en-US"/>
        </a:p>
      </dgm:t>
    </dgm:pt>
    <dgm:pt modelId="{B6771E62-4875-4E6B-AF3E-FDCF92F06B94}" type="sibTrans" cxnId="{FD8E58E0-919A-44E3-A74E-4B038C36A22C}">
      <dgm:prSet/>
      <dgm:spPr/>
      <dgm:t>
        <a:bodyPr/>
        <a:lstStyle/>
        <a:p>
          <a:endParaRPr lang="en-US"/>
        </a:p>
      </dgm:t>
    </dgm:pt>
    <dgm:pt modelId="{81CA8387-571D-4C00-87B5-7415E75FA95F}" type="pres">
      <dgm:prSet presAssocID="{E3E5306C-F452-4C4A-81F5-C09D73B762D0}" presName="root" presStyleCnt="0">
        <dgm:presLayoutVars>
          <dgm:dir/>
          <dgm:resizeHandles val="exact"/>
        </dgm:presLayoutVars>
      </dgm:prSet>
      <dgm:spPr/>
    </dgm:pt>
    <dgm:pt modelId="{5AB7BA88-C01C-41BD-A080-47B30997B3CB}" type="pres">
      <dgm:prSet presAssocID="{F9E73E9E-72FD-44E3-9D46-E8E126FB943B}" presName="compNode" presStyleCnt="0"/>
      <dgm:spPr/>
    </dgm:pt>
    <dgm:pt modelId="{5800417B-6897-4E22-9101-E89CA3EF1582}" type="pres">
      <dgm:prSet presAssocID="{F9E73E9E-72FD-44E3-9D46-E8E126FB943B}" presName="bgRect" presStyleLbl="bgShp" presStyleIdx="0" presStyleCnt="2"/>
      <dgm:spPr/>
    </dgm:pt>
    <dgm:pt modelId="{97849723-BF79-40CB-831D-225CE022F088}" type="pres">
      <dgm:prSet presAssocID="{F9E73E9E-72FD-44E3-9D46-E8E126FB9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898BCC1-2051-401E-9D83-6F63073E5F94}" type="pres">
      <dgm:prSet presAssocID="{F9E73E9E-72FD-44E3-9D46-E8E126FB943B}" presName="spaceRect" presStyleCnt="0"/>
      <dgm:spPr/>
    </dgm:pt>
    <dgm:pt modelId="{63B0797E-20BC-4E05-8373-A71C48E5AF7F}" type="pres">
      <dgm:prSet presAssocID="{F9E73E9E-72FD-44E3-9D46-E8E126FB943B}" presName="parTx" presStyleLbl="revTx" presStyleIdx="0" presStyleCnt="2">
        <dgm:presLayoutVars>
          <dgm:chMax val="0"/>
          <dgm:chPref val="0"/>
        </dgm:presLayoutVars>
      </dgm:prSet>
      <dgm:spPr/>
    </dgm:pt>
    <dgm:pt modelId="{EA73B2E8-5A71-4C3B-9417-850AD0D81673}" type="pres">
      <dgm:prSet presAssocID="{6546419D-EB6A-4BC0-9775-9897FF361EAF}" presName="sibTrans" presStyleCnt="0"/>
      <dgm:spPr/>
    </dgm:pt>
    <dgm:pt modelId="{2753626A-6A9C-4380-AE4D-E7F0B1057891}" type="pres">
      <dgm:prSet presAssocID="{B5A2BBDD-BCBB-491E-88F9-F231C09A3900}" presName="compNode" presStyleCnt="0"/>
      <dgm:spPr/>
    </dgm:pt>
    <dgm:pt modelId="{C0A329B2-77C5-435D-9C89-FA8318996E36}" type="pres">
      <dgm:prSet presAssocID="{B5A2BBDD-BCBB-491E-88F9-F231C09A3900}" presName="bgRect" presStyleLbl="bgShp" presStyleIdx="1" presStyleCnt="2"/>
      <dgm:spPr/>
    </dgm:pt>
    <dgm:pt modelId="{4B7D0B8B-B3A6-457A-9B44-CE4F09C4C334}" type="pres">
      <dgm:prSet presAssocID="{B5A2BBDD-BCBB-491E-88F9-F231C09A39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4003E3A7-9D03-4256-A1F2-2EE2A56E56D6}" type="pres">
      <dgm:prSet presAssocID="{B5A2BBDD-BCBB-491E-88F9-F231C09A3900}" presName="spaceRect" presStyleCnt="0"/>
      <dgm:spPr/>
    </dgm:pt>
    <dgm:pt modelId="{E4D4453B-F992-4219-9B72-FF0BE1CCC345}" type="pres">
      <dgm:prSet presAssocID="{B5A2BBDD-BCBB-491E-88F9-F231C09A3900}" presName="parTx" presStyleLbl="revTx" presStyleIdx="1" presStyleCnt="2">
        <dgm:presLayoutVars>
          <dgm:chMax val="0"/>
          <dgm:chPref val="0"/>
        </dgm:presLayoutVars>
      </dgm:prSet>
      <dgm:spPr/>
    </dgm:pt>
  </dgm:ptLst>
  <dgm:cxnLst>
    <dgm:cxn modelId="{7EDD1D28-7F3E-49FC-870E-601C93715662}" srcId="{E3E5306C-F452-4C4A-81F5-C09D73B762D0}" destId="{F9E73E9E-72FD-44E3-9D46-E8E126FB943B}" srcOrd="0" destOrd="0" parTransId="{3308EF3C-014E-45C5-9970-F7F43D5F2483}" sibTransId="{6546419D-EB6A-4BC0-9775-9897FF361EAF}"/>
    <dgm:cxn modelId="{35FAC651-09A9-4C6D-8DBA-5F6B167A173A}" type="presOf" srcId="{B5A2BBDD-BCBB-491E-88F9-F231C09A3900}" destId="{E4D4453B-F992-4219-9B72-FF0BE1CCC345}" srcOrd="0" destOrd="0" presId="urn:microsoft.com/office/officeart/2018/2/layout/IconVerticalSolidList"/>
    <dgm:cxn modelId="{65B87C76-3C7A-48C7-80C4-EF4F98D5C6E8}" type="presOf" srcId="{E3E5306C-F452-4C4A-81F5-C09D73B762D0}" destId="{81CA8387-571D-4C00-87B5-7415E75FA95F}" srcOrd="0" destOrd="0" presId="urn:microsoft.com/office/officeart/2018/2/layout/IconVerticalSolidList"/>
    <dgm:cxn modelId="{6AE14AE0-4A49-4686-B473-F174680CAF1B}" type="presOf" srcId="{F9E73E9E-72FD-44E3-9D46-E8E126FB943B}" destId="{63B0797E-20BC-4E05-8373-A71C48E5AF7F}" srcOrd="0" destOrd="0" presId="urn:microsoft.com/office/officeart/2018/2/layout/IconVerticalSolidList"/>
    <dgm:cxn modelId="{FD8E58E0-919A-44E3-A74E-4B038C36A22C}" srcId="{E3E5306C-F452-4C4A-81F5-C09D73B762D0}" destId="{B5A2BBDD-BCBB-491E-88F9-F231C09A3900}" srcOrd="1" destOrd="0" parTransId="{3771761E-6BD9-4019-BBC9-F1AB063C9093}" sibTransId="{B6771E62-4875-4E6B-AF3E-FDCF92F06B94}"/>
    <dgm:cxn modelId="{D0D05C33-4F7A-4E45-B29E-6EDDBFF9D195}" type="presParOf" srcId="{81CA8387-571D-4C00-87B5-7415E75FA95F}" destId="{5AB7BA88-C01C-41BD-A080-47B30997B3CB}" srcOrd="0" destOrd="0" presId="urn:microsoft.com/office/officeart/2018/2/layout/IconVerticalSolidList"/>
    <dgm:cxn modelId="{5865BED4-3203-4527-A9EC-030C630004DB}" type="presParOf" srcId="{5AB7BA88-C01C-41BD-A080-47B30997B3CB}" destId="{5800417B-6897-4E22-9101-E89CA3EF1582}" srcOrd="0" destOrd="0" presId="urn:microsoft.com/office/officeart/2018/2/layout/IconVerticalSolidList"/>
    <dgm:cxn modelId="{506DB501-6F66-4ED3-84C3-E4CC92F247E9}" type="presParOf" srcId="{5AB7BA88-C01C-41BD-A080-47B30997B3CB}" destId="{97849723-BF79-40CB-831D-225CE022F088}" srcOrd="1" destOrd="0" presId="urn:microsoft.com/office/officeart/2018/2/layout/IconVerticalSolidList"/>
    <dgm:cxn modelId="{1EB6A6D8-DD71-4ED6-A2FA-CB0263379748}" type="presParOf" srcId="{5AB7BA88-C01C-41BD-A080-47B30997B3CB}" destId="{B898BCC1-2051-401E-9D83-6F63073E5F94}" srcOrd="2" destOrd="0" presId="urn:microsoft.com/office/officeart/2018/2/layout/IconVerticalSolidList"/>
    <dgm:cxn modelId="{0CE91D2E-E341-47F4-A66D-73C8E6199B26}" type="presParOf" srcId="{5AB7BA88-C01C-41BD-A080-47B30997B3CB}" destId="{63B0797E-20BC-4E05-8373-A71C48E5AF7F}" srcOrd="3" destOrd="0" presId="urn:microsoft.com/office/officeart/2018/2/layout/IconVerticalSolidList"/>
    <dgm:cxn modelId="{993FE0C7-3239-4C83-8DC3-FF827AB69714}" type="presParOf" srcId="{81CA8387-571D-4C00-87B5-7415E75FA95F}" destId="{EA73B2E8-5A71-4C3B-9417-850AD0D81673}" srcOrd="1" destOrd="0" presId="urn:microsoft.com/office/officeart/2018/2/layout/IconVerticalSolidList"/>
    <dgm:cxn modelId="{8A564EBF-0CB5-4349-AB8D-FACBFE57ED79}" type="presParOf" srcId="{81CA8387-571D-4C00-87B5-7415E75FA95F}" destId="{2753626A-6A9C-4380-AE4D-E7F0B1057891}" srcOrd="2" destOrd="0" presId="urn:microsoft.com/office/officeart/2018/2/layout/IconVerticalSolidList"/>
    <dgm:cxn modelId="{582270B6-A8CC-48C1-B14F-E361893BFDFB}" type="presParOf" srcId="{2753626A-6A9C-4380-AE4D-E7F0B1057891}" destId="{C0A329B2-77C5-435D-9C89-FA8318996E36}" srcOrd="0" destOrd="0" presId="urn:microsoft.com/office/officeart/2018/2/layout/IconVerticalSolidList"/>
    <dgm:cxn modelId="{BDD50F26-0388-4B5C-8B27-D203B515D977}" type="presParOf" srcId="{2753626A-6A9C-4380-AE4D-E7F0B1057891}" destId="{4B7D0B8B-B3A6-457A-9B44-CE4F09C4C334}" srcOrd="1" destOrd="0" presId="urn:microsoft.com/office/officeart/2018/2/layout/IconVerticalSolidList"/>
    <dgm:cxn modelId="{0DBDDC35-8612-4239-884B-E73C6DD356F9}" type="presParOf" srcId="{2753626A-6A9C-4380-AE4D-E7F0B1057891}" destId="{4003E3A7-9D03-4256-A1F2-2EE2A56E56D6}" srcOrd="2" destOrd="0" presId="urn:microsoft.com/office/officeart/2018/2/layout/IconVerticalSolidList"/>
    <dgm:cxn modelId="{6C5B1FBD-1D34-4C15-A2B7-2002DCA5A77D}" type="presParOf" srcId="{2753626A-6A9C-4380-AE4D-E7F0B1057891}" destId="{E4D4453B-F992-4219-9B72-FF0BE1CCC3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B2B135-672C-4FBF-B483-A12C0D416932}" type="doc">
      <dgm:prSet loTypeId="urn:microsoft.com/office/officeart/2005/8/layout/matrix2" loCatId="matrix" qsTypeId="urn:microsoft.com/office/officeart/2005/8/quickstyle/simple1" qsCatId="simple" csTypeId="urn:microsoft.com/office/officeart/2005/8/colors/colorful5" csCatId="colorful" phldr="1"/>
      <dgm:spPr/>
      <dgm:t>
        <a:bodyPr/>
        <a:lstStyle/>
        <a:p>
          <a:endParaRPr lang="en-US"/>
        </a:p>
      </dgm:t>
    </dgm:pt>
    <dgm:pt modelId="{47620B04-6DA5-4650-A22A-5F2F48367D05}">
      <dgm:prSet/>
      <dgm:spPr/>
      <dgm:t>
        <a:bodyPr/>
        <a:lstStyle/>
        <a:p>
          <a:r>
            <a:rPr lang="en-US"/>
            <a:t>After the analysis </a:t>
          </a:r>
          <a:r>
            <a:rPr lang="en-US">
              <a:hlinkClick xmlns:r="http://schemas.openxmlformats.org/officeDocument/2006/relationships" r:id="rId1"/>
            </a:rPr>
            <a:t>www.fotocasa.es</a:t>
          </a:r>
          <a:r>
            <a:rPr lang="en-US"/>
            <a:t> I have seen that the website is API based.</a:t>
          </a:r>
        </a:p>
      </dgm:t>
    </dgm:pt>
    <dgm:pt modelId="{67F64D00-07F9-463A-8999-704F13FF62A1}" type="parTrans" cxnId="{F7AB084C-7103-477B-BCEF-936E46C8638B}">
      <dgm:prSet/>
      <dgm:spPr/>
      <dgm:t>
        <a:bodyPr/>
        <a:lstStyle/>
        <a:p>
          <a:endParaRPr lang="en-US"/>
        </a:p>
      </dgm:t>
    </dgm:pt>
    <dgm:pt modelId="{19168EED-CEB7-414D-A2ED-7F7971957BA6}" type="sibTrans" cxnId="{F7AB084C-7103-477B-BCEF-936E46C8638B}">
      <dgm:prSet/>
      <dgm:spPr/>
      <dgm:t>
        <a:bodyPr/>
        <a:lstStyle/>
        <a:p>
          <a:endParaRPr lang="en-US"/>
        </a:p>
      </dgm:t>
    </dgm:pt>
    <dgm:pt modelId="{DAD981BE-ECB5-44B9-8EF9-E0B720922D49}">
      <dgm:prSet/>
      <dgm:spPr/>
      <dgm:t>
        <a:bodyPr/>
        <a:lstStyle/>
        <a:p>
          <a:r>
            <a:rPr lang="en-US"/>
            <a:t>Check if the request to the site web is allowed (get 200).</a:t>
          </a:r>
        </a:p>
      </dgm:t>
    </dgm:pt>
    <dgm:pt modelId="{05A39167-77C5-46DB-AD0A-5BBF76003DCD}" type="parTrans" cxnId="{29B52099-8007-44D9-960C-4B61AE723169}">
      <dgm:prSet/>
      <dgm:spPr/>
      <dgm:t>
        <a:bodyPr/>
        <a:lstStyle/>
        <a:p>
          <a:endParaRPr lang="en-US"/>
        </a:p>
      </dgm:t>
    </dgm:pt>
    <dgm:pt modelId="{74CD163D-87A8-4A9E-8FED-91923DEEE23C}" type="sibTrans" cxnId="{29B52099-8007-44D9-960C-4B61AE723169}">
      <dgm:prSet/>
      <dgm:spPr/>
      <dgm:t>
        <a:bodyPr/>
        <a:lstStyle/>
        <a:p>
          <a:endParaRPr lang="en-US"/>
        </a:p>
      </dgm:t>
    </dgm:pt>
    <dgm:pt modelId="{31D45C08-AAE8-4DF3-9245-CE2DF87CE69B}">
      <dgm:prSet/>
      <dgm:spPr/>
      <dgm:t>
        <a:bodyPr/>
        <a:lstStyle/>
        <a:p>
          <a:r>
            <a:rPr lang="en-US"/>
            <a:t>Find the right headers of the site.</a:t>
          </a:r>
        </a:p>
      </dgm:t>
    </dgm:pt>
    <dgm:pt modelId="{4A36446F-906D-40B4-817E-824CF81CFA26}" type="parTrans" cxnId="{5FC761A2-5464-46D4-9890-E40A889E8D45}">
      <dgm:prSet/>
      <dgm:spPr/>
      <dgm:t>
        <a:bodyPr/>
        <a:lstStyle/>
        <a:p>
          <a:endParaRPr lang="en-US"/>
        </a:p>
      </dgm:t>
    </dgm:pt>
    <dgm:pt modelId="{6B50C702-C06F-403D-874B-5A68FFB37690}" type="sibTrans" cxnId="{5FC761A2-5464-46D4-9890-E40A889E8D45}">
      <dgm:prSet/>
      <dgm:spPr/>
      <dgm:t>
        <a:bodyPr/>
        <a:lstStyle/>
        <a:p>
          <a:endParaRPr lang="en-US"/>
        </a:p>
      </dgm:t>
    </dgm:pt>
    <dgm:pt modelId="{DE3ECB4D-F2AB-47D5-8CF2-A9AD899A49E8}">
      <dgm:prSet/>
      <dgm:spPr/>
      <dgm:t>
        <a:bodyPr/>
        <a:lstStyle/>
        <a:p>
          <a:r>
            <a:rPr lang="en-US" dirty="0"/>
            <a:t>Create a function to iterate through the different pages and recollect all the data in two json files. One for selling apartments and another for renting apartments. I've got around 18000 rows and 58 columns of selling apartments and 2300 rows and 58 columns of renting apartments.</a:t>
          </a:r>
        </a:p>
      </dgm:t>
    </dgm:pt>
    <dgm:pt modelId="{95F407EF-BB63-4CEC-98A5-CF6DC620CB3B}" type="parTrans" cxnId="{36E75DE7-5137-4968-8C56-BBF43F67206A}">
      <dgm:prSet/>
      <dgm:spPr/>
      <dgm:t>
        <a:bodyPr/>
        <a:lstStyle/>
        <a:p>
          <a:endParaRPr lang="en-US"/>
        </a:p>
      </dgm:t>
    </dgm:pt>
    <dgm:pt modelId="{D1184FB3-E895-44FA-B431-BA1FA35F9040}" type="sibTrans" cxnId="{36E75DE7-5137-4968-8C56-BBF43F67206A}">
      <dgm:prSet/>
      <dgm:spPr/>
      <dgm:t>
        <a:bodyPr/>
        <a:lstStyle/>
        <a:p>
          <a:endParaRPr lang="en-US"/>
        </a:p>
      </dgm:t>
    </dgm:pt>
    <dgm:pt modelId="{9C151AC4-5A57-4539-94D8-06FE2306B1E9}" type="pres">
      <dgm:prSet presAssocID="{BCB2B135-672C-4FBF-B483-A12C0D416932}" presName="matrix" presStyleCnt="0">
        <dgm:presLayoutVars>
          <dgm:chMax val="1"/>
          <dgm:dir/>
          <dgm:resizeHandles val="exact"/>
        </dgm:presLayoutVars>
      </dgm:prSet>
      <dgm:spPr/>
    </dgm:pt>
    <dgm:pt modelId="{5C0D84B7-CE01-47EE-9EFD-7E55A0EFA692}" type="pres">
      <dgm:prSet presAssocID="{BCB2B135-672C-4FBF-B483-A12C0D416932}" presName="axisShape" presStyleLbl="bgShp" presStyleIdx="0" presStyleCnt="1"/>
      <dgm:spPr/>
    </dgm:pt>
    <dgm:pt modelId="{1866BF0E-AC47-4A71-816C-1CC244E1D654}" type="pres">
      <dgm:prSet presAssocID="{BCB2B135-672C-4FBF-B483-A12C0D416932}" presName="rect1" presStyleLbl="node1" presStyleIdx="0" presStyleCnt="4">
        <dgm:presLayoutVars>
          <dgm:chMax val="0"/>
          <dgm:chPref val="0"/>
          <dgm:bulletEnabled val="1"/>
        </dgm:presLayoutVars>
      </dgm:prSet>
      <dgm:spPr/>
    </dgm:pt>
    <dgm:pt modelId="{22827400-721D-4E4A-8327-DFAD253CB6F4}" type="pres">
      <dgm:prSet presAssocID="{BCB2B135-672C-4FBF-B483-A12C0D416932}" presName="rect2" presStyleLbl="node1" presStyleIdx="1" presStyleCnt="4">
        <dgm:presLayoutVars>
          <dgm:chMax val="0"/>
          <dgm:chPref val="0"/>
          <dgm:bulletEnabled val="1"/>
        </dgm:presLayoutVars>
      </dgm:prSet>
      <dgm:spPr/>
    </dgm:pt>
    <dgm:pt modelId="{5A8F6735-E17E-4CED-8E82-39A52E8D032E}" type="pres">
      <dgm:prSet presAssocID="{BCB2B135-672C-4FBF-B483-A12C0D416932}" presName="rect3" presStyleLbl="node1" presStyleIdx="2" presStyleCnt="4">
        <dgm:presLayoutVars>
          <dgm:chMax val="0"/>
          <dgm:chPref val="0"/>
          <dgm:bulletEnabled val="1"/>
        </dgm:presLayoutVars>
      </dgm:prSet>
      <dgm:spPr/>
    </dgm:pt>
    <dgm:pt modelId="{BAFDC85A-B1F6-4C2A-83FA-E40FC0257128}" type="pres">
      <dgm:prSet presAssocID="{BCB2B135-672C-4FBF-B483-A12C0D416932}" presName="rect4" presStyleLbl="node1" presStyleIdx="3" presStyleCnt="4">
        <dgm:presLayoutVars>
          <dgm:chMax val="0"/>
          <dgm:chPref val="0"/>
          <dgm:bulletEnabled val="1"/>
        </dgm:presLayoutVars>
      </dgm:prSet>
      <dgm:spPr/>
    </dgm:pt>
  </dgm:ptLst>
  <dgm:cxnLst>
    <dgm:cxn modelId="{3E0D623D-EEA7-4D57-8C33-075278973425}" type="presOf" srcId="{47620B04-6DA5-4650-A22A-5F2F48367D05}" destId="{1866BF0E-AC47-4A71-816C-1CC244E1D654}" srcOrd="0" destOrd="0" presId="urn:microsoft.com/office/officeart/2005/8/layout/matrix2"/>
    <dgm:cxn modelId="{D9FADA42-41FF-41F1-81FD-0A698C929601}" type="presOf" srcId="{31D45C08-AAE8-4DF3-9245-CE2DF87CE69B}" destId="{5A8F6735-E17E-4CED-8E82-39A52E8D032E}" srcOrd="0" destOrd="0" presId="urn:microsoft.com/office/officeart/2005/8/layout/matrix2"/>
    <dgm:cxn modelId="{F7AB084C-7103-477B-BCEF-936E46C8638B}" srcId="{BCB2B135-672C-4FBF-B483-A12C0D416932}" destId="{47620B04-6DA5-4650-A22A-5F2F48367D05}" srcOrd="0" destOrd="0" parTransId="{67F64D00-07F9-463A-8999-704F13FF62A1}" sibTransId="{19168EED-CEB7-414D-A2ED-7F7971957BA6}"/>
    <dgm:cxn modelId="{29B52099-8007-44D9-960C-4B61AE723169}" srcId="{BCB2B135-672C-4FBF-B483-A12C0D416932}" destId="{DAD981BE-ECB5-44B9-8EF9-E0B720922D49}" srcOrd="1" destOrd="0" parTransId="{05A39167-77C5-46DB-AD0A-5BBF76003DCD}" sibTransId="{74CD163D-87A8-4A9E-8FED-91923DEEE23C}"/>
    <dgm:cxn modelId="{807B77A1-CE61-416B-847F-4BA8F77E1B87}" type="presOf" srcId="{BCB2B135-672C-4FBF-B483-A12C0D416932}" destId="{9C151AC4-5A57-4539-94D8-06FE2306B1E9}" srcOrd="0" destOrd="0" presId="urn:microsoft.com/office/officeart/2005/8/layout/matrix2"/>
    <dgm:cxn modelId="{5FC761A2-5464-46D4-9890-E40A889E8D45}" srcId="{BCB2B135-672C-4FBF-B483-A12C0D416932}" destId="{31D45C08-AAE8-4DF3-9245-CE2DF87CE69B}" srcOrd="2" destOrd="0" parTransId="{4A36446F-906D-40B4-817E-824CF81CFA26}" sibTransId="{6B50C702-C06F-403D-874B-5A68FFB37690}"/>
    <dgm:cxn modelId="{647C2FBA-330E-44D9-BAFB-A64D2991375F}" type="presOf" srcId="{DE3ECB4D-F2AB-47D5-8CF2-A9AD899A49E8}" destId="{BAFDC85A-B1F6-4C2A-83FA-E40FC0257128}" srcOrd="0" destOrd="0" presId="urn:microsoft.com/office/officeart/2005/8/layout/matrix2"/>
    <dgm:cxn modelId="{454935E1-F030-4186-9AF6-D2A4D6C15B75}" type="presOf" srcId="{DAD981BE-ECB5-44B9-8EF9-E0B720922D49}" destId="{22827400-721D-4E4A-8327-DFAD253CB6F4}" srcOrd="0" destOrd="0" presId="urn:microsoft.com/office/officeart/2005/8/layout/matrix2"/>
    <dgm:cxn modelId="{36E75DE7-5137-4968-8C56-BBF43F67206A}" srcId="{BCB2B135-672C-4FBF-B483-A12C0D416932}" destId="{DE3ECB4D-F2AB-47D5-8CF2-A9AD899A49E8}" srcOrd="3" destOrd="0" parTransId="{95F407EF-BB63-4CEC-98A5-CF6DC620CB3B}" sibTransId="{D1184FB3-E895-44FA-B431-BA1FA35F9040}"/>
    <dgm:cxn modelId="{FC8B12E4-DC31-41C8-BBD4-DA157044FE6C}" type="presParOf" srcId="{9C151AC4-5A57-4539-94D8-06FE2306B1E9}" destId="{5C0D84B7-CE01-47EE-9EFD-7E55A0EFA692}" srcOrd="0" destOrd="0" presId="urn:microsoft.com/office/officeart/2005/8/layout/matrix2"/>
    <dgm:cxn modelId="{CB884B21-A932-441F-ABCE-7A4952F490C1}" type="presParOf" srcId="{9C151AC4-5A57-4539-94D8-06FE2306B1E9}" destId="{1866BF0E-AC47-4A71-816C-1CC244E1D654}" srcOrd="1" destOrd="0" presId="urn:microsoft.com/office/officeart/2005/8/layout/matrix2"/>
    <dgm:cxn modelId="{66244390-1A71-4E12-AD15-D6F13B3E57FA}" type="presParOf" srcId="{9C151AC4-5A57-4539-94D8-06FE2306B1E9}" destId="{22827400-721D-4E4A-8327-DFAD253CB6F4}" srcOrd="2" destOrd="0" presId="urn:microsoft.com/office/officeart/2005/8/layout/matrix2"/>
    <dgm:cxn modelId="{27C3B298-B929-40C3-A15E-50B950E7D8DB}" type="presParOf" srcId="{9C151AC4-5A57-4539-94D8-06FE2306B1E9}" destId="{5A8F6735-E17E-4CED-8E82-39A52E8D032E}" srcOrd="3" destOrd="0" presId="urn:microsoft.com/office/officeart/2005/8/layout/matrix2"/>
    <dgm:cxn modelId="{4A563C3F-6510-4514-A1F3-7FCA7FA38B59}" type="presParOf" srcId="{9C151AC4-5A57-4539-94D8-06FE2306B1E9}" destId="{BAFDC85A-B1F6-4C2A-83FA-E40FC0257128}"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0417B-6897-4E22-9101-E89CA3EF1582}">
      <dsp:nvSpPr>
        <dsp:cNvPr id="0" name=""/>
        <dsp:cNvSpPr/>
      </dsp:nvSpPr>
      <dsp:spPr>
        <a:xfrm>
          <a:off x="0" y="879709"/>
          <a:ext cx="5961345" cy="16240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49723-BF79-40CB-831D-225CE022F088}">
      <dsp:nvSpPr>
        <dsp:cNvPr id="0" name=""/>
        <dsp:cNvSpPr/>
      </dsp:nvSpPr>
      <dsp:spPr>
        <a:xfrm>
          <a:off x="491284" y="1245127"/>
          <a:ext cx="893244" cy="893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B0797E-20BC-4E05-8373-A71C48E5AF7F}">
      <dsp:nvSpPr>
        <dsp:cNvPr id="0" name=""/>
        <dsp:cNvSpPr/>
      </dsp:nvSpPr>
      <dsp:spPr>
        <a:xfrm>
          <a:off x="1875812" y="879709"/>
          <a:ext cx="4085532" cy="162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882" tIns="171882" rIns="171882" bIns="171882" numCol="1" spcCol="1270" anchor="ctr" anchorCtr="0">
          <a:noAutofit/>
        </a:bodyPr>
        <a:lstStyle/>
        <a:p>
          <a:pPr marL="0" lvl="0" indent="0" algn="l" defTabSz="1111250">
            <a:lnSpc>
              <a:spcPct val="90000"/>
            </a:lnSpc>
            <a:spcBef>
              <a:spcPct val="0"/>
            </a:spcBef>
            <a:spcAft>
              <a:spcPct val="35000"/>
            </a:spcAft>
            <a:buNone/>
          </a:pPr>
          <a:r>
            <a:rPr lang="en-US" sz="2500" kern="1200"/>
            <a:t>Normalizing the dictionaries inside of the json files. </a:t>
          </a:r>
        </a:p>
      </dsp:txBody>
      <dsp:txXfrm>
        <a:off x="1875812" y="879709"/>
        <a:ext cx="4085532" cy="1624080"/>
      </dsp:txXfrm>
    </dsp:sp>
    <dsp:sp modelId="{C0A329B2-77C5-435D-9C89-FA8318996E36}">
      <dsp:nvSpPr>
        <dsp:cNvPr id="0" name=""/>
        <dsp:cNvSpPr/>
      </dsp:nvSpPr>
      <dsp:spPr>
        <a:xfrm>
          <a:off x="0" y="2909810"/>
          <a:ext cx="5961345" cy="16240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7D0B8B-B3A6-457A-9B44-CE4F09C4C334}">
      <dsp:nvSpPr>
        <dsp:cNvPr id="0" name=""/>
        <dsp:cNvSpPr/>
      </dsp:nvSpPr>
      <dsp:spPr>
        <a:xfrm>
          <a:off x="491284" y="3275227"/>
          <a:ext cx="893244" cy="893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4453B-F992-4219-9B72-FF0BE1CCC345}">
      <dsp:nvSpPr>
        <dsp:cNvPr id="0" name=""/>
        <dsp:cNvSpPr/>
      </dsp:nvSpPr>
      <dsp:spPr>
        <a:xfrm>
          <a:off x="1875812" y="2909810"/>
          <a:ext cx="4085532" cy="162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882" tIns="171882" rIns="171882" bIns="171882" numCol="1" spcCol="1270" anchor="ctr" anchorCtr="0">
          <a:noAutofit/>
        </a:bodyPr>
        <a:lstStyle/>
        <a:p>
          <a:pPr marL="0" lvl="0" indent="0" algn="l" defTabSz="1111250">
            <a:lnSpc>
              <a:spcPct val="90000"/>
            </a:lnSpc>
            <a:spcBef>
              <a:spcPct val="0"/>
            </a:spcBef>
            <a:spcAft>
              <a:spcPct val="35000"/>
            </a:spcAft>
            <a:buNone/>
          </a:pPr>
          <a:r>
            <a:rPr lang="en-US" sz="2500" kern="1200" dirty="0"/>
            <a:t>Lack of ability to apply, in a proper way, the techniques seen previous weeks.  </a:t>
          </a:r>
        </a:p>
      </dsp:txBody>
      <dsp:txXfrm>
        <a:off x="1875812" y="2909810"/>
        <a:ext cx="4085532" cy="1624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D84B7-CE01-47EE-9EFD-7E55A0EFA692}">
      <dsp:nvSpPr>
        <dsp:cNvPr id="0" name=""/>
        <dsp:cNvSpPr/>
      </dsp:nvSpPr>
      <dsp:spPr>
        <a:xfrm>
          <a:off x="273872" y="0"/>
          <a:ext cx="5413599" cy="5413599"/>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6BF0E-AC47-4A71-816C-1CC244E1D654}">
      <dsp:nvSpPr>
        <dsp:cNvPr id="0" name=""/>
        <dsp:cNvSpPr/>
      </dsp:nvSpPr>
      <dsp:spPr>
        <a:xfrm>
          <a:off x="625756" y="351884"/>
          <a:ext cx="2165440" cy="2165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After the analysis </a:t>
          </a:r>
          <a:r>
            <a:rPr lang="en-US" sz="1200" kern="1200">
              <a:hlinkClick xmlns:r="http://schemas.openxmlformats.org/officeDocument/2006/relationships" r:id="rId1"/>
            </a:rPr>
            <a:t>www.fotocasa.es</a:t>
          </a:r>
          <a:r>
            <a:rPr lang="en-US" sz="1200" kern="1200"/>
            <a:t> I have seen that the website is API based.</a:t>
          </a:r>
        </a:p>
      </dsp:txBody>
      <dsp:txXfrm>
        <a:off x="731464" y="457592"/>
        <a:ext cx="1954024" cy="1954024"/>
      </dsp:txXfrm>
    </dsp:sp>
    <dsp:sp modelId="{22827400-721D-4E4A-8327-DFAD253CB6F4}">
      <dsp:nvSpPr>
        <dsp:cNvPr id="0" name=""/>
        <dsp:cNvSpPr/>
      </dsp:nvSpPr>
      <dsp:spPr>
        <a:xfrm>
          <a:off x="3170148" y="351884"/>
          <a:ext cx="2165440" cy="21654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Check if the request to the site web is allowed (get 200).</a:t>
          </a:r>
        </a:p>
      </dsp:txBody>
      <dsp:txXfrm>
        <a:off x="3275856" y="457592"/>
        <a:ext cx="1954024" cy="1954024"/>
      </dsp:txXfrm>
    </dsp:sp>
    <dsp:sp modelId="{5A8F6735-E17E-4CED-8E82-39A52E8D032E}">
      <dsp:nvSpPr>
        <dsp:cNvPr id="0" name=""/>
        <dsp:cNvSpPr/>
      </dsp:nvSpPr>
      <dsp:spPr>
        <a:xfrm>
          <a:off x="625756" y="2896276"/>
          <a:ext cx="2165440" cy="21654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Find the right headers of the site.</a:t>
          </a:r>
        </a:p>
      </dsp:txBody>
      <dsp:txXfrm>
        <a:off x="731464" y="3001984"/>
        <a:ext cx="1954024" cy="1954024"/>
      </dsp:txXfrm>
    </dsp:sp>
    <dsp:sp modelId="{BAFDC85A-B1F6-4C2A-83FA-E40FC0257128}">
      <dsp:nvSpPr>
        <dsp:cNvPr id="0" name=""/>
        <dsp:cNvSpPr/>
      </dsp:nvSpPr>
      <dsp:spPr>
        <a:xfrm>
          <a:off x="3170148" y="2896276"/>
          <a:ext cx="2165440" cy="21654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a function to iterate through the different pages and recollect all the data in two json files. One for selling apartments and another for renting apartments. I've got around 18000 rows and 58 columns of selling apartments and 2300 rows and 58 columns of renting apartments.</a:t>
          </a:r>
        </a:p>
      </dsp:txBody>
      <dsp:txXfrm>
        <a:off x="3275856" y="3001984"/>
        <a:ext cx="1954024" cy="19540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C043-EA52-4C8D-BB59-0EB21EE99B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58BD02-F994-455C-AECB-D85935A88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C72CD-82F4-4ED7-ABEB-CCB3126BB2AB}"/>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55BC9026-91E0-482F-B436-E414B9778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39F73-61DE-4616-BC6F-D7CE32BE1C24}"/>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1351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BC3A-66C3-4BC3-BFCD-ADC281B0B4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4653DA-4BDD-4BB8-84C2-D9A1B1A7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ED175-DD03-4435-B4C0-B62E8A2DFFB3}"/>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1C3CCBD4-B11C-4717-8719-0F25CA546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81A8C-728A-4E36-AE3F-0FE7FB9D553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141266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9CAC9-9D12-4F4B-B1B8-EAF37757D9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AE2E38-1F91-4B9D-A963-475304777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1C82E-2B76-48D2-A6A6-235EB67F58A5}"/>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5664997E-B4F7-4C16-A5B8-3FEEAE7BC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30290-ACB8-4192-B456-D540CA6315CD}"/>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25889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5B3B-F714-44BC-B685-82E0A7A25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1CFBA-E625-48D0-B202-D005BE5F0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37574-CE8F-4482-B1A5-B88ACFA02DDE}"/>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35042CFB-C9C1-431A-9D2E-398D49AD0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BD31D-DB1A-40B8-811F-AAE4DA8FCE51}"/>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79761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6512-4DC4-4BBB-8A5E-7E1C8B2E1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3F78D7-A098-40BB-AF7F-9DD730C8D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8B780F-5375-4516-BF0A-2720ABBAFF51}"/>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E2DF2250-2757-4E15-A4EB-CF39B62FE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9483F-67E4-4532-852B-E5FB8C77C0B1}"/>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20458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7113-F4D8-4F14-978E-9D4E96613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017BE-6EAF-46E2-B750-A66B9E65FE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B664D-F69D-4D77-80DF-0F9D84824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FCB8EE-898B-4FB5-9466-AF7B60FD912D}"/>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6" name="Footer Placeholder 5">
            <a:extLst>
              <a:ext uri="{FF2B5EF4-FFF2-40B4-BE49-F238E27FC236}">
                <a16:creationId xmlns:a16="http://schemas.microsoft.com/office/drawing/2014/main" id="{9186496E-292B-482F-81DD-42316D042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B57ED-00BD-4562-9B85-CA102189A10B}"/>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14718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E87-9CBA-4E54-9C47-D790BA4562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CD7EA6-2792-47CB-8FCC-B3FC2945A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0EAC2-F985-45B1-822E-FDEF64186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EF125-DBBC-49D0-A44C-254369CD7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C415E7-EBC9-4621-AAE2-D249A44E7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E8C9C-577A-4EC5-9B99-0F30653CF482}"/>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8" name="Footer Placeholder 7">
            <a:extLst>
              <a:ext uri="{FF2B5EF4-FFF2-40B4-BE49-F238E27FC236}">
                <a16:creationId xmlns:a16="http://schemas.microsoft.com/office/drawing/2014/main" id="{CF23333E-7E34-4D13-92FF-D8043FB69B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466D55-87B3-4E43-9D4B-85E6966EEDF8}"/>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218058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EE14-3ABF-4BF4-991F-6EEBE83CF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AB50DE-389B-4A80-AE74-C9F6F72FBA7E}"/>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4" name="Footer Placeholder 3">
            <a:extLst>
              <a:ext uri="{FF2B5EF4-FFF2-40B4-BE49-F238E27FC236}">
                <a16:creationId xmlns:a16="http://schemas.microsoft.com/office/drawing/2014/main" id="{D313837F-8617-4A6B-832B-9DB162968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2C450E-57D6-4BEB-A534-9E88E614A788}"/>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30352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17FAC-68D3-4EBB-9776-CC27D54E8C45}"/>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3" name="Footer Placeholder 2">
            <a:extLst>
              <a:ext uri="{FF2B5EF4-FFF2-40B4-BE49-F238E27FC236}">
                <a16:creationId xmlns:a16="http://schemas.microsoft.com/office/drawing/2014/main" id="{2CDB3968-1642-4F9E-BFBB-9C40F139B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D44BC6-9734-4F4E-8DD3-A065EBFB938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9059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61D3-F89D-425B-8906-C4D074EC1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AAF456-35E6-4620-B45A-8F1A31A00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DE0C9C-7634-4D28-BE28-6CDFA78A6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103F4-86CA-41C4-A7DC-E321CDEB69BF}"/>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6" name="Footer Placeholder 5">
            <a:extLst>
              <a:ext uri="{FF2B5EF4-FFF2-40B4-BE49-F238E27FC236}">
                <a16:creationId xmlns:a16="http://schemas.microsoft.com/office/drawing/2014/main" id="{3BF202ED-64F7-4A85-8931-D06B5714B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DD39C-870F-41D7-8891-8EB75D61A6C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133463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4F94-FD12-438A-AC7C-F59FCD42F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5AA0D4-B6C8-48AB-A811-077286719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67934B-E71C-4FA8-BEFF-8CF7C3FF9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89258-A166-43D2-8600-091230082E78}"/>
              </a:ext>
            </a:extLst>
          </p:cNvPr>
          <p:cNvSpPr>
            <a:spLocks noGrp="1"/>
          </p:cNvSpPr>
          <p:nvPr>
            <p:ph type="dt" sz="half" idx="10"/>
          </p:nvPr>
        </p:nvSpPr>
        <p:spPr/>
        <p:txBody>
          <a:bodyPr/>
          <a:lstStyle/>
          <a:p>
            <a:fld id="{87F9BD58-91FE-4707-A6D3-71095160F878}" type="datetimeFigureOut">
              <a:rPr lang="en-US" smtClean="0"/>
              <a:t>4/7/2021</a:t>
            </a:fld>
            <a:endParaRPr lang="en-US"/>
          </a:p>
        </p:txBody>
      </p:sp>
      <p:sp>
        <p:nvSpPr>
          <p:cNvPr id="6" name="Footer Placeholder 5">
            <a:extLst>
              <a:ext uri="{FF2B5EF4-FFF2-40B4-BE49-F238E27FC236}">
                <a16:creationId xmlns:a16="http://schemas.microsoft.com/office/drawing/2014/main" id="{6EA1F91F-683B-4313-B655-8679842CD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98FDD-2AE9-43BB-9FF4-482C31BFA9C0}"/>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57907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1420E-6BC3-478D-B097-6855DD201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755B0A-FF1A-49CA-B766-C617C6DF2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661B4-CF15-48F3-8A15-CA5CE4AB1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9BD58-91FE-4707-A6D3-71095160F878}" type="datetimeFigureOut">
              <a:rPr lang="en-US" smtClean="0"/>
              <a:t>4/7/2021</a:t>
            </a:fld>
            <a:endParaRPr lang="en-US"/>
          </a:p>
        </p:txBody>
      </p:sp>
      <p:sp>
        <p:nvSpPr>
          <p:cNvPr id="5" name="Footer Placeholder 4">
            <a:extLst>
              <a:ext uri="{FF2B5EF4-FFF2-40B4-BE49-F238E27FC236}">
                <a16:creationId xmlns:a16="http://schemas.microsoft.com/office/drawing/2014/main" id="{D4B2E20A-59D1-4CE9-8C3F-68D7CAC4C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81F4D-3F23-49A4-B5BC-FDF8CDA39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8815C-6416-4C5C-BC12-7E3E7864B557}" type="slidenum">
              <a:rPr lang="en-US" smtClean="0"/>
              <a:t>‹#›</a:t>
            </a:fld>
            <a:endParaRPr lang="en-US"/>
          </a:p>
        </p:txBody>
      </p:sp>
    </p:spTree>
    <p:extLst>
      <p:ext uri="{BB962C8B-B14F-4D97-AF65-F5344CB8AC3E}">
        <p14:creationId xmlns:p14="http://schemas.microsoft.com/office/powerpoint/2010/main" val="3014533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www.fotocasa.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rello.com/b/jU4yORwC" TargetMode="External"/><Relationship Id="rId2" Type="http://schemas.openxmlformats.org/officeDocument/2006/relationships/hyperlink" Target="https://miro.com/app/board/o9J_lT6lKy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309CE8C2-BCF1-4318-914D-7B3D76729F1F}"/>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84667-DAB8-41CE-8FB0-982CE4DBCE1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s-ES" sz="5200">
                <a:solidFill>
                  <a:srgbClr val="FFFFFF"/>
                </a:solidFill>
              </a:rPr>
              <a:t>New PopUpStore</a:t>
            </a:r>
            <a:endParaRPr lang="en-US" sz="5200">
              <a:solidFill>
                <a:srgbClr val="FFFFFF"/>
              </a:solidFill>
            </a:endParaRPr>
          </a:p>
        </p:txBody>
      </p:sp>
      <p:sp>
        <p:nvSpPr>
          <p:cNvPr id="3" name="Subtitle 2">
            <a:extLst>
              <a:ext uri="{FF2B5EF4-FFF2-40B4-BE49-F238E27FC236}">
                <a16:creationId xmlns:a16="http://schemas.microsoft.com/office/drawing/2014/main" id="{80344C89-DB28-4D9F-B91C-2E3EA563A89A}"/>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s-ES">
                <a:solidFill>
                  <a:srgbClr val="FFFFFF"/>
                </a:solidFill>
              </a:rPr>
              <a:t>Israel Sanchez - Ironhack</a:t>
            </a:r>
            <a:endParaRPr lang="en-US">
              <a:solidFill>
                <a:srgbClr val="FFFFFF"/>
              </a:solidFill>
            </a:endParaRPr>
          </a:p>
        </p:txBody>
      </p:sp>
    </p:spTree>
    <p:extLst>
      <p:ext uri="{BB962C8B-B14F-4D97-AF65-F5344CB8AC3E}">
        <p14:creationId xmlns:p14="http://schemas.microsoft.com/office/powerpoint/2010/main" val="208374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076C0A-964D-4A5D-8BF3-42920457AF98}"/>
              </a:ext>
            </a:extLst>
          </p:cNvPr>
          <p:cNvSpPr>
            <a:spLocks noGrp="1"/>
          </p:cNvSpPr>
          <p:nvPr>
            <p:ph type="title"/>
          </p:nvPr>
        </p:nvSpPr>
        <p:spPr>
          <a:xfrm>
            <a:off x="804671" y="640263"/>
            <a:ext cx="3284331" cy="5254510"/>
          </a:xfrm>
        </p:spPr>
        <p:txBody>
          <a:bodyPr>
            <a:normAutofit/>
          </a:bodyPr>
          <a:lstStyle/>
          <a:p>
            <a:r>
              <a:rPr lang="en-US" dirty="0"/>
              <a:t>Clean the data:</a:t>
            </a:r>
          </a:p>
        </p:txBody>
      </p:sp>
      <p:sp>
        <p:nvSpPr>
          <p:cNvPr id="3" name="Content Placeholder 2">
            <a:extLst>
              <a:ext uri="{FF2B5EF4-FFF2-40B4-BE49-F238E27FC236}">
                <a16:creationId xmlns:a16="http://schemas.microsoft.com/office/drawing/2014/main" id="{8EEFB641-8E2C-46E7-BEDF-8EB81A57F1C0}"/>
              </a:ext>
            </a:extLst>
          </p:cNvPr>
          <p:cNvSpPr>
            <a:spLocks noGrp="1"/>
          </p:cNvSpPr>
          <p:nvPr>
            <p:ph idx="1"/>
          </p:nvPr>
        </p:nvSpPr>
        <p:spPr>
          <a:xfrm>
            <a:off x="5358384" y="640263"/>
            <a:ext cx="6028944" cy="5254510"/>
          </a:xfrm>
        </p:spPr>
        <p:txBody>
          <a:bodyPr anchor="ctr">
            <a:normAutofit/>
          </a:bodyPr>
          <a:lstStyle/>
          <a:p>
            <a:r>
              <a:rPr lang="en-US" sz="1900" dirty="0">
                <a:solidFill>
                  <a:schemeClr val="bg1"/>
                </a:solidFill>
              </a:rPr>
              <a:t>Get rid of the duplicated rows. I have discovered that half of the flats for selling where duplicated. So, I finalized with 9000 rows of selling flats.</a:t>
            </a:r>
          </a:p>
          <a:p>
            <a:r>
              <a:rPr lang="en-US" sz="1900" dirty="0">
                <a:solidFill>
                  <a:schemeClr val="bg1"/>
                </a:solidFill>
              </a:rPr>
              <a:t>The json files were dictionaries oriented and I had to normalized all the dictionaries to extract all the values related to the Price, Squared meters, Rooms, Location, terrace, parking, elevator, description of the announce and the links of the flat pictures.</a:t>
            </a:r>
          </a:p>
          <a:p>
            <a:r>
              <a:rPr lang="en-US" sz="1900" dirty="0">
                <a:solidFill>
                  <a:schemeClr val="bg1"/>
                </a:solidFill>
              </a:rPr>
              <a:t>I have dropped all the unnecessary columns.</a:t>
            </a:r>
          </a:p>
          <a:p>
            <a:r>
              <a:rPr lang="en-US" sz="1900" dirty="0">
                <a:solidFill>
                  <a:schemeClr val="bg1"/>
                </a:solidFill>
              </a:rPr>
              <a:t>I have searched the outliers through boxplot, IQR and Z-Score.</a:t>
            </a:r>
          </a:p>
          <a:p>
            <a:r>
              <a:rPr lang="en-US" sz="1900" dirty="0">
                <a:solidFill>
                  <a:schemeClr val="bg1"/>
                </a:solidFill>
              </a:rPr>
              <a:t>I have removed the extreme values.</a:t>
            </a:r>
          </a:p>
          <a:p>
            <a:r>
              <a:rPr lang="en-US" sz="1900" dirty="0">
                <a:solidFill>
                  <a:schemeClr val="bg1"/>
                </a:solidFill>
              </a:rPr>
              <a:t>I have created a new column with the price per squared meter.</a:t>
            </a:r>
          </a:p>
          <a:p>
            <a:r>
              <a:rPr lang="en-US" sz="1900" dirty="0">
                <a:solidFill>
                  <a:schemeClr val="bg1"/>
                </a:solidFill>
              </a:rPr>
              <a:t>Same process for the Rent apartments.</a:t>
            </a:r>
          </a:p>
          <a:p>
            <a:r>
              <a:rPr lang="en-US" sz="1900" dirty="0">
                <a:solidFill>
                  <a:schemeClr val="bg1"/>
                </a:solidFill>
              </a:rPr>
              <a:t>Export the files to CSV.</a:t>
            </a:r>
          </a:p>
          <a:p>
            <a:endParaRPr lang="en-US" sz="1900" dirty="0">
              <a:solidFill>
                <a:schemeClr val="bg1"/>
              </a:solidFill>
            </a:endParaRPr>
          </a:p>
        </p:txBody>
      </p:sp>
    </p:spTree>
    <p:extLst>
      <p:ext uri="{BB962C8B-B14F-4D97-AF65-F5344CB8AC3E}">
        <p14:creationId xmlns:p14="http://schemas.microsoft.com/office/powerpoint/2010/main" val="22967563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6B7546-74A0-4582-BA7D-F5C943FFAA9E}"/>
              </a:ext>
            </a:extLst>
          </p:cNvPr>
          <p:cNvSpPr>
            <a:spLocks noGrp="1"/>
          </p:cNvSpPr>
          <p:nvPr>
            <p:ph type="title"/>
          </p:nvPr>
        </p:nvSpPr>
        <p:spPr>
          <a:xfrm>
            <a:off x="804671" y="640263"/>
            <a:ext cx="3284331" cy="5254510"/>
          </a:xfrm>
        </p:spPr>
        <p:txBody>
          <a:bodyPr>
            <a:normAutofit/>
          </a:bodyPr>
          <a:lstStyle/>
          <a:p>
            <a:r>
              <a:rPr lang="es-ES" dirty="0" err="1"/>
              <a:t>Where</a:t>
            </a:r>
            <a:r>
              <a:rPr lang="es-ES" dirty="0"/>
              <a:t> </a:t>
            </a:r>
            <a:r>
              <a:rPr lang="es-ES" dirty="0" err="1"/>
              <a:t>to</a:t>
            </a:r>
            <a:r>
              <a:rPr lang="es-ES" dirty="0"/>
              <a:t> open </a:t>
            </a:r>
            <a:r>
              <a:rPr lang="es-ES" dirty="0" err="1"/>
              <a:t>the</a:t>
            </a:r>
            <a:r>
              <a:rPr lang="es-ES" dirty="0"/>
              <a:t> </a:t>
            </a:r>
            <a:r>
              <a:rPr lang="es-ES" dirty="0" err="1"/>
              <a:t>PopUpStore</a:t>
            </a:r>
            <a:r>
              <a:rPr lang="es-ES" dirty="0"/>
              <a:t>? </a:t>
            </a:r>
            <a:endParaRPr lang="en-US" dirty="0"/>
          </a:p>
        </p:txBody>
      </p:sp>
      <p:sp>
        <p:nvSpPr>
          <p:cNvPr id="3" name="Content Placeholder 2">
            <a:extLst>
              <a:ext uri="{FF2B5EF4-FFF2-40B4-BE49-F238E27FC236}">
                <a16:creationId xmlns:a16="http://schemas.microsoft.com/office/drawing/2014/main" id="{D692A097-CA4F-4FFC-A846-17835AD96D45}"/>
              </a:ext>
            </a:extLst>
          </p:cNvPr>
          <p:cNvSpPr>
            <a:spLocks noGrp="1"/>
          </p:cNvSpPr>
          <p:nvPr>
            <p:ph idx="1"/>
          </p:nvPr>
        </p:nvSpPr>
        <p:spPr>
          <a:xfrm>
            <a:off x="5358384" y="640263"/>
            <a:ext cx="6028944" cy="5254510"/>
          </a:xfrm>
        </p:spPr>
        <p:txBody>
          <a:bodyPr anchor="ctr">
            <a:normAutofit/>
          </a:bodyPr>
          <a:lstStyle/>
          <a:p>
            <a:pPr marL="0" indent="0">
              <a:spcAft>
                <a:spcPts val="800"/>
              </a:spcAft>
              <a:buNone/>
            </a:pP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 furniture Retailer wants to be closer the customers in the big city centers. They have decided to be open a bunch of </a:t>
            </a:r>
            <a:r>
              <a:rPr lang="en-US" sz="22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PopupStores</a:t>
            </a: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as a leap of faith to validate the assumption that the people will buy their furniture’s in the city centers.</a:t>
            </a:r>
          </a:p>
          <a:p>
            <a:pPr marL="0" indent="0">
              <a:spcAft>
                <a:spcPts val="800"/>
              </a:spcAft>
              <a:buNone/>
            </a:pP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steering group has contacted to the Data Team for helping them to resolve the problem. </a:t>
            </a:r>
          </a:p>
          <a:p>
            <a:pPr marL="0" indent="0">
              <a:spcAft>
                <a:spcPts val="800"/>
              </a:spcAft>
              <a:buNone/>
            </a:pPr>
            <a:r>
              <a:rPr lang="en-US" sz="22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As a Data analyst I was asked to analyze the current real estate market in Madrid to provide some insights about the location.</a:t>
            </a:r>
          </a:p>
          <a:p>
            <a:pPr marL="0" indent="0">
              <a:buNone/>
            </a:pPr>
            <a:endParaRPr lang="en-US" sz="2200" dirty="0">
              <a:solidFill>
                <a:schemeClr val="bg1"/>
              </a:solidFill>
            </a:endParaRPr>
          </a:p>
        </p:txBody>
      </p:sp>
    </p:spTree>
    <p:extLst>
      <p:ext uri="{BB962C8B-B14F-4D97-AF65-F5344CB8AC3E}">
        <p14:creationId xmlns:p14="http://schemas.microsoft.com/office/powerpoint/2010/main" val="7823473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C209A-51CB-4EC5-81FC-77D5263FC83E}"/>
              </a:ext>
            </a:extLst>
          </p:cNvPr>
          <p:cNvSpPr>
            <a:spLocks noGrp="1"/>
          </p:cNvSpPr>
          <p:nvPr>
            <p:ph type="title"/>
          </p:nvPr>
        </p:nvSpPr>
        <p:spPr>
          <a:xfrm>
            <a:off x="838201" y="624568"/>
            <a:ext cx="3351755" cy="5412920"/>
          </a:xfrm>
        </p:spPr>
        <p:txBody>
          <a:bodyPr>
            <a:normAutofit/>
          </a:bodyPr>
          <a:lstStyle/>
          <a:p>
            <a:r>
              <a:rPr lang="es-ES" sz="4000">
                <a:solidFill>
                  <a:schemeClr val="bg1"/>
                </a:solidFill>
              </a:rPr>
              <a:t>Challenges</a:t>
            </a:r>
            <a:r>
              <a:rPr lang="en-US" sz="4000">
                <a:solidFill>
                  <a:schemeClr val="bg1"/>
                </a:solidFill>
              </a:rPr>
              <a:t> </a:t>
            </a:r>
          </a:p>
        </p:txBody>
      </p:sp>
      <p:graphicFrame>
        <p:nvGraphicFramePr>
          <p:cNvPr id="5" name="Content Placeholder 2">
            <a:extLst>
              <a:ext uri="{FF2B5EF4-FFF2-40B4-BE49-F238E27FC236}">
                <a16:creationId xmlns:a16="http://schemas.microsoft.com/office/drawing/2014/main" id="{B92B0FCD-1FBD-4437-B982-43BC58239053}"/>
              </a:ext>
            </a:extLst>
          </p:cNvPr>
          <p:cNvGraphicFramePr>
            <a:graphicFrameLocks noGrp="1"/>
          </p:cNvGraphicFramePr>
          <p:nvPr>
            <p:ph idx="1"/>
            <p:extLst>
              <p:ext uri="{D42A27DB-BD31-4B8C-83A1-F6EECF244321}">
                <p14:modId xmlns:p14="http://schemas.microsoft.com/office/powerpoint/2010/main" val="2044341479"/>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7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F7236B-1D6D-4D81-B0BD-67766538C191}"/>
              </a:ext>
            </a:extLst>
          </p:cNvPr>
          <p:cNvSpPr>
            <a:spLocks noGrp="1"/>
          </p:cNvSpPr>
          <p:nvPr>
            <p:ph type="title"/>
          </p:nvPr>
        </p:nvSpPr>
        <p:spPr>
          <a:xfrm>
            <a:off x="804671" y="640263"/>
            <a:ext cx="3284331" cy="5254510"/>
          </a:xfrm>
        </p:spPr>
        <p:txBody>
          <a:bodyPr>
            <a:normAutofit/>
          </a:bodyPr>
          <a:lstStyle/>
          <a:p>
            <a:r>
              <a:rPr lang="en-US" dirty="0"/>
              <a:t>Process</a:t>
            </a:r>
          </a:p>
        </p:txBody>
      </p:sp>
      <p:sp>
        <p:nvSpPr>
          <p:cNvPr id="3" name="Content Placeholder 2">
            <a:extLst>
              <a:ext uri="{FF2B5EF4-FFF2-40B4-BE49-F238E27FC236}">
                <a16:creationId xmlns:a16="http://schemas.microsoft.com/office/drawing/2014/main" id="{5D5B3641-6A16-47C9-AB66-6DCAC5711475}"/>
              </a:ext>
            </a:extLst>
          </p:cNvPr>
          <p:cNvSpPr>
            <a:spLocks noGrp="1"/>
          </p:cNvSpPr>
          <p:nvPr>
            <p:ph idx="1"/>
          </p:nvPr>
        </p:nvSpPr>
        <p:spPr>
          <a:xfrm>
            <a:off x="5358384" y="640263"/>
            <a:ext cx="6028944" cy="5254510"/>
          </a:xfrm>
        </p:spPr>
        <p:txBody>
          <a:bodyPr anchor="ctr">
            <a:normAutofit/>
          </a:bodyPr>
          <a:lstStyle/>
          <a:p>
            <a:pPr marL="457200" indent="-457200">
              <a:buFont typeface="+mj-lt"/>
              <a:buAutoNum type="arabicPeriod"/>
            </a:pPr>
            <a:r>
              <a:rPr lang="en-US" sz="2200" dirty="0">
                <a:solidFill>
                  <a:schemeClr val="bg1"/>
                </a:solidFill>
              </a:rPr>
              <a:t>Select one of the top real estate web sites in Madrid: URL: </a:t>
            </a:r>
            <a:r>
              <a:rPr lang="en-US" sz="2200" dirty="0">
                <a:solidFill>
                  <a:schemeClr val="bg1"/>
                </a:solidFill>
                <a:hlinkClick r:id="rId2">
                  <a:extLst>
                    <a:ext uri="{A12FA001-AC4F-418D-AE19-62706E023703}">
                      <ahyp:hlinkClr xmlns:ahyp="http://schemas.microsoft.com/office/drawing/2018/hyperlinkcolor" val="tx"/>
                    </a:ext>
                  </a:extLst>
                </a:hlinkClick>
              </a:rPr>
              <a:t>www.fotocasa.es</a:t>
            </a:r>
            <a:endParaRPr lang="en-US" sz="2200" dirty="0">
              <a:solidFill>
                <a:schemeClr val="bg1"/>
              </a:solidFill>
            </a:endParaRPr>
          </a:p>
          <a:p>
            <a:pPr marL="457200" indent="-457200">
              <a:buFont typeface="+mj-lt"/>
              <a:buAutoNum type="arabicPeriod"/>
            </a:pPr>
            <a:r>
              <a:rPr lang="en-US" sz="2200" dirty="0">
                <a:solidFill>
                  <a:schemeClr val="bg1"/>
                </a:solidFill>
              </a:rPr>
              <a:t>Design and preparation of the projects.</a:t>
            </a:r>
          </a:p>
          <a:p>
            <a:pPr marL="457200" indent="-457200">
              <a:buFont typeface="+mj-lt"/>
              <a:buAutoNum type="arabicPeriod"/>
            </a:pPr>
            <a:r>
              <a:rPr lang="en-US" sz="2200" dirty="0">
                <a:solidFill>
                  <a:schemeClr val="bg1"/>
                </a:solidFill>
              </a:rPr>
              <a:t>Web Scraping all rent and sale apartments in Madrid center.</a:t>
            </a:r>
          </a:p>
          <a:p>
            <a:pPr marL="457200" indent="-457200">
              <a:buFont typeface="+mj-lt"/>
              <a:buAutoNum type="arabicPeriod"/>
            </a:pPr>
            <a:r>
              <a:rPr lang="en-US" sz="2200" dirty="0">
                <a:solidFill>
                  <a:schemeClr val="bg1"/>
                </a:solidFill>
              </a:rPr>
              <a:t>Clean the data.</a:t>
            </a:r>
          </a:p>
          <a:p>
            <a:pPr marL="457200" indent="-457200">
              <a:buFont typeface="+mj-lt"/>
              <a:buAutoNum type="arabicPeriod"/>
            </a:pPr>
            <a:r>
              <a:rPr lang="en-US" sz="2200" dirty="0">
                <a:solidFill>
                  <a:schemeClr val="bg1"/>
                </a:solidFill>
              </a:rPr>
              <a:t>Import the data to MySQL Workbench.</a:t>
            </a:r>
          </a:p>
          <a:p>
            <a:pPr marL="457200" indent="-457200">
              <a:buFont typeface="+mj-lt"/>
              <a:buAutoNum type="arabicPeriod"/>
            </a:pPr>
            <a:r>
              <a:rPr lang="en-US" sz="2200" dirty="0">
                <a:solidFill>
                  <a:schemeClr val="bg1"/>
                </a:solidFill>
              </a:rPr>
              <a:t>Analyze the data.</a:t>
            </a:r>
          </a:p>
          <a:p>
            <a:pPr marL="457200" indent="-457200">
              <a:buFont typeface="+mj-lt"/>
              <a:buAutoNum type="arabicPeriod"/>
            </a:pPr>
            <a:r>
              <a:rPr lang="en-US" sz="2200" dirty="0">
                <a:solidFill>
                  <a:schemeClr val="bg1"/>
                </a:solidFill>
              </a:rPr>
              <a:t>The insights</a:t>
            </a:r>
          </a:p>
          <a:p>
            <a:pPr marL="0" indent="0">
              <a:buNone/>
            </a:pPr>
            <a:endParaRPr lang="en-US" sz="2200" b="0" i="0" dirty="0">
              <a:solidFill>
                <a:schemeClr val="bg1"/>
              </a:solidFill>
              <a:effectLst/>
              <a:latin typeface="-apple-system"/>
            </a:endParaRPr>
          </a:p>
          <a:p>
            <a:pPr marL="0" indent="0">
              <a:buNone/>
            </a:pPr>
            <a:endParaRPr lang="en-US" sz="2200" dirty="0">
              <a:solidFill>
                <a:schemeClr val="bg1"/>
              </a:solidFill>
            </a:endParaRPr>
          </a:p>
        </p:txBody>
      </p:sp>
    </p:spTree>
    <p:extLst>
      <p:ext uri="{BB962C8B-B14F-4D97-AF65-F5344CB8AC3E}">
        <p14:creationId xmlns:p14="http://schemas.microsoft.com/office/powerpoint/2010/main" val="40938848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D555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Map&#10;&#10;Description automatically generated">
            <a:extLst>
              <a:ext uri="{FF2B5EF4-FFF2-40B4-BE49-F238E27FC236}">
                <a16:creationId xmlns:a16="http://schemas.microsoft.com/office/drawing/2014/main" id="{29468E92-BE29-4BFD-8DF4-3690BFF701A3}"/>
              </a:ext>
            </a:extLst>
          </p:cNvPr>
          <p:cNvPicPr>
            <a:picLocks noChangeAspect="1"/>
          </p:cNvPicPr>
          <p:nvPr/>
        </p:nvPicPr>
        <p:blipFill rotWithShape="1">
          <a:blip r:embed="rId2">
            <a:extLst>
              <a:ext uri="{28A0092B-C50C-407E-A947-70E740481C1C}">
                <a14:useLocalDpi xmlns:a14="http://schemas.microsoft.com/office/drawing/2010/main" val="0"/>
              </a:ext>
            </a:extLst>
          </a:blip>
          <a:srcRect l="2052" r="11023" b="1"/>
          <a:stretch/>
        </p:blipFill>
        <p:spPr>
          <a:xfrm>
            <a:off x="321732" y="2456012"/>
            <a:ext cx="7058306" cy="4080254"/>
          </a:xfrm>
          <a:prstGeom prst="rect">
            <a:avLst/>
          </a:prstGeom>
        </p:spPr>
      </p:pic>
      <p:sp>
        <p:nvSpPr>
          <p:cNvPr id="34" name="Rectangle 3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2D2978-F040-4DA8-A4AB-15BA8605A26A}"/>
              </a:ext>
            </a:extLst>
          </p:cNvPr>
          <p:cNvSpPr>
            <a:spLocks noGrp="1"/>
          </p:cNvSpPr>
          <p:nvPr>
            <p:ph idx="1"/>
          </p:nvPr>
        </p:nvSpPr>
        <p:spPr>
          <a:xfrm>
            <a:off x="7551160" y="321732"/>
            <a:ext cx="4313293" cy="6214534"/>
          </a:xfrm>
        </p:spPr>
        <p:txBody>
          <a:bodyPr anchor="ctr">
            <a:normAutofit/>
          </a:bodyPr>
          <a:lstStyle/>
          <a:p>
            <a:r>
              <a:rPr lang="en-US" sz="1800" b="1" dirty="0" err="1">
                <a:solidFill>
                  <a:srgbClr val="FFFFFF"/>
                </a:solidFill>
              </a:rPr>
              <a:t>Chamberi</a:t>
            </a:r>
            <a:r>
              <a:rPr lang="en-US" sz="1800" b="1" dirty="0">
                <a:solidFill>
                  <a:srgbClr val="FFFFFF"/>
                </a:solidFill>
              </a:rPr>
              <a:t>, </a:t>
            </a:r>
            <a:r>
              <a:rPr lang="en-US" sz="1800" b="1" dirty="0" err="1">
                <a:solidFill>
                  <a:srgbClr val="FFFFFF"/>
                </a:solidFill>
              </a:rPr>
              <a:t>Tetuan</a:t>
            </a:r>
            <a:r>
              <a:rPr lang="en-US" sz="1800" b="1" dirty="0">
                <a:solidFill>
                  <a:srgbClr val="FFFFFF"/>
                </a:solidFill>
              </a:rPr>
              <a:t> and Chamartín are adjacent districts. Together have the 18.03% selling flats and 26,6 % of renting flats of the real estate current Market. A location between the three districts will be suitable.</a:t>
            </a:r>
          </a:p>
          <a:p>
            <a:pPr marL="0" indent="0">
              <a:buNone/>
            </a:pPr>
            <a:endParaRPr lang="en-US" sz="1400" dirty="0">
              <a:solidFill>
                <a:srgbClr val="FFFFFF"/>
              </a:solidFill>
            </a:endParaRPr>
          </a:p>
          <a:p>
            <a:pPr marL="0" indent="0">
              <a:buNone/>
            </a:pPr>
            <a:endParaRPr lang="en-US" sz="1400" dirty="0">
              <a:solidFill>
                <a:srgbClr val="FFFFFF"/>
              </a:solidFill>
            </a:endParaRPr>
          </a:p>
          <a:p>
            <a:r>
              <a:rPr lang="en-US" sz="1400" dirty="0">
                <a:solidFill>
                  <a:srgbClr val="FFFFFF"/>
                </a:solidFill>
              </a:rPr>
              <a:t>The neighborhoods with the highest number of apartments on sale and renting are Center (sol) and Salamanca’s neighborhoods. </a:t>
            </a:r>
          </a:p>
          <a:p>
            <a:pPr marL="0" indent="0">
              <a:buNone/>
            </a:pPr>
            <a:endParaRPr lang="en-US" sz="1400" dirty="0">
              <a:solidFill>
                <a:srgbClr val="FFFFFF"/>
              </a:solidFill>
            </a:endParaRPr>
          </a:p>
          <a:p>
            <a:pPr lvl="1"/>
            <a:r>
              <a:rPr lang="en-US" sz="1400" dirty="0">
                <a:solidFill>
                  <a:srgbClr val="FFFFFF"/>
                </a:solidFill>
              </a:rPr>
              <a:t>The business competition is in the area. </a:t>
            </a:r>
          </a:p>
          <a:p>
            <a:pPr lvl="1"/>
            <a:r>
              <a:rPr lang="en-US" sz="1400" dirty="0">
                <a:solidFill>
                  <a:srgbClr val="FFFFFF"/>
                </a:solidFill>
              </a:rPr>
              <a:t>The price per meter is expensive in both locations, the hypothesis is that these areas have not a regular turnover. This hypothesis needs to be validated with other kind of data.</a:t>
            </a:r>
          </a:p>
          <a:p>
            <a:pPr marL="0" indent="0">
              <a:buNone/>
            </a:pPr>
            <a:endParaRPr lang="en-US" sz="1400" dirty="0">
              <a:solidFill>
                <a:srgbClr val="FFFFFF"/>
              </a:solidFill>
            </a:endParaRPr>
          </a:p>
          <a:p>
            <a:pPr marL="0" indent="0">
              <a:buNone/>
            </a:pPr>
            <a:endParaRPr lang="en-US" sz="1400" dirty="0">
              <a:solidFill>
                <a:srgbClr val="FFFFFF"/>
              </a:solidFill>
            </a:endParaRPr>
          </a:p>
          <a:p>
            <a:r>
              <a:rPr lang="en-US" sz="1400" dirty="0" err="1">
                <a:solidFill>
                  <a:srgbClr val="FFFFFF"/>
                </a:solidFill>
              </a:rPr>
              <a:t>Carabanchel</a:t>
            </a:r>
            <a:r>
              <a:rPr lang="en-US" sz="1400" dirty="0">
                <a:solidFill>
                  <a:srgbClr val="FFFFFF"/>
                </a:solidFill>
              </a:rPr>
              <a:t> and Puente de </a:t>
            </a:r>
            <a:r>
              <a:rPr lang="en-US" sz="1400" dirty="0" err="1">
                <a:solidFill>
                  <a:srgbClr val="FFFFFF"/>
                </a:solidFill>
              </a:rPr>
              <a:t>Vallecas</a:t>
            </a:r>
            <a:r>
              <a:rPr lang="en-US" sz="1400" dirty="0">
                <a:solidFill>
                  <a:srgbClr val="FFFFFF"/>
                </a:solidFill>
              </a:rPr>
              <a:t> are two areas with potential, but the average squared meters and the number of rooms are smaller than the same values in the above districts.</a:t>
            </a:r>
          </a:p>
          <a:p>
            <a:endParaRPr lang="en-US" sz="1100" dirty="0">
              <a:solidFill>
                <a:srgbClr val="FFFFFF"/>
              </a:solidFill>
            </a:endParaRPr>
          </a:p>
        </p:txBody>
      </p:sp>
      <p:sp>
        <p:nvSpPr>
          <p:cNvPr id="2" name="Title 1">
            <a:extLst>
              <a:ext uri="{FF2B5EF4-FFF2-40B4-BE49-F238E27FC236}">
                <a16:creationId xmlns:a16="http://schemas.microsoft.com/office/drawing/2014/main" id="{A944C532-CF9F-4F1B-918E-5AB2FE8DEFA1}"/>
              </a:ext>
            </a:extLst>
          </p:cNvPr>
          <p:cNvSpPr>
            <a:spLocks noGrp="1"/>
          </p:cNvSpPr>
          <p:nvPr>
            <p:ph type="title"/>
          </p:nvPr>
        </p:nvSpPr>
        <p:spPr>
          <a:xfrm>
            <a:off x="524256" y="491260"/>
            <a:ext cx="6594189" cy="1625210"/>
          </a:xfrm>
        </p:spPr>
        <p:txBody>
          <a:bodyPr>
            <a:normAutofit/>
          </a:bodyPr>
          <a:lstStyle/>
          <a:p>
            <a:br>
              <a:rPr lang="en-US" sz="3700" b="1" i="0" dirty="0">
                <a:solidFill>
                  <a:srgbClr val="FFFFFF"/>
                </a:solidFill>
                <a:effectLst/>
                <a:latin typeface="-apple-system"/>
              </a:rPr>
            </a:br>
            <a:r>
              <a:rPr lang="en-US" sz="3700" dirty="0">
                <a:solidFill>
                  <a:srgbClr val="FFFFFF"/>
                </a:solidFill>
              </a:rPr>
              <a:t>The insights:</a:t>
            </a:r>
            <a:br>
              <a:rPr lang="en-US" sz="3700" b="1" i="0" dirty="0">
                <a:solidFill>
                  <a:srgbClr val="FFFFFF"/>
                </a:solidFill>
                <a:effectLst/>
                <a:latin typeface="-apple-system"/>
              </a:rPr>
            </a:br>
            <a:endParaRPr lang="en-US" sz="3700" dirty="0">
              <a:solidFill>
                <a:srgbClr val="FFFFFF"/>
              </a:solidFill>
            </a:endParaRPr>
          </a:p>
        </p:txBody>
      </p:sp>
    </p:spTree>
    <p:extLst>
      <p:ext uri="{BB962C8B-B14F-4D97-AF65-F5344CB8AC3E}">
        <p14:creationId xmlns:p14="http://schemas.microsoft.com/office/powerpoint/2010/main" val="6516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0340C631-B396-45DD-8044-475127764F50}"/>
              </a:ext>
            </a:extLst>
          </p:cNvPr>
          <p:cNvPicPr>
            <a:picLocks noChangeAspect="1"/>
          </p:cNvPicPr>
          <p:nvPr/>
        </p:nvPicPr>
        <p:blipFill rotWithShape="1">
          <a:blip r:embed="rId2">
            <a:extLst>
              <a:ext uri="{28A0092B-C50C-407E-A947-70E740481C1C}">
                <a14:useLocalDpi xmlns:a14="http://schemas.microsoft.com/office/drawing/2010/main" val="0"/>
              </a:ext>
            </a:extLst>
          </a:blip>
          <a:srcRect r="1639" b="1"/>
          <a:stretch/>
        </p:blipFill>
        <p:spPr>
          <a:xfrm>
            <a:off x="643467" y="643467"/>
            <a:ext cx="10905066" cy="5571066"/>
          </a:xfrm>
          <a:prstGeom prst="rect">
            <a:avLst/>
          </a:prstGeom>
        </p:spPr>
      </p:pic>
    </p:spTree>
    <p:extLst>
      <p:ext uri="{BB962C8B-B14F-4D97-AF65-F5344CB8AC3E}">
        <p14:creationId xmlns:p14="http://schemas.microsoft.com/office/powerpoint/2010/main" val="228105766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CCDB2-F4CC-4224-89C0-EACDD0F09E7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Tables for getting the insights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70692EC-80B3-430A-B435-948BFA47EBF6}"/>
              </a:ext>
            </a:extLst>
          </p:cNvPr>
          <p:cNvPicPr>
            <a:picLocks noChangeAspect="1"/>
          </p:cNvPicPr>
          <p:nvPr/>
        </p:nvPicPr>
        <p:blipFill>
          <a:blip r:embed="rId2"/>
          <a:stretch>
            <a:fillRect/>
          </a:stretch>
        </p:blipFill>
        <p:spPr>
          <a:xfrm>
            <a:off x="1313960" y="2734552"/>
            <a:ext cx="3417979"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97CE5EF-61A1-4E17-9BD5-1E9E35D3BDE9}"/>
              </a:ext>
            </a:extLst>
          </p:cNvPr>
          <p:cNvPicPr>
            <a:picLocks noChangeAspect="1"/>
          </p:cNvPicPr>
          <p:nvPr/>
        </p:nvPicPr>
        <p:blipFill>
          <a:blip r:embed="rId3"/>
          <a:stretch>
            <a:fillRect/>
          </a:stretch>
        </p:blipFill>
        <p:spPr>
          <a:xfrm>
            <a:off x="7360804" y="2596836"/>
            <a:ext cx="3587878" cy="3997637"/>
          </a:xfrm>
          <a:prstGeom prst="rect">
            <a:avLst/>
          </a:prstGeom>
        </p:spPr>
      </p:pic>
      <p:sp>
        <p:nvSpPr>
          <p:cNvPr id="8" name="TextBox 7">
            <a:extLst>
              <a:ext uri="{FF2B5EF4-FFF2-40B4-BE49-F238E27FC236}">
                <a16:creationId xmlns:a16="http://schemas.microsoft.com/office/drawing/2014/main" id="{F79D5691-9D8C-4A8A-953D-15688B914507}"/>
              </a:ext>
            </a:extLst>
          </p:cNvPr>
          <p:cNvSpPr txBox="1"/>
          <p:nvPr/>
        </p:nvSpPr>
        <p:spPr>
          <a:xfrm>
            <a:off x="2431245" y="2277801"/>
            <a:ext cx="1390927" cy="369332"/>
          </a:xfrm>
          <a:prstGeom prst="rect">
            <a:avLst/>
          </a:prstGeom>
          <a:noFill/>
        </p:spPr>
        <p:txBody>
          <a:bodyPr wrap="square" rtlCol="0">
            <a:spAutoFit/>
          </a:bodyPr>
          <a:lstStyle/>
          <a:p>
            <a:r>
              <a:rPr lang="es-ES" dirty="0" err="1"/>
              <a:t>For</a:t>
            </a:r>
            <a:r>
              <a:rPr lang="es-ES" dirty="0"/>
              <a:t> </a:t>
            </a:r>
            <a:r>
              <a:rPr lang="es-ES" dirty="0" err="1"/>
              <a:t>Rent</a:t>
            </a:r>
            <a:endParaRPr lang="en-US" dirty="0"/>
          </a:p>
        </p:txBody>
      </p:sp>
      <p:sp>
        <p:nvSpPr>
          <p:cNvPr id="20" name="TextBox 19">
            <a:extLst>
              <a:ext uri="{FF2B5EF4-FFF2-40B4-BE49-F238E27FC236}">
                <a16:creationId xmlns:a16="http://schemas.microsoft.com/office/drawing/2014/main" id="{D682F32D-3FF0-41E4-89EE-6A5BC99BAFE2}"/>
              </a:ext>
            </a:extLst>
          </p:cNvPr>
          <p:cNvSpPr txBox="1"/>
          <p:nvPr/>
        </p:nvSpPr>
        <p:spPr>
          <a:xfrm>
            <a:off x="8745144" y="2241132"/>
            <a:ext cx="1390927" cy="369332"/>
          </a:xfrm>
          <a:prstGeom prst="rect">
            <a:avLst/>
          </a:prstGeom>
          <a:noFill/>
        </p:spPr>
        <p:txBody>
          <a:bodyPr wrap="square" rtlCol="0">
            <a:spAutoFit/>
          </a:bodyPr>
          <a:lstStyle/>
          <a:p>
            <a:r>
              <a:rPr lang="es-ES" dirty="0" err="1"/>
              <a:t>For</a:t>
            </a:r>
            <a:r>
              <a:rPr lang="es-ES" dirty="0"/>
              <a:t> Sale</a:t>
            </a:r>
            <a:endParaRPr lang="en-US" dirty="0"/>
          </a:p>
        </p:txBody>
      </p:sp>
    </p:spTree>
    <p:extLst>
      <p:ext uri="{BB962C8B-B14F-4D97-AF65-F5344CB8AC3E}">
        <p14:creationId xmlns:p14="http://schemas.microsoft.com/office/powerpoint/2010/main" val="359307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C301CD7-EE5A-4AA3-8685-B06EE58BA3EC}"/>
              </a:ext>
            </a:extLst>
          </p:cNvPr>
          <p:cNvSpPr>
            <a:spLocks noGrp="1"/>
          </p:cNvSpPr>
          <p:nvPr>
            <p:ph type="title"/>
          </p:nvPr>
        </p:nvSpPr>
        <p:spPr>
          <a:xfrm>
            <a:off x="1188069" y="381935"/>
            <a:ext cx="4008583" cy="5974414"/>
          </a:xfrm>
        </p:spPr>
        <p:txBody>
          <a:bodyPr anchor="ctr">
            <a:normAutofit/>
          </a:bodyPr>
          <a:lstStyle/>
          <a:p>
            <a:r>
              <a:rPr lang="en-US" sz="6200">
                <a:solidFill>
                  <a:srgbClr val="FFFFFF"/>
                </a:solidFill>
              </a:rPr>
              <a:t>Design and preparation of the project:</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52284AFB-38B3-4588-A3B0-02BA777F916F}"/>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I have used Miro to create a visualization of the data I need to get from website. Here the Miro link: </a:t>
            </a:r>
            <a:r>
              <a:rPr lang="en-US" sz="2000">
                <a:solidFill>
                  <a:schemeClr val="tx1">
                    <a:alpha val="80000"/>
                  </a:schemeClr>
                </a:solidFill>
                <a:hlinkClick r:id="rId2">
                  <a:extLst>
                    <a:ext uri="{A12FA001-AC4F-418D-AE19-62706E023703}">
                      <ahyp:hlinkClr xmlns:ahyp="http://schemas.microsoft.com/office/drawing/2018/hyperlinkcolor" val="tx"/>
                    </a:ext>
                  </a:extLst>
                </a:hlinkClick>
              </a:rPr>
              <a:t>https://miro.com/app/board/o9J_lT6lKyU=/</a:t>
            </a:r>
            <a:endParaRPr lang="en-US" sz="2000">
              <a:solidFill>
                <a:schemeClr val="tx1">
                  <a:alpha val="80000"/>
                </a:schemeClr>
              </a:solidFill>
            </a:endParaRPr>
          </a:p>
          <a:p>
            <a:endParaRPr lang="en-US" sz="2000">
              <a:solidFill>
                <a:schemeClr val="tx1">
                  <a:alpha val="80000"/>
                </a:schemeClr>
              </a:solidFill>
            </a:endParaRPr>
          </a:p>
          <a:p>
            <a:r>
              <a:rPr lang="en-US" sz="2000">
                <a:solidFill>
                  <a:schemeClr val="tx1">
                    <a:alpha val="80000"/>
                  </a:schemeClr>
                </a:solidFill>
              </a:rPr>
              <a:t>I have used Trello as a productive tool to register the requirements needed to the project. </a:t>
            </a:r>
            <a:r>
              <a:rPr lang="en-US" sz="2000">
                <a:solidFill>
                  <a:schemeClr val="tx1">
                    <a:alpha val="80000"/>
                  </a:schemeClr>
                </a:solidFill>
                <a:hlinkClick r:id="rId3">
                  <a:extLst>
                    <a:ext uri="{A12FA001-AC4F-418D-AE19-62706E023703}">
                      <ahyp:hlinkClr xmlns:ahyp="http://schemas.microsoft.com/office/drawing/2018/hyperlinkcolor" val="tx"/>
                    </a:ext>
                  </a:extLst>
                </a:hlinkClick>
              </a:rPr>
              <a:t>https://trello.com/b/jU4yORwC</a:t>
            </a:r>
            <a:endParaRPr lang="en-US" sz="2000">
              <a:solidFill>
                <a:schemeClr val="tx1">
                  <a:alpha val="80000"/>
                </a:schemeClr>
              </a:solidFill>
            </a:endParaRPr>
          </a:p>
          <a:p>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72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82D26-E640-44E2-AB9B-7F64F2B38E12}"/>
              </a:ext>
            </a:extLst>
          </p:cNvPr>
          <p:cNvSpPr>
            <a:spLocks noGrp="1"/>
          </p:cNvSpPr>
          <p:nvPr>
            <p:ph type="title"/>
          </p:nvPr>
        </p:nvSpPr>
        <p:spPr>
          <a:xfrm>
            <a:off x="838201" y="624568"/>
            <a:ext cx="3351755" cy="5412920"/>
          </a:xfrm>
        </p:spPr>
        <p:txBody>
          <a:bodyPr>
            <a:normAutofit/>
          </a:bodyPr>
          <a:lstStyle/>
          <a:p>
            <a:r>
              <a:rPr lang="en-US" sz="4000">
                <a:solidFill>
                  <a:schemeClr val="bg1"/>
                </a:solidFill>
              </a:rPr>
              <a:t>Web Scrapping:</a:t>
            </a:r>
          </a:p>
        </p:txBody>
      </p:sp>
      <p:graphicFrame>
        <p:nvGraphicFramePr>
          <p:cNvPr id="5" name="Content Placeholder 2">
            <a:extLst>
              <a:ext uri="{FF2B5EF4-FFF2-40B4-BE49-F238E27FC236}">
                <a16:creationId xmlns:a16="http://schemas.microsoft.com/office/drawing/2014/main" id="{566B960C-9054-4660-A0BE-C69C39F9BBFF}"/>
              </a:ext>
            </a:extLst>
          </p:cNvPr>
          <p:cNvGraphicFramePr>
            <a:graphicFrameLocks noGrp="1"/>
          </p:cNvGraphicFramePr>
          <p:nvPr>
            <p:ph idx="1"/>
            <p:extLst>
              <p:ext uri="{D42A27DB-BD31-4B8C-83A1-F6EECF244321}">
                <p14:modId xmlns:p14="http://schemas.microsoft.com/office/powerpoint/2010/main" val="932795783"/>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990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629</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New PopUpStore</vt:lpstr>
      <vt:lpstr>Where to open the PopUpStore? </vt:lpstr>
      <vt:lpstr>Challenges </vt:lpstr>
      <vt:lpstr>Process</vt:lpstr>
      <vt:lpstr> The insights: </vt:lpstr>
      <vt:lpstr>PowerPoint Presentation</vt:lpstr>
      <vt:lpstr>Tables for getting the insights</vt:lpstr>
      <vt:lpstr>Design and preparation of the project:</vt:lpstr>
      <vt:lpstr>Web Scrapping:</vt:lpstr>
      <vt:lpstr>Clean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PopUpStore</dc:title>
  <dc:creator>Isra Sanchez</dc:creator>
  <cp:lastModifiedBy>Isra Sanchez</cp:lastModifiedBy>
  <cp:revision>20</cp:revision>
  <dcterms:created xsi:type="dcterms:W3CDTF">2021-02-21T22:36:23Z</dcterms:created>
  <dcterms:modified xsi:type="dcterms:W3CDTF">2021-04-07T15:58:22Z</dcterms:modified>
</cp:coreProperties>
</file>