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Montserrat Light" panose="020B0604020202020204" charset="0"/>
      <p:regular r:id="rId27"/>
      <p:bold r:id="rId28"/>
      <p:italic r:id="rId29"/>
      <p:boldItalic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Open Sans Light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Ubuntu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e8b937e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92310" y="-11796713"/>
            <a:ext cx="22159200" cy="1246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g42e8b937e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579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e16b55a5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e16b55a5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e16b55a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e16b55a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e16b55a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e16b55a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e16b55a5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e16b55a5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e203b88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e203b88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16b55a5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16b55a5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8c79679d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206" y="685800"/>
            <a:ext cx="60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ca8c79679d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8" name="Google Shape;78;gca8c79679d_0_3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 b="0" i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fld>
            <a:endParaRPr sz="1200" b="0" i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e203b88e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e203b88e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203b88e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203b88e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e203b88e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e203b88e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e203b88e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e203b88e8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e203b88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e203b88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e16b55a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e16b55a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e16b55a5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e16b55a5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G PICTURE 1">
  <p:cSld name="1_BIG PICTURE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3716201" y="660375"/>
            <a:ext cx="2236800" cy="25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50800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09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193800" marR="0" lvl="3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36700" marR="0" lvl="4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79600" marR="0" lvl="5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>
            <a:spLocks noGrp="1"/>
          </p:cNvSpPr>
          <p:nvPr>
            <p:ph type="pic" idx="3"/>
          </p:nvPr>
        </p:nvSpPr>
        <p:spPr>
          <a:xfrm>
            <a:off x="4669161" y="2314195"/>
            <a:ext cx="2236800" cy="25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50800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09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193800" marR="0" lvl="3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36700" marR="0" lvl="4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79600" marR="0" lvl="5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>
            <a:spLocks noGrp="1"/>
          </p:cNvSpPr>
          <p:nvPr>
            <p:ph type="pic" idx="4"/>
          </p:nvPr>
        </p:nvSpPr>
        <p:spPr>
          <a:xfrm>
            <a:off x="6820790" y="660375"/>
            <a:ext cx="2236800" cy="251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8D8D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50800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09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193800" marR="0" lvl="3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36700" marR="0" lvl="4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79600" marR="0" lvl="5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ig Background with image">
  <p:cSld name="3_Big Background with imag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>
            <a:spLocks noGrp="1"/>
          </p:cNvSpPr>
          <p:nvPr>
            <p:ph type="pic" idx="2"/>
          </p:nvPr>
        </p:nvSpPr>
        <p:spPr>
          <a:xfrm>
            <a:off x="1" y="0"/>
            <a:ext cx="49878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50800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09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193800" marR="0" lvl="3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36700" marR="0" lvl="4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79600" marR="0" lvl="5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50800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850900" marR="0" lvl="2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193800" marR="0" lvl="3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1536700" marR="0" lvl="4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879600" marR="0" lvl="5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2500" marR="0" lvl="6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65400" marR="0" lvl="7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08300" marR="0" lvl="8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None/>
              <a:defRPr sz="2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/>
        </p:nvSpPr>
        <p:spPr>
          <a:xfrm>
            <a:off x="810900" y="936375"/>
            <a:ext cx="75222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FINAL PROJECT</a:t>
            </a:r>
            <a:endParaRPr sz="2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ADVERTISING PUSH NOTIFICATIONS PERFORMANCE</a:t>
            </a:r>
            <a:endParaRPr sz="23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3420900" y="2717875"/>
            <a:ext cx="23022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Israel SANCHEZ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Nicolas MERLE</a:t>
            </a:r>
            <a:endParaRPr sz="18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i="1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02/04/2021</a:t>
            </a:r>
            <a:endParaRPr sz="1800" i="1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078" y="3204375"/>
            <a:ext cx="1296050" cy="12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875" y="3564620"/>
            <a:ext cx="2302200" cy="57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56350" y="4312325"/>
            <a:ext cx="86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●"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can see that after 07/03 the average of repetition for every ads has been decreased.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55850" y="1392138"/>
            <a:ext cx="4800075" cy="27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92161"/>
            <a:ext cx="4800075" cy="27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72988" y="1125350"/>
            <a:ext cx="374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4"/>
                </a:solidFill>
              </a:rPr>
              <a:t>High number of repetition per Ads ID before 07/03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403050" y="4811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66950" y="422875"/>
            <a:ext cx="863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lt2"/>
                </a:solidFill>
              </a:rPr>
              <a:t>ANALYSIS BEFORE AND AFTER 07.03 - ADS REPETITION</a:t>
            </a:r>
            <a:endParaRPr sz="1100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68000" y="22975"/>
            <a:ext cx="53601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PUSH NOTIFICATIONS STATISTICAL ANALYSIS</a:t>
            </a:r>
            <a:endParaRPr sz="1800" b="1">
              <a:solidFill>
                <a:schemeClr val="lt2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197513" y="1090675"/>
            <a:ext cx="374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accent4"/>
                </a:solidFill>
              </a:rPr>
              <a:t>Reduced number of repetition per Ads ID after 07/03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-5400000">
            <a:off x="1101750" y="1708650"/>
            <a:ext cx="820500" cy="6120000"/>
          </a:xfrm>
          <a:prstGeom prst="flowChartDelay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91575" y="905700"/>
            <a:ext cx="6685151" cy="382008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6514975" y="1323125"/>
            <a:ext cx="2628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interest on the Ads decreases over time</a:t>
            </a: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For boosting Ads opened rate:</a:t>
            </a:r>
            <a:endParaRPr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A subscriber “interest retention” plan for long time subscribed users.</a:t>
            </a:r>
            <a:endParaRPr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219" name="Google Shape;219;p28"/>
          <p:cNvCxnSpPr/>
          <p:nvPr/>
        </p:nvCxnSpPr>
        <p:spPr>
          <a:xfrm>
            <a:off x="1432275" y="3160900"/>
            <a:ext cx="4099200" cy="8115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776100" y="1531050"/>
            <a:ext cx="578700" cy="1545300"/>
          </a:xfrm>
          <a:prstGeom prst="straightConnector1">
            <a:avLst/>
          </a:prstGeom>
          <a:noFill/>
          <a:ln w="38100" cap="flat" cmpd="sng">
            <a:solidFill>
              <a:srgbClr val="66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8"/>
          <p:cNvSpPr txBox="1"/>
          <p:nvPr/>
        </p:nvSpPr>
        <p:spPr>
          <a:xfrm>
            <a:off x="466950" y="422875"/>
            <a:ext cx="829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ADS OPENED RATE BY NB OF DAYS SUBSCRIBED 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68000" y="22975"/>
            <a:ext cx="53964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PUSH NOTIFICATIONS PER SUBSCRIBER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 rot="10799393">
            <a:off x="7846200" y="138"/>
            <a:ext cx="1698000" cy="94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18375" y="4053950"/>
            <a:ext cx="548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00700"/>
            <a:ext cx="6343869" cy="362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 txBox="1"/>
          <p:nvPr/>
        </p:nvSpPr>
        <p:spPr>
          <a:xfrm>
            <a:off x="6714150" y="2327650"/>
            <a:ext cx="20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2F2F2"/>
                </a:solidFill>
              </a:rPr>
              <a:t>The click through rate decrease after every repetition of the Ads. </a:t>
            </a:r>
            <a:endParaRPr>
              <a:solidFill>
                <a:srgbClr val="F2F2F2"/>
              </a:solidFill>
            </a:endParaRPr>
          </a:p>
        </p:txBody>
      </p:sp>
      <p:cxnSp>
        <p:nvCxnSpPr>
          <p:cNvPr id="235" name="Google Shape;235;p29"/>
          <p:cNvCxnSpPr/>
          <p:nvPr/>
        </p:nvCxnSpPr>
        <p:spPr>
          <a:xfrm>
            <a:off x="1481675" y="1665100"/>
            <a:ext cx="1164300" cy="18345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9"/>
          <p:cNvCxnSpPr/>
          <p:nvPr/>
        </p:nvCxnSpPr>
        <p:spPr>
          <a:xfrm rot="10800000" flipH="1">
            <a:off x="3062100" y="3447475"/>
            <a:ext cx="2537400" cy="2700"/>
          </a:xfrm>
          <a:prstGeom prst="straightConnector1">
            <a:avLst/>
          </a:prstGeom>
          <a:noFill/>
          <a:ln w="3810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9"/>
          <p:cNvSpPr txBox="1"/>
          <p:nvPr/>
        </p:nvSpPr>
        <p:spPr>
          <a:xfrm>
            <a:off x="480825" y="556650"/>
            <a:ext cx="64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CLICK THROUGH RATE BY REPETITION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168000" y="22975"/>
            <a:ext cx="53964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PUSH NOTIFICATIONS PER SUBSCRIBER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/>
          <p:nvPr/>
        </p:nvSpPr>
        <p:spPr>
          <a:xfrm rot="10799393">
            <a:off x="7846200" y="138"/>
            <a:ext cx="1698000" cy="948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148575" y="348000"/>
            <a:ext cx="919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318375" y="4053950"/>
            <a:ext cx="548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374950" y="2402100"/>
            <a:ext cx="201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Between 1st and 2nd repetition: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important gap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3"/>
                </a:solidFill>
              </a:rPr>
              <a:t>Continuous decrease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800" y="1015804"/>
            <a:ext cx="6394080" cy="36537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466950" y="422875"/>
            <a:ext cx="647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ADS OPENING PER REPETITION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68000" y="22975"/>
            <a:ext cx="53964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PUSH NOTIFICATIONS PROBABILITIES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254" name="Google Shape;254;p30"/>
          <p:cNvCxnSpPr/>
          <p:nvPr/>
        </p:nvCxnSpPr>
        <p:spPr>
          <a:xfrm flipH="1">
            <a:off x="3806275" y="1613125"/>
            <a:ext cx="9000" cy="1314000"/>
          </a:xfrm>
          <a:prstGeom prst="straightConnector1">
            <a:avLst/>
          </a:prstGeom>
          <a:noFill/>
          <a:ln w="38100" cap="flat" cmpd="sng">
            <a:solidFill>
              <a:srgbClr val="EA9999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0" y="902500"/>
            <a:ext cx="6275350" cy="4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5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6308550" y="962550"/>
            <a:ext cx="2796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Until 3 repetitions: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Between 0.24% - 0.28%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After 4th repetition: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Important decrease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466950" y="422875"/>
            <a:ext cx="863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lt2"/>
                </a:solidFill>
              </a:rPr>
              <a:t>CONDITIONAL PROBABILITY OF OPENING THE ADS</a:t>
            </a:r>
            <a:endParaRPr sz="1100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168000" y="22975"/>
            <a:ext cx="53601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PUSH NOTIFICATIONS PROBABILITIES</a:t>
            </a: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272" name="Google Shape;272;p32"/>
          <p:cNvSpPr txBox="1"/>
          <p:nvPr/>
        </p:nvSpPr>
        <p:spPr>
          <a:xfrm>
            <a:off x="19200" y="776875"/>
            <a:ext cx="91056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lang="fr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Boost the notification </a:t>
            </a:r>
            <a:r>
              <a:rPr lang="fr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push </a:t>
            </a:r>
            <a:r>
              <a:rPr lang="fr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during the time periods with higher subscribers activity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Wednesdays are having the higher Click Through Rate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Saturdays are having the lower Click Through Rate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09:00 AM and 11:00 AM are hours of the day with the higher Click Through Rate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●"/>
            </a:pPr>
            <a:r>
              <a:rPr lang="fr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Subscribers “Interest retention” plan. </a:t>
            </a: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subscriber “interest retention” plan could help to boost the Ads opened rate for long time subscribed users.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lang="fr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The optimal number of Ads repetition should  be in average 4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CTR decreases after every repetition of the Ads.  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■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1st impression: 9.4%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■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4th repetition: 1.5%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probability of opening the Ads decrease after every repetition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■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Probability on the 1st impression: 0.8%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■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Probability on the 4th repetition: 0.3%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 Light"/>
              <a:buChar char="○"/>
            </a:pPr>
            <a:r>
              <a:rPr lang="fr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The conditional probability of clicking the add given it was not opened before start dropping in the 4th repetition.</a:t>
            </a:r>
            <a:endParaRPr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/>
        </p:nvSpPr>
        <p:spPr>
          <a:xfrm>
            <a:off x="168000" y="22975"/>
            <a:ext cx="53601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CONCLUSIONS AND RECOMMENDATIONS</a:t>
            </a: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0" y="1658488"/>
            <a:ext cx="3446958" cy="18265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/>
          <p:nvPr/>
        </p:nvSpPr>
        <p:spPr>
          <a:xfrm>
            <a:off x="4066950" y="125"/>
            <a:ext cx="5076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 b="1">
                <a:solidFill>
                  <a:schemeClr val="dk2"/>
                </a:solidFill>
              </a:rPr>
              <a:t>Introduction to </a:t>
            </a:r>
            <a:r>
              <a:rPr lang="fr" sz="1800" b="1">
                <a:solidFill>
                  <a:schemeClr val="accent2"/>
                </a:solidFill>
              </a:rPr>
              <a:t>Outpush</a:t>
            </a:r>
            <a:endParaRPr sz="1800">
              <a:solidFill>
                <a:schemeClr val="dk2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fr" sz="1800" b="1">
                <a:solidFill>
                  <a:schemeClr val="dk2"/>
                </a:solidFill>
              </a:rPr>
              <a:t>Push notifications statistical analysis</a:t>
            </a:r>
            <a:endParaRPr sz="18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fr" sz="1800" b="1">
                <a:solidFill>
                  <a:srgbClr val="595959"/>
                </a:solidFill>
              </a:rPr>
              <a:t>Push notifications per subscriber</a:t>
            </a:r>
            <a:endParaRPr sz="1800">
              <a:solidFill>
                <a:srgbClr val="595959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fr" sz="1800" b="1">
                <a:solidFill>
                  <a:schemeClr val="dk2"/>
                </a:solidFill>
              </a:rPr>
              <a:t>Push notifications probabilities</a:t>
            </a:r>
            <a:endParaRPr sz="18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fr" sz="1800" b="1">
                <a:solidFill>
                  <a:schemeClr val="dk2"/>
                </a:solidFill>
              </a:rPr>
              <a:t>Conclusion and recommendations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5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/>
        </p:nvSpPr>
        <p:spPr>
          <a:xfrm>
            <a:off x="168000" y="22975"/>
            <a:ext cx="21105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AGENDA</a:t>
            </a: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446175" y="521300"/>
            <a:ext cx="764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OUTPUSH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558925" y="1075400"/>
            <a:ext cx="8419200" cy="3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What is Outpush?</a:t>
            </a:r>
            <a:endParaRPr sz="1800" b="1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Push-notifications ads network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Launched in december 2020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 sz="1800">
                <a:solidFill>
                  <a:srgbClr val="FFFFFF"/>
                </a:solidFill>
              </a:rPr>
              <a:t>Middleman between advertisers and publishers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How does it work?</a:t>
            </a:r>
            <a:endParaRPr sz="1800" b="1">
              <a:solidFill>
                <a:schemeClr val="accent3"/>
              </a:solidFill>
            </a:endParaRPr>
          </a:p>
          <a:p>
            <a:pPr marL="457200" marR="952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fr" sz="1800">
                <a:solidFill>
                  <a:schemeClr val="accent3"/>
                </a:solidFill>
              </a:rPr>
              <a:t>Clients install a module</a:t>
            </a:r>
            <a:endParaRPr sz="1800">
              <a:solidFill>
                <a:schemeClr val="accent3"/>
              </a:solidFill>
            </a:endParaRPr>
          </a:p>
          <a:p>
            <a:pPr marL="457200" marR="952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fr" sz="1800">
                <a:solidFill>
                  <a:schemeClr val="accent3"/>
                </a:solidFill>
              </a:rPr>
              <a:t>Outpush send personalised ads to the client users</a:t>
            </a:r>
            <a:endParaRPr sz="1800">
              <a:solidFill>
                <a:schemeClr val="accent3"/>
              </a:solidFill>
            </a:endParaRPr>
          </a:p>
          <a:p>
            <a:pPr marL="457200" marR="3810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fr" sz="1800">
                <a:solidFill>
                  <a:schemeClr val="accent3"/>
                </a:solidFill>
              </a:rPr>
              <a:t>1 click = money for the client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7474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-474025" y="0"/>
            <a:ext cx="650916" cy="5143500"/>
          </a:xfrm>
          <a:prstGeom prst="flowChartTerminator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168000" y="22975"/>
            <a:ext cx="21105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INTRODUCTION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-290075" y="3848775"/>
            <a:ext cx="1740600" cy="1813800"/>
          </a:xfrm>
          <a:prstGeom prst="flowChartDelay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558925" y="898525"/>
            <a:ext cx="8419200" cy="3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Subscribers receive same notifications multiple times: </a:t>
            </a:r>
            <a:r>
              <a:rPr lang="fr" sz="1800" b="1">
                <a:solidFill>
                  <a:schemeClr val="accent3"/>
                </a:solidFill>
              </a:rPr>
              <a:t>is it usefull?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Challenges of this project: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fr" sz="1800">
                <a:solidFill>
                  <a:schemeClr val="accent3"/>
                </a:solidFill>
              </a:rPr>
              <a:t>Understand how do repeated impressions affect users ‘Click Through Rate’ across time</a:t>
            </a:r>
            <a:endParaRPr sz="1800">
              <a:solidFill>
                <a:schemeClr val="accent3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</a:pPr>
            <a:r>
              <a:rPr lang="fr" sz="1800">
                <a:solidFill>
                  <a:schemeClr val="accent3"/>
                </a:solidFill>
              </a:rPr>
              <a:t>Perform statistical analysis</a:t>
            </a: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accent3"/>
                </a:solidFill>
              </a:rPr>
              <a:t>*‘Click Through Rate’ = Number of clicks on Ads / </a:t>
            </a:r>
            <a:r>
              <a:rPr lang="fr" sz="1600">
                <a:solidFill>
                  <a:schemeClr val="accent3"/>
                </a:solidFill>
              </a:rPr>
              <a:t>Number of impressions of the Ads</a:t>
            </a:r>
            <a:endParaRPr sz="16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7174025" y="-523550"/>
            <a:ext cx="3215100" cy="15903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466950" y="589250"/>
            <a:ext cx="557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PROBLEM STATEMENT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68000" y="22975"/>
            <a:ext cx="21105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INTRODUCTION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702168" y="1456007"/>
            <a:ext cx="1975200" cy="1975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5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2504962" y="1427720"/>
            <a:ext cx="1975200" cy="197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5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07757" y="1411957"/>
            <a:ext cx="1975200" cy="1975200"/>
          </a:xfrm>
          <a:prstGeom prst="ellipse">
            <a:avLst/>
          </a:prstGeom>
          <a:solidFill>
            <a:srgbClr val="119CF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5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78113" y="2083950"/>
            <a:ext cx="183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1.500.000+ 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push notifications</a:t>
            </a:r>
            <a:endParaRPr sz="18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575313" y="2083950"/>
            <a:ext cx="183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50.000 +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Subscribers</a:t>
            </a:r>
            <a:endParaRPr sz="18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753350" y="2083950"/>
            <a:ext cx="183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15.000 + 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Different Ads</a:t>
            </a:r>
            <a:r>
              <a:rPr lang="fr" sz="1800">
                <a:solidFill>
                  <a:schemeClr val="accent4"/>
                </a:solidFill>
              </a:rPr>
              <a:t> </a:t>
            </a:r>
            <a:endParaRPr sz="1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6861043" y="1427732"/>
            <a:ext cx="1975200" cy="197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73757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969713" y="2083950"/>
            <a:ext cx="183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accent3"/>
                </a:solidFill>
              </a:rPr>
              <a:t>45 Days</a:t>
            </a:r>
            <a:endParaRPr sz="1800" b="1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Feb - March</a:t>
            </a:r>
            <a:endParaRPr sz="180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2021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466950" y="596175"/>
            <a:ext cx="547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lt2"/>
                </a:solidFill>
              </a:rPr>
              <a:t>KEY FIGURES IN THE DATASET</a:t>
            </a:r>
            <a:endParaRPr sz="1100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68000" y="22975"/>
            <a:ext cx="21105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INTRODUCTION</a:t>
            </a: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sp>
        <p:nvSpPr>
          <p:cNvPr id="130" name="Google Shape;130;p23"/>
          <p:cNvSpPr/>
          <p:nvPr/>
        </p:nvSpPr>
        <p:spPr>
          <a:xfrm rot="10800000">
            <a:off x="7336750" y="-482225"/>
            <a:ext cx="2150700" cy="1429200"/>
          </a:xfrm>
          <a:prstGeom prst="flowChartDelay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088825" y="1216775"/>
            <a:ext cx="2002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Notification sent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870300" y="2434108"/>
            <a:ext cx="312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Received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51% of sent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995100" y="2434108"/>
            <a:ext cx="312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Not received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136" name="Google Shape;136;p23"/>
          <p:cNvCxnSpPr>
            <a:stCxn id="133" idx="2"/>
            <a:endCxn id="134" idx="0"/>
          </p:cNvCxnSpPr>
          <p:nvPr/>
        </p:nvCxnSpPr>
        <p:spPr>
          <a:xfrm flipH="1">
            <a:off x="3432725" y="1789175"/>
            <a:ext cx="1657200" cy="645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3"/>
          <p:cNvCxnSpPr>
            <a:stCxn id="133" idx="2"/>
            <a:endCxn id="135" idx="0"/>
          </p:cNvCxnSpPr>
          <p:nvPr/>
        </p:nvCxnSpPr>
        <p:spPr>
          <a:xfrm>
            <a:off x="5089925" y="1789175"/>
            <a:ext cx="1467600" cy="6450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3"/>
          <p:cNvSpPr txBox="1"/>
          <p:nvPr/>
        </p:nvSpPr>
        <p:spPr>
          <a:xfrm>
            <a:off x="761525" y="3817425"/>
            <a:ext cx="17562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No action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77% of received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30025" y="3817425"/>
            <a:ext cx="1780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Closed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22% of received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298525" y="3833794"/>
            <a:ext cx="1780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Opened</a:t>
            </a:r>
            <a:endParaRPr sz="18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1% of received</a:t>
            </a:r>
            <a:endParaRPr sz="1800" b="1">
              <a:solidFill>
                <a:srgbClr val="FFFFFF"/>
              </a:solidFill>
            </a:endParaRPr>
          </a:p>
        </p:txBody>
      </p:sp>
      <p:cxnSp>
        <p:nvCxnSpPr>
          <p:cNvPr id="141" name="Google Shape;141;p23"/>
          <p:cNvCxnSpPr>
            <a:stCxn id="134" idx="2"/>
            <a:endCxn id="138" idx="0"/>
          </p:cNvCxnSpPr>
          <p:nvPr/>
        </p:nvCxnSpPr>
        <p:spPr>
          <a:xfrm flipH="1">
            <a:off x="1639600" y="3006508"/>
            <a:ext cx="1793100" cy="810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3"/>
          <p:cNvCxnSpPr>
            <a:stCxn id="134" idx="2"/>
            <a:endCxn id="139" idx="0"/>
          </p:cNvCxnSpPr>
          <p:nvPr/>
        </p:nvCxnSpPr>
        <p:spPr>
          <a:xfrm flipH="1">
            <a:off x="3420400" y="3006508"/>
            <a:ext cx="12300" cy="810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3"/>
          <p:cNvCxnSpPr>
            <a:stCxn id="134" idx="2"/>
            <a:endCxn id="140" idx="0"/>
          </p:cNvCxnSpPr>
          <p:nvPr/>
        </p:nvCxnSpPr>
        <p:spPr>
          <a:xfrm>
            <a:off x="3432700" y="3006508"/>
            <a:ext cx="1756200" cy="8274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3"/>
          <p:cNvSpPr txBox="1"/>
          <p:nvPr/>
        </p:nvSpPr>
        <p:spPr>
          <a:xfrm>
            <a:off x="453075" y="662750"/>
            <a:ext cx="547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PUSH NOTIFICATIONS FLOW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68000" y="22975"/>
            <a:ext cx="21105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INTRODUCTION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56" y="1285200"/>
            <a:ext cx="4386764" cy="2506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2378550" y="3987550"/>
            <a:ext cx="438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Light"/>
              <a:buChar char="●"/>
            </a:pPr>
            <a:r>
              <a:rPr lang="fr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Higher Click Through Rate on Wednesday</a:t>
            </a: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 Light"/>
              <a:buChar char="●"/>
            </a:pPr>
            <a:r>
              <a:rPr lang="fr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Lower Click Through Rate on Saturday</a:t>
            </a: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-304375" y="4356725"/>
            <a:ext cx="2150700" cy="1429200"/>
          </a:xfrm>
          <a:prstGeom prst="flowChartDelay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 rotWithShape="1">
          <a:blip r:embed="rId5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6388700" y="1595600"/>
            <a:ext cx="212700" cy="2127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7748750" y="3256000"/>
            <a:ext cx="212700" cy="212700"/>
          </a:xfrm>
          <a:prstGeom prst="ellipse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66950" y="571975"/>
            <a:ext cx="587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PUSH NOTIFICATIONS PER DAY NAME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68000" y="22975"/>
            <a:ext cx="53964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PUSH NOTIFICATIONS STATISTICAL ANALYSIS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550" y="1283500"/>
            <a:ext cx="4386900" cy="250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>
            <a:off x="3028550" y="2671900"/>
            <a:ext cx="953400" cy="919800"/>
          </a:xfrm>
          <a:prstGeom prst="rect">
            <a:avLst/>
          </a:prstGeom>
          <a:noFill/>
          <a:ln w="38100" cap="flat" cmpd="sng">
            <a:solidFill>
              <a:srgbClr val="119C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563150" y="1459275"/>
            <a:ext cx="2465400" cy="919800"/>
          </a:xfrm>
          <a:prstGeom prst="rect">
            <a:avLst/>
          </a:prstGeom>
          <a:noFill/>
          <a:ln w="38100" cap="flat" cmpd="sng">
            <a:solidFill>
              <a:srgbClr val="119C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/>
        </p:nvSpPr>
        <p:spPr>
          <a:xfrm rot="10800000">
            <a:off x="8850900" y="-119700"/>
            <a:ext cx="820500" cy="5382900"/>
          </a:xfrm>
          <a:prstGeom prst="flowChartDelay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6142950" y="1217600"/>
            <a:ext cx="275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fr">
                <a:solidFill>
                  <a:schemeClr val="accent3"/>
                </a:solidFill>
              </a:rPr>
              <a:t>Higher CTR: between 09:00 AM and 11:00 AM</a:t>
            </a: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466950" y="422875"/>
            <a:ext cx="587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FFFF"/>
                </a:solidFill>
              </a:rPr>
              <a:t>PUSH NOTIFICATIONS PER HOUR</a:t>
            </a:r>
            <a:endParaRPr sz="1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68000" y="22975"/>
            <a:ext cx="5396400" cy="4617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FFFFFF"/>
                </a:solidFill>
              </a:rPr>
              <a:t>PUSH NOTIFICATIONS STATISTICAL ANALYSIS</a:t>
            </a:r>
            <a:endParaRPr sz="1800" b="1">
              <a:solidFill>
                <a:srgbClr val="FFFFFF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50" y="1277879"/>
            <a:ext cx="6033815" cy="34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1310825" y="1731925"/>
            <a:ext cx="1788600" cy="1290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675" y="4749850"/>
            <a:ext cx="1381800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l="26534" t="23162" r="26492" b="23625"/>
          <a:stretch/>
        </p:blipFill>
        <p:spPr>
          <a:xfrm>
            <a:off x="7323990" y="4725775"/>
            <a:ext cx="3474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374950" y="4800400"/>
            <a:ext cx="8482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*values are hidden with a constant</a:t>
            </a:r>
            <a:endParaRPr sz="700"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375" y="849400"/>
            <a:ext cx="6484621" cy="3705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247650" y="4554925"/>
            <a:ext cx="6758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Light"/>
              <a:buChar char="●"/>
            </a:pPr>
            <a:r>
              <a:rPr lang="fr">
                <a:solidFill>
                  <a:schemeClr val="accent4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Drop on the number of push notifications sent from 07.03.2021  </a:t>
            </a:r>
            <a:endParaRPr>
              <a:solidFill>
                <a:schemeClr val="accent4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88" name="Google Shape;188;p26"/>
          <p:cNvCxnSpPr/>
          <p:nvPr/>
        </p:nvCxnSpPr>
        <p:spPr>
          <a:xfrm>
            <a:off x="5658550" y="2500475"/>
            <a:ext cx="300" cy="6210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26"/>
          <p:cNvSpPr/>
          <p:nvPr/>
        </p:nvSpPr>
        <p:spPr>
          <a:xfrm>
            <a:off x="5065900" y="4111975"/>
            <a:ext cx="1650900" cy="345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66950" y="422875"/>
            <a:ext cx="5478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lt2"/>
                </a:solidFill>
              </a:rPr>
              <a:t>PUSH NOTIFICATIONS PER DAY</a:t>
            </a:r>
            <a:endParaRPr sz="1100">
              <a:solidFill>
                <a:schemeClr val="lt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68000" y="22975"/>
            <a:ext cx="5360100" cy="4617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lt2"/>
                </a:solidFill>
              </a:rPr>
              <a:t>PUSH NOTIFICATIONS STATISTICAL ANALYSIS</a:t>
            </a:r>
            <a:endParaRPr sz="18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Pitch Deck Light">
      <a:dk1>
        <a:srgbClr val="737572"/>
      </a:dk1>
      <a:lt1>
        <a:srgbClr val="FFFFFF"/>
      </a:lt1>
      <a:dk2>
        <a:srgbClr val="445469"/>
      </a:dk2>
      <a:lt2>
        <a:srgbClr val="8C1AAB"/>
      </a:lt2>
      <a:accent1>
        <a:srgbClr val="5A63FF"/>
      </a:accent1>
      <a:accent2>
        <a:srgbClr val="FE4784"/>
      </a:accent2>
      <a:accent3>
        <a:srgbClr val="F7F7F7"/>
      </a:accent3>
      <a:accent4>
        <a:srgbClr val="8C1AAB"/>
      </a:accent4>
      <a:accent5>
        <a:srgbClr val="131DD2"/>
      </a:accent5>
      <a:accent6>
        <a:srgbClr val="A9A8AB"/>
      </a:accent6>
      <a:hlink>
        <a:srgbClr val="00B1F9"/>
      </a:hlink>
      <a:folHlink>
        <a:srgbClr val="0EA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On-screen Show (16:9)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Roboto</vt:lpstr>
      <vt:lpstr>Calibri</vt:lpstr>
      <vt:lpstr>Ubuntu</vt:lpstr>
      <vt:lpstr>Open Sans</vt:lpstr>
      <vt:lpstr>Open Sans Light</vt:lpstr>
      <vt:lpstr>Montserrat Light</vt:lpstr>
      <vt:lpstr>Montserrat</vt:lpstr>
      <vt:lpstr>Simple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 Sanchez</dc:creator>
  <cp:lastModifiedBy>Isra Sanchez</cp:lastModifiedBy>
  <cp:revision>1</cp:revision>
  <dcterms:modified xsi:type="dcterms:W3CDTF">2021-04-06T07:55:39Z</dcterms:modified>
</cp:coreProperties>
</file>