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7" r:id="rId3"/>
    <p:sldId id="265" r:id="rId4"/>
    <p:sldId id="262" r:id="rId5"/>
    <p:sldId id="263" r:id="rId6"/>
    <p:sldId id="264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los A. Durand R." initials="CADR" lastIdx="1" clrIdx="0">
    <p:extLst>
      <p:ext uri="{19B8F6BF-5375-455C-9EA6-DF929625EA0E}">
        <p15:presenceInfo xmlns:p15="http://schemas.microsoft.com/office/powerpoint/2012/main" userId="9def74c94cb34ef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193"/>
    <a:srgbClr val="009051"/>
    <a:srgbClr val="4E8F00"/>
    <a:srgbClr val="548235"/>
    <a:srgbClr val="00B050"/>
    <a:srgbClr val="00FA00"/>
    <a:srgbClr val="005493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04"/>
    <p:restoredTop sz="94719"/>
  </p:normalViewPr>
  <p:slideViewPr>
    <p:cSldViewPr snapToGrid="0" snapToObjects="1" showGuides="1">
      <p:cViewPr varScale="1">
        <p:scale>
          <a:sx n="67" d="100"/>
          <a:sy n="67" d="100"/>
        </p:scale>
        <p:origin x="125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009193"/>
            </a:solidFill>
            <a:ln>
              <a:noFill/>
            </a:ln>
            <a:effectLst/>
          </c:spPr>
          <c:invertIfNegative val="0"/>
          <c:cat>
            <c:strRef>
              <c:f>Hoja1!$A$2:$A$12</c:f>
              <c:strCache>
                <c:ptCount val="11"/>
                <c:pt idx="0">
                  <c:v>JUN'21</c:v>
                </c:pt>
                <c:pt idx="1">
                  <c:v>JUL</c:v>
                </c:pt>
                <c:pt idx="2">
                  <c:v>AGO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DIC</c:v>
                </c:pt>
                <c:pt idx="7">
                  <c:v>ENE'22</c:v>
                </c:pt>
                <c:pt idx="8">
                  <c:v>FEB</c:v>
                </c:pt>
                <c:pt idx="9">
                  <c:v>MAR</c:v>
                </c:pt>
                <c:pt idx="10">
                  <c:v>ABR</c:v>
                </c:pt>
              </c:strCache>
            </c:strRef>
          </c:cat>
          <c:val>
            <c:numRef>
              <c:f>Hoja1!$B$2:$B$12</c:f>
              <c:numCache>
                <c:formatCode>_-"$"* #,##0_-;\-"$"* #,##0_-;_-"$"* "-"??_-;_-@_-</c:formatCode>
                <c:ptCount val="11"/>
                <c:pt idx="0">
                  <c:v>10600</c:v>
                </c:pt>
                <c:pt idx="1">
                  <c:v>16450.260000000002</c:v>
                </c:pt>
                <c:pt idx="2">
                  <c:v>17850.260000000002</c:v>
                </c:pt>
                <c:pt idx="3">
                  <c:v>35420.26</c:v>
                </c:pt>
                <c:pt idx="4">
                  <c:v>35670.26</c:v>
                </c:pt>
                <c:pt idx="5">
                  <c:v>47563.33</c:v>
                </c:pt>
                <c:pt idx="6">
                  <c:v>71963.33</c:v>
                </c:pt>
                <c:pt idx="7">
                  <c:v>71963.33</c:v>
                </c:pt>
                <c:pt idx="8">
                  <c:v>71963.33</c:v>
                </c:pt>
                <c:pt idx="9">
                  <c:v>71963.33</c:v>
                </c:pt>
                <c:pt idx="10">
                  <c:v>71963.33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6F-384B-ADC7-BC6C1AC1ADF3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009193">
                <a:alpha val="50000"/>
              </a:srgbClr>
            </a:solidFill>
            <a:ln>
              <a:noFill/>
            </a:ln>
            <a:effectLst/>
          </c:spPr>
          <c:invertIfNegative val="0"/>
          <c:cat>
            <c:strRef>
              <c:f>Hoja1!$A$2:$A$12</c:f>
              <c:strCache>
                <c:ptCount val="11"/>
                <c:pt idx="0">
                  <c:v>JUN'21</c:v>
                </c:pt>
                <c:pt idx="1">
                  <c:v>JUL</c:v>
                </c:pt>
                <c:pt idx="2">
                  <c:v>AGO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DIC</c:v>
                </c:pt>
                <c:pt idx="7">
                  <c:v>ENE'22</c:v>
                </c:pt>
                <c:pt idx="8">
                  <c:v>FEB</c:v>
                </c:pt>
                <c:pt idx="9">
                  <c:v>MAR</c:v>
                </c:pt>
                <c:pt idx="10">
                  <c:v>ABR</c:v>
                </c:pt>
              </c:strCache>
            </c:strRef>
          </c:cat>
          <c:val>
            <c:numRef>
              <c:f>Hoja1!$C$2:$C$12</c:f>
              <c:numCache>
                <c:formatCode>General</c:formatCode>
                <c:ptCount val="11"/>
                <c:pt idx="7" formatCode="_-&quot;$&quot;* #,##0_-;\-&quot;$&quot;* #,##0_-;_-&quot;$&quot;* &quot;-&quot;??_-;_-@_-">
                  <c:v>33420.979999999996</c:v>
                </c:pt>
                <c:pt idx="8" formatCode="_-&quot;$&quot;* #,##0_-;\-&quot;$&quot;* #,##0_-;_-&quot;$&quot;* &quot;-&quot;??_-;_-@_-">
                  <c:v>44398.979999999996</c:v>
                </c:pt>
                <c:pt idx="9" formatCode="_-&quot;$&quot;* #,##0_-;\-&quot;$&quot;* #,##0_-;_-&quot;$&quot;* &quot;-&quot;??_-;_-@_-">
                  <c:v>154320.31</c:v>
                </c:pt>
                <c:pt idx="10" formatCode="_-&quot;$&quot;* #,##0_-;\-&quot;$&quot;* #,##0_-;_-&quot;$&quot;* &quot;-&quot;??_-;_-@_-">
                  <c:v>353113.66000000003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6F-384B-ADC7-BC6C1AC1ADF3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 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dLbl>
              <c:idx val="10"/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C25-5E4F-AE17-BDEDA661387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Hoja1!$A$2:$A$12</c:f>
              <c:strCache>
                <c:ptCount val="11"/>
                <c:pt idx="0">
                  <c:v>JUN'21</c:v>
                </c:pt>
                <c:pt idx="1">
                  <c:v>JUL</c:v>
                </c:pt>
                <c:pt idx="2">
                  <c:v>AGO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DIC</c:v>
                </c:pt>
                <c:pt idx="7">
                  <c:v>ENE'22</c:v>
                </c:pt>
                <c:pt idx="8">
                  <c:v>FEB</c:v>
                </c:pt>
                <c:pt idx="9">
                  <c:v>MAR</c:v>
                </c:pt>
                <c:pt idx="10">
                  <c:v>ABR</c:v>
                </c:pt>
              </c:strCache>
            </c:strRef>
          </c:cat>
          <c:val>
            <c:numRef>
              <c:f>Hoja1!$D$2:$D$12</c:f>
              <c:numCache>
                <c:formatCode>General</c:formatCode>
                <c:ptCount val="11"/>
                <c:pt idx="7" formatCode="_-&quot;$&quot;* #,##0_-;\-&quot;$&quot;* #,##0_-;_-&quot;$&quot;* &quot;-&quot;??_-;_-@_-">
                  <c:v>105384.31</c:v>
                </c:pt>
                <c:pt idx="8" formatCode="_-&quot;$&quot;* #,##0_-;\-&quot;$&quot;* #,##0_-;_-&quot;$&quot;* &quot;-&quot;??_-;_-@_-">
                  <c:v>116362.31</c:v>
                </c:pt>
                <c:pt idx="9" formatCode="_-&quot;$&quot;* #,##0_-;\-&quot;$&quot;* #,##0_-;_-&quot;$&quot;* &quot;-&quot;??_-;_-@_-">
                  <c:v>226283.64</c:v>
                </c:pt>
                <c:pt idx="10" formatCode="_-&quot;$&quot;* #,##0_-;\-&quot;$&quot;* #,##0_-;_-&quot;$&quot;* &quot;-&quot;??_-;_-@_-">
                  <c:v>425076.99000000005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D6F-384B-ADC7-BC6C1AC1AD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35911056"/>
        <c:axId val="235447200"/>
      </c:barChart>
      <c:catAx>
        <c:axId val="235911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35447200"/>
        <c:crosses val="autoZero"/>
        <c:auto val="1"/>
        <c:lblAlgn val="ctr"/>
        <c:lblOffset val="100"/>
        <c:noMultiLvlLbl val="0"/>
      </c:catAx>
      <c:valAx>
        <c:axId val="235447200"/>
        <c:scaling>
          <c:orientation val="minMax"/>
        </c:scaling>
        <c:delete val="1"/>
        <c:axPos val="l"/>
        <c:numFmt formatCode="_-&quot;$&quot;* #,##0_-;\-&quot;$&quot;* #,##0_-;_-&quot;$&quot;* &quot;-&quot;??_-;_-@_-" sourceLinked="1"/>
        <c:majorTickMark val="none"/>
        <c:minorTickMark val="none"/>
        <c:tickLblPos val="nextTo"/>
        <c:crossAx val="235911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ofPieChart>
        <c:ofPieType val="bar"/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Monto</c:v>
                </c:pt>
              </c:strCache>
            </c:strRef>
          </c:tx>
          <c:spPr>
            <a:solidFill>
              <a:srgbClr val="009193"/>
            </a:solidFill>
          </c:spPr>
          <c:dPt>
            <c:idx val="0"/>
            <c:bubble3D val="0"/>
            <c:spPr>
              <a:solidFill>
                <a:srgbClr val="00919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3CC2-A542-AC34-99BF7BA2234C}"/>
              </c:ext>
            </c:extLst>
          </c:dPt>
          <c:dPt>
            <c:idx val="1"/>
            <c:bubble3D val="0"/>
            <c:spPr>
              <a:solidFill>
                <a:srgbClr val="009193">
                  <a:alpha val="50196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CC2-A542-AC34-99BF7BA2234C}"/>
              </c:ext>
            </c:extLst>
          </c:dPt>
          <c:dPt>
            <c:idx val="2"/>
            <c:bubble3D val="0"/>
            <c:explosion val="134"/>
            <c:spPr>
              <a:solidFill>
                <a:srgbClr val="009193">
                  <a:alpha val="8000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3CC2-A542-AC34-99BF7BA2234C}"/>
              </c:ext>
            </c:extLst>
          </c:dPt>
          <c:dPt>
            <c:idx val="3"/>
            <c:bubble3D val="0"/>
            <c:spPr>
              <a:solidFill>
                <a:srgbClr val="009193">
                  <a:alpha val="8000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CC2-A542-AC34-99BF7BA2234C}"/>
              </c:ext>
            </c:extLst>
          </c:dPt>
          <c:dPt>
            <c:idx val="4"/>
            <c:bubble3D val="0"/>
            <c:spPr>
              <a:solidFill>
                <a:srgbClr val="009193">
                  <a:alpha val="8000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3CC2-A542-AC34-99BF7BA2234C}"/>
              </c:ext>
            </c:extLst>
          </c:dPt>
          <c:dPt>
            <c:idx val="5"/>
            <c:bubble3D val="0"/>
            <c:spPr>
              <a:solidFill>
                <a:srgbClr val="00919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CC2-A542-AC34-99BF7BA2234C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6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CC2-A542-AC34-99BF7BA2234C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ct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3CC2-A542-AC34-99BF7BA2234C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ct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3CC2-A542-AC34-99BF7BA2234C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ct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CC2-A542-AC34-99BF7BA2234C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6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CC2-A542-AC34-99BF7BA2234C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CC2-A542-AC34-99BF7BA223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Hoja1!$A$2:$A$6</c:f>
              <c:strCache>
                <c:ptCount val="5"/>
                <c:pt idx="0">
                  <c:v>2021 ($71,963)</c:v>
                </c:pt>
                <c:pt idx="1">
                  <c:v>2022 ($353,114)</c:v>
                </c:pt>
                <c:pt idx="2">
                  <c:v>TRIMESTRE 2 (2%)</c:v>
                </c:pt>
                <c:pt idx="3">
                  <c:v>TRIMESTRE 3 (6%)</c:v>
                </c:pt>
                <c:pt idx="4">
                  <c:v>TRIMESTRE 4 (9%)</c:v>
                </c:pt>
              </c:strCache>
            </c:strRef>
          </c:cat>
          <c:val>
            <c:numRef>
              <c:f>Hoja1!$B$2:$B$6</c:f>
              <c:numCache>
                <c:formatCode>_-* #,##0_-;\-* #,##0_-;_-* "-"??_-;_-@_-</c:formatCode>
                <c:ptCount val="5"/>
                <c:pt idx="1">
                  <c:v>353113.66</c:v>
                </c:pt>
                <c:pt idx="2" formatCode="_-&quot;$&quot;* #,##0_-;\-&quot;$&quot;* #,##0_-;_-&quot;$&quot;* &quot;-&quot;??_-;_-@_-">
                  <c:v>10600</c:v>
                </c:pt>
                <c:pt idx="3" formatCode="_-&quot;$&quot;* #,##0_-;\-&quot;$&quot;* #,##0_-;_-&quot;$&quot;* &quot;-&quot;??_-;_-@_-">
                  <c:v>24820.260000000002</c:v>
                </c:pt>
                <c:pt idx="4" formatCode="_-&quot;$&quot;* #,##0_-;\-&quot;$&quot;* #,##0_-;_-&quot;$&quot;* &quot;-&quot;??_-;_-@_-">
                  <c:v>36543.07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C2-A542-AC34-99BF7BA223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plitType val="pos"/>
        <c:splitPos val="3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00919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Hoja1!$A$2:$A$8</c:f>
              <c:strCache>
                <c:ptCount val="7"/>
                <c:pt idx="0">
                  <c:v>CARLOS IVAN CHAVEZ NAVA MARTINEZ</c:v>
                </c:pt>
                <c:pt idx="1">
                  <c:v>FRUMENCIO ARMANDO DAMIAN SOLANO</c:v>
                </c:pt>
                <c:pt idx="2">
                  <c:v>AUSTIN RAYMUNDO RIVAS ZUÑIGA</c:v>
                </c:pt>
                <c:pt idx="3">
                  <c:v>JAVIER ARREOLA RAMIREZ</c:v>
                </c:pt>
                <c:pt idx="4">
                  <c:v>EDUARDO GARCIA MONDRAGON</c:v>
                </c:pt>
                <c:pt idx="5">
                  <c:v>ALFREDO ROSITAS YAÑEZ</c:v>
                </c:pt>
                <c:pt idx="6">
                  <c:v>JORGE ARREOLA RAMIREZ</c:v>
                </c:pt>
              </c:strCache>
            </c:strRef>
          </c:cat>
          <c:val>
            <c:numRef>
              <c:f>Hoja1!$B$2:$B$8</c:f>
              <c:numCache>
                <c:formatCode>_-* #,##0_-;\-* #,##0_-;_-* "-"??_-;_-@_-</c:formatCode>
                <c:ptCount val="7"/>
                <c:pt idx="0">
                  <c:v>2750</c:v>
                </c:pt>
                <c:pt idx="1">
                  <c:v>4680</c:v>
                </c:pt>
                <c:pt idx="2">
                  <c:v>4850.26</c:v>
                </c:pt>
                <c:pt idx="3">
                  <c:v>7343.07</c:v>
                </c:pt>
                <c:pt idx="4">
                  <c:v>11620</c:v>
                </c:pt>
                <c:pt idx="5">
                  <c:v>18665</c:v>
                </c:pt>
                <c:pt idx="6">
                  <c:v>22055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95-8D4D-A199-09859173B733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 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Hoja1!$A$2:$A$8</c:f>
              <c:strCache>
                <c:ptCount val="7"/>
                <c:pt idx="0">
                  <c:v>CARLOS IVAN CHAVEZ NAVA MARTINEZ</c:v>
                </c:pt>
                <c:pt idx="1">
                  <c:v>FRUMENCIO ARMANDO DAMIAN SOLANO</c:v>
                </c:pt>
                <c:pt idx="2">
                  <c:v>AUSTIN RAYMUNDO RIVAS ZUÑIGA</c:v>
                </c:pt>
                <c:pt idx="3">
                  <c:v>JAVIER ARREOLA RAMIREZ</c:v>
                </c:pt>
                <c:pt idx="4">
                  <c:v>EDUARDO GARCIA MONDRAGON</c:v>
                </c:pt>
                <c:pt idx="5">
                  <c:v>ALFREDO ROSITAS YAÑEZ</c:v>
                </c:pt>
                <c:pt idx="6">
                  <c:v>JORGE ARREOLA RAMIREZ</c:v>
                </c:pt>
              </c:strCache>
            </c:strRef>
          </c:cat>
          <c:val>
            <c:numRef>
              <c:f>Hoja1!$C$2:$C$8</c:f>
              <c:numCache>
                <c:formatCode>0%</c:formatCode>
                <c:ptCount val="7"/>
                <c:pt idx="0">
                  <c:v>3.8213906999578814E-2</c:v>
                </c:pt>
                <c:pt idx="1">
                  <c:v>6.5033121730192309E-2</c:v>
                </c:pt>
                <c:pt idx="2">
                  <c:v>6.7399048932282601E-2</c:v>
                </c:pt>
                <c:pt idx="3">
                  <c:v>0.10203905238959897</c:v>
                </c:pt>
                <c:pt idx="4">
                  <c:v>0.16147112703094757</c:v>
                </c:pt>
                <c:pt idx="5">
                  <c:v>0.25936820878077765</c:v>
                </c:pt>
                <c:pt idx="6">
                  <c:v>0.3064755341366221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E82-D54E-88BA-44656E0423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5"/>
        <c:overlap val="100"/>
        <c:axId val="1785799599"/>
        <c:axId val="1785844831"/>
      </c:barChart>
      <c:catAx>
        <c:axId val="17857995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 algn="just">
              <a:defRPr sz="10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785844831"/>
        <c:crosses val="autoZero"/>
        <c:auto val="1"/>
        <c:lblAlgn val="ctr"/>
        <c:lblOffset val="50"/>
        <c:noMultiLvlLbl val="0"/>
      </c:catAx>
      <c:valAx>
        <c:axId val="1785844831"/>
        <c:scaling>
          <c:orientation val="minMax"/>
        </c:scaling>
        <c:delete val="1"/>
        <c:axPos val="b"/>
        <c:numFmt formatCode="_-* #,##0_-;\-* #,##0_-;_-* &quot;-&quot;??_-;_-@_-" sourceLinked="1"/>
        <c:majorTickMark val="none"/>
        <c:minorTickMark val="none"/>
        <c:tickLblPos val="nextTo"/>
        <c:crossAx val="17857995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009193">
                <a:alpha val="50196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Hoja1!$A$2:$A$20</c:f>
              <c:strCache>
                <c:ptCount val="19"/>
                <c:pt idx="0">
                  <c:v>JESUS BARAQUIEL GONZALEZ ESTEBAN</c:v>
                </c:pt>
                <c:pt idx="1">
                  <c:v>FERMIN MARTINEZ LIGERO</c:v>
                </c:pt>
                <c:pt idx="2">
                  <c:v>JOSE DANIEL MATA ACONA</c:v>
                </c:pt>
                <c:pt idx="3">
                  <c:v>ARTURO CHORA VERA</c:v>
                </c:pt>
                <c:pt idx="4">
                  <c:v>JAVIER CENTENO VARGAS</c:v>
                </c:pt>
                <c:pt idx="5">
                  <c:v>MIXAEL PAVHEL FLORES NERI</c:v>
                </c:pt>
                <c:pt idx="6">
                  <c:v>JUAN MARCOS MOSQUEDA GARCIA</c:v>
                </c:pt>
                <c:pt idx="7">
                  <c:v>JESUS SANCHEZ LIGERO</c:v>
                </c:pt>
                <c:pt idx="8">
                  <c:v>JESUS ALBERTO MONTER AGUILAR</c:v>
                </c:pt>
                <c:pt idx="9">
                  <c:v>RAUL ALARCON PALANCARES</c:v>
                </c:pt>
                <c:pt idx="10">
                  <c:v>ALFREDO ROSITAS YAÑEZ</c:v>
                </c:pt>
                <c:pt idx="11">
                  <c:v>MIGUEL NOLASCO SANCHEZ</c:v>
                </c:pt>
                <c:pt idx="12">
                  <c:v>EDUARDO GARCIA MONDRAGON</c:v>
                </c:pt>
                <c:pt idx="13">
                  <c:v>AUSTIN RAYMUNDO RIVAS ZUÑIGA</c:v>
                </c:pt>
                <c:pt idx="14">
                  <c:v>JORGE ARREOLA RAMIREZ</c:v>
                </c:pt>
                <c:pt idx="15">
                  <c:v>FERNANDO GARCIA GONZALEZ</c:v>
                </c:pt>
                <c:pt idx="16">
                  <c:v>FRUMENCIO ARMANDO DAMIAN SOLANO</c:v>
                </c:pt>
                <c:pt idx="17">
                  <c:v>CARLOS IVAN CHAVEZ NAVA MARTINEZ</c:v>
                </c:pt>
                <c:pt idx="18">
                  <c:v>JAVIER ARREOLA RAMIREZ</c:v>
                </c:pt>
              </c:strCache>
            </c:strRef>
          </c:cat>
          <c:val>
            <c:numRef>
              <c:f>Hoja1!$B$2:$B$20</c:f>
              <c:numCache>
                <c:formatCode>_-* #,##0_-;\-* #,##0_-;_-* "-"??_-;_-@_-</c:formatCode>
                <c:ptCount val="19"/>
                <c:pt idx="0">
                  <c:v>0</c:v>
                </c:pt>
                <c:pt idx="1">
                  <c:v>3495.8</c:v>
                </c:pt>
                <c:pt idx="2">
                  <c:v>3652</c:v>
                </c:pt>
                <c:pt idx="3">
                  <c:v>5050</c:v>
                </c:pt>
                <c:pt idx="4">
                  <c:v>8425.52</c:v>
                </c:pt>
                <c:pt idx="5">
                  <c:v>9015.84</c:v>
                </c:pt>
                <c:pt idx="6">
                  <c:v>9129.26</c:v>
                </c:pt>
                <c:pt idx="7">
                  <c:v>10192.979999999996</c:v>
                </c:pt>
                <c:pt idx="8">
                  <c:v>11339.48</c:v>
                </c:pt>
                <c:pt idx="9">
                  <c:v>13700</c:v>
                </c:pt>
                <c:pt idx="10">
                  <c:v>17215</c:v>
                </c:pt>
                <c:pt idx="11">
                  <c:v>20486.66</c:v>
                </c:pt>
                <c:pt idx="12">
                  <c:v>23009</c:v>
                </c:pt>
                <c:pt idx="13">
                  <c:v>26126.120000000003</c:v>
                </c:pt>
                <c:pt idx="14">
                  <c:v>30631</c:v>
                </c:pt>
                <c:pt idx="15">
                  <c:v>35490</c:v>
                </c:pt>
                <c:pt idx="16">
                  <c:v>38318</c:v>
                </c:pt>
                <c:pt idx="17">
                  <c:v>38370</c:v>
                </c:pt>
                <c:pt idx="18">
                  <c:v>49467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95-8D4D-A199-09859173B733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Hoja1!$A$2:$A$20</c:f>
              <c:strCache>
                <c:ptCount val="19"/>
                <c:pt idx="0">
                  <c:v>JESUS BARAQUIEL GONZALEZ ESTEBAN</c:v>
                </c:pt>
                <c:pt idx="1">
                  <c:v>FERMIN MARTINEZ LIGERO</c:v>
                </c:pt>
                <c:pt idx="2">
                  <c:v>JOSE DANIEL MATA ACONA</c:v>
                </c:pt>
                <c:pt idx="3">
                  <c:v>ARTURO CHORA VERA</c:v>
                </c:pt>
                <c:pt idx="4">
                  <c:v>JAVIER CENTENO VARGAS</c:v>
                </c:pt>
                <c:pt idx="5">
                  <c:v>MIXAEL PAVHEL FLORES NERI</c:v>
                </c:pt>
                <c:pt idx="6">
                  <c:v>JUAN MARCOS MOSQUEDA GARCIA</c:v>
                </c:pt>
                <c:pt idx="7">
                  <c:v>JESUS SANCHEZ LIGERO</c:v>
                </c:pt>
                <c:pt idx="8">
                  <c:v>JESUS ALBERTO MONTER AGUILAR</c:v>
                </c:pt>
                <c:pt idx="9">
                  <c:v>RAUL ALARCON PALANCARES</c:v>
                </c:pt>
                <c:pt idx="10">
                  <c:v>ALFREDO ROSITAS YAÑEZ</c:v>
                </c:pt>
                <c:pt idx="11">
                  <c:v>MIGUEL NOLASCO SANCHEZ</c:v>
                </c:pt>
                <c:pt idx="12">
                  <c:v>EDUARDO GARCIA MONDRAGON</c:v>
                </c:pt>
                <c:pt idx="13">
                  <c:v>AUSTIN RAYMUNDO RIVAS ZUÑIGA</c:v>
                </c:pt>
                <c:pt idx="14">
                  <c:v>JORGE ARREOLA RAMIREZ</c:v>
                </c:pt>
                <c:pt idx="15">
                  <c:v>FERNANDO GARCIA GONZALEZ</c:v>
                </c:pt>
                <c:pt idx="16">
                  <c:v>FRUMENCIO ARMANDO DAMIAN SOLANO</c:v>
                </c:pt>
                <c:pt idx="17">
                  <c:v>CARLOS IVAN CHAVEZ NAVA MARTINEZ</c:v>
                </c:pt>
                <c:pt idx="18">
                  <c:v>JAVIER ARREOLA RAMIREZ</c:v>
                </c:pt>
              </c:strCache>
            </c:strRef>
          </c:cat>
          <c:val>
            <c:numRef>
              <c:f>Hoja1!$C$2:$C$20</c:f>
              <c:numCache>
                <c:formatCode>0%</c:formatCode>
                <c:ptCount val="19"/>
                <c:pt idx="0">
                  <c:v>0</c:v>
                </c:pt>
                <c:pt idx="1">
                  <c:v>9.8999285385900967E-3</c:v>
                </c:pt>
                <c:pt idx="2">
                  <c:v>1.0342279027098528E-2</c:v>
                </c:pt>
                <c:pt idx="3">
                  <c:v>1.4301344218742488E-2</c:v>
                </c:pt>
                <c:pt idx="4">
                  <c:v>2.3860645889484992E-2</c:v>
                </c:pt>
                <c:pt idx="5">
                  <c:v>2.5532402229922233E-2</c:v>
                </c:pt>
                <c:pt idx="6">
                  <c:v>2.5853601925227138E-2</c:v>
                </c:pt>
                <c:pt idx="7">
                  <c:v>2.886600308807084E-2</c:v>
                </c:pt>
                <c:pt idx="8">
                  <c:v>3.211283301812793E-2</c:v>
                </c:pt>
                <c:pt idx="9">
                  <c:v>3.8797706098370709E-2</c:v>
                </c:pt>
                <c:pt idx="10">
                  <c:v>4.8752008064485527E-2</c:v>
                </c:pt>
                <c:pt idx="11">
                  <c:v>5.8017183475711477E-2</c:v>
                </c:pt>
                <c:pt idx="12">
                  <c:v>6.5160322599811069E-2</c:v>
                </c:pt>
                <c:pt idx="13">
                  <c:v>7.3987848558450003E-2</c:v>
                </c:pt>
                <c:pt idx="14">
                  <c:v>8.6745440547386365E-2</c:v>
                </c:pt>
                <c:pt idx="15">
                  <c:v>0.10050588244023186</c:v>
                </c:pt>
                <c:pt idx="16">
                  <c:v>0.10851463520272765</c:v>
                </c:pt>
                <c:pt idx="17">
                  <c:v>0.10866189656894044</c:v>
                </c:pt>
                <c:pt idx="18">
                  <c:v>0.14008803850862073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55-B846-BE68-F04632BC5F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overlap val="100"/>
        <c:axId val="1785799599"/>
        <c:axId val="1785844831"/>
      </c:barChart>
      <c:catAx>
        <c:axId val="17857995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b" anchorCtr="1"/>
          <a:lstStyle/>
          <a:p>
            <a:pPr algn="just"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785844831"/>
        <c:crosses val="autoZero"/>
        <c:auto val="1"/>
        <c:lblAlgn val="ctr"/>
        <c:lblOffset val="100"/>
        <c:noMultiLvlLbl val="0"/>
      </c:catAx>
      <c:valAx>
        <c:axId val="1785844831"/>
        <c:scaling>
          <c:orientation val="minMax"/>
        </c:scaling>
        <c:delete val="1"/>
        <c:axPos val="b"/>
        <c:numFmt formatCode="_-* #,##0_-;\-* #,##0_-;_-* &quot;-&quot;??_-;_-@_-" sourceLinked="1"/>
        <c:majorTickMark val="none"/>
        <c:minorTickMark val="none"/>
        <c:tickLblPos val="nextTo"/>
        <c:crossAx val="17857995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009193"/>
            </a:solidFill>
            <a:ln>
              <a:noFill/>
            </a:ln>
            <a:effectLst/>
          </c:spPr>
          <c:invertIfNegative val="0"/>
          <c:cat>
            <c:strRef>
              <c:f>Hoja1!$A$2:$A$20</c:f>
              <c:strCache>
                <c:ptCount val="19"/>
                <c:pt idx="0">
                  <c:v>JESUS BARAQUIEL GONZALEZ ESTEBAN</c:v>
                </c:pt>
                <c:pt idx="1">
                  <c:v>FERMIN MARTINEZ LIGERO</c:v>
                </c:pt>
                <c:pt idx="2">
                  <c:v>JOSE DANIEL MATA ACONA</c:v>
                </c:pt>
                <c:pt idx="3">
                  <c:v>ARTURO CHORA VERA</c:v>
                </c:pt>
                <c:pt idx="4">
                  <c:v>JAVIER CENTENO VARGAS</c:v>
                </c:pt>
                <c:pt idx="5">
                  <c:v>MIXAEL PAVHEL FLORES NERI</c:v>
                </c:pt>
                <c:pt idx="6">
                  <c:v>JUAN MARCOS MOSQUEDA GARCIA</c:v>
                </c:pt>
                <c:pt idx="7">
                  <c:v>JESUS SANCHEZ LIGERO</c:v>
                </c:pt>
                <c:pt idx="8">
                  <c:v>JESUS ALBERTO MONTER AGUILAR</c:v>
                </c:pt>
                <c:pt idx="9">
                  <c:v>RAUL ALARCON PALANCARES</c:v>
                </c:pt>
                <c:pt idx="10">
                  <c:v>MIGUEL NOLASCO SANCHEZ</c:v>
                </c:pt>
                <c:pt idx="11">
                  <c:v>AUSTIN RAYMUNDO RIVAS ZUÑIGA</c:v>
                </c:pt>
                <c:pt idx="12">
                  <c:v>EDUARDO GARCIA MONDRAGON</c:v>
                </c:pt>
                <c:pt idx="13">
                  <c:v>FERNANDO GARCIA GONZALEZ</c:v>
                </c:pt>
                <c:pt idx="14">
                  <c:v>ALFREDO ROSITAS YAÑEZ</c:v>
                </c:pt>
                <c:pt idx="15">
                  <c:v>CARLOS IVAN CHAVEZ NAVA MARTINEZ</c:v>
                </c:pt>
                <c:pt idx="16">
                  <c:v>FRUMENCIO ARMANDO DAMIAN SOLANO</c:v>
                </c:pt>
                <c:pt idx="17">
                  <c:v>JORGE ARREOLA RAMIREZ</c:v>
                </c:pt>
                <c:pt idx="18">
                  <c:v>JAVIER ARREOLA RAMIREZ</c:v>
                </c:pt>
              </c:strCache>
            </c:strRef>
          </c:cat>
          <c:val>
            <c:numRef>
              <c:f>Hoja1!$B$2:$B$20</c:f>
              <c:numCache>
                <c:formatCode>General</c:formatCode>
                <c:ptCount val="19"/>
                <c:pt idx="0" formatCode="_-* #,##0_-;\-* #,##0_-;_-* &quot;-&quot;??_-;_-@_-">
                  <c:v>0</c:v>
                </c:pt>
                <c:pt idx="6" formatCode="_-* #,##0_-;\-* #,##0_-;_-* &quot;-&quot;??_-;_-@_-">
                  <c:v>0</c:v>
                </c:pt>
                <c:pt idx="7" formatCode="_-* #,##0_-;\-* #,##0_-;_-* &quot;-&quot;??_-;_-@_-">
                  <c:v>0</c:v>
                </c:pt>
                <c:pt idx="8" formatCode="_-* #,##0_-;\-* #,##0_-;_-* &quot;-&quot;??_-;_-@_-">
                  <c:v>0</c:v>
                </c:pt>
                <c:pt idx="10" formatCode="_-* #,##0_-;\-* #,##0_-;_-* &quot;-&quot;??_-;_-@_-">
                  <c:v>0</c:v>
                </c:pt>
                <c:pt idx="11" formatCode="_-* #,##0_-;\-* #,##0_-;_-* &quot;-&quot;??_-;_-@_-">
                  <c:v>4850.26</c:v>
                </c:pt>
                <c:pt idx="12" formatCode="_-* #,##0_-;\-* #,##0_-;_-* &quot;-&quot;??_-;_-@_-">
                  <c:v>11620</c:v>
                </c:pt>
                <c:pt idx="13" formatCode="_-* #,##0_-;\-* #,##0_-;_-* &quot;-&quot;??_-;_-@_-">
                  <c:v>0</c:v>
                </c:pt>
                <c:pt idx="14" formatCode="_-* #,##0_-;\-* #,##0_-;_-* &quot;-&quot;??_-;_-@_-">
                  <c:v>18665</c:v>
                </c:pt>
                <c:pt idx="15" formatCode="_-* #,##0_-;\-* #,##0_-;_-* &quot;-&quot;??_-;_-@_-">
                  <c:v>2750</c:v>
                </c:pt>
                <c:pt idx="16" formatCode="_-* #,##0_-;\-* #,##0_-;_-* &quot;-&quot;??_-;_-@_-">
                  <c:v>4680</c:v>
                </c:pt>
                <c:pt idx="17" formatCode="_-* #,##0_-;\-* #,##0_-;_-* &quot;-&quot;??_-;_-@_-">
                  <c:v>22055</c:v>
                </c:pt>
                <c:pt idx="18" formatCode="_-* #,##0_-;\-* #,##0_-;_-* &quot;-&quot;??_-;_-@_-">
                  <c:v>7343.07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95-8D4D-A199-09859173B733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009193">
                <a:alpha val="50196"/>
              </a:srgbClr>
            </a:solidFill>
            <a:ln>
              <a:noFill/>
            </a:ln>
            <a:effectLst/>
          </c:spPr>
          <c:invertIfNegative val="0"/>
          <c:cat>
            <c:strRef>
              <c:f>Hoja1!$A$2:$A$20</c:f>
              <c:strCache>
                <c:ptCount val="19"/>
                <c:pt idx="0">
                  <c:v>JESUS BARAQUIEL GONZALEZ ESTEBAN</c:v>
                </c:pt>
                <c:pt idx="1">
                  <c:v>FERMIN MARTINEZ LIGERO</c:v>
                </c:pt>
                <c:pt idx="2">
                  <c:v>JOSE DANIEL MATA ACONA</c:v>
                </c:pt>
                <c:pt idx="3">
                  <c:v>ARTURO CHORA VERA</c:v>
                </c:pt>
                <c:pt idx="4">
                  <c:v>JAVIER CENTENO VARGAS</c:v>
                </c:pt>
                <c:pt idx="5">
                  <c:v>MIXAEL PAVHEL FLORES NERI</c:v>
                </c:pt>
                <c:pt idx="6">
                  <c:v>JUAN MARCOS MOSQUEDA GARCIA</c:v>
                </c:pt>
                <c:pt idx="7">
                  <c:v>JESUS SANCHEZ LIGERO</c:v>
                </c:pt>
                <c:pt idx="8">
                  <c:v>JESUS ALBERTO MONTER AGUILAR</c:v>
                </c:pt>
                <c:pt idx="9">
                  <c:v>RAUL ALARCON PALANCARES</c:v>
                </c:pt>
                <c:pt idx="10">
                  <c:v>MIGUEL NOLASCO SANCHEZ</c:v>
                </c:pt>
                <c:pt idx="11">
                  <c:v>AUSTIN RAYMUNDO RIVAS ZUÑIGA</c:v>
                </c:pt>
                <c:pt idx="12">
                  <c:v>EDUARDO GARCIA MONDRAGON</c:v>
                </c:pt>
                <c:pt idx="13">
                  <c:v>FERNANDO GARCIA GONZALEZ</c:v>
                </c:pt>
                <c:pt idx="14">
                  <c:v>ALFREDO ROSITAS YAÑEZ</c:v>
                </c:pt>
                <c:pt idx="15">
                  <c:v>CARLOS IVAN CHAVEZ NAVA MARTINEZ</c:v>
                </c:pt>
                <c:pt idx="16">
                  <c:v>FRUMENCIO ARMANDO DAMIAN SOLANO</c:v>
                </c:pt>
                <c:pt idx="17">
                  <c:v>JORGE ARREOLA RAMIREZ</c:v>
                </c:pt>
                <c:pt idx="18">
                  <c:v>JAVIER ARREOLA RAMIREZ</c:v>
                </c:pt>
              </c:strCache>
            </c:strRef>
          </c:cat>
          <c:val>
            <c:numRef>
              <c:f>Hoja1!$C$2:$C$20</c:f>
              <c:numCache>
                <c:formatCode>_-* #,##0_-;\-* #,##0_-;_-* "-"??_-;_-@_-</c:formatCode>
                <c:ptCount val="19"/>
                <c:pt idx="0">
                  <c:v>0</c:v>
                </c:pt>
                <c:pt idx="1">
                  <c:v>3495.8</c:v>
                </c:pt>
                <c:pt idx="2">
                  <c:v>3652</c:v>
                </c:pt>
                <c:pt idx="3">
                  <c:v>5050</c:v>
                </c:pt>
                <c:pt idx="4">
                  <c:v>8425.52</c:v>
                </c:pt>
                <c:pt idx="5">
                  <c:v>9015.84</c:v>
                </c:pt>
                <c:pt idx="6">
                  <c:v>9129.26</c:v>
                </c:pt>
                <c:pt idx="7">
                  <c:v>10192.979999999996</c:v>
                </c:pt>
                <c:pt idx="8">
                  <c:v>11339.48</c:v>
                </c:pt>
                <c:pt idx="9">
                  <c:v>13700</c:v>
                </c:pt>
                <c:pt idx="10">
                  <c:v>20486.66</c:v>
                </c:pt>
                <c:pt idx="11">
                  <c:v>26126.120000000003</c:v>
                </c:pt>
                <c:pt idx="12">
                  <c:v>23009</c:v>
                </c:pt>
                <c:pt idx="13">
                  <c:v>35490</c:v>
                </c:pt>
                <c:pt idx="14">
                  <c:v>17215</c:v>
                </c:pt>
                <c:pt idx="15">
                  <c:v>38370</c:v>
                </c:pt>
                <c:pt idx="16">
                  <c:v>38318</c:v>
                </c:pt>
                <c:pt idx="17">
                  <c:v>30631</c:v>
                </c:pt>
                <c:pt idx="18">
                  <c:v>49467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95-8D4D-A199-09859173B733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Hoja1!$A$2:$A$20</c:f>
              <c:strCache>
                <c:ptCount val="19"/>
                <c:pt idx="0">
                  <c:v>JESUS BARAQUIEL GONZALEZ ESTEBAN</c:v>
                </c:pt>
                <c:pt idx="1">
                  <c:v>FERMIN MARTINEZ LIGERO</c:v>
                </c:pt>
                <c:pt idx="2">
                  <c:v>JOSE DANIEL MATA ACONA</c:v>
                </c:pt>
                <c:pt idx="3">
                  <c:v>ARTURO CHORA VERA</c:v>
                </c:pt>
                <c:pt idx="4">
                  <c:v>JAVIER CENTENO VARGAS</c:v>
                </c:pt>
                <c:pt idx="5">
                  <c:v>MIXAEL PAVHEL FLORES NERI</c:v>
                </c:pt>
                <c:pt idx="6">
                  <c:v>JUAN MARCOS MOSQUEDA GARCIA</c:v>
                </c:pt>
                <c:pt idx="7">
                  <c:v>JESUS SANCHEZ LIGERO</c:v>
                </c:pt>
                <c:pt idx="8">
                  <c:v>JESUS ALBERTO MONTER AGUILAR</c:v>
                </c:pt>
                <c:pt idx="9">
                  <c:v>RAUL ALARCON PALANCARES</c:v>
                </c:pt>
                <c:pt idx="10">
                  <c:v>MIGUEL NOLASCO SANCHEZ</c:v>
                </c:pt>
                <c:pt idx="11">
                  <c:v>AUSTIN RAYMUNDO RIVAS ZUÑIGA</c:v>
                </c:pt>
                <c:pt idx="12">
                  <c:v>EDUARDO GARCIA MONDRAGON</c:v>
                </c:pt>
                <c:pt idx="13">
                  <c:v>FERNANDO GARCIA GONZALEZ</c:v>
                </c:pt>
                <c:pt idx="14">
                  <c:v>ALFREDO ROSITAS YAÑEZ</c:v>
                </c:pt>
                <c:pt idx="15">
                  <c:v>CARLOS IVAN CHAVEZ NAVA MARTINEZ</c:v>
                </c:pt>
                <c:pt idx="16">
                  <c:v>FRUMENCIO ARMANDO DAMIAN SOLANO</c:v>
                </c:pt>
                <c:pt idx="17">
                  <c:v>JORGE ARREOLA RAMIREZ</c:v>
                </c:pt>
                <c:pt idx="18">
                  <c:v>JAVIER ARREOLA RAMIREZ</c:v>
                </c:pt>
              </c:strCache>
            </c:strRef>
          </c:cat>
          <c:val>
            <c:numRef>
              <c:f>Hoja1!$D$2:$D$20</c:f>
              <c:numCache>
                <c:formatCode>_-* #,##0_-;\-* #,##0_-;_-* "-"??_-;_-@_-</c:formatCode>
                <c:ptCount val="19"/>
                <c:pt idx="0">
                  <c:v>0</c:v>
                </c:pt>
                <c:pt idx="1">
                  <c:v>3495.8</c:v>
                </c:pt>
                <c:pt idx="2">
                  <c:v>3652</c:v>
                </c:pt>
                <c:pt idx="3">
                  <c:v>5050</c:v>
                </c:pt>
                <c:pt idx="4">
                  <c:v>8425.52</c:v>
                </c:pt>
                <c:pt idx="5">
                  <c:v>9015.84</c:v>
                </c:pt>
                <c:pt idx="6">
                  <c:v>9129.26</c:v>
                </c:pt>
                <c:pt idx="7">
                  <c:v>10192.979999999996</c:v>
                </c:pt>
                <c:pt idx="8">
                  <c:v>11339.48</c:v>
                </c:pt>
                <c:pt idx="9">
                  <c:v>13700</c:v>
                </c:pt>
                <c:pt idx="10">
                  <c:v>20486.66</c:v>
                </c:pt>
                <c:pt idx="11">
                  <c:v>30976.380000000005</c:v>
                </c:pt>
                <c:pt idx="12">
                  <c:v>34629</c:v>
                </c:pt>
                <c:pt idx="13">
                  <c:v>35490</c:v>
                </c:pt>
                <c:pt idx="14">
                  <c:v>35880</c:v>
                </c:pt>
                <c:pt idx="15">
                  <c:v>41120</c:v>
                </c:pt>
                <c:pt idx="16">
                  <c:v>42998</c:v>
                </c:pt>
                <c:pt idx="17">
                  <c:v>52686</c:v>
                </c:pt>
                <c:pt idx="18">
                  <c:v>56810.07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D95-8D4D-A199-09859173B7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5"/>
        <c:overlap val="100"/>
        <c:axId val="1785799599"/>
        <c:axId val="1785844831"/>
      </c:barChart>
      <c:catAx>
        <c:axId val="17857995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b" anchorCtr="1"/>
          <a:lstStyle/>
          <a:p>
            <a:pPr algn="just"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785844831"/>
        <c:crosses val="autoZero"/>
        <c:auto val="1"/>
        <c:lblAlgn val="ctr"/>
        <c:lblOffset val="100"/>
        <c:noMultiLvlLbl val="0"/>
      </c:catAx>
      <c:valAx>
        <c:axId val="1785844831"/>
        <c:scaling>
          <c:orientation val="minMax"/>
        </c:scaling>
        <c:delete val="1"/>
        <c:axPos val="b"/>
        <c:numFmt formatCode="_-* #,##0_-;\-* #,##0_-;_-* &quot;-&quot;??_-;_-@_-" sourceLinked="1"/>
        <c:majorTickMark val="none"/>
        <c:minorTickMark val="none"/>
        <c:tickLblPos val="nextTo"/>
        <c:crossAx val="17857995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00919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Hoja1!$A$2:$A$8</c:f>
              <c:strCache>
                <c:ptCount val="7"/>
                <c:pt idx="0">
                  <c:v>AUSTIN RAYMUNDO RIVAS ZUÑIGA</c:v>
                </c:pt>
                <c:pt idx="1">
                  <c:v>EDUARDO GARCIA MONDRAGON</c:v>
                </c:pt>
                <c:pt idx="2">
                  <c:v>ALFREDO ROSITAS YAÑEZ        </c:v>
                </c:pt>
                <c:pt idx="3">
                  <c:v>CARLOS IVAN CHAVEZ NAVA</c:v>
                </c:pt>
                <c:pt idx="4">
                  <c:v>ARMANDO DAMIAN SOLANO</c:v>
                </c:pt>
                <c:pt idx="5">
                  <c:v>JORGE ARREOLA RAMIREZ</c:v>
                </c:pt>
                <c:pt idx="6">
                  <c:v>JAVIER ARREOLA RAMIREZ</c:v>
                </c:pt>
              </c:strCache>
            </c:strRef>
          </c:cat>
          <c:val>
            <c:numRef>
              <c:f>Hoja1!$B$2:$B$8</c:f>
              <c:numCache>
                <c:formatCode>_-"$"* #,##0_-;\-"$"* #,##0_-;_-"$"* "-"??_-;_-@_-</c:formatCode>
                <c:ptCount val="7"/>
                <c:pt idx="0">
                  <c:v>4850.26</c:v>
                </c:pt>
                <c:pt idx="1">
                  <c:v>11620</c:v>
                </c:pt>
                <c:pt idx="2">
                  <c:v>18665</c:v>
                </c:pt>
                <c:pt idx="3">
                  <c:v>2750</c:v>
                </c:pt>
                <c:pt idx="4">
                  <c:v>4680</c:v>
                </c:pt>
                <c:pt idx="5">
                  <c:v>22055</c:v>
                </c:pt>
                <c:pt idx="6">
                  <c:v>7343.07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DC-9A42-A568-C696E24E5E18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009193">
                <a:alpha val="5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Hoja1!$A$2:$A$8</c:f>
              <c:strCache>
                <c:ptCount val="7"/>
                <c:pt idx="0">
                  <c:v>AUSTIN RAYMUNDO RIVAS ZUÑIGA</c:v>
                </c:pt>
                <c:pt idx="1">
                  <c:v>EDUARDO GARCIA MONDRAGON</c:v>
                </c:pt>
                <c:pt idx="2">
                  <c:v>ALFREDO ROSITAS YAÑEZ        </c:v>
                </c:pt>
                <c:pt idx="3">
                  <c:v>CARLOS IVAN CHAVEZ NAVA</c:v>
                </c:pt>
                <c:pt idx="4">
                  <c:v>ARMANDO DAMIAN SOLANO</c:v>
                </c:pt>
                <c:pt idx="5">
                  <c:v>JORGE ARREOLA RAMIREZ</c:v>
                </c:pt>
                <c:pt idx="6">
                  <c:v>JAVIER ARREOLA RAMIREZ</c:v>
                </c:pt>
              </c:strCache>
            </c:strRef>
          </c:cat>
          <c:val>
            <c:numRef>
              <c:f>Hoja1!$C$2:$C$8</c:f>
              <c:numCache>
                <c:formatCode>_-"$"* #,##0_-;\-"$"* #,##0_-;_-"$"* "-"??_-;_-@_-</c:formatCode>
                <c:ptCount val="7"/>
                <c:pt idx="0">
                  <c:v>26126.120000000003</c:v>
                </c:pt>
                <c:pt idx="1">
                  <c:v>23009</c:v>
                </c:pt>
                <c:pt idx="2">
                  <c:v>17215</c:v>
                </c:pt>
                <c:pt idx="3">
                  <c:v>38370</c:v>
                </c:pt>
                <c:pt idx="4">
                  <c:v>38318</c:v>
                </c:pt>
                <c:pt idx="5">
                  <c:v>30631</c:v>
                </c:pt>
                <c:pt idx="6">
                  <c:v>49467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DC-9A42-A568-C696E24E5E18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 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Hoja1!$A$2:$A$8</c:f>
              <c:strCache>
                <c:ptCount val="7"/>
                <c:pt idx="0">
                  <c:v>AUSTIN RAYMUNDO RIVAS ZUÑIGA</c:v>
                </c:pt>
                <c:pt idx="1">
                  <c:v>EDUARDO GARCIA MONDRAGON</c:v>
                </c:pt>
                <c:pt idx="2">
                  <c:v>ALFREDO ROSITAS YAÑEZ        </c:v>
                </c:pt>
                <c:pt idx="3">
                  <c:v>CARLOS IVAN CHAVEZ NAVA</c:v>
                </c:pt>
                <c:pt idx="4">
                  <c:v>ARMANDO DAMIAN SOLANO</c:v>
                </c:pt>
                <c:pt idx="5">
                  <c:v>JORGE ARREOLA RAMIREZ</c:v>
                </c:pt>
                <c:pt idx="6">
                  <c:v>JAVIER ARREOLA RAMIREZ</c:v>
                </c:pt>
              </c:strCache>
            </c:strRef>
          </c:cat>
          <c:val>
            <c:numRef>
              <c:f>Hoja1!$D$2:$D$8</c:f>
              <c:numCache>
                <c:formatCode>_-"$"* #,##0_-;\-"$"* #,##0_-;_-"$"* "-"??_-;_-@_-</c:formatCode>
                <c:ptCount val="7"/>
                <c:pt idx="0">
                  <c:v>30976.380000000005</c:v>
                </c:pt>
                <c:pt idx="1">
                  <c:v>34629</c:v>
                </c:pt>
                <c:pt idx="2">
                  <c:v>35880</c:v>
                </c:pt>
                <c:pt idx="3">
                  <c:v>41120</c:v>
                </c:pt>
                <c:pt idx="4">
                  <c:v>42998</c:v>
                </c:pt>
                <c:pt idx="5">
                  <c:v>52686</c:v>
                </c:pt>
                <c:pt idx="6">
                  <c:v>56810.07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74DC-9A42-A568-C696E24E5E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62653552"/>
        <c:axId val="262532608"/>
      </c:barChart>
      <c:catAx>
        <c:axId val="262653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62532608"/>
        <c:crosses val="autoZero"/>
        <c:auto val="0"/>
        <c:lblAlgn val="ctr"/>
        <c:lblOffset val="100"/>
        <c:tickLblSkip val="1"/>
        <c:noMultiLvlLbl val="0"/>
      </c:catAx>
      <c:valAx>
        <c:axId val="262532608"/>
        <c:scaling>
          <c:orientation val="minMax"/>
        </c:scaling>
        <c:delete val="1"/>
        <c:axPos val="l"/>
        <c:numFmt formatCode="_-&quot;$&quot;* #,##0_-;\-&quot;$&quot;* #,##0_-;_-&quot;$&quot;* &quot;-&quot;??_-;_-@_-" sourceLinked="1"/>
        <c:majorTickMark val="none"/>
        <c:minorTickMark val="none"/>
        <c:tickLblPos val="nextTo"/>
        <c:crossAx val="262653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08DAC-0A50-3943-98A1-66F3062B8AC6}" type="datetimeFigureOut">
              <a:rPr lang="es-ES_tradnl" smtClean="0"/>
              <a:t>16/05/2022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C8A92-D466-AB49-80DE-825AC5D60B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230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C8A92-D466-AB49-80DE-825AC5D60B3A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84644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C8A92-D466-AB49-80DE-825AC5D60B3A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33021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13571-C975-FA49-80C3-B81E94E56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60000" cy="6858000"/>
          </a:xfrm>
          <a:solidFill>
            <a:srgbClr val="009193"/>
          </a:solidFill>
        </p:spPr>
        <p:txBody>
          <a:bodyPr lIns="648000" rIns="648000" anchor="ctr"/>
          <a:lstStyle>
            <a:lvl1pPr algn="ctr">
              <a:defRPr sz="6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MX" dirty="0"/>
              <a:t>Haz clic para modificar el estilo de título del patrón</a:t>
            </a:r>
            <a:endParaRPr lang="es-ES_tradn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59131C-F3CD-4444-96BE-6A68C2A65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2152" y="2601119"/>
            <a:ext cx="4774087" cy="1655762"/>
          </a:xfr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_tradnl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B0A2F6C-422E-F545-AEED-1677D074E2C4}"/>
              </a:ext>
            </a:extLst>
          </p:cNvPr>
          <p:cNvPicPr/>
          <p:nvPr userDrawn="1"/>
        </p:nvPicPr>
        <p:blipFill rotWithShape="1">
          <a:blip r:embed="rId2">
            <a:clrChange>
              <a:clrFrom>
                <a:srgbClr val="89BA87"/>
              </a:clrFrom>
              <a:clrTo>
                <a:srgbClr val="89BA87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818" b="59304" l="32376" r="61162">
                        <a14:foregroundMark x1="56266" y1="46459" x2="56266" y2="46459"/>
                        <a14:foregroundMark x1="56005" y1="49460" x2="56005" y2="49460"/>
                        <a14:foregroundMark x1="57963" y1="52461" x2="57963" y2="52461"/>
                        <a14:foregroundMark x1="57833" y1="52701" x2="57833" y2="52701"/>
                        <a14:foregroundMark x1="57572" y1="52581" x2="57572" y2="52581"/>
                        <a14:foregroundMark x1="56005" y1="51140" x2="56005" y2="51140"/>
                        <a14:foregroundMark x1="33747" y1="45738" x2="37990" y2="52221"/>
                        <a14:foregroundMark x1="37990" y1="52221" x2="46606" y2="54862"/>
                        <a14:foregroundMark x1="46606" y1="54862" x2="50979" y2="54742"/>
                        <a14:foregroundMark x1="50979" y1="54742" x2="53982" y2="52101"/>
                        <a14:foregroundMark x1="33551" y1="57743" x2="43016" y2="58103"/>
                        <a14:foregroundMark x1="43016" y1="58103" x2="47258" y2="57983"/>
                        <a14:foregroundMark x1="47258" y1="57983" x2="47520" y2="58103"/>
                        <a14:foregroundMark x1="32702" y1="55462" x2="37141" y2="54862"/>
                        <a14:foregroundMark x1="37141" y1="54862" x2="51175" y2="50060"/>
                        <a14:foregroundMark x1="33094" y1="47899" x2="56201" y2="52701"/>
                        <a14:foregroundMark x1="56201" y1="52701" x2="60444" y2="51981"/>
                        <a14:foregroundMark x1="60444" y1="51981" x2="53198" y2="48019"/>
                        <a14:foregroundMark x1="34073" y1="45858" x2="38446" y2="45858"/>
                        <a14:foregroundMark x1="38446" y1="45858" x2="49413" y2="46939"/>
                        <a14:foregroundMark x1="49413" y1="46939" x2="58355" y2="46579"/>
                        <a14:foregroundMark x1="58355" y1="46579" x2="58420" y2="46579"/>
                        <a14:foregroundMark x1="59922" y1="47659" x2="60313" y2="54142"/>
                        <a14:foregroundMark x1="32898" y1="58103" x2="45366" y2="59064"/>
                        <a14:foregroundMark x1="45366" y1="59064" x2="49282" y2="57503"/>
                        <a14:foregroundMark x1="49282" y1="57503" x2="49674" y2="54862"/>
                        <a14:foregroundMark x1="33290" y1="48980" x2="34530" y2="55222"/>
                        <a14:foregroundMark x1="54961" y1="45018" x2="58486" y2="45018"/>
                        <a14:foregroundMark x1="55875" y1="44298" x2="58094" y2="44298"/>
                        <a14:foregroundMark x1="56462" y1="43818" x2="58420" y2="44538"/>
                        <a14:foregroundMark x1="50849" y1="57743" x2="55287" y2="57863"/>
                        <a14:foregroundMark x1="55287" y1="57863" x2="59334" y2="55342"/>
                        <a14:foregroundMark x1="59334" y1="55342" x2="60313" y2="48259"/>
                        <a14:foregroundMark x1="60313" y1="48259" x2="58029" y2="45618"/>
                        <a14:foregroundMark x1="59399" y1="55702" x2="60509" y2="48499"/>
                        <a14:foregroundMark x1="60509" y1="48499" x2="59204" y2="46579"/>
                        <a14:foregroundMark x1="60444" y1="55462" x2="60966" y2="47899"/>
                        <a14:foregroundMark x1="60966" y1="47899" x2="59465" y2="46699"/>
                        <a14:foregroundMark x1="61292" y1="55462" x2="61292" y2="49820"/>
                        <a14:foregroundMark x1="33029" y1="48860" x2="34661" y2="56303"/>
                        <a14:foregroundMark x1="34661" y1="56303" x2="35052" y2="56543"/>
                        <a14:foregroundMark x1="34791" y1="49580" x2="34791" y2="49580"/>
                        <a14:foregroundMark x1="40862" y1="46699" x2="44713" y2="46579"/>
                        <a14:foregroundMark x1="41057" y1="46459" x2="44386" y2="46098"/>
                        <a14:foregroundMark x1="43668" y1="45498" x2="41057" y2="44658"/>
                        <a14:foregroundMark x1="43995" y1="44778" x2="43081" y2="43818"/>
                        <a14:foregroundMark x1="41841" y1="44298" x2="42950" y2="44538"/>
                        <a14:foregroundMark x1="32898" y1="58103" x2="41188" y2="59304"/>
                        <a14:foregroundMark x1="41188" y1="59304" x2="42493" y2="58944"/>
                        <a14:foregroundMark x1="32376" y1="57623" x2="34856" y2="57623"/>
                        <a14:foregroundMark x1="33355" y1="54862" x2="34073" y2="51020"/>
                        <a14:foregroundMark x1="33225" y1="58223" x2="36292" y2="58583"/>
                        <a14:foregroundMark x1="33681" y1="58463" x2="33681" y2="58463"/>
                        <a14:foregroundMark x1="33877" y1="58824" x2="33877" y2="58824"/>
                        <a14:foregroundMark x1="34334" y1="58944" x2="34334" y2="58944"/>
                      </a14:backgroundRemoval>
                    </a14:imgEffect>
                  </a14:imgLayer>
                </a14:imgProps>
              </a:ext>
            </a:extLst>
          </a:blip>
          <a:srcRect l="32282" t="43345" r="38188" b="39275"/>
          <a:stretch/>
        </p:blipFill>
        <p:spPr>
          <a:xfrm>
            <a:off x="9198610" y="5866765"/>
            <a:ext cx="2627630" cy="84074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7671316F-C333-F14D-9799-19F5C93347A1}"/>
              </a:ext>
            </a:extLst>
          </p:cNvPr>
          <p:cNvSpPr/>
          <p:nvPr userDrawn="1"/>
        </p:nvSpPr>
        <p:spPr>
          <a:xfrm>
            <a:off x="6674980" y="0"/>
            <a:ext cx="10033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9930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4371F-C721-7E49-AC85-258D3E6D7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8FFEF8-27A3-6B4A-9B05-E5B81CAF3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54D393-E903-074F-804A-AB2AEA899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3804E2-0265-DE4A-A73D-6207B8C8E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Material preparado para GSL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D28FAA-E681-BA48-917E-8B943C608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99C0-89F5-FB49-87D0-DE16638BE5C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08997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9F2893-E96E-0D4A-8469-8AE5037D1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772B87-063E-0847-B878-20C5E8CE5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619581-28FF-0D43-8F58-AAE6499DD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623873-DF0E-7E48-808C-E93BDA6F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Material preparado para GSL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10900B-5BAF-0846-B8C2-A9A7E0F7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99C0-89F5-FB49-87D0-DE16638BE5C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1536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44D2F-7495-154A-8F40-84FA9E3A2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29" y="136526"/>
            <a:ext cx="11724935" cy="86100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3600" b="1" i="0" dirty="0">
                <a:solidFill>
                  <a:srgbClr val="00919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s-MX" dirty="0"/>
              <a:t>Haz clic para modificar el estilo de título del patrón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C3C6A3-8182-9644-94D1-F363D562E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130" y="1169678"/>
            <a:ext cx="11724936" cy="5007285"/>
          </a:xfrm>
        </p:spPr>
        <p:txBody>
          <a:bodyPr/>
          <a:lstStyle>
            <a:lvl1pPr>
              <a:buClr>
                <a:srgbClr val="009193"/>
              </a:buClr>
              <a:buFont typeface="Wingdings" pitchFamily="2" charset="2"/>
              <a:buChar char="§"/>
              <a:defRPr/>
            </a:lvl1pPr>
            <a:lvl2pPr>
              <a:buClr>
                <a:srgbClr val="009193"/>
              </a:buClr>
              <a:buFont typeface="Wingdings" pitchFamily="2" charset="2"/>
              <a:buChar char="§"/>
              <a:defRPr/>
            </a:lvl2pPr>
            <a:lvl3pPr>
              <a:buClr>
                <a:srgbClr val="009193"/>
              </a:buClr>
              <a:buFont typeface="Wingdings" pitchFamily="2" charset="2"/>
              <a:buChar char="§"/>
              <a:defRPr/>
            </a:lvl3pPr>
            <a:lvl4pPr>
              <a:buClr>
                <a:srgbClr val="009193"/>
              </a:buClr>
              <a:buFont typeface="Wingdings" pitchFamily="2" charset="2"/>
              <a:buChar char="§"/>
              <a:defRPr/>
            </a:lvl4pPr>
            <a:lvl5pPr>
              <a:buClr>
                <a:srgbClr val="009193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s-MX" dirty="0"/>
              <a:t>Haga clic para modificar los estilos de texto del patrón</a:t>
            </a:r>
          </a:p>
          <a:p>
            <a:pPr lvl="1"/>
            <a:r>
              <a:rPr lang="es-MX" dirty="0"/>
              <a:t>Segundo nivel</a:t>
            </a:r>
          </a:p>
          <a:p>
            <a:pPr lvl="2"/>
            <a:r>
              <a:rPr lang="es-MX" dirty="0"/>
              <a:t>Tercer nivel</a:t>
            </a:r>
          </a:p>
          <a:p>
            <a:pPr lvl="3"/>
            <a:r>
              <a:rPr lang="es-MX" dirty="0"/>
              <a:t>Cuarto nivel</a:t>
            </a:r>
          </a:p>
          <a:p>
            <a:pPr lvl="4"/>
            <a:r>
              <a:rPr lang="es-MX" dirty="0"/>
              <a:t>Quinto nivel</a:t>
            </a:r>
            <a:endParaRPr lang="es-ES_tradnl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F08DD8-14A6-8047-956C-6F3DE6D99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8850"/>
            <a:ext cx="4114800" cy="365125"/>
          </a:xfrm>
        </p:spPr>
        <p:txBody>
          <a:bodyPr/>
          <a:lstStyle>
            <a:lvl1pPr algn="ctr">
              <a:defRPr sz="800"/>
            </a:lvl1pPr>
          </a:lstStyle>
          <a:p>
            <a:r>
              <a:rPr lang="es-ES_tradnl"/>
              <a:t>Material preparado para GSL</a:t>
            </a:r>
            <a:endParaRPr lang="es-ES_tradn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5D62A3-559A-7441-A83E-F76C4C5C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61499" y="6576000"/>
            <a:ext cx="360000" cy="252000"/>
          </a:xfrm>
        </p:spPr>
        <p:txBody>
          <a:bodyPr/>
          <a:lstStyle>
            <a:lvl1pPr algn="ctr">
              <a:defRPr sz="7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4FA99C0-89F5-FB49-87D0-DE16638BE5CE}" type="slidenum">
              <a:rPr lang="es-ES_tradnl" smtClean="0"/>
              <a:pPr/>
              <a:t>‹Nº›</a:t>
            </a:fld>
            <a:endParaRPr lang="es-ES_tradnl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B0A2F6C-422E-F545-AEED-1677D074E2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89BA87"/>
              </a:clrFrom>
              <a:clrTo>
                <a:srgbClr val="89BA87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818" b="59304" l="32376" r="61162">
                        <a14:foregroundMark x1="56266" y1="46459" x2="56266" y2="46459"/>
                        <a14:foregroundMark x1="56005" y1="49460" x2="56005" y2="49460"/>
                        <a14:foregroundMark x1="57963" y1="52461" x2="57963" y2="52461"/>
                        <a14:foregroundMark x1="57833" y1="52701" x2="57833" y2="52701"/>
                        <a14:foregroundMark x1="57572" y1="52581" x2="57572" y2="52581"/>
                        <a14:foregroundMark x1="56005" y1="51140" x2="56005" y2="51140"/>
                        <a14:foregroundMark x1="33747" y1="45738" x2="37990" y2="52221"/>
                        <a14:foregroundMark x1="37990" y1="52221" x2="46606" y2="54862"/>
                        <a14:foregroundMark x1="46606" y1="54862" x2="50979" y2="54742"/>
                        <a14:foregroundMark x1="50979" y1="54742" x2="53982" y2="52101"/>
                        <a14:foregroundMark x1="33551" y1="57743" x2="43016" y2="58103"/>
                        <a14:foregroundMark x1="43016" y1="58103" x2="47258" y2="57983"/>
                        <a14:foregroundMark x1="47258" y1="57983" x2="47520" y2="58103"/>
                        <a14:foregroundMark x1="32702" y1="55462" x2="37141" y2="54862"/>
                        <a14:foregroundMark x1="37141" y1="54862" x2="51175" y2="50060"/>
                        <a14:foregroundMark x1="33094" y1="47899" x2="56201" y2="52701"/>
                        <a14:foregroundMark x1="56201" y1="52701" x2="60444" y2="51981"/>
                        <a14:foregroundMark x1="60444" y1="51981" x2="53198" y2="48019"/>
                        <a14:foregroundMark x1="34073" y1="45858" x2="38446" y2="45858"/>
                        <a14:foregroundMark x1="38446" y1="45858" x2="49413" y2="46939"/>
                        <a14:foregroundMark x1="49413" y1="46939" x2="58355" y2="46579"/>
                        <a14:foregroundMark x1="58355" y1="46579" x2="58420" y2="46579"/>
                        <a14:foregroundMark x1="59922" y1="47659" x2="60313" y2="54142"/>
                        <a14:foregroundMark x1="32898" y1="58103" x2="45366" y2="59064"/>
                        <a14:foregroundMark x1="45366" y1="59064" x2="49282" y2="57503"/>
                        <a14:foregroundMark x1="49282" y1="57503" x2="49674" y2="54862"/>
                        <a14:foregroundMark x1="33290" y1="48980" x2="34530" y2="55222"/>
                        <a14:foregroundMark x1="54961" y1="45018" x2="58486" y2="45018"/>
                        <a14:foregroundMark x1="55875" y1="44298" x2="58094" y2="44298"/>
                        <a14:foregroundMark x1="56462" y1="43818" x2="58420" y2="44538"/>
                        <a14:foregroundMark x1="50849" y1="57743" x2="55287" y2="57863"/>
                        <a14:foregroundMark x1="55287" y1="57863" x2="59334" y2="55342"/>
                        <a14:foregroundMark x1="59334" y1="55342" x2="60313" y2="48259"/>
                        <a14:foregroundMark x1="60313" y1="48259" x2="58029" y2="45618"/>
                        <a14:foregroundMark x1="59399" y1="55702" x2="60509" y2="48499"/>
                        <a14:foregroundMark x1="60509" y1="48499" x2="59204" y2="46579"/>
                        <a14:foregroundMark x1="60444" y1="55462" x2="60966" y2="47899"/>
                        <a14:foregroundMark x1="60966" y1="47899" x2="59465" y2="46699"/>
                        <a14:foregroundMark x1="61292" y1="55462" x2="61292" y2="49820"/>
                        <a14:foregroundMark x1="33029" y1="48860" x2="34661" y2="56303"/>
                        <a14:foregroundMark x1="34661" y1="56303" x2="35052" y2="56543"/>
                        <a14:foregroundMark x1="34791" y1="49580" x2="34791" y2="49580"/>
                        <a14:foregroundMark x1="40862" y1="46699" x2="44713" y2="46579"/>
                        <a14:foregroundMark x1="41057" y1="46459" x2="44386" y2="46098"/>
                        <a14:foregroundMark x1="43668" y1="45498" x2="41057" y2="44658"/>
                        <a14:foregroundMark x1="43995" y1="44778" x2="43081" y2="43818"/>
                        <a14:foregroundMark x1="41841" y1="44298" x2="42950" y2="44538"/>
                        <a14:foregroundMark x1="32898" y1="58103" x2="41188" y2="59304"/>
                        <a14:foregroundMark x1="41188" y1="59304" x2="42493" y2="58944"/>
                        <a14:foregroundMark x1="32376" y1="57623" x2="34856" y2="57623"/>
                        <a14:foregroundMark x1="33355" y1="54862" x2="34073" y2="51020"/>
                        <a14:foregroundMark x1="33225" y1="58223" x2="36292" y2="58583"/>
                        <a14:foregroundMark x1="33681" y1="58463" x2="33681" y2="58463"/>
                        <a14:foregroundMark x1="33877" y1="58824" x2="33877" y2="58824"/>
                        <a14:foregroundMark x1="34334" y1="58944" x2="34334" y2="58944"/>
                      </a14:backgroundRemoval>
                    </a14:imgEffect>
                  </a14:imgLayer>
                </a14:imgProps>
              </a:ext>
            </a:extLst>
          </a:blip>
          <a:srcRect l="32282" t="43345" r="38188" b="39275"/>
          <a:stretch/>
        </p:blipFill>
        <p:spPr>
          <a:xfrm>
            <a:off x="10440390" y="6288150"/>
            <a:ext cx="1462676" cy="468000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0518C29B-8707-1248-8DB8-81CA1FBDB009}"/>
              </a:ext>
            </a:extLst>
          </p:cNvPr>
          <p:cNvCxnSpPr/>
          <p:nvPr userDrawn="1"/>
        </p:nvCxnSpPr>
        <p:spPr>
          <a:xfrm>
            <a:off x="178130" y="6528500"/>
            <a:ext cx="10105901" cy="0"/>
          </a:xfrm>
          <a:prstGeom prst="line">
            <a:avLst/>
          </a:prstGeom>
          <a:ln>
            <a:solidFill>
              <a:srgbClr val="009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379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 userDrawn="1">
          <p15:clr>
            <a:srgbClr val="FBAE40"/>
          </p15:clr>
        </p15:guide>
        <p15:guide id="2" pos="98" userDrawn="1">
          <p15:clr>
            <a:srgbClr val="FBAE40"/>
          </p15:clr>
        </p15:guide>
        <p15:guide id="3" orient="horz" pos="73" userDrawn="1">
          <p15:clr>
            <a:srgbClr val="FBAE40"/>
          </p15:clr>
        </p15:guide>
        <p15:guide id="4" pos="749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EF1C9-D1D2-CE42-8C63-5CA27DB7D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99" y="136800"/>
            <a:ext cx="11721600" cy="860400"/>
          </a:xfrm>
        </p:spPr>
        <p:txBody>
          <a:bodyPr/>
          <a:lstStyle>
            <a:lvl1pPr>
              <a:defRPr lang="es-ES_tradnl" sz="3600" b="1" i="0" kern="1200" dirty="0">
                <a:solidFill>
                  <a:srgbClr val="009193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s-MX" dirty="0"/>
              <a:t>Haz clic para modificar el estilo de título del patrón</a:t>
            </a:r>
            <a:endParaRPr lang="es-ES_tradnl" dirty="0"/>
          </a:p>
        </p:txBody>
      </p:sp>
      <p:sp>
        <p:nvSpPr>
          <p:cNvPr id="7" name="Marcador de pie de página 4">
            <a:extLst>
              <a:ext uri="{FF2B5EF4-FFF2-40B4-BE49-F238E27FC236}">
                <a16:creationId xmlns:a16="http://schemas.microsoft.com/office/drawing/2014/main" id="{751BADD7-4A9D-1F4A-B09F-8DA5AA57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8850"/>
            <a:ext cx="4114800" cy="365125"/>
          </a:xfrm>
        </p:spPr>
        <p:txBody>
          <a:bodyPr/>
          <a:lstStyle>
            <a:lvl1pPr algn="ctr">
              <a:defRPr sz="800"/>
            </a:lvl1pPr>
          </a:lstStyle>
          <a:p>
            <a:r>
              <a:rPr lang="es-ES_tradnl"/>
              <a:t>Material preparado para GSL</a:t>
            </a:r>
            <a:endParaRPr lang="es-ES_tradnl" dirty="0"/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9B2FA85B-176A-FC47-B066-1BCF551F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61499" y="6576000"/>
            <a:ext cx="360000" cy="252000"/>
          </a:xfrm>
        </p:spPr>
        <p:txBody>
          <a:bodyPr/>
          <a:lstStyle>
            <a:lvl1pPr algn="ctr">
              <a:defRPr sz="7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4FA99C0-89F5-FB49-87D0-DE16638BE5CE}" type="slidenum">
              <a:rPr lang="es-ES_tradnl" smtClean="0"/>
              <a:pPr/>
              <a:t>‹Nº›</a:t>
            </a:fld>
            <a:endParaRPr lang="es-ES_tradnl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B093B6F-FB81-5340-9708-EF50C618C0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89BA87"/>
              </a:clrFrom>
              <a:clrTo>
                <a:srgbClr val="89BA87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818" b="59304" l="32376" r="61162">
                        <a14:foregroundMark x1="56266" y1="46459" x2="56266" y2="46459"/>
                        <a14:foregroundMark x1="56005" y1="49460" x2="56005" y2="49460"/>
                        <a14:foregroundMark x1="57963" y1="52461" x2="57963" y2="52461"/>
                        <a14:foregroundMark x1="57833" y1="52701" x2="57833" y2="52701"/>
                        <a14:foregroundMark x1="57572" y1="52581" x2="57572" y2="52581"/>
                        <a14:foregroundMark x1="56005" y1="51140" x2="56005" y2="51140"/>
                        <a14:foregroundMark x1="33747" y1="45738" x2="37990" y2="52221"/>
                        <a14:foregroundMark x1="37990" y1="52221" x2="46606" y2="54862"/>
                        <a14:foregroundMark x1="46606" y1="54862" x2="50979" y2="54742"/>
                        <a14:foregroundMark x1="50979" y1="54742" x2="53982" y2="52101"/>
                        <a14:foregroundMark x1="33551" y1="57743" x2="43016" y2="58103"/>
                        <a14:foregroundMark x1="43016" y1="58103" x2="47258" y2="57983"/>
                        <a14:foregroundMark x1="47258" y1="57983" x2="47520" y2="58103"/>
                        <a14:foregroundMark x1="32702" y1="55462" x2="37141" y2="54862"/>
                        <a14:foregroundMark x1="37141" y1="54862" x2="51175" y2="50060"/>
                        <a14:foregroundMark x1="33094" y1="47899" x2="56201" y2="52701"/>
                        <a14:foregroundMark x1="56201" y1="52701" x2="60444" y2="51981"/>
                        <a14:foregroundMark x1="60444" y1="51981" x2="53198" y2="48019"/>
                        <a14:foregroundMark x1="34073" y1="45858" x2="38446" y2="45858"/>
                        <a14:foregroundMark x1="38446" y1="45858" x2="49413" y2="46939"/>
                        <a14:foregroundMark x1="49413" y1="46939" x2="58355" y2="46579"/>
                        <a14:foregroundMark x1="58355" y1="46579" x2="58420" y2="46579"/>
                        <a14:foregroundMark x1="59922" y1="47659" x2="60313" y2="54142"/>
                        <a14:foregroundMark x1="32898" y1="58103" x2="45366" y2="59064"/>
                        <a14:foregroundMark x1="45366" y1="59064" x2="49282" y2="57503"/>
                        <a14:foregroundMark x1="49282" y1="57503" x2="49674" y2="54862"/>
                        <a14:foregroundMark x1="33290" y1="48980" x2="34530" y2="55222"/>
                        <a14:foregroundMark x1="54961" y1="45018" x2="58486" y2="45018"/>
                        <a14:foregroundMark x1="55875" y1="44298" x2="58094" y2="44298"/>
                        <a14:foregroundMark x1="56462" y1="43818" x2="58420" y2="44538"/>
                        <a14:foregroundMark x1="50849" y1="57743" x2="55287" y2="57863"/>
                        <a14:foregroundMark x1="55287" y1="57863" x2="59334" y2="55342"/>
                        <a14:foregroundMark x1="59334" y1="55342" x2="60313" y2="48259"/>
                        <a14:foregroundMark x1="60313" y1="48259" x2="58029" y2="45618"/>
                        <a14:foregroundMark x1="59399" y1="55702" x2="60509" y2="48499"/>
                        <a14:foregroundMark x1="60509" y1="48499" x2="59204" y2="46579"/>
                        <a14:foregroundMark x1="60444" y1="55462" x2="60966" y2="47899"/>
                        <a14:foregroundMark x1="60966" y1="47899" x2="59465" y2="46699"/>
                        <a14:foregroundMark x1="61292" y1="55462" x2="61292" y2="49820"/>
                        <a14:foregroundMark x1="33029" y1="48860" x2="34661" y2="56303"/>
                        <a14:foregroundMark x1="34661" y1="56303" x2="35052" y2="56543"/>
                        <a14:foregroundMark x1="34791" y1="49580" x2="34791" y2="49580"/>
                        <a14:foregroundMark x1="40862" y1="46699" x2="44713" y2="46579"/>
                        <a14:foregroundMark x1="41057" y1="46459" x2="44386" y2="46098"/>
                        <a14:foregroundMark x1="43668" y1="45498" x2="41057" y2="44658"/>
                        <a14:foregroundMark x1="43995" y1="44778" x2="43081" y2="43818"/>
                        <a14:foregroundMark x1="41841" y1="44298" x2="42950" y2="44538"/>
                        <a14:foregroundMark x1="32898" y1="58103" x2="41188" y2="59304"/>
                        <a14:foregroundMark x1="41188" y1="59304" x2="42493" y2="58944"/>
                        <a14:foregroundMark x1="32376" y1="57623" x2="34856" y2="57623"/>
                        <a14:foregroundMark x1="33355" y1="54862" x2="34073" y2="51020"/>
                        <a14:foregroundMark x1="33225" y1="58223" x2="36292" y2="58583"/>
                        <a14:foregroundMark x1="33681" y1="58463" x2="33681" y2="58463"/>
                        <a14:foregroundMark x1="33877" y1="58824" x2="33877" y2="58824"/>
                        <a14:foregroundMark x1="34334" y1="58944" x2="34334" y2="58944"/>
                      </a14:backgroundRemoval>
                    </a14:imgEffect>
                  </a14:imgLayer>
                </a14:imgProps>
              </a:ext>
            </a:extLst>
          </a:blip>
          <a:srcRect l="32282" t="43345" r="38188" b="39275"/>
          <a:stretch/>
        </p:blipFill>
        <p:spPr>
          <a:xfrm>
            <a:off x="10440390" y="6288150"/>
            <a:ext cx="1462676" cy="468000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0D8BFBEE-3678-A84E-845A-DE2BA763044B}"/>
              </a:ext>
            </a:extLst>
          </p:cNvPr>
          <p:cNvCxnSpPr/>
          <p:nvPr userDrawn="1"/>
        </p:nvCxnSpPr>
        <p:spPr>
          <a:xfrm>
            <a:off x="178130" y="6528500"/>
            <a:ext cx="10105901" cy="0"/>
          </a:xfrm>
          <a:prstGeom prst="line">
            <a:avLst/>
          </a:prstGeom>
          <a:ln>
            <a:solidFill>
              <a:srgbClr val="009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71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 userDrawn="1">
          <p15:clr>
            <a:srgbClr val="FBAE40"/>
          </p15:clr>
        </p15:guide>
        <p15:guide id="2" pos="98" userDrawn="1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pos="749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B245D9-6CD4-E741-B73F-AA26644C2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F8165D-B50B-B34D-8842-226D022E9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43564A-4AAF-D74A-93D4-4E0B9259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8BDE6D-298E-D34C-9A99-716428F0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Material preparado para GSL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3000D2-66F7-5944-A2E9-216DA35D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99C0-89F5-FB49-87D0-DE16638BE5C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38307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0CD20C-6ACA-3F42-A6DA-631604BA2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A7D799-3AA5-8D4C-ACC7-0D7AF913DC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5208FD-CA30-EF49-A16B-ED9EAF6BF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64813A-CB3C-E541-9DB0-B77B49F8D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820CB4-D7B1-7A4D-980D-7F1365D4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Material preparado para GSL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D1EC60-F86D-B349-A1F8-30A54FAE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99C0-89F5-FB49-87D0-DE16638BE5C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4511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3CEA2-4D4B-3243-9945-50424D818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B2CB28-5372-AE46-B376-B28A14191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FE338D-F9E8-5447-919D-CAF4EC6F2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1C18889-ECB6-0646-B1B1-1CA2F40A06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4EF8AD5-9048-3849-A22F-7FD480047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3B9AD71-FF1A-B84A-9943-C3E12DF17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4CCCD05-9B04-324A-8374-802D3A1BB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Material preparado para GSL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2582674-BEB7-6F41-943A-4BCFBA7A4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99C0-89F5-FB49-87D0-DE16638BE5C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77104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BD6428D-26AB-C945-B482-3F6CD4382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ECC5B6A-E0D5-F541-931D-7EF9F2FF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Material preparado para GSL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DAEAE3-1D15-1046-B0AD-5E54C16AA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99C0-89F5-FB49-87D0-DE16638BE5C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4497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8211B-DAC5-2B40-A032-45B1FE9F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4FCE27-5B77-9A48-A75D-971B5E822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B5BDB70-A421-6A4A-940F-5B9685EE1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294623-D7DA-594B-8E95-0B4A4D0B9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1F2B3C-1DB6-8346-B795-D1D7D0022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Material preparado para GSL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DEE260-FE31-F340-B59D-44FC03CB5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99C0-89F5-FB49-87D0-DE16638BE5C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99482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9F08F-7654-0346-B755-095A663B3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218717E-5DD2-9F49-841D-490EE0BBC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22E648-0230-E442-9F74-F9056E77E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7F4726-A5DB-DA44-BA1A-A1524076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98F6D5-F8AA-3B44-9E2A-F0688A923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Material preparado para GSL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149D04-7A15-4D40-A63E-1084DB400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99C0-89F5-FB49-87D0-DE16638BE5C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373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152B333-3E2F-AA4F-A901-FED8E2E35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6C9512-79D4-4F46-B753-D61FA242E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F48EC4-FAA5-BF43-8C9A-21C246307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D60C7B-8C9B-F341-A9BD-0A0E93537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_tradnl"/>
              <a:t>Material preparado para GSL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F7596B-0C0A-7546-9EB0-FCCA40002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A99C0-89F5-FB49-87D0-DE16638BE5C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0263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6.xlsx"/><Relationship Id="rId5" Type="http://schemas.openxmlformats.org/officeDocument/2006/relationships/hyperlink" Target="../../LIQUIDACIONES%20AL%2030%20ABRIL%20-%20PPT.xlsx" TargetMode="Externa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E40D3-1871-834D-85F4-DBC24772F9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s-ES_tradnl" dirty="0"/>
              <a:t>Comprobación</a:t>
            </a:r>
            <a:br>
              <a:rPr lang="es-ES_tradnl" dirty="0"/>
            </a:br>
            <a:r>
              <a:rPr lang="es-ES_tradnl" dirty="0"/>
              <a:t>de</a:t>
            </a:r>
            <a:br>
              <a:rPr lang="es-ES_tradnl" dirty="0"/>
            </a:br>
            <a:r>
              <a:rPr lang="es-ES_tradnl" dirty="0"/>
              <a:t>Gastos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8F33F2-4351-5F43-9111-ECEBABA519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/>
              <a:t>Operaciones – Abril 2022</a:t>
            </a:r>
          </a:p>
        </p:txBody>
      </p:sp>
    </p:spTree>
    <p:extLst>
      <p:ext uri="{BB962C8B-B14F-4D97-AF65-F5344CB8AC3E}">
        <p14:creationId xmlns:p14="http://schemas.microsoft.com/office/powerpoint/2010/main" val="366097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4CE54-41A1-054B-B6CE-4D12F2E9D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/>
              <a:t>La comprobación oportuna de los gastos es importante para el cierre de los servicios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6A09CCC3-924C-0840-8B6E-54973777A50C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7329466"/>
              </p:ext>
            </p:extLst>
          </p:nvPr>
        </p:nvGraphicFramePr>
        <p:xfrm>
          <a:off x="312517" y="1250000"/>
          <a:ext cx="6611126" cy="3435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0CA8DA9-5657-C14B-A73B-6F5035D1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Material preparado para GSL</a:t>
            </a:r>
            <a:endParaRPr lang="es-ES_tradn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1CBFB4-F637-1B4C-A29B-D1AA3377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99C0-89F5-FB49-87D0-DE16638BE5CE}" type="slidenum">
              <a:rPr lang="es-ES_tradnl" smtClean="0"/>
              <a:pPr/>
              <a:t>2</a:t>
            </a:fld>
            <a:endParaRPr lang="es-ES_tradnl"/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6C4C1C6A-4CED-C242-8CB0-09602A676F95}"/>
              </a:ext>
            </a:extLst>
          </p:cNvPr>
          <p:cNvSpPr/>
          <p:nvPr/>
        </p:nvSpPr>
        <p:spPr>
          <a:xfrm>
            <a:off x="7115879" y="1835894"/>
            <a:ext cx="4745620" cy="3215835"/>
          </a:xfrm>
          <a:prstGeom prst="roundRect">
            <a:avLst>
              <a:gd name="adj" fmla="val 1135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algn="just">
              <a:buClr>
                <a:srgbClr val="009193"/>
              </a:buClr>
            </a:pPr>
            <a:r>
              <a:rPr lang="es-ES_tradnl" sz="1200" b="1" dirty="0">
                <a:solidFill>
                  <a:schemeClr val="tx1"/>
                </a:solidFill>
              </a:rPr>
              <a:t>Comportamiento:</a:t>
            </a:r>
          </a:p>
          <a:p>
            <a:pPr marL="141288" indent="-141288" algn="just">
              <a:buClr>
                <a:srgbClr val="009193"/>
              </a:buClr>
              <a:buFont typeface="Wingdings" pitchFamily="2" charset="2"/>
              <a:buChar char="§"/>
            </a:pPr>
            <a:r>
              <a:rPr lang="es-ES_tradnl" sz="1200" dirty="0">
                <a:solidFill>
                  <a:schemeClr val="tx1"/>
                </a:solidFill>
              </a:rPr>
              <a:t>Tenemos un monto total de gastos pendientes por comprobar de </a:t>
            </a:r>
            <a:r>
              <a:rPr lang="es-ES_tradnl" sz="1200" b="1" dirty="0">
                <a:solidFill>
                  <a:schemeClr val="tx1"/>
                </a:solidFill>
              </a:rPr>
              <a:t>$425,077</a:t>
            </a:r>
          </a:p>
          <a:p>
            <a:pPr marL="582613" lvl="1" indent="-125413" algn="just">
              <a:buClr>
                <a:srgbClr val="009193"/>
              </a:buClr>
              <a:buFont typeface="Arial Unicode MS" panose="020B0604020202020204" pitchFamily="34" charset="-128"/>
              <a:buChar char="▸"/>
            </a:pPr>
            <a:r>
              <a:rPr lang="es-ES_tradnl" sz="1200" dirty="0">
                <a:solidFill>
                  <a:schemeClr val="tx1"/>
                </a:solidFill>
              </a:rPr>
              <a:t>2021: $71,963</a:t>
            </a:r>
          </a:p>
          <a:p>
            <a:pPr marL="582613" lvl="1" indent="-125413" algn="just">
              <a:spcAft>
                <a:spcPts val="600"/>
              </a:spcAft>
              <a:buClr>
                <a:srgbClr val="009193"/>
              </a:buClr>
              <a:buFont typeface="Arial Unicode MS" panose="020B0604020202020204" pitchFamily="34" charset="-128"/>
              <a:buChar char="▸"/>
            </a:pPr>
            <a:r>
              <a:rPr lang="es-ES_tradnl" sz="1200" dirty="0">
                <a:solidFill>
                  <a:schemeClr val="tx1"/>
                </a:solidFill>
              </a:rPr>
              <a:t>2022: $353,114</a:t>
            </a:r>
          </a:p>
          <a:p>
            <a:pPr marL="141288" indent="-141288" algn="just">
              <a:spcAft>
                <a:spcPts val="600"/>
              </a:spcAft>
              <a:buClr>
                <a:srgbClr val="009193"/>
              </a:buClr>
              <a:buFont typeface="Wingdings" pitchFamily="2" charset="2"/>
              <a:buChar char="§"/>
            </a:pPr>
            <a:r>
              <a:rPr lang="es-ES_tradnl" sz="1200" b="1" dirty="0">
                <a:solidFill>
                  <a:schemeClr val="tx1"/>
                </a:solidFill>
              </a:rPr>
              <a:t>No tenemos gastos pendientes por comprobar del primer trimestre de 2021</a:t>
            </a:r>
            <a:endParaRPr lang="es-ES_tradnl" sz="1200" dirty="0">
              <a:solidFill>
                <a:schemeClr val="tx1"/>
              </a:solidFill>
            </a:endParaRPr>
          </a:p>
          <a:p>
            <a:pPr marL="141288" indent="-141288" algn="just">
              <a:spcAft>
                <a:spcPts val="1800"/>
              </a:spcAft>
              <a:buClr>
                <a:srgbClr val="009193"/>
              </a:buClr>
              <a:buFont typeface="Wingdings" pitchFamily="2" charset="2"/>
              <a:buChar char="§"/>
            </a:pPr>
            <a:r>
              <a:rPr lang="es-ES_tradnl" sz="1200" dirty="0">
                <a:solidFill>
                  <a:schemeClr val="tx1"/>
                </a:solidFill>
              </a:rPr>
              <a:t>Se tiene un monto de </a:t>
            </a:r>
            <a:r>
              <a:rPr lang="es-ES_tradnl" sz="1200" b="1" dirty="0">
                <a:solidFill>
                  <a:schemeClr val="tx1"/>
                </a:solidFill>
              </a:rPr>
              <a:t>$10,600 </a:t>
            </a:r>
            <a:r>
              <a:rPr lang="es-ES_tradnl" sz="1200" dirty="0">
                <a:solidFill>
                  <a:schemeClr val="tx1"/>
                </a:solidFill>
              </a:rPr>
              <a:t>pendiente de comprobación </a:t>
            </a:r>
            <a:r>
              <a:rPr lang="es-ES_tradnl" sz="1200" b="1" dirty="0">
                <a:solidFill>
                  <a:schemeClr val="tx1"/>
                </a:solidFill>
              </a:rPr>
              <a:t>desde junio 2021</a:t>
            </a:r>
          </a:p>
          <a:p>
            <a:pPr algn="just">
              <a:buClr>
                <a:srgbClr val="009193"/>
              </a:buClr>
            </a:pPr>
            <a:r>
              <a:rPr lang="es-ES_tradnl" sz="1200" b="1" dirty="0">
                <a:solidFill>
                  <a:schemeClr val="tx1"/>
                </a:solidFill>
              </a:rPr>
              <a:t>Acciones:</a:t>
            </a:r>
          </a:p>
          <a:p>
            <a:pPr marL="136525" indent="-136525" algn="just">
              <a:spcAft>
                <a:spcPts val="600"/>
              </a:spcAft>
              <a:buClr>
                <a:srgbClr val="009193"/>
              </a:buClr>
              <a:buFont typeface="+mj-lt"/>
              <a:buAutoNum type="arabicPeriod"/>
            </a:pPr>
            <a:r>
              <a:rPr lang="es-ES_tradnl" sz="1200" dirty="0">
                <a:solidFill>
                  <a:schemeClr val="tx1"/>
                </a:solidFill>
              </a:rPr>
              <a:t>Identificar las causas que impiden comprobar los gastos en el mismo mes</a:t>
            </a:r>
          </a:p>
          <a:p>
            <a:pPr marL="136525" indent="-136525" algn="just">
              <a:buClr>
                <a:srgbClr val="009193"/>
              </a:buClr>
              <a:buFont typeface="+mj-lt"/>
              <a:buAutoNum type="arabicPeriod"/>
            </a:pPr>
            <a:r>
              <a:rPr lang="es-ES_tradnl" sz="1200" dirty="0">
                <a:solidFill>
                  <a:schemeClr val="tx1"/>
                </a:solidFill>
              </a:rPr>
              <a:t>Comprobar el 100% de los gastos pendientes del 2021 antes del cierre de mayo 2022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E09565C-CDA0-D744-9271-C18EF2E7B734}"/>
              </a:ext>
            </a:extLst>
          </p:cNvPr>
          <p:cNvSpPr txBox="1"/>
          <p:nvPr/>
        </p:nvSpPr>
        <p:spPr>
          <a:xfrm>
            <a:off x="2993334" y="5051729"/>
            <a:ext cx="180000" cy="180000"/>
          </a:xfrm>
          <a:prstGeom prst="rect">
            <a:avLst/>
          </a:prstGeom>
          <a:solidFill>
            <a:srgbClr val="009193">
              <a:alpha val="50196"/>
            </a:srgbClr>
          </a:solidFill>
        </p:spPr>
        <p:txBody>
          <a:bodyPr wrap="none" lIns="827999" tIns="0" rIns="72000" bIns="251999" rtlCol="0">
            <a:noAutofit/>
          </a:bodyPr>
          <a:lstStyle/>
          <a:p>
            <a:pPr algn="ctr"/>
            <a:r>
              <a:rPr lang="es-ES_tradnl" sz="1400" dirty="0"/>
              <a:t>2022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C5655CA-AD7A-7045-B7E4-C2A9620E21E0}"/>
              </a:ext>
            </a:extLst>
          </p:cNvPr>
          <p:cNvSpPr txBox="1"/>
          <p:nvPr/>
        </p:nvSpPr>
        <p:spPr>
          <a:xfrm>
            <a:off x="4137251" y="5051729"/>
            <a:ext cx="180000" cy="180000"/>
          </a:xfrm>
          <a:prstGeom prst="rect">
            <a:avLst/>
          </a:prstGeom>
          <a:solidFill>
            <a:srgbClr val="009193"/>
          </a:solidFill>
        </p:spPr>
        <p:txBody>
          <a:bodyPr wrap="none" lIns="827999" tIns="0" rIns="72000" bIns="251999" rtlCol="0">
            <a:noAutofit/>
          </a:bodyPr>
          <a:lstStyle/>
          <a:p>
            <a:pPr algn="ctr"/>
            <a:r>
              <a:rPr lang="es-ES_tradnl" sz="1400" dirty="0"/>
              <a:t>2021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8B7F27D-BD19-1541-AA6A-D35D85576C7D}"/>
              </a:ext>
            </a:extLst>
          </p:cNvPr>
          <p:cNvSpPr txBox="1"/>
          <p:nvPr/>
        </p:nvSpPr>
        <p:spPr>
          <a:xfrm>
            <a:off x="177800" y="6250830"/>
            <a:ext cx="30332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800" b="1" dirty="0">
                <a:solidFill>
                  <a:schemeClr val="bg1">
                    <a:lumMod val="50000"/>
                  </a:schemeClr>
                </a:solidFill>
              </a:rPr>
              <a:t>Periodo: </a:t>
            </a:r>
            <a:r>
              <a:rPr lang="es-ES_tradnl" sz="800" dirty="0">
                <a:solidFill>
                  <a:schemeClr val="bg1">
                    <a:lumMod val="50000"/>
                  </a:schemeClr>
                </a:solidFill>
              </a:rPr>
              <a:t>Enero a Diciembre  2021 | </a:t>
            </a:r>
            <a:r>
              <a:rPr lang="es-ES_tradnl" sz="800" b="1" dirty="0">
                <a:solidFill>
                  <a:schemeClr val="bg1">
                    <a:lumMod val="50000"/>
                  </a:schemeClr>
                </a:solidFill>
              </a:rPr>
              <a:t>Fuente:</a:t>
            </a:r>
            <a:r>
              <a:rPr lang="es-ES_tradnl" sz="800" dirty="0">
                <a:solidFill>
                  <a:schemeClr val="bg1">
                    <a:lumMod val="50000"/>
                  </a:schemeClr>
                </a:solidFill>
              </a:rPr>
              <a:t> Control de Liquidaciones</a:t>
            </a:r>
          </a:p>
        </p:txBody>
      </p:sp>
    </p:spTree>
    <p:extLst>
      <p:ext uri="{BB962C8B-B14F-4D97-AF65-F5344CB8AC3E}">
        <p14:creationId xmlns:p14="http://schemas.microsoft.com/office/powerpoint/2010/main" val="280641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1F14B-34B5-4F4D-BCDA-B229190FE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/>
              <a:t>Aún tenemos gastos pendientes por comprobar del año pasado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0C4A9E4D-72DF-4D44-BE11-2FD5F60C95DB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4919831"/>
              </p:ext>
            </p:extLst>
          </p:nvPr>
        </p:nvGraphicFramePr>
        <p:xfrm>
          <a:off x="-1137969" y="1311218"/>
          <a:ext cx="9617940" cy="4107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A6424A1-63CA-3C48-A524-11E9E7024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Material preparado para GSL</a:t>
            </a:r>
            <a:endParaRPr lang="es-ES_tradn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19017C1-7C6A-3E47-A1E5-1707BCBB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99C0-89F5-FB49-87D0-DE16638BE5CE}" type="slidenum">
              <a:rPr lang="es-ES_tradnl" smtClean="0"/>
              <a:pPr/>
              <a:t>3</a:t>
            </a:fld>
            <a:endParaRPr lang="es-ES_tradnl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2BCFC7B-6CFF-2D48-892D-848F45A2CCFA}"/>
              </a:ext>
            </a:extLst>
          </p:cNvPr>
          <p:cNvSpPr txBox="1"/>
          <p:nvPr/>
        </p:nvSpPr>
        <p:spPr>
          <a:xfrm>
            <a:off x="2801383" y="5732001"/>
            <a:ext cx="180000" cy="180000"/>
          </a:xfrm>
          <a:prstGeom prst="rect">
            <a:avLst/>
          </a:prstGeom>
          <a:solidFill>
            <a:srgbClr val="009193">
              <a:alpha val="50196"/>
            </a:srgbClr>
          </a:solidFill>
        </p:spPr>
        <p:txBody>
          <a:bodyPr wrap="none" lIns="1512000" tIns="0" rIns="72000" bIns="216000" rtlCol="0">
            <a:noAutofit/>
          </a:bodyPr>
          <a:lstStyle/>
          <a:p>
            <a:pPr algn="ctr"/>
            <a:r>
              <a:rPr lang="es-ES_tradnl" sz="1200" b="1" dirty="0"/>
              <a:t>2022</a:t>
            </a:r>
            <a:r>
              <a:rPr lang="es-ES_tradnl" sz="1200" dirty="0"/>
              <a:t> | $353,114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6459588-9B7A-724A-8FE5-6590C13F8360}"/>
              </a:ext>
            </a:extLst>
          </p:cNvPr>
          <p:cNvSpPr txBox="1"/>
          <p:nvPr/>
        </p:nvSpPr>
        <p:spPr>
          <a:xfrm>
            <a:off x="4313452" y="5732001"/>
            <a:ext cx="180000" cy="180000"/>
          </a:xfrm>
          <a:prstGeom prst="rect">
            <a:avLst/>
          </a:prstGeom>
          <a:solidFill>
            <a:srgbClr val="009193"/>
          </a:solidFill>
        </p:spPr>
        <p:txBody>
          <a:bodyPr wrap="none" lIns="1475999" tIns="0" rIns="72000" bIns="216000" rtlCol="0">
            <a:noAutofit/>
          </a:bodyPr>
          <a:lstStyle/>
          <a:p>
            <a:pPr algn="ctr"/>
            <a:r>
              <a:rPr lang="es-ES_tradnl" sz="1200" b="1" dirty="0"/>
              <a:t>2021</a:t>
            </a:r>
            <a:r>
              <a:rPr lang="es-ES_tradnl" sz="1200" dirty="0"/>
              <a:t> | $71,963</a:t>
            </a:r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8D6D4A90-3AE0-8C41-8AD1-368FD1B7CA4C}"/>
              </a:ext>
            </a:extLst>
          </p:cNvPr>
          <p:cNvSpPr/>
          <p:nvPr/>
        </p:nvSpPr>
        <p:spPr>
          <a:xfrm>
            <a:off x="7119253" y="2072941"/>
            <a:ext cx="4631192" cy="2712118"/>
          </a:xfrm>
          <a:prstGeom prst="roundRect">
            <a:avLst>
              <a:gd name="adj" fmla="val 1135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algn="just">
              <a:buClr>
                <a:srgbClr val="009193"/>
              </a:buClr>
            </a:pPr>
            <a:r>
              <a:rPr lang="es-ES_tradnl" sz="1200" b="1" dirty="0">
                <a:solidFill>
                  <a:schemeClr val="tx1"/>
                </a:solidFill>
              </a:rPr>
              <a:t>Comportamiento:</a:t>
            </a:r>
          </a:p>
          <a:p>
            <a:pPr marL="141288" indent="-141288" algn="just">
              <a:buClr>
                <a:srgbClr val="009193"/>
              </a:buClr>
              <a:buFont typeface="Wingdings" pitchFamily="2" charset="2"/>
              <a:buChar char="§"/>
            </a:pPr>
            <a:r>
              <a:rPr lang="es-ES_tradnl" sz="1200" dirty="0">
                <a:solidFill>
                  <a:schemeClr val="tx1"/>
                </a:solidFill>
              </a:rPr>
              <a:t>Tenemos un monto total de </a:t>
            </a:r>
            <a:r>
              <a:rPr lang="es-ES_tradnl" sz="1200" b="1" dirty="0">
                <a:solidFill>
                  <a:schemeClr val="tx1"/>
                </a:solidFill>
              </a:rPr>
              <a:t>gastos pendientes </a:t>
            </a:r>
            <a:r>
              <a:rPr lang="es-ES_tradnl" sz="1200" dirty="0">
                <a:solidFill>
                  <a:schemeClr val="tx1"/>
                </a:solidFill>
              </a:rPr>
              <a:t>por comprobar de </a:t>
            </a:r>
            <a:r>
              <a:rPr lang="es-ES_tradnl" sz="1200" b="1" dirty="0">
                <a:solidFill>
                  <a:schemeClr val="tx1"/>
                </a:solidFill>
              </a:rPr>
              <a:t>$425,077</a:t>
            </a:r>
          </a:p>
          <a:p>
            <a:pPr marL="582613" lvl="1" indent="-125413" algn="just">
              <a:buClr>
                <a:srgbClr val="009193"/>
              </a:buClr>
              <a:buFont typeface="Arial Unicode MS" panose="020B0604020202020204" pitchFamily="34" charset="-128"/>
              <a:buChar char="▸"/>
            </a:pPr>
            <a:r>
              <a:rPr lang="es-ES_tradnl" sz="1200" dirty="0">
                <a:solidFill>
                  <a:schemeClr val="tx1"/>
                </a:solidFill>
              </a:rPr>
              <a:t>2021: $71,963 (17%)</a:t>
            </a:r>
          </a:p>
          <a:p>
            <a:pPr marL="582613" lvl="1" indent="-125413" algn="just">
              <a:spcAft>
                <a:spcPts val="600"/>
              </a:spcAft>
              <a:buClr>
                <a:srgbClr val="009193"/>
              </a:buClr>
              <a:buFont typeface="Arial Unicode MS" panose="020B0604020202020204" pitchFamily="34" charset="-128"/>
              <a:buChar char="▸"/>
            </a:pPr>
            <a:r>
              <a:rPr lang="es-ES_tradnl" sz="1200" dirty="0">
                <a:solidFill>
                  <a:schemeClr val="tx1"/>
                </a:solidFill>
              </a:rPr>
              <a:t>2022: $353,114 (83%)</a:t>
            </a:r>
          </a:p>
          <a:p>
            <a:pPr marL="141288" indent="-141288" algn="just">
              <a:spcAft>
                <a:spcPts val="1800"/>
              </a:spcAft>
              <a:buClr>
                <a:srgbClr val="009193"/>
              </a:buClr>
              <a:buFont typeface="Wingdings" pitchFamily="2" charset="2"/>
              <a:buChar char="§"/>
            </a:pPr>
            <a:r>
              <a:rPr lang="es-ES_tradnl" sz="1200" dirty="0">
                <a:solidFill>
                  <a:schemeClr val="tx1"/>
                </a:solidFill>
              </a:rPr>
              <a:t>El </a:t>
            </a:r>
            <a:r>
              <a:rPr lang="es-ES_tradnl" sz="1200" b="1" dirty="0">
                <a:solidFill>
                  <a:schemeClr val="tx1"/>
                </a:solidFill>
              </a:rPr>
              <a:t>51%</a:t>
            </a:r>
            <a:r>
              <a:rPr lang="es-ES_tradnl" sz="1200" dirty="0">
                <a:solidFill>
                  <a:schemeClr val="tx1"/>
                </a:solidFill>
              </a:rPr>
              <a:t> de los </a:t>
            </a:r>
            <a:r>
              <a:rPr lang="es-ES_tradnl" sz="1200" b="1" dirty="0">
                <a:solidFill>
                  <a:schemeClr val="tx1"/>
                </a:solidFill>
              </a:rPr>
              <a:t>gastos pendientes </a:t>
            </a:r>
            <a:r>
              <a:rPr lang="es-ES_tradnl" sz="1200" dirty="0">
                <a:solidFill>
                  <a:schemeClr val="tx1"/>
                </a:solidFill>
              </a:rPr>
              <a:t>por comprobar del </a:t>
            </a:r>
            <a:r>
              <a:rPr lang="es-ES_tradnl" sz="1200" b="1" dirty="0">
                <a:solidFill>
                  <a:schemeClr val="tx1"/>
                </a:solidFill>
              </a:rPr>
              <a:t>2021 son del trimestre 4</a:t>
            </a:r>
          </a:p>
          <a:p>
            <a:pPr algn="just">
              <a:buClr>
                <a:srgbClr val="009193"/>
              </a:buClr>
            </a:pPr>
            <a:r>
              <a:rPr lang="es-ES_tradnl" sz="1200" b="1" dirty="0">
                <a:solidFill>
                  <a:schemeClr val="tx1"/>
                </a:solidFill>
              </a:rPr>
              <a:t>Acciones:</a:t>
            </a:r>
          </a:p>
          <a:p>
            <a:pPr marL="185738" indent="-185738" algn="just">
              <a:spcAft>
                <a:spcPts val="600"/>
              </a:spcAft>
              <a:buClr>
                <a:srgbClr val="009193"/>
              </a:buClr>
              <a:buFont typeface="+mj-lt"/>
              <a:buAutoNum type="arabicPeriod"/>
            </a:pPr>
            <a:r>
              <a:rPr lang="es-ES_tradnl" sz="1200" dirty="0">
                <a:solidFill>
                  <a:schemeClr val="tx1"/>
                </a:solidFill>
              </a:rPr>
              <a:t>Identificar las causas que impiden comprobar los gastos en el mismo mes</a:t>
            </a:r>
          </a:p>
          <a:p>
            <a:pPr marL="185738" indent="-185738" algn="just">
              <a:buClr>
                <a:srgbClr val="009193"/>
              </a:buClr>
              <a:buFont typeface="+mj-lt"/>
              <a:buAutoNum type="arabicPeriod"/>
            </a:pPr>
            <a:r>
              <a:rPr lang="es-ES_tradnl" sz="1200" dirty="0">
                <a:solidFill>
                  <a:schemeClr val="tx1"/>
                </a:solidFill>
              </a:rPr>
              <a:t>Comprobar el 100% de los gastos pendientes del 2021 antes del cierre de mayo 2022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537D9AF-BAAC-754A-A256-23A81753568C}"/>
              </a:ext>
            </a:extLst>
          </p:cNvPr>
          <p:cNvSpPr txBox="1"/>
          <p:nvPr/>
        </p:nvSpPr>
        <p:spPr>
          <a:xfrm>
            <a:off x="177800" y="6250830"/>
            <a:ext cx="30332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800" b="1" dirty="0">
                <a:solidFill>
                  <a:schemeClr val="bg1">
                    <a:lumMod val="50000"/>
                  </a:schemeClr>
                </a:solidFill>
              </a:rPr>
              <a:t>Periodo: </a:t>
            </a:r>
            <a:r>
              <a:rPr lang="es-ES_tradnl" sz="800" dirty="0">
                <a:solidFill>
                  <a:schemeClr val="bg1">
                    <a:lumMod val="50000"/>
                  </a:schemeClr>
                </a:solidFill>
              </a:rPr>
              <a:t>Enero a Diciembre  2021 | </a:t>
            </a:r>
            <a:r>
              <a:rPr lang="es-ES_tradnl" sz="800" b="1" dirty="0">
                <a:solidFill>
                  <a:schemeClr val="bg1">
                    <a:lumMod val="50000"/>
                  </a:schemeClr>
                </a:solidFill>
              </a:rPr>
              <a:t>Fuente:</a:t>
            </a:r>
            <a:r>
              <a:rPr lang="es-ES_tradnl" sz="800" dirty="0">
                <a:solidFill>
                  <a:schemeClr val="bg1">
                    <a:lumMod val="50000"/>
                  </a:schemeClr>
                </a:solidFill>
              </a:rPr>
              <a:t> Control de Liquidaciones</a:t>
            </a:r>
          </a:p>
        </p:txBody>
      </p:sp>
    </p:spTree>
    <p:extLst>
      <p:ext uri="{BB962C8B-B14F-4D97-AF65-F5344CB8AC3E}">
        <p14:creationId xmlns:p14="http://schemas.microsoft.com/office/powerpoint/2010/main" val="3689815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D505E-D330-CD4A-8B56-0659DEB8A6E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s-ES_tradnl" dirty="0"/>
              <a:t>Los gastos pendientes por comprobar del año pasado se concentran en 7 operadores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DDD7F64C-FC38-2045-BF87-867A66C21D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9729859"/>
              </p:ext>
            </p:extLst>
          </p:nvPr>
        </p:nvGraphicFramePr>
        <p:xfrm>
          <a:off x="177800" y="1169988"/>
          <a:ext cx="11725275" cy="5006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DE878A-F89D-B14E-9441-7B773B7D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/>
              <a:t>Material preparado para GSL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CD3DD30-3332-2B4E-A518-794469D93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99C0-89F5-FB49-87D0-DE16638BE5CE}" type="slidenum">
              <a:rPr lang="es-ES_tradnl" smtClean="0"/>
              <a:pPr/>
              <a:t>4</a:t>
            </a:fld>
            <a:endParaRPr lang="es-ES_tradnl"/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3F2E2DCB-537E-C94F-B927-62CFBCC97145}"/>
              </a:ext>
            </a:extLst>
          </p:cNvPr>
          <p:cNvSpPr/>
          <p:nvPr/>
        </p:nvSpPr>
        <p:spPr>
          <a:xfrm>
            <a:off x="6590516" y="3656855"/>
            <a:ext cx="5450983" cy="2038864"/>
          </a:xfrm>
          <a:prstGeom prst="roundRect">
            <a:avLst>
              <a:gd name="adj" fmla="val 1135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algn="just">
              <a:buClr>
                <a:srgbClr val="009193"/>
              </a:buClr>
            </a:pPr>
            <a:r>
              <a:rPr lang="es-ES_tradnl" sz="1200" b="1" dirty="0">
                <a:solidFill>
                  <a:schemeClr val="tx1"/>
                </a:solidFill>
              </a:rPr>
              <a:t>Comportamiento:</a:t>
            </a:r>
          </a:p>
          <a:p>
            <a:pPr marL="141288" indent="-141288" algn="just">
              <a:spcAft>
                <a:spcPts val="600"/>
              </a:spcAft>
              <a:buClr>
                <a:srgbClr val="009193"/>
              </a:buClr>
              <a:buFont typeface="Wingdings" pitchFamily="2" charset="2"/>
              <a:buChar char="§"/>
            </a:pPr>
            <a:r>
              <a:rPr lang="es-ES_tradnl" sz="1200" dirty="0">
                <a:solidFill>
                  <a:schemeClr val="tx1"/>
                </a:solidFill>
              </a:rPr>
              <a:t>El </a:t>
            </a:r>
            <a:r>
              <a:rPr lang="es-ES_tradnl" sz="1200" b="1" dirty="0">
                <a:solidFill>
                  <a:schemeClr val="tx1"/>
                </a:solidFill>
              </a:rPr>
              <a:t>37% </a:t>
            </a:r>
            <a:r>
              <a:rPr lang="es-ES_tradnl" sz="1200" dirty="0">
                <a:solidFill>
                  <a:schemeClr val="tx1"/>
                </a:solidFill>
              </a:rPr>
              <a:t>de los </a:t>
            </a:r>
            <a:r>
              <a:rPr lang="es-ES_tradnl" sz="1200" b="1" dirty="0">
                <a:solidFill>
                  <a:schemeClr val="tx1"/>
                </a:solidFill>
              </a:rPr>
              <a:t>operadores</a:t>
            </a:r>
            <a:r>
              <a:rPr lang="es-ES_tradnl" sz="1200" dirty="0">
                <a:solidFill>
                  <a:schemeClr val="tx1"/>
                </a:solidFill>
              </a:rPr>
              <a:t> (7 de 19), tienen </a:t>
            </a:r>
            <a:r>
              <a:rPr lang="es-ES_tradnl" sz="1200" b="1" dirty="0">
                <a:solidFill>
                  <a:schemeClr val="tx1"/>
                </a:solidFill>
              </a:rPr>
              <a:t>adeudos del 2021</a:t>
            </a:r>
            <a:endParaRPr lang="es-ES_tradnl" sz="1200" dirty="0">
              <a:solidFill>
                <a:schemeClr val="tx1"/>
              </a:solidFill>
            </a:endParaRPr>
          </a:p>
          <a:p>
            <a:pPr marL="141288" indent="-141288" algn="just">
              <a:spcAft>
                <a:spcPts val="600"/>
              </a:spcAft>
              <a:buClr>
                <a:srgbClr val="009193"/>
              </a:buClr>
              <a:buFont typeface="Wingdings" pitchFamily="2" charset="2"/>
              <a:buChar char="§"/>
            </a:pPr>
            <a:r>
              <a:rPr lang="es-ES_tradnl" sz="1200" dirty="0">
                <a:solidFill>
                  <a:schemeClr val="tx1"/>
                </a:solidFill>
              </a:rPr>
              <a:t>El monto total de los </a:t>
            </a:r>
            <a:r>
              <a:rPr lang="es-ES_tradnl" sz="1200" b="1" dirty="0">
                <a:solidFill>
                  <a:schemeClr val="tx1"/>
                </a:solidFill>
              </a:rPr>
              <a:t>gastos pendientes</a:t>
            </a:r>
            <a:r>
              <a:rPr lang="es-ES_tradnl" sz="1200" dirty="0">
                <a:solidFill>
                  <a:schemeClr val="tx1"/>
                </a:solidFill>
              </a:rPr>
              <a:t> por comprobar del </a:t>
            </a:r>
            <a:r>
              <a:rPr lang="es-ES_tradnl" sz="1200" b="1" dirty="0">
                <a:solidFill>
                  <a:schemeClr val="tx1"/>
                </a:solidFill>
              </a:rPr>
              <a:t>2021</a:t>
            </a:r>
            <a:r>
              <a:rPr lang="es-ES_tradnl" sz="1200" dirty="0">
                <a:solidFill>
                  <a:schemeClr val="tx1"/>
                </a:solidFill>
              </a:rPr>
              <a:t> es de </a:t>
            </a:r>
            <a:r>
              <a:rPr lang="es-ES_tradnl" sz="1200" b="1" dirty="0">
                <a:solidFill>
                  <a:schemeClr val="tx1"/>
                </a:solidFill>
              </a:rPr>
              <a:t>$71,963</a:t>
            </a:r>
          </a:p>
          <a:p>
            <a:pPr marL="141288" indent="-141288" algn="just">
              <a:spcAft>
                <a:spcPts val="1800"/>
              </a:spcAft>
              <a:buClr>
                <a:srgbClr val="009193"/>
              </a:buClr>
              <a:buFont typeface="Wingdings" pitchFamily="2" charset="2"/>
              <a:buChar char="§"/>
            </a:pPr>
            <a:r>
              <a:rPr lang="es-ES_tradnl" sz="1200" dirty="0">
                <a:solidFill>
                  <a:schemeClr val="tx1"/>
                </a:solidFill>
              </a:rPr>
              <a:t>El </a:t>
            </a:r>
            <a:r>
              <a:rPr lang="es-ES_tradnl" sz="1200" b="1" dirty="0">
                <a:solidFill>
                  <a:schemeClr val="tx1"/>
                </a:solidFill>
              </a:rPr>
              <a:t>83%</a:t>
            </a:r>
            <a:r>
              <a:rPr lang="es-ES_tradnl" sz="1200" dirty="0">
                <a:solidFill>
                  <a:schemeClr val="tx1"/>
                </a:solidFill>
              </a:rPr>
              <a:t> de los </a:t>
            </a:r>
            <a:r>
              <a:rPr lang="es-ES_tradnl" sz="1200" b="1" dirty="0">
                <a:solidFill>
                  <a:schemeClr val="tx1"/>
                </a:solidFill>
              </a:rPr>
              <a:t>gastos pendientes</a:t>
            </a:r>
            <a:r>
              <a:rPr lang="es-ES_tradnl" sz="1200" dirty="0">
                <a:solidFill>
                  <a:schemeClr val="tx1"/>
                </a:solidFill>
              </a:rPr>
              <a:t> por comprobar ($59,683) se concentra en </a:t>
            </a:r>
            <a:r>
              <a:rPr lang="es-ES_tradnl" sz="1200" b="1" dirty="0">
                <a:solidFill>
                  <a:schemeClr val="tx1"/>
                </a:solidFill>
              </a:rPr>
              <a:t>4 operadores</a:t>
            </a:r>
            <a:endParaRPr lang="es-ES_tradnl" sz="1200" dirty="0">
              <a:solidFill>
                <a:schemeClr val="tx1"/>
              </a:solidFill>
            </a:endParaRPr>
          </a:p>
          <a:p>
            <a:pPr algn="just">
              <a:buClr>
                <a:srgbClr val="009193"/>
              </a:buClr>
            </a:pPr>
            <a:r>
              <a:rPr lang="es-ES_tradnl" sz="1200" b="1" dirty="0">
                <a:solidFill>
                  <a:schemeClr val="tx1"/>
                </a:solidFill>
              </a:rPr>
              <a:t>Acciones:</a:t>
            </a:r>
          </a:p>
          <a:p>
            <a:pPr marL="136525" indent="-136525" algn="just">
              <a:spcAft>
                <a:spcPts val="600"/>
              </a:spcAft>
              <a:buClr>
                <a:srgbClr val="009193"/>
              </a:buClr>
              <a:buFont typeface="+mj-lt"/>
              <a:buAutoNum type="arabicPeriod"/>
            </a:pPr>
            <a:r>
              <a:rPr lang="es-ES_tradnl" sz="1200" dirty="0">
                <a:solidFill>
                  <a:schemeClr val="tx1"/>
                </a:solidFill>
              </a:rPr>
              <a:t>Identificar las causas que impiden comprobar los gastos en el mismo mes</a:t>
            </a:r>
          </a:p>
          <a:p>
            <a:pPr marL="136525" indent="-136525" algn="just">
              <a:buClr>
                <a:srgbClr val="009193"/>
              </a:buClr>
              <a:buFont typeface="+mj-lt"/>
              <a:buAutoNum type="arabicPeriod"/>
            </a:pPr>
            <a:r>
              <a:rPr lang="es-ES_tradnl" sz="1200" dirty="0">
                <a:solidFill>
                  <a:schemeClr val="tx1"/>
                </a:solidFill>
              </a:rPr>
              <a:t>Comprobar el 100% de los gastos pendientes del 2021 antes del cierre de mayo 2022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4350799-061A-3F42-A126-44F79E73E225}"/>
              </a:ext>
            </a:extLst>
          </p:cNvPr>
          <p:cNvSpPr txBox="1"/>
          <p:nvPr/>
        </p:nvSpPr>
        <p:spPr>
          <a:xfrm>
            <a:off x="177800" y="6250830"/>
            <a:ext cx="30332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800" b="1" dirty="0">
                <a:solidFill>
                  <a:schemeClr val="bg1">
                    <a:lumMod val="50000"/>
                  </a:schemeClr>
                </a:solidFill>
              </a:rPr>
              <a:t>Periodo: </a:t>
            </a:r>
            <a:r>
              <a:rPr lang="es-ES_tradnl" sz="800" dirty="0">
                <a:solidFill>
                  <a:schemeClr val="bg1">
                    <a:lumMod val="50000"/>
                  </a:schemeClr>
                </a:solidFill>
              </a:rPr>
              <a:t>Enero a Diciembre  2021 | </a:t>
            </a:r>
            <a:r>
              <a:rPr lang="es-ES_tradnl" sz="800" b="1" dirty="0">
                <a:solidFill>
                  <a:schemeClr val="bg1">
                    <a:lumMod val="50000"/>
                  </a:schemeClr>
                </a:solidFill>
              </a:rPr>
              <a:t>Fuente:</a:t>
            </a:r>
            <a:r>
              <a:rPr lang="es-ES_tradnl" sz="800" dirty="0">
                <a:solidFill>
                  <a:schemeClr val="bg1">
                    <a:lumMod val="50000"/>
                  </a:schemeClr>
                </a:solidFill>
              </a:rPr>
              <a:t> Control de Liquidaciones</a:t>
            </a:r>
          </a:p>
        </p:txBody>
      </p:sp>
    </p:spTree>
    <p:extLst>
      <p:ext uri="{BB962C8B-B14F-4D97-AF65-F5344CB8AC3E}">
        <p14:creationId xmlns:p14="http://schemas.microsoft.com/office/powerpoint/2010/main" val="1492916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D505E-D330-CD4A-8B56-0659DEB8A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/>
              <a:t>El 63% de los operadores van al corriente en la comprobación de gastos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DDD7F64C-FC38-2045-BF87-867A66C21D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5099833"/>
              </p:ext>
            </p:extLst>
          </p:nvPr>
        </p:nvGraphicFramePr>
        <p:xfrm>
          <a:off x="177800" y="1169988"/>
          <a:ext cx="11725275" cy="5006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DE878A-F89D-B14E-9441-7B773B7D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Material preparado para GSL</a:t>
            </a:r>
            <a:endParaRPr lang="es-ES_tradn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CD3DD30-3332-2B4E-A518-794469D93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99C0-89F5-FB49-87D0-DE16638BE5CE}" type="slidenum">
              <a:rPr lang="es-ES_tradnl" smtClean="0"/>
              <a:pPr/>
              <a:t>5</a:t>
            </a:fld>
            <a:endParaRPr lang="es-ES_tradnl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CD65878-9ECC-654C-9CFD-A1193436D699}"/>
              </a:ext>
            </a:extLst>
          </p:cNvPr>
          <p:cNvSpPr txBox="1"/>
          <p:nvPr/>
        </p:nvSpPr>
        <p:spPr>
          <a:xfrm>
            <a:off x="177800" y="6250830"/>
            <a:ext cx="30332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800" b="1" dirty="0">
                <a:solidFill>
                  <a:schemeClr val="bg1">
                    <a:lumMod val="50000"/>
                  </a:schemeClr>
                </a:solidFill>
              </a:rPr>
              <a:t>Periodo: </a:t>
            </a:r>
            <a:r>
              <a:rPr lang="es-ES_tradnl" sz="800" dirty="0">
                <a:solidFill>
                  <a:schemeClr val="bg1">
                    <a:lumMod val="50000"/>
                  </a:schemeClr>
                </a:solidFill>
              </a:rPr>
              <a:t>Enero a Diciembre  2021 | </a:t>
            </a:r>
            <a:r>
              <a:rPr lang="es-ES_tradnl" sz="800" b="1" dirty="0">
                <a:solidFill>
                  <a:schemeClr val="bg1">
                    <a:lumMod val="50000"/>
                  </a:schemeClr>
                </a:solidFill>
              </a:rPr>
              <a:t>Fuente:</a:t>
            </a:r>
            <a:r>
              <a:rPr lang="es-ES_tradnl" sz="800" dirty="0">
                <a:solidFill>
                  <a:schemeClr val="bg1">
                    <a:lumMod val="50000"/>
                  </a:schemeClr>
                </a:solidFill>
              </a:rPr>
              <a:t> Control de Liquidaciones</a:t>
            </a:r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440102A4-D679-B848-9811-25CF28C20C6A}"/>
              </a:ext>
            </a:extLst>
          </p:cNvPr>
          <p:cNvSpPr/>
          <p:nvPr/>
        </p:nvSpPr>
        <p:spPr>
          <a:xfrm>
            <a:off x="6590516" y="3656855"/>
            <a:ext cx="5450983" cy="2038864"/>
          </a:xfrm>
          <a:prstGeom prst="roundRect">
            <a:avLst>
              <a:gd name="adj" fmla="val 1135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algn="just">
              <a:buClr>
                <a:srgbClr val="009193"/>
              </a:buClr>
            </a:pPr>
            <a:r>
              <a:rPr lang="es-ES_tradnl" sz="1200" b="1" dirty="0">
                <a:solidFill>
                  <a:schemeClr val="tx1"/>
                </a:solidFill>
              </a:rPr>
              <a:t>Comportamiento:</a:t>
            </a:r>
          </a:p>
          <a:p>
            <a:pPr marL="141288" indent="-141288" algn="just">
              <a:spcAft>
                <a:spcPts val="600"/>
              </a:spcAft>
              <a:buClr>
                <a:srgbClr val="009193"/>
              </a:buClr>
              <a:buFont typeface="Wingdings" pitchFamily="2" charset="2"/>
              <a:buChar char="§"/>
            </a:pPr>
            <a:r>
              <a:rPr lang="es-ES_tradnl" sz="1200" dirty="0">
                <a:solidFill>
                  <a:schemeClr val="tx1"/>
                </a:solidFill>
              </a:rPr>
              <a:t>Al cierre del </a:t>
            </a:r>
            <a:r>
              <a:rPr lang="es-ES_tradnl" sz="1200" b="1" dirty="0">
                <a:solidFill>
                  <a:schemeClr val="tx1"/>
                </a:solidFill>
              </a:rPr>
              <a:t>primer trimestre del 2022, </a:t>
            </a:r>
            <a:r>
              <a:rPr lang="es-ES_tradnl" sz="1200" dirty="0">
                <a:solidFill>
                  <a:schemeClr val="tx1"/>
                </a:solidFill>
              </a:rPr>
              <a:t>quedaron pendientes </a:t>
            </a:r>
            <a:r>
              <a:rPr lang="es-ES_tradnl" sz="1200" b="1" dirty="0">
                <a:solidFill>
                  <a:schemeClr val="tx1"/>
                </a:solidFill>
              </a:rPr>
              <a:t>gastos por comprobar </a:t>
            </a:r>
            <a:r>
              <a:rPr lang="es-ES_tradnl" sz="1200" dirty="0">
                <a:solidFill>
                  <a:schemeClr val="tx1"/>
                </a:solidFill>
              </a:rPr>
              <a:t>por un monto de </a:t>
            </a:r>
            <a:r>
              <a:rPr lang="es-ES_tradnl" sz="1200" b="1" dirty="0">
                <a:solidFill>
                  <a:schemeClr val="tx1"/>
                </a:solidFill>
              </a:rPr>
              <a:t>$353,114</a:t>
            </a:r>
          </a:p>
          <a:p>
            <a:pPr marL="141288" indent="-141288" algn="just">
              <a:spcAft>
                <a:spcPts val="1800"/>
              </a:spcAft>
              <a:buClr>
                <a:srgbClr val="009193"/>
              </a:buClr>
              <a:buFont typeface="Wingdings" pitchFamily="2" charset="2"/>
              <a:buChar char="§"/>
            </a:pPr>
            <a:r>
              <a:rPr lang="es-ES_tradnl" sz="1200" b="1" dirty="0">
                <a:solidFill>
                  <a:schemeClr val="tx1"/>
                </a:solidFill>
              </a:rPr>
              <a:t>Más de la mitad de los gastos </a:t>
            </a:r>
            <a:r>
              <a:rPr lang="es-ES_tradnl" sz="1200" dirty="0">
                <a:solidFill>
                  <a:schemeClr val="tx1"/>
                </a:solidFill>
              </a:rPr>
              <a:t>pendientes por comprobar (54%) se concentran en </a:t>
            </a:r>
            <a:r>
              <a:rPr lang="es-ES_tradnl" sz="1200" b="1" dirty="0">
                <a:solidFill>
                  <a:schemeClr val="tx1"/>
                </a:solidFill>
              </a:rPr>
              <a:t>5 operadores</a:t>
            </a:r>
          </a:p>
          <a:p>
            <a:pPr algn="just">
              <a:buClr>
                <a:srgbClr val="009193"/>
              </a:buClr>
            </a:pPr>
            <a:r>
              <a:rPr lang="es-ES_tradnl" sz="1200" b="1" dirty="0">
                <a:solidFill>
                  <a:schemeClr val="tx1"/>
                </a:solidFill>
              </a:rPr>
              <a:t>Acciones:</a:t>
            </a:r>
          </a:p>
          <a:p>
            <a:pPr marL="136525" indent="-136525" algn="just">
              <a:spcAft>
                <a:spcPts val="600"/>
              </a:spcAft>
              <a:buClr>
                <a:srgbClr val="009193"/>
              </a:buClr>
              <a:buFont typeface="+mj-lt"/>
              <a:buAutoNum type="arabicPeriod"/>
            </a:pPr>
            <a:r>
              <a:rPr lang="es-ES_tradnl" sz="1200" dirty="0">
                <a:solidFill>
                  <a:schemeClr val="tx1"/>
                </a:solidFill>
              </a:rPr>
              <a:t>Identificar las causas que impiden comprobar los gastos en el mismo mes</a:t>
            </a:r>
          </a:p>
          <a:p>
            <a:pPr marL="136525" indent="-136525" algn="just">
              <a:buClr>
                <a:srgbClr val="009193"/>
              </a:buClr>
              <a:buFont typeface="+mj-lt"/>
              <a:buAutoNum type="arabicPeriod"/>
            </a:pPr>
            <a:r>
              <a:rPr lang="es-ES_tradnl" sz="1200" dirty="0">
                <a:solidFill>
                  <a:schemeClr val="tx1"/>
                </a:solidFill>
              </a:rPr>
              <a:t>Comprobar el 100% de los gastos pendientes del 2021 antes del cierre de mayo 2022</a:t>
            </a:r>
          </a:p>
        </p:txBody>
      </p:sp>
    </p:spTree>
    <p:extLst>
      <p:ext uri="{BB962C8B-B14F-4D97-AF65-F5344CB8AC3E}">
        <p14:creationId xmlns:p14="http://schemas.microsoft.com/office/powerpoint/2010/main" val="3566318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D505E-D330-CD4A-8B56-0659DEB8A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/>
              <a:t>El 37% de los operadores reinciden en el retraso de comprobación de gastos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DDD7F64C-FC38-2045-BF87-867A66C21D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4304017"/>
              </p:ext>
            </p:extLst>
          </p:nvPr>
        </p:nvGraphicFramePr>
        <p:xfrm>
          <a:off x="177800" y="1169988"/>
          <a:ext cx="11725275" cy="5006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DE878A-F89D-B14E-9441-7B773B7D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Material preparado para GSL</a:t>
            </a:r>
            <a:endParaRPr lang="es-ES_tradn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CD3DD30-3332-2B4E-A518-794469D93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99C0-89F5-FB49-87D0-DE16638BE5CE}" type="slidenum">
              <a:rPr lang="es-ES_tradnl" smtClean="0"/>
              <a:pPr/>
              <a:t>6</a:t>
            </a:fld>
            <a:endParaRPr lang="es-ES_tradnl"/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3F2E2DCB-537E-C94F-B927-62CFBCC97145}"/>
              </a:ext>
            </a:extLst>
          </p:cNvPr>
          <p:cNvSpPr/>
          <p:nvPr/>
        </p:nvSpPr>
        <p:spPr>
          <a:xfrm>
            <a:off x="6955971" y="2253343"/>
            <a:ext cx="4631407" cy="3227669"/>
          </a:xfrm>
          <a:prstGeom prst="roundRect">
            <a:avLst>
              <a:gd name="adj" fmla="val 1135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algn="just">
              <a:buClr>
                <a:srgbClr val="009193"/>
              </a:buClr>
            </a:pPr>
            <a:r>
              <a:rPr lang="es-ES_tradnl" sz="1400" b="1" dirty="0">
                <a:solidFill>
                  <a:schemeClr val="tx1"/>
                </a:solidFill>
              </a:rPr>
              <a:t>Comportamiento:</a:t>
            </a:r>
          </a:p>
          <a:p>
            <a:pPr marL="223838" indent="-223838" algn="just">
              <a:spcAft>
                <a:spcPts val="600"/>
              </a:spcAft>
              <a:buClr>
                <a:srgbClr val="009193"/>
              </a:buClr>
              <a:buFont typeface="Wingdings" pitchFamily="2" charset="2"/>
              <a:buChar char="§"/>
            </a:pPr>
            <a:r>
              <a:rPr lang="es-ES_tradnl" sz="1400" dirty="0">
                <a:solidFill>
                  <a:schemeClr val="tx1"/>
                </a:solidFill>
              </a:rPr>
              <a:t>El 17% del total de los gastos por comprobar son del periodo 2021</a:t>
            </a:r>
          </a:p>
          <a:p>
            <a:pPr marL="223838" indent="-223838" algn="just">
              <a:spcAft>
                <a:spcPts val="1800"/>
              </a:spcAft>
              <a:buClr>
                <a:srgbClr val="009193"/>
              </a:buClr>
              <a:buFont typeface="Wingdings" pitchFamily="2" charset="2"/>
              <a:buChar char="§"/>
            </a:pPr>
            <a:r>
              <a:rPr lang="es-ES_tradnl" sz="1400" dirty="0">
                <a:solidFill>
                  <a:schemeClr val="tx1"/>
                </a:solidFill>
              </a:rPr>
              <a:t>La mayoría de los operadores con gastos pendientes de comprobación del periodo 2021, tienen los montos más altos en 2022</a:t>
            </a:r>
          </a:p>
          <a:p>
            <a:pPr algn="just">
              <a:buClr>
                <a:srgbClr val="009193"/>
              </a:buClr>
            </a:pPr>
            <a:r>
              <a:rPr lang="es-ES_tradnl" sz="1400" b="1" dirty="0">
                <a:solidFill>
                  <a:schemeClr val="tx1"/>
                </a:solidFill>
              </a:rPr>
              <a:t>Acciones:</a:t>
            </a:r>
          </a:p>
          <a:p>
            <a:pPr marL="185738" indent="-185738" algn="just">
              <a:spcAft>
                <a:spcPts val="600"/>
              </a:spcAft>
              <a:buClr>
                <a:srgbClr val="009193"/>
              </a:buClr>
              <a:buFont typeface="+mj-lt"/>
              <a:buAutoNum type="arabicPeriod"/>
            </a:pPr>
            <a:r>
              <a:rPr lang="es-ES_tradnl" sz="1400" dirty="0">
                <a:solidFill>
                  <a:schemeClr val="tx1"/>
                </a:solidFill>
              </a:rPr>
              <a:t>Identificar las causas que impiden comprobar los gastos en el mismo mes</a:t>
            </a:r>
          </a:p>
          <a:p>
            <a:pPr marL="185738" indent="-185738" algn="just">
              <a:buClr>
                <a:srgbClr val="009193"/>
              </a:buClr>
              <a:buFont typeface="+mj-lt"/>
              <a:buAutoNum type="arabicPeriod"/>
            </a:pPr>
            <a:r>
              <a:rPr lang="es-ES_tradnl" sz="1400" dirty="0">
                <a:solidFill>
                  <a:schemeClr val="tx1"/>
                </a:solidFill>
              </a:rPr>
              <a:t>Comprobar el 100% de los gastos pendientes del 2021 antes del cierre de mayo 2022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1441AF6-5CE7-7142-B5BF-8B95531DDB67}"/>
              </a:ext>
            </a:extLst>
          </p:cNvPr>
          <p:cNvSpPr txBox="1"/>
          <p:nvPr/>
        </p:nvSpPr>
        <p:spPr>
          <a:xfrm>
            <a:off x="177800" y="6250830"/>
            <a:ext cx="30332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800" b="1" dirty="0">
                <a:solidFill>
                  <a:schemeClr val="bg1">
                    <a:lumMod val="50000"/>
                  </a:schemeClr>
                </a:solidFill>
              </a:rPr>
              <a:t>Periodo: </a:t>
            </a:r>
            <a:r>
              <a:rPr lang="es-ES_tradnl" sz="800" dirty="0">
                <a:solidFill>
                  <a:schemeClr val="bg1">
                    <a:lumMod val="50000"/>
                  </a:schemeClr>
                </a:solidFill>
              </a:rPr>
              <a:t>Enero a Diciembre  2021 | </a:t>
            </a:r>
            <a:r>
              <a:rPr lang="es-ES_tradnl" sz="800" b="1" dirty="0">
                <a:solidFill>
                  <a:schemeClr val="bg1">
                    <a:lumMod val="50000"/>
                  </a:schemeClr>
                </a:solidFill>
              </a:rPr>
              <a:t>Fuente:</a:t>
            </a:r>
            <a:r>
              <a:rPr lang="es-ES_tradnl" sz="800" dirty="0">
                <a:solidFill>
                  <a:schemeClr val="bg1">
                    <a:lumMod val="50000"/>
                  </a:schemeClr>
                </a:solidFill>
              </a:rPr>
              <a:t> Control de Liquidaciones</a:t>
            </a:r>
          </a:p>
        </p:txBody>
      </p:sp>
    </p:spTree>
    <p:extLst>
      <p:ext uri="{BB962C8B-B14F-4D97-AF65-F5344CB8AC3E}">
        <p14:creationId xmlns:p14="http://schemas.microsoft.com/office/powerpoint/2010/main" val="10239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1C232F-312A-4E4F-9941-64A75BC4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Los pendientes de algunos operadores van en aumento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76E7F98F-469D-614D-B1E4-DFC5E2EC61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413824"/>
              </p:ext>
            </p:extLst>
          </p:nvPr>
        </p:nvGraphicFramePr>
        <p:xfrm>
          <a:off x="177800" y="1169988"/>
          <a:ext cx="11725275" cy="5006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FE9ECC-52F8-8344-A8C2-990DEFA21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/>
              <a:t>Material preparado para GSL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5B2344B-0BD3-0541-BE3A-7AC7989D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99C0-89F5-FB49-87D0-DE16638BE5CE}" type="slidenum">
              <a:rPr lang="es-ES_tradnl" smtClean="0"/>
              <a:pPr/>
              <a:t>7</a:t>
            </a:fld>
            <a:r>
              <a:rPr lang="es-ES_tradnl" dirty="0"/>
              <a:t>©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C24F8104-25AB-AF46-BCEA-1D5F09F1CB6E}"/>
              </a:ext>
            </a:extLst>
          </p:cNvPr>
          <p:cNvSpPr/>
          <p:nvPr/>
        </p:nvSpPr>
        <p:spPr>
          <a:xfrm>
            <a:off x="288925" y="1169989"/>
            <a:ext cx="11401505" cy="1781556"/>
          </a:xfrm>
          <a:prstGeom prst="roundRect">
            <a:avLst>
              <a:gd name="adj" fmla="val 1135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algn="just">
              <a:buClr>
                <a:srgbClr val="009193"/>
              </a:buClr>
            </a:pPr>
            <a:r>
              <a:rPr lang="es-ES_tradnl" sz="1400" b="1" dirty="0">
                <a:solidFill>
                  <a:schemeClr val="tx1"/>
                </a:solidFill>
              </a:rPr>
              <a:t>Comportamiento:</a:t>
            </a:r>
          </a:p>
          <a:p>
            <a:pPr marL="223838" indent="-223838" algn="just">
              <a:spcAft>
                <a:spcPts val="600"/>
              </a:spcAft>
              <a:buClr>
                <a:srgbClr val="009193"/>
              </a:buClr>
              <a:buFont typeface="Wingdings" pitchFamily="2" charset="2"/>
              <a:buChar char="§"/>
            </a:pPr>
            <a:r>
              <a:rPr lang="es-ES_tradnl" sz="1400" dirty="0">
                <a:solidFill>
                  <a:schemeClr val="tx1"/>
                </a:solidFill>
              </a:rPr>
              <a:t>El </a:t>
            </a:r>
            <a:r>
              <a:rPr lang="es-ES_tradnl" sz="1400" b="1" dirty="0">
                <a:solidFill>
                  <a:schemeClr val="tx1"/>
                </a:solidFill>
              </a:rPr>
              <a:t>69% del total de los gastos </a:t>
            </a:r>
            <a:r>
              <a:rPr lang="es-ES_tradnl" sz="1400" dirty="0">
                <a:solidFill>
                  <a:schemeClr val="tx1"/>
                </a:solidFill>
              </a:rPr>
              <a:t>pendientes por comprobar </a:t>
            </a:r>
            <a:r>
              <a:rPr lang="es-ES_tradnl" sz="1400" b="1" dirty="0">
                <a:solidFill>
                  <a:schemeClr val="tx1"/>
                </a:solidFill>
              </a:rPr>
              <a:t>se distribuye en 7 operadores</a:t>
            </a:r>
            <a:r>
              <a:rPr lang="es-ES_tradnl" sz="1400" dirty="0">
                <a:solidFill>
                  <a:schemeClr val="tx1"/>
                </a:solidFill>
              </a:rPr>
              <a:t>, con un monto de </a:t>
            </a:r>
            <a:r>
              <a:rPr lang="es-ES_tradnl" sz="1400" b="1" dirty="0">
                <a:solidFill>
                  <a:schemeClr val="tx1"/>
                </a:solidFill>
              </a:rPr>
              <a:t>$295,099</a:t>
            </a:r>
          </a:p>
          <a:p>
            <a:pPr marL="223838" indent="-223838" algn="just">
              <a:spcAft>
                <a:spcPts val="1800"/>
              </a:spcAft>
              <a:buClr>
                <a:srgbClr val="009193"/>
              </a:buClr>
              <a:buFont typeface="Wingdings" pitchFamily="2" charset="2"/>
              <a:buChar char="§"/>
            </a:pPr>
            <a:r>
              <a:rPr lang="es-ES_tradnl" sz="1400" dirty="0">
                <a:solidFill>
                  <a:schemeClr val="tx1"/>
                </a:solidFill>
              </a:rPr>
              <a:t>De los $295,099, el </a:t>
            </a:r>
            <a:r>
              <a:rPr lang="es-ES_tradnl" sz="1400" b="1" dirty="0">
                <a:solidFill>
                  <a:schemeClr val="tx1"/>
                </a:solidFill>
              </a:rPr>
              <a:t>24% son gastos de 2021</a:t>
            </a:r>
            <a:r>
              <a:rPr lang="es-ES_tradnl" sz="1400" dirty="0">
                <a:solidFill>
                  <a:schemeClr val="tx1"/>
                </a:solidFill>
              </a:rPr>
              <a:t> ($71,963) que estos operadores no han comprobado</a:t>
            </a:r>
          </a:p>
          <a:p>
            <a:pPr algn="just">
              <a:buClr>
                <a:srgbClr val="009193"/>
              </a:buClr>
            </a:pPr>
            <a:r>
              <a:rPr lang="es-ES_tradnl" sz="1400" b="1" dirty="0">
                <a:solidFill>
                  <a:schemeClr val="tx1"/>
                </a:solidFill>
              </a:rPr>
              <a:t>Acciones:</a:t>
            </a:r>
          </a:p>
          <a:p>
            <a:pPr marL="185738" indent="-185738" algn="just">
              <a:spcAft>
                <a:spcPts val="600"/>
              </a:spcAft>
              <a:buClr>
                <a:srgbClr val="009193"/>
              </a:buClr>
              <a:buFont typeface="+mj-lt"/>
              <a:buAutoNum type="arabicPeriod"/>
            </a:pPr>
            <a:r>
              <a:rPr lang="es-ES_tradnl" sz="1400" dirty="0">
                <a:solidFill>
                  <a:schemeClr val="tx1"/>
                </a:solidFill>
              </a:rPr>
              <a:t>Identificar las causas que impiden comprobar los gastos en el mismo mes</a:t>
            </a:r>
          </a:p>
          <a:p>
            <a:pPr marL="185738" indent="-185738" algn="just">
              <a:buClr>
                <a:srgbClr val="009193"/>
              </a:buClr>
              <a:buFont typeface="+mj-lt"/>
              <a:buAutoNum type="arabicPeriod"/>
            </a:pPr>
            <a:r>
              <a:rPr lang="es-ES_tradnl" sz="1400" dirty="0">
                <a:solidFill>
                  <a:schemeClr val="tx1"/>
                </a:solidFill>
              </a:rPr>
              <a:t>Comprobar el 100% de los gastos pendientes del 2021 antes del cierre de mayo 2022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87BA3BD-9963-9344-93EF-1810117C0072}"/>
              </a:ext>
            </a:extLst>
          </p:cNvPr>
          <p:cNvSpPr txBox="1"/>
          <p:nvPr/>
        </p:nvSpPr>
        <p:spPr>
          <a:xfrm>
            <a:off x="177800" y="6250830"/>
            <a:ext cx="30332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800" b="1" dirty="0">
                <a:solidFill>
                  <a:schemeClr val="bg1">
                    <a:lumMod val="50000"/>
                  </a:schemeClr>
                </a:solidFill>
              </a:rPr>
              <a:t>Periodo: </a:t>
            </a:r>
            <a:r>
              <a:rPr lang="es-ES_tradnl" sz="800" dirty="0">
                <a:solidFill>
                  <a:schemeClr val="bg1">
                    <a:lumMod val="50000"/>
                  </a:schemeClr>
                </a:solidFill>
              </a:rPr>
              <a:t>Enero a Diciembre  2021 | </a:t>
            </a:r>
            <a:r>
              <a:rPr lang="es-ES_tradnl" sz="800" b="1" dirty="0">
                <a:solidFill>
                  <a:schemeClr val="bg1">
                    <a:lumMod val="50000"/>
                  </a:schemeClr>
                </a:solidFill>
              </a:rPr>
              <a:t>Fuente:</a:t>
            </a:r>
            <a:r>
              <a:rPr lang="es-ES_tradnl" sz="800" dirty="0">
                <a:solidFill>
                  <a:schemeClr val="bg1">
                    <a:lumMod val="50000"/>
                  </a:schemeClr>
                </a:solidFill>
              </a:rPr>
              <a:t> Control de Liquidaciones</a:t>
            </a:r>
          </a:p>
        </p:txBody>
      </p:sp>
    </p:spTree>
    <p:extLst>
      <p:ext uri="{BB962C8B-B14F-4D97-AF65-F5344CB8AC3E}">
        <p14:creationId xmlns:p14="http://schemas.microsoft.com/office/powerpoint/2010/main" val="3957784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E40D3-1871-834D-85F4-DBC24772F9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s-ES_tradnl" dirty="0"/>
              <a:t>ANEXO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8F33F2-4351-5F43-9111-ECEBABA519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/>
              <a:t>Comprobación de gastos</a:t>
            </a:r>
          </a:p>
        </p:txBody>
      </p:sp>
    </p:spTree>
    <p:extLst>
      <p:ext uri="{BB962C8B-B14F-4D97-AF65-F5344CB8AC3E}">
        <p14:creationId xmlns:p14="http://schemas.microsoft.com/office/powerpoint/2010/main" val="1571268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F62C23-4D49-7A4C-ADCA-52F38EFB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276" y="2674936"/>
            <a:ext cx="7474172" cy="1325563"/>
          </a:xfrm>
        </p:spPr>
        <p:txBody>
          <a:bodyPr>
            <a:normAutofit/>
          </a:bodyPr>
          <a:lstStyle/>
          <a:p>
            <a:r>
              <a:rPr lang="es-ES_tradnl" dirty="0"/>
              <a:t>Memoria de cálculo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0FECDDA-826B-6E5A-9152-9B47F1FC7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Ver </a:t>
            </a:r>
            <a:r>
              <a:rPr lang="en-US" sz="2400" dirty="0" err="1"/>
              <a:t>detalle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excel: Click </a:t>
            </a:r>
            <a:r>
              <a:rPr lang="en-US" sz="2400" dirty="0" err="1"/>
              <a:t>en</a:t>
            </a:r>
            <a:r>
              <a:rPr lang="en-US" sz="2400" dirty="0"/>
              <a:t> el </a:t>
            </a:r>
            <a:r>
              <a:rPr lang="en-US" sz="2400" dirty="0" err="1"/>
              <a:t>ícono</a:t>
            </a:r>
            <a:r>
              <a:rPr lang="en-US" sz="2400" dirty="0"/>
              <a:t> </a:t>
            </a:r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009193"/>
          </a:solidFill>
          <a:ln>
            <a:solidFill>
              <a:srgbClr val="009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09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Marcador de contenido 6" descr="Bar graph with upward trend con relleno sólido">
            <a:extLst>
              <a:ext uri="{FF2B5EF4-FFF2-40B4-BE49-F238E27FC236}">
                <a16:creationId xmlns:a16="http://schemas.microsoft.com/office/drawing/2014/main" id="{7CBDF12D-7162-6F40-8CBC-D18EC8632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648491"/>
            <a:ext cx="1142998" cy="1142998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97F145A-A2F2-8C40-BBE7-F066E87D3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91963" y="6537412"/>
            <a:ext cx="288000" cy="288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4FA99C0-89F5-FB49-87D0-DE16638BE5CE}" type="slidenum">
              <a:rPr lang="es-ES_tradnl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s-ES_tradnl" dirty="0">
              <a:solidFill>
                <a:srgbClr val="FFFFFF"/>
              </a:solidFill>
            </a:endParaRPr>
          </a:p>
        </p:txBody>
      </p:sp>
      <p:graphicFrame>
        <p:nvGraphicFramePr>
          <p:cNvPr id="10" name="Objeto 9">
            <a:hlinkClick r:id="rId5"/>
            <a:extLst>
              <a:ext uri="{FF2B5EF4-FFF2-40B4-BE49-F238E27FC236}">
                <a16:creationId xmlns:a16="http://schemas.microsoft.com/office/drawing/2014/main" id="{3B20616B-F911-C349-9748-44B6B982D7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752104"/>
              </p:ext>
            </p:extLst>
          </p:nvPr>
        </p:nvGraphicFramePr>
        <p:xfrm>
          <a:off x="9607120" y="3734732"/>
          <a:ext cx="841594" cy="531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Hoja de cálculo" showAsIcon="1" r:id="rId6" imgW="965200" imgH="609600" progId="Excel.Sheet.12">
                  <p:embed/>
                </p:oleObj>
              </mc:Choice>
              <mc:Fallback>
                <p:oleObj name="Hoja de cálculo" showAsIcon="1" r:id="rId6" imgW="965200" imgH="609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607120" y="3734732"/>
                        <a:ext cx="841594" cy="531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79963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11542</TotalTime>
  <Words>665</Words>
  <Application>Microsoft Office PowerPoint</Application>
  <PresentationFormat>Panorámica</PresentationFormat>
  <Paragraphs>85</Paragraphs>
  <Slides>9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Arial Unicode MS</vt:lpstr>
      <vt:lpstr>Calibri</vt:lpstr>
      <vt:lpstr>Calibri Light</vt:lpstr>
      <vt:lpstr>Wingdings</vt:lpstr>
      <vt:lpstr>Tema de Office</vt:lpstr>
      <vt:lpstr>Hoja de cálculo</vt:lpstr>
      <vt:lpstr>Comprobación de Gastos</vt:lpstr>
      <vt:lpstr>La comprobación oportuna de los gastos es importante para el cierre de los servicios</vt:lpstr>
      <vt:lpstr>Aún tenemos gastos pendientes por comprobar del año pasado</vt:lpstr>
      <vt:lpstr>Los gastos pendientes por comprobar del año pasado se concentran en 7 operadores</vt:lpstr>
      <vt:lpstr>El 63% de los operadores van al corriente en la comprobación de gastos</vt:lpstr>
      <vt:lpstr>El 37% de los operadores reinciden en el retraso de comprobación de gastos</vt:lpstr>
      <vt:lpstr>Los pendientes de algunos operadores van en aumento</vt:lpstr>
      <vt:lpstr>ANEXO</vt:lpstr>
      <vt:lpstr>Memoria de cálculo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Comprobación de Gastos</dc:title>
  <dc:creator>Carlos A. Durand R.</dc:creator>
  <cp:lastModifiedBy>israel salas</cp:lastModifiedBy>
  <cp:revision>1</cp:revision>
  <dcterms:created xsi:type="dcterms:W3CDTF">2022-05-10T02:06:52Z</dcterms:created>
  <dcterms:modified xsi:type="dcterms:W3CDTF">2022-05-24T16:52:18Z</dcterms:modified>
</cp:coreProperties>
</file>