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4E2AAC-E375-F5E9-8212-8A5C7FE3A7C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40AB17D-D04A-58DD-2611-4BEA9CC04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19153B-06B6-0B8C-46E0-345CF424AAFF}"/>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5" name="Espace réservé du pied de page 4">
            <a:extLst>
              <a:ext uri="{FF2B5EF4-FFF2-40B4-BE49-F238E27FC236}">
                <a16:creationId xmlns:a16="http://schemas.microsoft.com/office/drawing/2014/main" id="{F14B97EB-C409-5FD5-DED4-E68F8CF119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5099D4-98CB-133D-D472-AEA3D41DB7D0}"/>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200558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815250-188F-5FE5-28B1-461B4A65F18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4BEDB7A-10D8-362A-1EAD-B99B183CDA5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711B23-C81A-1D5E-757E-BFC40AF6D464}"/>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5" name="Espace réservé du pied de page 4">
            <a:extLst>
              <a:ext uri="{FF2B5EF4-FFF2-40B4-BE49-F238E27FC236}">
                <a16:creationId xmlns:a16="http://schemas.microsoft.com/office/drawing/2014/main" id="{0FF09F27-F44A-4A55-CD1C-CA9948E86D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F15DDA-CBBA-9C6D-D75A-53AA77271FAD}"/>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43763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38D99B4-683D-B808-E4C5-12410FDB979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B3452E9-F0F3-7F58-F8AA-86695370BED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EF77462-BF15-3B93-337C-1738B3BABB55}"/>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5" name="Espace réservé du pied de page 4">
            <a:extLst>
              <a:ext uri="{FF2B5EF4-FFF2-40B4-BE49-F238E27FC236}">
                <a16:creationId xmlns:a16="http://schemas.microsoft.com/office/drawing/2014/main" id="{FAAC25C5-BEE8-13E7-D93F-8F134BBBA4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F525AE-DA5A-A417-2A21-5C32F400263F}"/>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124531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8F911-200A-CFDB-8263-000D084930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0ED6D0C-1AC5-D4F6-CF77-2B47A45621A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B96902-A422-2995-DC10-13B1E3E636EC}"/>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5" name="Espace réservé du pied de page 4">
            <a:extLst>
              <a:ext uri="{FF2B5EF4-FFF2-40B4-BE49-F238E27FC236}">
                <a16:creationId xmlns:a16="http://schemas.microsoft.com/office/drawing/2014/main" id="{9B0A9CBD-4EF8-6C3B-CB5D-86EAB70F0ED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9DB1F1-B1A2-68D1-8368-878087385B30}"/>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473250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9F64E9-0556-EAC7-8460-1D0325DDC76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1D09BB8-E18B-903D-9F12-1423B1AF59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8D3FE14-B274-FBCE-EA20-B106E9095DCC}"/>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5" name="Espace réservé du pied de page 4">
            <a:extLst>
              <a:ext uri="{FF2B5EF4-FFF2-40B4-BE49-F238E27FC236}">
                <a16:creationId xmlns:a16="http://schemas.microsoft.com/office/drawing/2014/main" id="{0B369E87-6D2D-8FDE-8382-5BAD9D059A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446844-2E32-F29F-E9DB-6DC0E01365D0}"/>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2606673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99D8C0-FFE2-FE55-CC8D-42DA679612D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7A374A-0D6D-944E-2FBD-DEE48637387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157F960-9B25-CDB9-7658-35DF036E0A6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B5BEDDB-F5B0-580C-07B9-B413C2797629}"/>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6" name="Espace réservé du pied de page 5">
            <a:extLst>
              <a:ext uri="{FF2B5EF4-FFF2-40B4-BE49-F238E27FC236}">
                <a16:creationId xmlns:a16="http://schemas.microsoft.com/office/drawing/2014/main" id="{6FA7E98C-DA2E-6D18-B112-D3AF884180C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8B60EB9-91FB-E0DC-DB53-BC350C7B7759}"/>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101937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AC93D8-B68A-EEC0-88C9-FC9DEF49D6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DDB95D-09EC-2BEA-21E9-188E7703F5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EACA9D5-FBBB-C60A-FDC4-7B0296D9A2E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297AEF-9A48-4766-1FF4-2BD64AD7D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A7C21B8-6239-A5B4-A2CB-48B44AA2A58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6071F9A-6F28-DA39-5CA6-5947B6DB4F01}"/>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8" name="Espace réservé du pied de page 7">
            <a:extLst>
              <a:ext uri="{FF2B5EF4-FFF2-40B4-BE49-F238E27FC236}">
                <a16:creationId xmlns:a16="http://schemas.microsoft.com/office/drawing/2014/main" id="{07D4E6F5-E4D2-B0D4-597D-38563AE1479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9830C9C-DC28-D72E-EFB4-24019B5C00D9}"/>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389297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48CA3-A9FD-C33C-F784-342DE3AD6ED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391783A-166B-05B8-D5A2-33C2092C29EF}"/>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4" name="Espace réservé du pied de page 3">
            <a:extLst>
              <a:ext uri="{FF2B5EF4-FFF2-40B4-BE49-F238E27FC236}">
                <a16:creationId xmlns:a16="http://schemas.microsoft.com/office/drawing/2014/main" id="{9A5F5C3F-1A31-821E-535D-06E1809047B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AF21300-277F-9F73-FD49-1A2D3E7F84BC}"/>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12886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B12C340-09BC-56A2-C299-F9BB43406526}"/>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3" name="Espace réservé du pied de page 2">
            <a:extLst>
              <a:ext uri="{FF2B5EF4-FFF2-40B4-BE49-F238E27FC236}">
                <a16:creationId xmlns:a16="http://schemas.microsoft.com/office/drawing/2014/main" id="{057C4387-6615-840B-4D5A-A10E9EC6E1D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5261AA5-2AE8-0787-862B-FA4DC4CDDD19}"/>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388726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8E82CD-AC12-DA65-678B-726EA65296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E16013C-E54A-4A42-B7DA-F4E3CC572D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F270B08-E19D-7F73-25C8-5DFD66DC5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97C98E9-4458-CCF8-7CAA-226A0556784C}"/>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6" name="Espace réservé du pied de page 5">
            <a:extLst>
              <a:ext uri="{FF2B5EF4-FFF2-40B4-BE49-F238E27FC236}">
                <a16:creationId xmlns:a16="http://schemas.microsoft.com/office/drawing/2014/main" id="{4A51A01B-0989-1CE5-E9D3-27FE92C3935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D5450B-8D7D-63AD-78E3-F62ED18A017E}"/>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273722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0BBCB-AA85-21FA-A960-06D17DA53F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7CFE894-7AEC-CEA0-415A-DE1345F60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6631032-04D3-9779-D214-23BFF2E43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4587E46-878E-1791-BF54-BDBA9551F336}"/>
              </a:ext>
            </a:extLst>
          </p:cNvPr>
          <p:cNvSpPr>
            <a:spLocks noGrp="1"/>
          </p:cNvSpPr>
          <p:nvPr>
            <p:ph type="dt" sz="half" idx="10"/>
          </p:nvPr>
        </p:nvSpPr>
        <p:spPr/>
        <p:txBody>
          <a:bodyPr/>
          <a:lstStyle/>
          <a:p>
            <a:fld id="{A3466F95-2160-4A48-9212-87033895E1DA}" type="datetimeFigureOut">
              <a:rPr lang="fr-FR" smtClean="0"/>
              <a:t>25/12/2024</a:t>
            </a:fld>
            <a:endParaRPr lang="fr-FR"/>
          </a:p>
        </p:txBody>
      </p:sp>
      <p:sp>
        <p:nvSpPr>
          <p:cNvPr id="6" name="Espace réservé du pied de page 5">
            <a:extLst>
              <a:ext uri="{FF2B5EF4-FFF2-40B4-BE49-F238E27FC236}">
                <a16:creationId xmlns:a16="http://schemas.microsoft.com/office/drawing/2014/main" id="{AE644A58-3019-D49B-786C-4B39EFEBFA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AD6115-0AE4-AEAA-7E70-A229BE2A33A8}"/>
              </a:ext>
            </a:extLst>
          </p:cNvPr>
          <p:cNvSpPr>
            <a:spLocks noGrp="1"/>
          </p:cNvSpPr>
          <p:nvPr>
            <p:ph type="sldNum" sz="quarter" idx="12"/>
          </p:nvPr>
        </p:nvSpPr>
        <p:spPr/>
        <p:txBody>
          <a:bodyPr/>
          <a:lstStyle/>
          <a:p>
            <a:fld id="{67941046-BA4E-4CAE-8674-932D501D5EC0}" type="slidenum">
              <a:rPr lang="fr-FR" smtClean="0"/>
              <a:t>‹N°›</a:t>
            </a:fld>
            <a:endParaRPr lang="fr-FR"/>
          </a:p>
        </p:txBody>
      </p:sp>
    </p:spTree>
    <p:extLst>
      <p:ext uri="{BB962C8B-B14F-4D97-AF65-F5344CB8AC3E}">
        <p14:creationId xmlns:p14="http://schemas.microsoft.com/office/powerpoint/2010/main" val="377502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8D5E315-EF22-30C8-D757-2A3FCC805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FD5191-2876-0EE9-6EC9-B0B3FB997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0A9406-FD88-FBB3-A6CF-5094DCE09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66F95-2160-4A48-9212-87033895E1DA}" type="datetimeFigureOut">
              <a:rPr lang="fr-FR" smtClean="0"/>
              <a:t>25/12/2024</a:t>
            </a:fld>
            <a:endParaRPr lang="fr-FR"/>
          </a:p>
        </p:txBody>
      </p:sp>
      <p:sp>
        <p:nvSpPr>
          <p:cNvPr id="5" name="Espace réservé du pied de page 4">
            <a:extLst>
              <a:ext uri="{FF2B5EF4-FFF2-40B4-BE49-F238E27FC236}">
                <a16:creationId xmlns:a16="http://schemas.microsoft.com/office/drawing/2014/main" id="{59161C03-5DB0-7BEA-4653-02DAD85D5E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DFED2D3-6D39-B19D-BFB3-F8A0297069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41046-BA4E-4CAE-8674-932D501D5EC0}" type="slidenum">
              <a:rPr lang="fr-FR" smtClean="0"/>
              <a:t>‹N°›</a:t>
            </a:fld>
            <a:endParaRPr lang="fr-FR"/>
          </a:p>
        </p:txBody>
      </p:sp>
    </p:spTree>
    <p:extLst>
      <p:ext uri="{BB962C8B-B14F-4D97-AF65-F5344CB8AC3E}">
        <p14:creationId xmlns:p14="http://schemas.microsoft.com/office/powerpoint/2010/main" val="2184405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633EC778-C83E-FAAD-B080-53F238DA964A}"/>
              </a:ext>
            </a:extLst>
          </p:cNvPr>
          <p:cNvSpPr txBox="1"/>
          <p:nvPr/>
        </p:nvSpPr>
        <p:spPr>
          <a:xfrm>
            <a:off x="2802617" y="2182558"/>
            <a:ext cx="6568292" cy="2123658"/>
          </a:xfrm>
          <a:prstGeom prst="rect">
            <a:avLst/>
          </a:prstGeom>
          <a:noFill/>
        </p:spPr>
        <p:txBody>
          <a:bodyPr wrap="square" rtlCol="0">
            <a:spAutoFit/>
          </a:bodyPr>
          <a:lstStyle/>
          <a:p>
            <a:pPr algn="ctr"/>
            <a:r>
              <a:rPr lang="fr-FR" sz="4400" dirty="0">
                <a:solidFill>
                  <a:schemeClr val="accent3"/>
                </a:solidFill>
                <a:latin typeface="Baskerville Old Face" panose="02020602080505020303" pitchFamily="18" charset="0"/>
              </a:rPr>
              <a:t>Marketing Data Analytics : </a:t>
            </a:r>
          </a:p>
          <a:p>
            <a:pPr algn="ctr"/>
            <a:r>
              <a:rPr lang="fr-FR" sz="4400" dirty="0">
                <a:solidFill>
                  <a:schemeClr val="accent3"/>
                </a:solidFill>
                <a:latin typeface="Baskerville Old Face" panose="02020602080505020303" pitchFamily="18" charset="0"/>
              </a:rPr>
              <a:t>Analyse des Performances et Insights Clés</a:t>
            </a:r>
          </a:p>
        </p:txBody>
      </p:sp>
      <p:sp>
        <p:nvSpPr>
          <p:cNvPr id="7" name="Rectangle 6">
            <a:extLst>
              <a:ext uri="{FF2B5EF4-FFF2-40B4-BE49-F238E27FC236}">
                <a16:creationId xmlns:a16="http://schemas.microsoft.com/office/drawing/2014/main" id="{6A38B06A-F4B1-43BA-3DCF-8A7B8020FF6D}"/>
              </a:ext>
            </a:extLst>
          </p:cNvPr>
          <p:cNvSpPr/>
          <p:nvPr/>
        </p:nvSpPr>
        <p:spPr>
          <a:xfrm>
            <a:off x="752763" y="459509"/>
            <a:ext cx="10686473" cy="593898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riangle rectangle 7">
            <a:extLst>
              <a:ext uri="{FF2B5EF4-FFF2-40B4-BE49-F238E27FC236}">
                <a16:creationId xmlns:a16="http://schemas.microsoft.com/office/drawing/2014/main" id="{7E3182D9-330D-6375-9BA8-FDBB2F8A686B}"/>
              </a:ext>
            </a:extLst>
          </p:cNvPr>
          <p:cNvSpPr/>
          <p:nvPr/>
        </p:nvSpPr>
        <p:spPr>
          <a:xfrm rot="11024946">
            <a:off x="11548240" y="-259038"/>
            <a:ext cx="822036" cy="392604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riangle rectangle 8">
            <a:extLst>
              <a:ext uri="{FF2B5EF4-FFF2-40B4-BE49-F238E27FC236}">
                <a16:creationId xmlns:a16="http://schemas.microsoft.com/office/drawing/2014/main" id="{2F554A3F-7927-86DA-E301-E4F028B5A1A6}"/>
              </a:ext>
            </a:extLst>
          </p:cNvPr>
          <p:cNvSpPr/>
          <p:nvPr/>
        </p:nvSpPr>
        <p:spPr>
          <a:xfrm rot="16423015">
            <a:off x="9595141" y="4346694"/>
            <a:ext cx="822036" cy="447558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riangle rectangle 9">
            <a:extLst>
              <a:ext uri="{FF2B5EF4-FFF2-40B4-BE49-F238E27FC236}">
                <a16:creationId xmlns:a16="http://schemas.microsoft.com/office/drawing/2014/main" id="{90793E71-9E2F-54F5-0C91-7A14088C0ADF}"/>
              </a:ext>
            </a:extLst>
          </p:cNvPr>
          <p:cNvSpPr/>
          <p:nvPr/>
        </p:nvSpPr>
        <p:spPr>
          <a:xfrm rot="423880">
            <a:off x="-224084" y="3755842"/>
            <a:ext cx="822036" cy="335280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4833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2A7D8B4-03FB-E691-53F4-DA7F178E7B4D}"/>
              </a:ext>
            </a:extLst>
          </p:cNvPr>
          <p:cNvSpPr txBox="1"/>
          <p:nvPr/>
        </p:nvSpPr>
        <p:spPr>
          <a:xfrm>
            <a:off x="355600" y="186174"/>
            <a:ext cx="4265522" cy="769441"/>
          </a:xfrm>
          <a:prstGeom prst="rect">
            <a:avLst/>
          </a:prstGeom>
          <a:noFill/>
        </p:spPr>
        <p:txBody>
          <a:bodyPr wrap="square">
            <a:spAutoFit/>
          </a:bodyPr>
          <a:lstStyle/>
          <a:p>
            <a:r>
              <a:rPr lang="nb-NO" sz="4400" u="sng" dirty="0">
                <a:solidFill>
                  <a:schemeClr val="accent3"/>
                </a:solidFill>
                <a:latin typeface="Baskerville"/>
              </a:rPr>
              <a:t>Vue d’ensemble</a:t>
            </a:r>
            <a:endParaRPr lang="fr-FR" sz="4400" u="sng" dirty="0">
              <a:solidFill>
                <a:schemeClr val="accent3"/>
              </a:solidFill>
              <a:latin typeface="Baskerville"/>
            </a:endParaRPr>
          </a:p>
        </p:txBody>
      </p:sp>
      <p:sp>
        <p:nvSpPr>
          <p:cNvPr id="15" name="ZoneTexte 14">
            <a:extLst>
              <a:ext uri="{FF2B5EF4-FFF2-40B4-BE49-F238E27FC236}">
                <a16:creationId xmlns:a16="http://schemas.microsoft.com/office/drawing/2014/main" id="{054D96D2-7C24-B8B4-F35F-06F138D1DC87}"/>
              </a:ext>
            </a:extLst>
          </p:cNvPr>
          <p:cNvSpPr txBox="1"/>
          <p:nvPr/>
        </p:nvSpPr>
        <p:spPr>
          <a:xfrm>
            <a:off x="190057" y="1274796"/>
            <a:ext cx="4431065" cy="4785926"/>
          </a:xfrm>
          <a:prstGeom prst="rect">
            <a:avLst/>
          </a:prstGeom>
          <a:noFill/>
        </p:spPr>
        <p:txBody>
          <a:bodyPr wrap="square">
            <a:spAutoFit/>
          </a:bodyPr>
          <a:lstStyle/>
          <a:p>
            <a:r>
              <a:rPr lang="fr-FR" sz="1500" b="1" dirty="0">
                <a:solidFill>
                  <a:schemeClr val="accent3"/>
                </a:solidFill>
              </a:rPr>
              <a:t>Taux de Conversion en Baisse :</a:t>
            </a:r>
          </a:p>
          <a:p>
            <a:pPr marL="285750" indent="-285750">
              <a:buFont typeface="Arial" panose="020B0604020202020204" pitchFamily="34" charset="0"/>
              <a:buChar char="•"/>
            </a:pPr>
            <a:r>
              <a:rPr lang="fr-FR" sz="1300" dirty="0"/>
              <a:t>Le taux de conversion a montré une forte reprise en décembre, atteignant 10 %, après une chute notable à 5,0 % en octobre.</a:t>
            </a:r>
          </a:p>
          <a:p>
            <a:endParaRPr lang="fr-FR" sz="1300" dirty="0"/>
          </a:p>
          <a:p>
            <a:r>
              <a:rPr lang="fr-FR" sz="1500" b="1" dirty="0">
                <a:solidFill>
                  <a:schemeClr val="accent3"/>
                </a:solidFill>
              </a:rPr>
              <a:t>Engagement Client Réduit :</a:t>
            </a:r>
          </a:p>
          <a:p>
            <a:pPr marL="285750" indent="-285750">
              <a:buFont typeface="Arial" panose="020B0604020202020204" pitchFamily="34" charset="0"/>
              <a:buChar char="•"/>
            </a:pPr>
            <a:r>
              <a:rPr lang="fr-FR" sz="1300" dirty="0"/>
              <a:t>Il y a une diminution de l'engagement global sur les réseaux sociaux, avec une forte baisse des " vues " tout au long de l'année.</a:t>
            </a:r>
          </a:p>
          <a:p>
            <a:pPr marL="285750" indent="-285750">
              <a:buFont typeface="Arial" panose="020B0604020202020204" pitchFamily="34" charset="0"/>
              <a:buChar char="•"/>
            </a:pPr>
            <a:endParaRPr lang="fr-FR" sz="1300" dirty="0"/>
          </a:p>
          <a:p>
            <a:pPr marL="285750" indent="-285750">
              <a:buFont typeface="Arial" panose="020B0604020202020204" pitchFamily="34" charset="0"/>
              <a:buChar char="•"/>
            </a:pPr>
            <a:r>
              <a:rPr lang="fr-FR" sz="1300" dirty="0"/>
              <a:t>Bien que les " clics " et les "likes" soient faibles par rapport aux vues, le taux de clics est de 15,37 %, ce qui signifie que les utilisateurs engagés continuent d'interagir de manière efficace.</a:t>
            </a:r>
          </a:p>
          <a:p>
            <a:endParaRPr lang="fr-FR" sz="1300" dirty="0"/>
          </a:p>
          <a:p>
            <a:r>
              <a:rPr lang="fr-FR" sz="1500" b="1" dirty="0">
                <a:solidFill>
                  <a:schemeClr val="accent3"/>
                </a:solidFill>
              </a:rPr>
              <a:t>Analyse des Avis Clients :</a:t>
            </a:r>
          </a:p>
          <a:p>
            <a:pPr marL="285750" indent="-285750">
              <a:buFont typeface="Arial" panose="020B0604020202020204" pitchFamily="34" charset="0"/>
              <a:buChar char="•"/>
            </a:pPr>
            <a:r>
              <a:rPr lang="fr-FR" sz="1300" dirty="0"/>
              <a:t>Les évaluations des clients sont restées constantes, avec une moyenne d'environ 3,7 tout au long de l'année.</a:t>
            </a:r>
          </a:p>
          <a:p>
            <a:pPr marL="285750" indent="-285750">
              <a:buFont typeface="Arial" panose="020B0604020202020204" pitchFamily="34" charset="0"/>
              <a:buChar char="•"/>
            </a:pPr>
            <a:endParaRPr lang="fr-FR" sz="1300" dirty="0"/>
          </a:p>
          <a:p>
            <a:pPr marL="285750" indent="-285750">
              <a:buFont typeface="Arial" panose="020B0604020202020204" pitchFamily="34" charset="0"/>
              <a:buChar char="•"/>
            </a:pPr>
            <a:r>
              <a:rPr lang="fr-FR" sz="1300" dirty="0"/>
              <a:t>Bien que stable, cette note moyenne est inférieure à l'objectif de 4,0, ce qui suggère la nécessité d'améliorer spécifiquement la satisfaction client, en particulier pour les produits ayant une note inférieure à 3,5.</a:t>
            </a:r>
          </a:p>
        </p:txBody>
      </p:sp>
      <p:pic>
        <p:nvPicPr>
          <p:cNvPr id="4" name="Image 3" descr="Une image contenant texte, capture d’écran, Police, nombre&#10;&#10;Description générée automatiquement">
            <a:extLst>
              <a:ext uri="{FF2B5EF4-FFF2-40B4-BE49-F238E27FC236}">
                <a16:creationId xmlns:a16="http://schemas.microsoft.com/office/drawing/2014/main" id="{0A6D82A2-0F33-628F-FED4-695D1A61A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769" y="1497310"/>
            <a:ext cx="7496231" cy="4405200"/>
          </a:xfrm>
          <a:prstGeom prst="rect">
            <a:avLst/>
          </a:prstGeom>
        </p:spPr>
      </p:pic>
      <p:sp>
        <p:nvSpPr>
          <p:cNvPr id="9" name="Ellipse 8">
            <a:extLst>
              <a:ext uri="{FF2B5EF4-FFF2-40B4-BE49-F238E27FC236}">
                <a16:creationId xmlns:a16="http://schemas.microsoft.com/office/drawing/2014/main" id="{8351186C-4645-DB6E-6B6C-D1BA4DA59D06}"/>
              </a:ext>
            </a:extLst>
          </p:cNvPr>
          <p:cNvSpPr/>
          <p:nvPr/>
        </p:nvSpPr>
        <p:spPr>
          <a:xfrm>
            <a:off x="8920667" y="2166298"/>
            <a:ext cx="914400" cy="6807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a:extLst>
              <a:ext uri="{FF2B5EF4-FFF2-40B4-BE49-F238E27FC236}">
                <a16:creationId xmlns:a16="http://schemas.microsoft.com/office/drawing/2014/main" id="{D16834FB-4265-4038-47A0-9950009F0A8A}"/>
              </a:ext>
            </a:extLst>
          </p:cNvPr>
          <p:cNvCxnSpPr/>
          <p:nvPr/>
        </p:nvCxnSpPr>
        <p:spPr>
          <a:xfrm>
            <a:off x="10653832" y="3577990"/>
            <a:ext cx="1056640" cy="2438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12DB611-99BB-F1A1-BDAA-886A4025017F}"/>
              </a:ext>
            </a:extLst>
          </p:cNvPr>
          <p:cNvSpPr/>
          <p:nvPr/>
        </p:nvSpPr>
        <p:spPr>
          <a:xfrm>
            <a:off x="8848335" y="4999932"/>
            <a:ext cx="914400" cy="5943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4909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2A7D8B4-03FB-E691-53F4-DA7F178E7B4D}"/>
              </a:ext>
            </a:extLst>
          </p:cNvPr>
          <p:cNvSpPr txBox="1"/>
          <p:nvPr/>
        </p:nvSpPr>
        <p:spPr>
          <a:xfrm>
            <a:off x="355599" y="186174"/>
            <a:ext cx="8409709" cy="769441"/>
          </a:xfrm>
          <a:prstGeom prst="rect">
            <a:avLst/>
          </a:prstGeom>
          <a:noFill/>
        </p:spPr>
        <p:txBody>
          <a:bodyPr wrap="square">
            <a:spAutoFit/>
          </a:bodyPr>
          <a:lstStyle/>
          <a:p>
            <a:r>
              <a:rPr lang="fr-FR" sz="4400" u="sng" dirty="0">
                <a:solidFill>
                  <a:schemeClr val="accent3"/>
                </a:solidFill>
                <a:latin typeface="Baskerville"/>
              </a:rPr>
              <a:t>Diminution des taux de conversion</a:t>
            </a:r>
          </a:p>
        </p:txBody>
      </p:sp>
      <p:sp>
        <p:nvSpPr>
          <p:cNvPr id="6" name="ZoneTexte 5">
            <a:extLst>
              <a:ext uri="{FF2B5EF4-FFF2-40B4-BE49-F238E27FC236}">
                <a16:creationId xmlns:a16="http://schemas.microsoft.com/office/drawing/2014/main" id="{E1BAD491-F707-54F7-D00A-48C5AF4FCD2E}"/>
              </a:ext>
            </a:extLst>
          </p:cNvPr>
          <p:cNvSpPr txBox="1"/>
          <p:nvPr/>
        </p:nvSpPr>
        <p:spPr>
          <a:xfrm>
            <a:off x="444151" y="1451535"/>
            <a:ext cx="5008694" cy="4785926"/>
          </a:xfrm>
          <a:prstGeom prst="rect">
            <a:avLst/>
          </a:prstGeom>
          <a:noFill/>
        </p:spPr>
        <p:txBody>
          <a:bodyPr wrap="square">
            <a:spAutoFit/>
          </a:bodyPr>
          <a:lstStyle/>
          <a:p>
            <a:r>
              <a:rPr lang="fr-FR" sz="1500" b="1" dirty="0">
                <a:solidFill>
                  <a:schemeClr val="accent3"/>
                </a:solidFill>
              </a:rPr>
              <a:t>Tendance Générale des Conversions :</a:t>
            </a:r>
          </a:p>
          <a:p>
            <a:pPr marL="285750" indent="-285750">
              <a:buFont typeface="Arial" panose="020B0604020202020204" pitchFamily="34" charset="0"/>
              <a:buChar char="•"/>
            </a:pPr>
            <a:r>
              <a:rPr lang="fr-FR" sz="1300" dirty="0"/>
              <a:t>Tout au long de l'année, les taux de conversion ont varié, avec un nombre plus élevé de produits convertis avec succès durant des mois comme janvier et septembre. Cependant, après septembre, on remarque une forte chute, atteignant même 0 % en novembre. Cela suggère que, bien que certains produits aient connu des pics saisonniers importants, il est impératif d’améliorer les conversions pendant les mois moins performants par le biais d'interventions ciblées.</a:t>
            </a:r>
          </a:p>
          <a:p>
            <a:pPr marL="285750" indent="-285750">
              <a:buFont typeface="Arial" panose="020B0604020202020204" pitchFamily="34" charset="0"/>
              <a:buChar char="•"/>
            </a:pPr>
            <a:endParaRPr lang="fr-FR" sz="1300" dirty="0"/>
          </a:p>
          <a:p>
            <a:r>
              <a:rPr lang="fr-FR" sz="1500" b="1" dirty="0">
                <a:solidFill>
                  <a:schemeClr val="accent3"/>
                </a:solidFill>
              </a:rPr>
              <a:t>Mois avec le Taux de Conversion le Plus Bas :</a:t>
            </a:r>
          </a:p>
          <a:p>
            <a:pPr marL="285750" indent="-285750">
              <a:buFont typeface="Arial" panose="020B0604020202020204" pitchFamily="34" charset="0"/>
              <a:buChar char="•"/>
            </a:pPr>
            <a:r>
              <a:rPr lang="fr-FR" sz="1300" dirty="0"/>
              <a:t>Le mois de novembre a enregistré le taux de conversion global le plus bas à 0 %, sans que des produits ne se distinguent particulièrement en termes de conversion. Cela indique un besoin urgent de revoir les stratégies marketing ou les promotions durant cette période pour améliorer la performance.</a:t>
            </a:r>
          </a:p>
          <a:p>
            <a:pPr marL="285750" indent="-285750">
              <a:buFont typeface="Arial" panose="020B0604020202020204" pitchFamily="34" charset="0"/>
              <a:buChar char="•"/>
            </a:pPr>
            <a:endParaRPr lang="fr-FR" sz="1300" dirty="0"/>
          </a:p>
          <a:p>
            <a:r>
              <a:rPr lang="fr-FR" sz="1500" b="1" dirty="0">
                <a:solidFill>
                  <a:schemeClr val="accent3"/>
                </a:solidFill>
              </a:rPr>
              <a:t>Mois avec les Taux de Conversion les Plus Élevés :</a:t>
            </a:r>
          </a:p>
          <a:p>
            <a:pPr marL="285750" indent="-285750">
              <a:buFont typeface="Arial" panose="020B0604020202020204" pitchFamily="34" charset="0"/>
              <a:buChar char="•"/>
            </a:pPr>
            <a:r>
              <a:rPr lang="fr-FR" sz="1300" dirty="0"/>
              <a:t>Le mois de janvier a enregistré le taux de conversion global le plus élevé à 20 %, principalement dû au ski Boots, qui ont atteint une conversion remarquable de 150 %. Cela indique un début d'année très fort, probablement alimenté par la demande saisonnière et des stratégies marketing efficaces.</a:t>
            </a:r>
          </a:p>
        </p:txBody>
      </p:sp>
      <p:pic>
        <p:nvPicPr>
          <p:cNvPr id="8" name="Image 7" descr="Une image contenant texte, capture d’écran, nombre, Parallèle&#10;&#10;Description générée automatiquement">
            <a:extLst>
              <a:ext uri="{FF2B5EF4-FFF2-40B4-BE49-F238E27FC236}">
                <a16:creationId xmlns:a16="http://schemas.microsoft.com/office/drawing/2014/main" id="{4845D8A5-D391-D6C4-C8FE-89C19E5CB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845" y="1668445"/>
            <a:ext cx="6421201" cy="3832880"/>
          </a:xfrm>
          <a:prstGeom prst="rect">
            <a:avLst/>
          </a:prstGeom>
        </p:spPr>
      </p:pic>
      <p:sp>
        <p:nvSpPr>
          <p:cNvPr id="2" name="Rectangle 1">
            <a:extLst>
              <a:ext uri="{FF2B5EF4-FFF2-40B4-BE49-F238E27FC236}">
                <a16:creationId xmlns:a16="http://schemas.microsoft.com/office/drawing/2014/main" id="{667D1123-3080-D37B-9F1D-6974404CEDB8}"/>
              </a:ext>
            </a:extLst>
          </p:cNvPr>
          <p:cNvSpPr/>
          <p:nvPr/>
        </p:nvSpPr>
        <p:spPr>
          <a:xfrm>
            <a:off x="10461539" y="1753505"/>
            <a:ext cx="401274" cy="366275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CC66E084-3C39-9CAE-ADB3-463E41DF2938}"/>
              </a:ext>
            </a:extLst>
          </p:cNvPr>
          <p:cNvSpPr/>
          <p:nvPr/>
        </p:nvSpPr>
        <p:spPr>
          <a:xfrm>
            <a:off x="6502865" y="1761688"/>
            <a:ext cx="401274" cy="366275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49956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2A7D8B4-03FB-E691-53F4-DA7F178E7B4D}"/>
              </a:ext>
            </a:extLst>
          </p:cNvPr>
          <p:cNvSpPr txBox="1"/>
          <p:nvPr/>
        </p:nvSpPr>
        <p:spPr>
          <a:xfrm>
            <a:off x="355600" y="186174"/>
            <a:ext cx="6026727" cy="769441"/>
          </a:xfrm>
          <a:prstGeom prst="rect">
            <a:avLst/>
          </a:prstGeom>
          <a:noFill/>
        </p:spPr>
        <p:txBody>
          <a:bodyPr wrap="square">
            <a:spAutoFit/>
          </a:bodyPr>
          <a:lstStyle/>
          <a:p>
            <a:r>
              <a:rPr lang="en-US" sz="4400" u="sng" dirty="0">
                <a:solidFill>
                  <a:schemeClr val="accent3"/>
                </a:solidFill>
                <a:latin typeface="Baskerville"/>
              </a:rPr>
              <a:t>Engagement client réduit</a:t>
            </a:r>
            <a:endParaRPr lang="fr-FR" sz="4400" u="sng" dirty="0">
              <a:solidFill>
                <a:schemeClr val="accent3"/>
              </a:solidFill>
              <a:latin typeface="Baskerville"/>
            </a:endParaRPr>
          </a:p>
        </p:txBody>
      </p:sp>
      <p:sp>
        <p:nvSpPr>
          <p:cNvPr id="7" name="ZoneTexte 6">
            <a:extLst>
              <a:ext uri="{FF2B5EF4-FFF2-40B4-BE49-F238E27FC236}">
                <a16:creationId xmlns:a16="http://schemas.microsoft.com/office/drawing/2014/main" id="{75EDC0F6-AF5B-8A4C-EB91-E4484697D402}"/>
              </a:ext>
            </a:extLst>
          </p:cNvPr>
          <p:cNvSpPr txBox="1"/>
          <p:nvPr/>
        </p:nvSpPr>
        <p:spPr>
          <a:xfrm>
            <a:off x="817418" y="2014552"/>
            <a:ext cx="4987486" cy="3185487"/>
          </a:xfrm>
          <a:prstGeom prst="rect">
            <a:avLst/>
          </a:prstGeom>
          <a:noFill/>
        </p:spPr>
        <p:txBody>
          <a:bodyPr wrap="square">
            <a:spAutoFit/>
          </a:bodyPr>
          <a:lstStyle/>
          <a:p>
            <a:r>
              <a:rPr lang="fr-FR" sz="1500" b="1" dirty="0">
                <a:solidFill>
                  <a:schemeClr val="accent3"/>
                </a:solidFill>
              </a:rPr>
              <a:t>Baisse des vues :</a:t>
            </a:r>
          </a:p>
          <a:p>
            <a:pPr marL="285750" indent="-285750">
              <a:buFont typeface="Arial" panose="020B0604020202020204" pitchFamily="34" charset="0"/>
              <a:buChar char="•"/>
            </a:pPr>
            <a:r>
              <a:rPr lang="fr-FR" sz="1300" dirty="0"/>
              <a:t>Les vues ont atteint un pic en mars et en mai, mais ont diminué à partir du mois d'août, indiquant une baisse de l'engagement du public durant la seconde moitié de l'année.</a:t>
            </a:r>
          </a:p>
          <a:p>
            <a:endParaRPr lang="fr-FR" sz="1300" dirty="0"/>
          </a:p>
          <a:p>
            <a:r>
              <a:rPr lang="fr-FR" sz="1500" b="1" dirty="0">
                <a:solidFill>
                  <a:schemeClr val="accent3"/>
                </a:solidFill>
              </a:rPr>
              <a:t>Taux d'interaction faibles :</a:t>
            </a:r>
          </a:p>
          <a:p>
            <a:pPr marL="285750" indent="-285750">
              <a:buFont typeface="Arial" panose="020B0604020202020204" pitchFamily="34" charset="0"/>
              <a:buChar char="•"/>
            </a:pPr>
            <a:r>
              <a:rPr lang="fr-FR" sz="1300" dirty="0"/>
              <a:t>Les clics et les likes sont restés constamment faibles par rapport aux vues, suggérant la nécessité de proposer un contenu plus engageant ou des appels à l'action plus percutants.</a:t>
            </a:r>
          </a:p>
          <a:p>
            <a:endParaRPr lang="fr-FR" sz="1300" dirty="0"/>
          </a:p>
          <a:p>
            <a:r>
              <a:rPr lang="fr-FR" sz="1500" b="1" dirty="0">
                <a:solidFill>
                  <a:schemeClr val="accent3"/>
                </a:solidFill>
              </a:rPr>
              <a:t>Performance des types de contenu :</a:t>
            </a:r>
          </a:p>
          <a:p>
            <a:pPr marL="285750" indent="-285750">
              <a:buFont typeface="Arial" panose="020B0604020202020204" pitchFamily="34" charset="0"/>
              <a:buChar char="•"/>
            </a:pPr>
            <a:r>
              <a:rPr lang="fr-FR" sz="1300" dirty="0"/>
              <a:t>Le contenu de blog a généré le plus grand nombre de vues, en particulier en avril et en juillet, tandis que les contenus sur les réseaux sociaux et vidéo ont maintenu un engagement stable mais légèrement inférieur.</a:t>
            </a:r>
          </a:p>
        </p:txBody>
      </p:sp>
      <p:pic>
        <p:nvPicPr>
          <p:cNvPr id="5" name="Image 4" descr="Une image contenant texte, capture d’écran, Tracé, ligne&#10;&#10;Description générée automatiquement">
            <a:extLst>
              <a:ext uri="{FF2B5EF4-FFF2-40B4-BE49-F238E27FC236}">
                <a16:creationId xmlns:a16="http://schemas.microsoft.com/office/drawing/2014/main" id="{5D81E49D-07C9-8B22-4C78-3FA20AD86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512" y="1349072"/>
            <a:ext cx="3551228" cy="1745131"/>
          </a:xfrm>
          <a:prstGeom prst="rect">
            <a:avLst/>
          </a:prstGeom>
        </p:spPr>
      </p:pic>
      <p:pic>
        <p:nvPicPr>
          <p:cNvPr id="10" name="Image 9" descr="Une image contenant texte, capture d’écran, Tracé&#10;&#10;Description générée automatiquement">
            <a:extLst>
              <a:ext uri="{FF2B5EF4-FFF2-40B4-BE49-F238E27FC236}">
                <a16:creationId xmlns:a16="http://schemas.microsoft.com/office/drawing/2014/main" id="{63278BCD-98A5-872A-C23B-D52DFCD55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512" y="3607295"/>
            <a:ext cx="3604572" cy="1737511"/>
          </a:xfrm>
          <a:prstGeom prst="rect">
            <a:avLst/>
          </a:prstGeom>
        </p:spPr>
      </p:pic>
      <p:cxnSp>
        <p:nvCxnSpPr>
          <p:cNvPr id="9" name="Connecteur droit avec flèche 8">
            <a:extLst>
              <a:ext uri="{FF2B5EF4-FFF2-40B4-BE49-F238E27FC236}">
                <a16:creationId xmlns:a16="http://schemas.microsoft.com/office/drawing/2014/main" id="{0B7E55DE-646A-6C62-DCDA-865CD4F41289}"/>
              </a:ext>
            </a:extLst>
          </p:cNvPr>
          <p:cNvCxnSpPr>
            <a:cxnSpLocks/>
          </p:cNvCxnSpPr>
          <p:nvPr/>
        </p:nvCxnSpPr>
        <p:spPr>
          <a:xfrm>
            <a:off x="8540318" y="1775534"/>
            <a:ext cx="2209705" cy="517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56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2A7D8B4-03FB-E691-53F4-DA7F178E7B4D}"/>
              </a:ext>
            </a:extLst>
          </p:cNvPr>
          <p:cNvSpPr txBox="1"/>
          <p:nvPr/>
        </p:nvSpPr>
        <p:spPr>
          <a:xfrm>
            <a:off x="355600" y="186174"/>
            <a:ext cx="7605552" cy="769441"/>
          </a:xfrm>
          <a:prstGeom prst="rect">
            <a:avLst/>
          </a:prstGeom>
          <a:noFill/>
        </p:spPr>
        <p:txBody>
          <a:bodyPr wrap="square">
            <a:spAutoFit/>
          </a:bodyPr>
          <a:lstStyle/>
          <a:p>
            <a:r>
              <a:rPr lang="fr-FR" sz="4400" u="sng" dirty="0">
                <a:solidFill>
                  <a:schemeClr val="accent3"/>
                </a:solidFill>
                <a:latin typeface="Baskerville"/>
              </a:rPr>
              <a:t>Analyse des feedback des clients</a:t>
            </a:r>
          </a:p>
        </p:txBody>
      </p:sp>
      <p:sp>
        <p:nvSpPr>
          <p:cNvPr id="5" name="ZoneTexte 4">
            <a:extLst>
              <a:ext uri="{FF2B5EF4-FFF2-40B4-BE49-F238E27FC236}">
                <a16:creationId xmlns:a16="http://schemas.microsoft.com/office/drawing/2014/main" id="{6FE27A37-319C-6005-FAF5-E670FF28BF66}"/>
              </a:ext>
            </a:extLst>
          </p:cNvPr>
          <p:cNvSpPr txBox="1"/>
          <p:nvPr/>
        </p:nvSpPr>
        <p:spPr>
          <a:xfrm>
            <a:off x="961020" y="1497656"/>
            <a:ext cx="5286241" cy="4385816"/>
          </a:xfrm>
          <a:prstGeom prst="rect">
            <a:avLst/>
          </a:prstGeom>
          <a:noFill/>
        </p:spPr>
        <p:txBody>
          <a:bodyPr wrap="square">
            <a:spAutoFit/>
          </a:bodyPr>
          <a:lstStyle/>
          <a:p>
            <a:r>
              <a:rPr lang="fr-FR" sz="1500" b="1" dirty="0">
                <a:solidFill>
                  <a:schemeClr val="accent3"/>
                </a:solidFill>
              </a:rPr>
              <a:t>Répartition des évaluations clients :</a:t>
            </a:r>
          </a:p>
          <a:p>
            <a:pPr marL="285750" indent="-285750">
              <a:buFont typeface="Arial" panose="020B0604020202020204" pitchFamily="34" charset="0"/>
              <a:buChar char="•"/>
            </a:pPr>
            <a:r>
              <a:rPr lang="fr-FR" sz="1300" dirty="0"/>
              <a:t>La majorité des avis clients se situe dans les évaluations élevées, avec 140 avis à 4 étoiles et 135 avis à 5 étoiles, ce qui indique des retours globalement positifs. Les évaluations plus basses (1-2 étoiles) représentent une proportion plus petite, avec 26 avis à 1 étoile et 57 avis à 2 étoiles.</a:t>
            </a:r>
          </a:p>
          <a:p>
            <a:endParaRPr lang="fr-FR" sz="1300" dirty="0"/>
          </a:p>
          <a:p>
            <a:r>
              <a:rPr lang="fr-FR" sz="1500" b="1" dirty="0">
                <a:solidFill>
                  <a:schemeClr val="accent3"/>
                </a:solidFill>
              </a:rPr>
              <a:t>Analyse de sentiment :</a:t>
            </a:r>
          </a:p>
          <a:p>
            <a:pPr marL="285750" indent="-285750">
              <a:buFont typeface="Arial" panose="020B0604020202020204" pitchFamily="34" charset="0"/>
              <a:buChar char="•"/>
            </a:pPr>
            <a:r>
              <a:rPr lang="fr-FR" sz="1300" dirty="0"/>
              <a:t>Le sentiment positif domine avec 275 avis, reflétant une clientèle globalement satisfaite. Le sentiment négatif est présent dans 82 avis, avec un nombre plus réduit d'avis mixtes et neutres, suggérant certaines pistes d'amélioration, mais un niveau globalement élevé d'approbation des clients.</a:t>
            </a:r>
          </a:p>
          <a:p>
            <a:endParaRPr lang="fr-FR" sz="1300" dirty="0"/>
          </a:p>
          <a:p>
            <a:r>
              <a:rPr lang="fr-FR" sz="1500" b="1" dirty="0">
                <a:solidFill>
                  <a:schemeClr val="accent3"/>
                </a:solidFill>
              </a:rPr>
              <a:t>Opportunités d'amélioration :</a:t>
            </a:r>
          </a:p>
          <a:p>
            <a:pPr marL="285750" indent="-285750">
              <a:buFont typeface="Arial" panose="020B0604020202020204" pitchFamily="34" charset="0"/>
              <a:buChar char="•"/>
            </a:pPr>
            <a:r>
              <a:rPr lang="fr-FR" sz="1300" dirty="0"/>
              <a:t>La présence de sentiments positifs et négatifs mixtes suggère qu'il existe des opportunités pour transformer ces expériences partiellement positives en expériences pleinement satisfaisantes, ce qui pourrait améliorer les évaluations globales. Traiter les préoccupations spécifiques des avis mixtes pourrait augmenter la satisfaction des clients.</a:t>
            </a:r>
          </a:p>
        </p:txBody>
      </p:sp>
      <p:pic>
        <p:nvPicPr>
          <p:cNvPr id="18" name="Image 17" descr="Une image contenant texte, capture d’écran, Police, nombre&#10;&#10;Description générée automatiquement">
            <a:extLst>
              <a:ext uri="{FF2B5EF4-FFF2-40B4-BE49-F238E27FC236}">
                <a16:creationId xmlns:a16="http://schemas.microsoft.com/office/drawing/2014/main" id="{7215C57B-BEDC-5ED1-1237-960A969B9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4516" y="1636201"/>
            <a:ext cx="2867363" cy="1792799"/>
          </a:xfrm>
          <a:prstGeom prst="rect">
            <a:avLst/>
          </a:prstGeom>
        </p:spPr>
      </p:pic>
      <p:pic>
        <p:nvPicPr>
          <p:cNvPr id="20" name="Image 19" descr="Une image contenant texte, capture d’écran, Police, nombre&#10;&#10;Description générée automatiquement">
            <a:extLst>
              <a:ext uri="{FF2B5EF4-FFF2-40B4-BE49-F238E27FC236}">
                <a16:creationId xmlns:a16="http://schemas.microsoft.com/office/drawing/2014/main" id="{0708E6EC-807C-462B-B7FC-E6AD7DFC7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516" y="3829109"/>
            <a:ext cx="2867363" cy="1844038"/>
          </a:xfrm>
          <a:prstGeom prst="rect">
            <a:avLst/>
          </a:prstGeom>
        </p:spPr>
      </p:pic>
    </p:spTree>
    <p:extLst>
      <p:ext uri="{BB962C8B-B14F-4D97-AF65-F5344CB8AC3E}">
        <p14:creationId xmlns:p14="http://schemas.microsoft.com/office/powerpoint/2010/main" val="398547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2A7D8B4-03FB-E691-53F4-DA7F178E7B4D}"/>
              </a:ext>
            </a:extLst>
          </p:cNvPr>
          <p:cNvSpPr txBox="1"/>
          <p:nvPr/>
        </p:nvSpPr>
        <p:spPr>
          <a:xfrm>
            <a:off x="355600" y="186174"/>
            <a:ext cx="7605552" cy="769441"/>
          </a:xfrm>
          <a:prstGeom prst="rect">
            <a:avLst/>
          </a:prstGeom>
          <a:noFill/>
        </p:spPr>
        <p:txBody>
          <a:bodyPr wrap="square">
            <a:spAutoFit/>
          </a:bodyPr>
          <a:lstStyle/>
          <a:p>
            <a:r>
              <a:rPr lang="nb-NO" sz="4400" u="sng" dirty="0">
                <a:solidFill>
                  <a:schemeClr val="accent3"/>
                </a:solidFill>
                <a:latin typeface="Baskerville"/>
              </a:rPr>
              <a:t>Objectifs &amp; Solutions</a:t>
            </a:r>
            <a:endParaRPr lang="fr-FR" sz="4400" u="sng" dirty="0">
              <a:solidFill>
                <a:schemeClr val="accent3"/>
              </a:solidFill>
              <a:latin typeface="Baskerville"/>
            </a:endParaRPr>
          </a:p>
        </p:txBody>
      </p:sp>
      <p:sp>
        <p:nvSpPr>
          <p:cNvPr id="5" name="ZoneTexte 4">
            <a:extLst>
              <a:ext uri="{FF2B5EF4-FFF2-40B4-BE49-F238E27FC236}">
                <a16:creationId xmlns:a16="http://schemas.microsoft.com/office/drawing/2014/main" id="{6FE27A37-319C-6005-FAF5-E670FF28BF66}"/>
              </a:ext>
            </a:extLst>
          </p:cNvPr>
          <p:cNvSpPr txBox="1"/>
          <p:nvPr/>
        </p:nvSpPr>
        <p:spPr>
          <a:xfrm>
            <a:off x="735868" y="1633055"/>
            <a:ext cx="5286241" cy="4708981"/>
          </a:xfrm>
          <a:prstGeom prst="rect">
            <a:avLst/>
          </a:prstGeom>
          <a:noFill/>
        </p:spPr>
        <p:txBody>
          <a:bodyPr wrap="square">
            <a:spAutoFit/>
          </a:bodyPr>
          <a:lstStyle/>
          <a:p>
            <a:r>
              <a:rPr lang="fr-FR" sz="1500" b="1" dirty="0">
                <a:solidFill>
                  <a:schemeClr val="accent3"/>
                </a:solidFill>
              </a:rPr>
              <a:t>Augmenter les Taux de Conversion :</a:t>
            </a:r>
          </a:p>
          <a:p>
            <a:pPr marL="285750" indent="-285750">
              <a:buFont typeface="Arial" panose="020B0604020202020204" pitchFamily="34" charset="0"/>
              <a:buChar char="•"/>
            </a:pPr>
            <a:r>
              <a:rPr lang="fr-FR" sz="1400" b="1" dirty="0"/>
              <a:t>Objectif</a:t>
            </a:r>
            <a:r>
              <a:rPr lang="fr-FR" sz="1400" dirty="0"/>
              <a:t> : </a:t>
            </a:r>
            <a:r>
              <a:rPr lang="fr-FR" sz="1300" dirty="0"/>
              <a:t>Identifier les facteurs impactant le taux de conversion et fournir des recommandations pour l'améliorer.</a:t>
            </a:r>
          </a:p>
          <a:p>
            <a:pPr marL="285750" indent="-285750">
              <a:buFont typeface="Arial" panose="020B0604020202020204" pitchFamily="34" charset="0"/>
              <a:buChar char="•"/>
            </a:pPr>
            <a:br>
              <a:rPr lang="fr-FR" sz="1300" dirty="0"/>
            </a:br>
            <a:r>
              <a:rPr lang="fr-FR" sz="1400" b="1" dirty="0"/>
              <a:t>Insight</a:t>
            </a:r>
            <a:r>
              <a:rPr lang="fr-FR" sz="1400" dirty="0"/>
              <a:t> : </a:t>
            </a:r>
            <a:r>
              <a:rPr lang="fr-FR" sz="1300" dirty="0"/>
              <a:t>Mettre en évidence les étapes clés où les visiteurs abandonnent et proposer des améliorations pour optimiser le tunnel de conversion.</a:t>
            </a:r>
          </a:p>
          <a:p>
            <a:endParaRPr lang="fr-FR" sz="1300" dirty="0"/>
          </a:p>
          <a:p>
            <a:r>
              <a:rPr lang="fr-FR" sz="1500" b="1" dirty="0">
                <a:solidFill>
                  <a:schemeClr val="accent3"/>
                </a:solidFill>
              </a:rPr>
              <a:t>Améliorer l'Engagement Client :</a:t>
            </a:r>
          </a:p>
          <a:p>
            <a:pPr marL="285750" indent="-285750">
              <a:buFont typeface="Arial" panose="020B0604020202020204" pitchFamily="34" charset="0"/>
              <a:buChar char="•"/>
            </a:pPr>
            <a:r>
              <a:rPr lang="fr-FR" sz="1400" b="1" dirty="0"/>
              <a:t>Objectif</a:t>
            </a:r>
            <a:r>
              <a:rPr lang="fr-FR" sz="1400" dirty="0"/>
              <a:t> : </a:t>
            </a:r>
            <a:r>
              <a:rPr lang="fr-FR" sz="1300" dirty="0"/>
              <a:t>Déterminer quel type de contenu génère le plus grand engagement.</a:t>
            </a:r>
          </a:p>
          <a:p>
            <a:pPr marL="285750" indent="-285750">
              <a:buFont typeface="Arial" panose="020B0604020202020204" pitchFamily="34" charset="0"/>
              <a:buChar char="•"/>
            </a:pPr>
            <a:br>
              <a:rPr lang="fr-FR" sz="1300" dirty="0"/>
            </a:br>
            <a:r>
              <a:rPr lang="fr-FR" sz="1400" b="1" dirty="0"/>
              <a:t>Insight</a:t>
            </a:r>
            <a:r>
              <a:rPr lang="fr-FR" sz="1400" dirty="0"/>
              <a:t> : </a:t>
            </a:r>
            <a:r>
              <a:rPr lang="fr-FR" sz="1300" dirty="0"/>
              <a:t>Analyser les niveaux d'interaction avec différents types de contenu marketing pour élaborer de meilleures stratégies de contenu.</a:t>
            </a:r>
          </a:p>
          <a:p>
            <a:endParaRPr lang="fr-FR" sz="1500" b="1" dirty="0">
              <a:solidFill>
                <a:schemeClr val="accent3"/>
              </a:solidFill>
            </a:endParaRPr>
          </a:p>
          <a:p>
            <a:r>
              <a:rPr lang="fr-FR" sz="1500" b="1" dirty="0">
                <a:solidFill>
                  <a:schemeClr val="accent3"/>
                </a:solidFill>
              </a:rPr>
              <a:t>Améliorer les Scores des Avis Clients :</a:t>
            </a:r>
          </a:p>
          <a:p>
            <a:pPr marL="285750" indent="-285750">
              <a:buFont typeface="Arial" panose="020B0604020202020204" pitchFamily="34" charset="0"/>
              <a:buChar char="•"/>
            </a:pPr>
            <a:r>
              <a:rPr lang="fr-FR" sz="1400" b="1" dirty="0"/>
              <a:t>Objectif</a:t>
            </a:r>
            <a:r>
              <a:rPr lang="fr-FR" sz="1400" dirty="0"/>
              <a:t> : </a:t>
            </a:r>
            <a:r>
              <a:rPr lang="fr-FR" sz="1300" dirty="0"/>
              <a:t>Comprendre les thèmes récurrents dans les avis des clients et fournir des insights actionnables.</a:t>
            </a:r>
          </a:p>
          <a:p>
            <a:pPr marL="285750" indent="-285750">
              <a:buFont typeface="Arial" panose="020B0604020202020204" pitchFamily="34" charset="0"/>
              <a:buChar char="•"/>
            </a:pPr>
            <a:br>
              <a:rPr lang="fr-FR" sz="1300" dirty="0"/>
            </a:br>
            <a:r>
              <a:rPr lang="fr-FR" sz="1400" b="1" dirty="0"/>
              <a:t>Insight</a:t>
            </a:r>
            <a:r>
              <a:rPr lang="fr-FR" sz="1400" dirty="0"/>
              <a:t> : </a:t>
            </a:r>
            <a:r>
              <a:rPr lang="fr-FR" sz="1300" dirty="0"/>
              <a:t>Identifier les retours positifs et négatifs récurrents pour orienter les améliorations des produits et services.</a:t>
            </a:r>
          </a:p>
          <a:p>
            <a:endParaRPr lang="fr-FR" sz="1300" dirty="0"/>
          </a:p>
        </p:txBody>
      </p:sp>
      <p:sp>
        <p:nvSpPr>
          <p:cNvPr id="2" name="ZoneTexte 1">
            <a:extLst>
              <a:ext uri="{FF2B5EF4-FFF2-40B4-BE49-F238E27FC236}">
                <a16:creationId xmlns:a16="http://schemas.microsoft.com/office/drawing/2014/main" id="{975F6F45-7620-1445-A828-6A532A6E6B8A}"/>
              </a:ext>
            </a:extLst>
          </p:cNvPr>
          <p:cNvSpPr txBox="1"/>
          <p:nvPr/>
        </p:nvSpPr>
        <p:spPr>
          <a:xfrm>
            <a:off x="6274970" y="1456083"/>
            <a:ext cx="5286241" cy="5062924"/>
          </a:xfrm>
          <a:prstGeom prst="rect">
            <a:avLst/>
          </a:prstGeom>
          <a:noFill/>
        </p:spPr>
        <p:txBody>
          <a:bodyPr wrap="square">
            <a:spAutoFit/>
          </a:bodyPr>
          <a:lstStyle/>
          <a:p>
            <a:r>
              <a:rPr lang="fr-FR" sz="1500" b="1" dirty="0">
                <a:solidFill>
                  <a:schemeClr val="accent3"/>
                </a:solidFill>
              </a:rPr>
              <a:t>Augmenter les Taux de Conversion :</a:t>
            </a:r>
          </a:p>
          <a:p>
            <a:pPr marL="285750" indent="-285750">
              <a:buFont typeface="Arial" panose="020B0604020202020204" pitchFamily="34" charset="0"/>
              <a:buChar char="•"/>
            </a:pPr>
            <a:r>
              <a:rPr lang="fr-FR" sz="1400" b="1" dirty="0"/>
              <a:t>Cibler les Catégories de Produits Performantes</a:t>
            </a:r>
            <a:r>
              <a:rPr lang="fr-FR" sz="1400" dirty="0"/>
              <a:t> : </a:t>
            </a:r>
            <a:r>
              <a:rPr lang="fr-FR" sz="1300" dirty="0"/>
              <a:t>Concentrez les efforts marketing sur les produits ayant des taux de conversion élevés, tels que les kayaks, les chaussures de ski et les gants de baseball. Mettez en place des promotions saisonnières ou des campagnes personnalisées pendant les mois de pointe (par exemple, janvier et septembre) pour tirer parti de ces tendances.</a:t>
            </a:r>
          </a:p>
          <a:p>
            <a:pPr>
              <a:buFont typeface="Arial" panose="020B0604020202020204" pitchFamily="34" charset="0"/>
              <a:buChar char="•"/>
            </a:pPr>
            <a:endParaRPr lang="fr-FR" sz="1300" dirty="0"/>
          </a:p>
          <a:p>
            <a:r>
              <a:rPr lang="fr-FR" sz="1500" b="1" dirty="0">
                <a:solidFill>
                  <a:schemeClr val="accent3"/>
                </a:solidFill>
              </a:rPr>
              <a:t>Améliorer l'Engagement Client :</a:t>
            </a:r>
          </a:p>
          <a:p>
            <a:pPr marL="285750" indent="-285750">
              <a:buFont typeface="Arial" panose="020B0604020202020204" pitchFamily="34" charset="0"/>
              <a:buChar char="•"/>
            </a:pPr>
            <a:r>
              <a:rPr lang="fr-FR" sz="1400" b="1" dirty="0"/>
              <a:t>Revitaliser la Stratégie de Contenu</a:t>
            </a:r>
            <a:r>
              <a:rPr lang="fr-FR" sz="1400" dirty="0"/>
              <a:t> : </a:t>
            </a:r>
            <a:r>
              <a:rPr lang="fr-FR" sz="1300" dirty="0"/>
              <a:t>Pour inverser la tendance des vues en baisse et des faibles taux d'interaction, expérimentez avec des formats de contenu plus engageants, tels que des vidéos interactives ou du contenu généré par les utilisateurs. De plus, boostez l'engagement en optimisant le placement des appels à l'action dans les contenus sur les réseaux sociaux et les blogs, en particulier pendant les mois historiquement à faible engagement (septembre-décembre).</a:t>
            </a:r>
          </a:p>
          <a:p>
            <a:endParaRPr lang="fr-FR" sz="1500" b="1" dirty="0">
              <a:solidFill>
                <a:schemeClr val="accent3"/>
              </a:solidFill>
            </a:endParaRPr>
          </a:p>
          <a:p>
            <a:r>
              <a:rPr lang="fr-FR" sz="1500" b="1" dirty="0">
                <a:solidFill>
                  <a:schemeClr val="accent3"/>
                </a:solidFill>
              </a:rPr>
              <a:t>Améliorer les Scores des Avis Clients :</a:t>
            </a:r>
          </a:p>
          <a:p>
            <a:pPr marL="285750" indent="-285750">
              <a:buFont typeface="Arial" panose="020B0604020202020204" pitchFamily="34" charset="0"/>
              <a:buChar char="•"/>
            </a:pPr>
            <a:r>
              <a:rPr lang="fr-FR" sz="1400" b="1" dirty="0"/>
              <a:t>Traiter les Avis Mixtes et Négatifs</a:t>
            </a:r>
            <a:r>
              <a:rPr lang="fr-FR" sz="1400" dirty="0"/>
              <a:t> : </a:t>
            </a:r>
            <a:r>
              <a:rPr lang="fr-FR" sz="1300" dirty="0"/>
              <a:t>Mettez en place une boucle de rétroaction où les avis mixtes et négatifs sont analysés pour identifier les problèmes récurrents. Développez des plans d'amélioration pour résoudre ces préoccupations. Envisagez de suivre les clients insatisfaits pour résoudre les problèmes et encourager une nouvelle évaluation, dans le but de rapprocher la note moyenne de l'objectif de 4,0.</a:t>
            </a:r>
          </a:p>
        </p:txBody>
      </p:sp>
    </p:spTree>
    <p:extLst>
      <p:ext uri="{BB962C8B-B14F-4D97-AF65-F5344CB8AC3E}">
        <p14:creationId xmlns:p14="http://schemas.microsoft.com/office/powerpoint/2010/main" val="1157331010"/>
      </p:ext>
    </p:extLst>
  </p:cSld>
  <p:clrMapOvr>
    <a:masterClrMapping/>
  </p:clrMapOvr>
</p:sld>
</file>

<file path=ppt/theme/theme1.xml><?xml version="1.0" encoding="utf-8"?>
<a:theme xmlns:a="http://schemas.openxmlformats.org/drawingml/2006/main" name="Thème Office">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1039</Words>
  <Application>Microsoft Office PowerPoint</Application>
  <PresentationFormat>Grand écran</PresentationFormat>
  <Paragraphs>62</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Baskerville</vt:lpstr>
      <vt:lpstr>Baskerville Old Face</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Israe Khoui</dc:creator>
  <cp:lastModifiedBy>Israe Khoui</cp:lastModifiedBy>
  <cp:revision>11</cp:revision>
  <dcterms:created xsi:type="dcterms:W3CDTF">2024-12-25T00:50:41Z</dcterms:created>
  <dcterms:modified xsi:type="dcterms:W3CDTF">2024-12-26T00:16:40Z</dcterms:modified>
</cp:coreProperties>
</file>