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0" r:id="rId4"/>
    <p:sldMasterId id="2147483701" r:id="rId5"/>
    <p:sldMasterId id="2147483702" r:id="rId6"/>
    <p:sldMasterId id="2147483703" r:id="rId7"/>
    <p:sldMasterId id="214748370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y="6858000" cx="12192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B12A7F-E46E-4CB3-8BC3-48461877248E}">
  <a:tblStyle styleId="{8EB12A7F-E46E-4CB3-8BC3-48461877248E}" styleName="Table_0">
    <a:wholeTbl>
      <a:tcTxStyle b="off" i="off">
        <a:font>
          <a:latin typeface="Montserrat"/>
          <a:ea typeface="Montserrat"/>
          <a:cs typeface="Montserrat"/>
        </a:font>
        <a:schemeClr val="dk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 b="off" i="off"/>
    </a:band2H>
    <a:band1V>
      <a:tcTxStyle b="off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 b="off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font>
          <a:latin typeface="Montserrat"/>
          <a:ea typeface="Montserrat"/>
          <a:cs typeface="Montserrat"/>
        </a:font>
        <a:schemeClr val="lt1"/>
      </a:tcTxStyle>
      <a:tcStyle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2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1.xml"/><Relationship Id="rId21" Type="http://schemas.openxmlformats.org/officeDocument/2006/relationships/font" Target="fonts/Montserrat-bold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0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7d6322d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37d6322d6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c34f48637_0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3c34f48637_0_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46a74046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346a74046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48236ed79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348236ed79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345026f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31345026f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fa77be3c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3fa77be3c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fa77be3cf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3fa77be3cf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48236ed7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348236ed7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48236ed79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348236ed79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c34f48637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3c34f48637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jpg"/><Relationship Id="rId3" Type="http://schemas.openxmlformats.org/officeDocument/2006/relationships/image" Target="../media/image13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42" y="0"/>
            <a:ext cx="121885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4033521"/>
            <a:ext cx="9144000" cy="854658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"/>
              <a:buNone/>
              <a:defRPr b="1" i="0" sz="4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610599" y="6449535"/>
            <a:ext cx="3256079" cy="318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300567" y="6449535"/>
            <a:ext cx="8310032" cy="3179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2" type="body"/>
          </p:nvPr>
        </p:nvSpPr>
        <p:spPr>
          <a:xfrm>
            <a:off x="2245360" y="5319713"/>
            <a:ext cx="7701280" cy="700087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D1ED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2" y="0"/>
            <a:ext cx="12188513" cy="685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Keyline">
  <p:cSld name="1_Keylin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300784" y="158637"/>
            <a:ext cx="11565896" cy="820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300784" y="985149"/>
            <a:ext cx="11558673" cy="476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l Content'">
  <p:cSld name="Dual Content'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300784" y="158637"/>
            <a:ext cx="11565896" cy="820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300784" y="1511559"/>
            <a:ext cx="5659749" cy="4609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6206928" y="1511559"/>
            <a:ext cx="5659749" cy="4609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2"/>
          <p:cNvSpPr txBox="1"/>
          <p:nvPr/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2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4" type="body"/>
          </p:nvPr>
        </p:nvSpPr>
        <p:spPr>
          <a:xfrm>
            <a:off x="300785" y="985149"/>
            <a:ext cx="11558673" cy="476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42" y="0"/>
            <a:ext cx="1218851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>
            <p:ph type="ctrTitle"/>
          </p:nvPr>
        </p:nvSpPr>
        <p:spPr>
          <a:xfrm>
            <a:off x="1524000" y="4033521"/>
            <a:ext cx="9144000" cy="854700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"/>
              <a:buNone/>
              <a:defRPr b="1" i="0" sz="4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300567" y="6449535"/>
            <a:ext cx="8310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2245360" y="5319713"/>
            <a:ext cx="7701300" cy="700200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D1ED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line">
  <p:cSld name="Keylin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00784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95" name="Google Shape;95;p15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">
  <p:cSld name="Title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00784" y="1139487"/>
            <a:ext cx="11566200" cy="4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line Content">
  <p:cSld name="Keyline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00785" y="1461443"/>
            <a:ext cx="11613000" cy="4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300785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l Content'">
  <p:cSld name="Dual Content'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00784" y="1139486"/>
            <a:ext cx="5659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6206928" y="1139486"/>
            <a:ext cx="5659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" name="Google Shape;112;p18"/>
          <p:cNvSpPr txBox="1"/>
          <p:nvPr/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00784" y="1139486"/>
            <a:ext cx="115662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300567" y="6449535"/>
            <a:ext cx="8310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Keyline">
  <p:cSld name="1_Keylin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00785" y="1461443"/>
            <a:ext cx="11613000" cy="4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300785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24" name="Google Shape;124;p20"/>
          <p:cNvSpPr txBox="1"/>
          <p:nvPr>
            <p:ph idx="3" type="body"/>
          </p:nvPr>
        </p:nvSpPr>
        <p:spPr>
          <a:xfrm>
            <a:off x="300567" y="6449535"/>
            <a:ext cx="8310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Only">
  <p:cSld name="2_Title 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00784" y="1139486"/>
            <a:ext cx="5659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300567" y="6449535"/>
            <a:ext cx="8310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3" type="body"/>
          </p:nvPr>
        </p:nvSpPr>
        <p:spPr>
          <a:xfrm>
            <a:off x="6206928" y="1139486"/>
            <a:ext cx="5659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line Content">
  <p:cSld name="Keyline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00784" y="158637"/>
            <a:ext cx="11565896" cy="820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00785" y="1461443"/>
            <a:ext cx="11612852" cy="47152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300785" y="985149"/>
            <a:ext cx="11558673" cy="476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00784" y="1139486"/>
            <a:ext cx="115662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300567" y="6449535"/>
            <a:ext cx="8310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Only">
  <p:cSld name="3_Title 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00784" y="1139486"/>
            <a:ext cx="5659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300567" y="6449535"/>
            <a:ext cx="8310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3" type="body"/>
          </p:nvPr>
        </p:nvSpPr>
        <p:spPr>
          <a:xfrm>
            <a:off x="6206928" y="1139486"/>
            <a:ext cx="5659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Keyline">
  <p:cSld name="2_Keylin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00785" y="1461443"/>
            <a:ext cx="11613000" cy="4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300785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47" name="Google Shape;147;p24"/>
          <p:cNvSpPr txBox="1"/>
          <p:nvPr>
            <p:ph idx="3" type="body"/>
          </p:nvPr>
        </p:nvSpPr>
        <p:spPr>
          <a:xfrm>
            <a:off x="300567" y="6449535"/>
            <a:ext cx="8310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Montserrat"/>
              <a:buNone/>
              <a:defRPr b="1" i="0" sz="6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52" name="Google Shape;152;p25"/>
          <p:cNvSpPr txBox="1"/>
          <p:nvPr>
            <p:ph idx="2" type="body"/>
          </p:nvPr>
        </p:nvSpPr>
        <p:spPr>
          <a:xfrm>
            <a:off x="300567" y="6449535"/>
            <a:ext cx="8310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Keyline">
  <p:cSld name="3_Keylin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00784" y="6449535"/>
            <a:ext cx="11020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949"/>
              <a:buFont typeface="Arial"/>
              <a:buNone/>
              <a:defRPr b="0" i="0" sz="94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49"/>
              <a:buFont typeface="Arial"/>
              <a:buNone/>
              <a:defRPr b="0" i="0" sz="94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49"/>
              <a:buFont typeface="Arial"/>
              <a:buNone/>
              <a:defRPr b="0" i="0" sz="94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49"/>
              <a:buFont typeface="Arial"/>
              <a:buNone/>
              <a:defRPr b="0" i="0" sz="94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49"/>
              <a:buFont typeface="Arial"/>
              <a:buNone/>
              <a:defRPr b="0" i="0" sz="94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49"/>
              <a:buFont typeface="Arial"/>
              <a:buNone/>
              <a:defRPr b="0" i="0" sz="94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2" type="body"/>
          </p:nvPr>
        </p:nvSpPr>
        <p:spPr>
          <a:xfrm>
            <a:off x="300784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519"/>
              <a:buFont typeface="Arial"/>
              <a:buNone/>
              <a:defRPr b="0" i="0" sz="151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42" y="0"/>
            <a:ext cx="1218851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>
            <p:ph type="ctrTitle"/>
          </p:nvPr>
        </p:nvSpPr>
        <p:spPr>
          <a:xfrm>
            <a:off x="1524000" y="4033521"/>
            <a:ext cx="9144000" cy="854700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"/>
              <a:buNone/>
              <a:defRPr b="1" i="0" sz="4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00567" y="6449535"/>
            <a:ext cx="8310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2" type="body"/>
          </p:nvPr>
        </p:nvSpPr>
        <p:spPr>
          <a:xfrm>
            <a:off x="2245360" y="5319713"/>
            <a:ext cx="7701300" cy="700200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D1ED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line">
  <p:cSld name="Keylin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00784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72" name="Google Shape;172;p29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">
  <p:cSld name="Title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00784" y="1139487"/>
            <a:ext cx="11566200" cy="4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line Content">
  <p:cSld name="Keyline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00785" y="1461443"/>
            <a:ext cx="11613000" cy="4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2" type="body"/>
          </p:nvPr>
        </p:nvSpPr>
        <p:spPr>
          <a:xfrm>
            <a:off x="300785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83" name="Google Shape;183;p31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00784" y="1139486"/>
            <a:ext cx="115662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88" name="Google Shape;188;p32"/>
          <p:cNvSpPr txBox="1"/>
          <p:nvPr>
            <p:ph idx="2" type="body"/>
          </p:nvPr>
        </p:nvSpPr>
        <p:spPr>
          <a:xfrm>
            <a:off x="300567" y="6449535"/>
            <a:ext cx="8310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00784" y="158637"/>
            <a:ext cx="11565896" cy="820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00787" y="1139489"/>
            <a:ext cx="11566147" cy="5181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0578" lvl="0" marL="457200" marR="0" rtl="0" algn="l">
              <a:lnSpc>
                <a:spcPct val="130000"/>
              </a:lnSpc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291"/>
              <a:buFont typeface="Arial"/>
              <a:buChar char="•"/>
              <a:defRPr b="0" i="0" sz="12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0578" lvl="1" marL="914400" marR="0" rtl="0" algn="l">
              <a:lnSpc>
                <a:spcPct val="130000"/>
              </a:lnSpc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291"/>
              <a:buFont typeface="Arial"/>
              <a:buChar char="•"/>
              <a:defRPr b="0" i="0" sz="12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0578" lvl="2" marL="1371600" marR="0" rtl="0" algn="l">
              <a:lnSpc>
                <a:spcPct val="130000"/>
              </a:lnSpc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291"/>
              <a:buFont typeface="Arial"/>
              <a:buChar char="•"/>
              <a:defRPr b="0" i="0" sz="12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578" lvl="3" marL="1828800" marR="0" rtl="0" algn="l">
              <a:lnSpc>
                <a:spcPct val="130000"/>
              </a:lnSpc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291"/>
              <a:buFont typeface="Arial"/>
              <a:buChar char="•"/>
              <a:defRPr b="0" i="0" sz="12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578" lvl="4" marL="2286000" marR="0" rtl="0" algn="l">
              <a:lnSpc>
                <a:spcPct val="130000"/>
              </a:lnSpc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291"/>
              <a:buFont typeface="Arial"/>
              <a:buChar char="•"/>
              <a:defRPr b="0" i="0" sz="12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599" y="6449535"/>
            <a:ext cx="3256079" cy="318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300571" y="6449540"/>
            <a:ext cx="8310032" cy="3179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80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726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726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726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56"/>
              </a:spcBef>
              <a:spcAft>
                <a:spcPts val="0"/>
              </a:spcAft>
              <a:buClr>
                <a:schemeClr val="dk1"/>
              </a:buClr>
              <a:buSzPts val="2279"/>
              <a:buFont typeface="Arial"/>
              <a:buNone/>
              <a:defRPr b="0" i="0" sz="726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l Content'">
  <p:cSld name="Dual Content'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00784" y="1139486"/>
            <a:ext cx="5659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93" name="Google Shape;193;p33"/>
          <p:cNvSpPr txBox="1"/>
          <p:nvPr>
            <p:ph idx="2" type="body"/>
          </p:nvPr>
        </p:nvSpPr>
        <p:spPr>
          <a:xfrm>
            <a:off x="6206928" y="1139486"/>
            <a:ext cx="5659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4" name="Google Shape;194;p33"/>
          <p:cNvSpPr txBox="1"/>
          <p:nvPr/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3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Keyline">
  <p:cSld name="1_Keylin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00785" y="1461443"/>
            <a:ext cx="11613000" cy="4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9" name="Google Shape;199;p34"/>
          <p:cNvSpPr txBox="1"/>
          <p:nvPr>
            <p:ph idx="2" type="body"/>
          </p:nvPr>
        </p:nvSpPr>
        <p:spPr>
          <a:xfrm>
            <a:off x="300785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0" name="Google Shape;200;p34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01" name="Google Shape;201;p34"/>
          <p:cNvSpPr txBox="1"/>
          <p:nvPr>
            <p:ph idx="3" type="body"/>
          </p:nvPr>
        </p:nvSpPr>
        <p:spPr>
          <a:xfrm>
            <a:off x="300567" y="6449535"/>
            <a:ext cx="8310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42" y="0"/>
            <a:ext cx="1218851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>
            <p:ph type="ctrTitle"/>
          </p:nvPr>
        </p:nvSpPr>
        <p:spPr>
          <a:xfrm>
            <a:off x="1524000" y="4033521"/>
            <a:ext cx="9144000" cy="854700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"/>
              <a:buNone/>
              <a:defRPr b="1" i="0" sz="4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00567" y="6449535"/>
            <a:ext cx="8310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3" name="Google Shape;213;p36"/>
          <p:cNvSpPr txBox="1"/>
          <p:nvPr>
            <p:ph idx="2" type="body"/>
          </p:nvPr>
        </p:nvSpPr>
        <p:spPr>
          <a:xfrm>
            <a:off x="2245360" y="5319713"/>
            <a:ext cx="7701300" cy="700200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D1ED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214" name="Google Shape;21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42" y="0"/>
            <a:ext cx="1218851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l Content'">
  <p:cSld name="Dual Content'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00784" y="1139486"/>
            <a:ext cx="5659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8" name="Google Shape;218;p37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19" name="Google Shape;219;p37"/>
          <p:cNvSpPr txBox="1"/>
          <p:nvPr>
            <p:ph idx="2" type="body"/>
          </p:nvPr>
        </p:nvSpPr>
        <p:spPr>
          <a:xfrm>
            <a:off x="6206928" y="1139486"/>
            <a:ext cx="5659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0" name="Google Shape;220;p37"/>
          <p:cNvSpPr txBox="1"/>
          <p:nvPr/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7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2" name="Google Shape;222;p37"/>
          <p:cNvSpPr txBox="1"/>
          <p:nvPr/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line">
  <p:cSld name="Keyline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00784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27" name="Google Shape;227;p38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line Content">
  <p:cSld name="Keyline Conten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00785" y="1461443"/>
            <a:ext cx="11613000" cy="4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1" name="Google Shape;231;p39"/>
          <p:cNvSpPr txBox="1"/>
          <p:nvPr>
            <p:ph idx="2" type="body"/>
          </p:nvPr>
        </p:nvSpPr>
        <p:spPr>
          <a:xfrm>
            <a:off x="300785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2" name="Google Shape;232;p39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33" name="Google Shape;233;p39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">
  <p:cSld name="Title Conten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00784" y="1139487"/>
            <a:ext cx="11566200" cy="4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7" name="Google Shape;237;p40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8" name="Google Shape;238;p40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Content">
  <p:cSld name="1_Title Conte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300784" y="1139487"/>
            <a:ext cx="11566200" cy="4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2" name="Google Shape;242;p41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3" name="Google Shape;243;p41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ual Content'">
  <p:cSld name="1_Dual Content'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46" name="Google Shape;246;p42"/>
          <p:cNvSpPr txBox="1"/>
          <p:nvPr>
            <p:ph idx="1" type="body"/>
          </p:nvPr>
        </p:nvSpPr>
        <p:spPr>
          <a:xfrm>
            <a:off x="300784" y="1139486"/>
            <a:ext cx="5659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48" name="Google Shape;248;p42"/>
          <p:cNvSpPr txBox="1"/>
          <p:nvPr>
            <p:ph idx="2" type="body"/>
          </p:nvPr>
        </p:nvSpPr>
        <p:spPr>
          <a:xfrm>
            <a:off x="6206928" y="1139486"/>
            <a:ext cx="5659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9" name="Google Shape;249;p42"/>
          <p:cNvSpPr txBox="1"/>
          <p:nvPr/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42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Keyline Content">
  <p:cSld name="1_Keyline Conten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300785" y="1461443"/>
            <a:ext cx="11613000" cy="4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4" name="Google Shape;254;p43"/>
          <p:cNvSpPr txBox="1"/>
          <p:nvPr>
            <p:ph idx="2" type="body"/>
          </p:nvPr>
        </p:nvSpPr>
        <p:spPr>
          <a:xfrm>
            <a:off x="300785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line">
  <p:cSld name="Keylin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00784" y="158637"/>
            <a:ext cx="11565896" cy="820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300784" y="985149"/>
            <a:ext cx="11558673" cy="476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Keyline">
  <p:cSld name="1_Keyline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300784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0" name="Google Shape;260;p44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61" name="Google Shape;261;p44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l Content'">
  <p:cSld name="Dual Content' 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300784" y="1511559"/>
            <a:ext cx="5659800" cy="4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5" name="Google Shape;265;p45"/>
          <p:cNvSpPr txBox="1"/>
          <p:nvPr>
            <p:ph idx="2" type="body"/>
          </p:nvPr>
        </p:nvSpPr>
        <p:spPr>
          <a:xfrm>
            <a:off x="6206928" y="1511559"/>
            <a:ext cx="5659800" cy="4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6" name="Google Shape;266;p45"/>
          <p:cNvSpPr txBox="1"/>
          <p:nvPr/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5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8" name="Google Shape;268;p45"/>
          <p:cNvSpPr txBox="1"/>
          <p:nvPr>
            <p:ph idx="4" type="body"/>
          </p:nvPr>
        </p:nvSpPr>
        <p:spPr>
          <a:xfrm>
            <a:off x="300785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42" y="0"/>
            <a:ext cx="1218851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7"/>
          <p:cNvSpPr txBox="1"/>
          <p:nvPr>
            <p:ph type="ctrTitle"/>
          </p:nvPr>
        </p:nvSpPr>
        <p:spPr>
          <a:xfrm>
            <a:off x="1524000" y="4033521"/>
            <a:ext cx="9144000" cy="854700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"/>
              <a:buNone/>
              <a:defRPr b="1" i="0" sz="4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47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79" name="Google Shape;279;p47"/>
          <p:cNvSpPr txBox="1"/>
          <p:nvPr>
            <p:ph idx="1" type="body"/>
          </p:nvPr>
        </p:nvSpPr>
        <p:spPr>
          <a:xfrm>
            <a:off x="300567" y="6449535"/>
            <a:ext cx="8310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0" name="Google Shape;280;p47"/>
          <p:cNvSpPr txBox="1"/>
          <p:nvPr>
            <p:ph idx="2" type="body"/>
          </p:nvPr>
        </p:nvSpPr>
        <p:spPr>
          <a:xfrm>
            <a:off x="2245360" y="5319713"/>
            <a:ext cx="7701300" cy="700200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ctr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D1ED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281" name="Google Shape;28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2" y="0"/>
            <a:ext cx="12188513" cy="685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line Content">
  <p:cSld name="Keyline Conten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300785" y="1461443"/>
            <a:ext cx="11613000" cy="4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5" name="Google Shape;285;p48"/>
          <p:cNvSpPr txBox="1"/>
          <p:nvPr>
            <p:ph idx="2" type="body"/>
          </p:nvPr>
        </p:nvSpPr>
        <p:spPr>
          <a:xfrm>
            <a:off x="300785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6" name="Google Shape;286;p48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87" name="Google Shape;287;p48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Google Shape;290;p49"/>
          <p:cNvSpPr txBox="1"/>
          <p:nvPr>
            <p:ph idx="1" type="body"/>
          </p:nvPr>
        </p:nvSpPr>
        <p:spPr>
          <a:xfrm>
            <a:off x="300787" y="1139489"/>
            <a:ext cx="115662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0578" lvl="0" marL="457200" marR="0" rtl="0" algn="l">
              <a:lnSpc>
                <a:spcPct val="130000"/>
              </a:lnSpc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291"/>
              <a:buFont typeface="Arial"/>
              <a:buChar char="•"/>
              <a:defRPr b="0" i="0" sz="12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0578" lvl="1" marL="914400" marR="0" rtl="0" algn="l">
              <a:lnSpc>
                <a:spcPct val="130000"/>
              </a:lnSpc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291"/>
              <a:buFont typeface="Arial"/>
              <a:buChar char="•"/>
              <a:defRPr b="0" i="0" sz="12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0578" lvl="2" marL="1371600" marR="0" rtl="0" algn="l">
              <a:lnSpc>
                <a:spcPct val="130000"/>
              </a:lnSpc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291"/>
              <a:buFont typeface="Arial"/>
              <a:buChar char="•"/>
              <a:defRPr b="0" i="0" sz="12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578" lvl="3" marL="1828800" marR="0" rtl="0" algn="l">
              <a:lnSpc>
                <a:spcPct val="130000"/>
              </a:lnSpc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291"/>
              <a:buFont typeface="Arial"/>
              <a:buChar char="•"/>
              <a:defRPr b="0" i="0" sz="12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578" lvl="4" marL="2286000" marR="0" rtl="0" algn="l">
              <a:lnSpc>
                <a:spcPct val="130000"/>
              </a:lnSpc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291"/>
              <a:buFont typeface="Arial"/>
              <a:buChar char="•"/>
              <a:defRPr b="0" i="0" sz="12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1" name="Google Shape;291;p49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92" name="Google Shape;292;p49"/>
          <p:cNvSpPr txBox="1"/>
          <p:nvPr>
            <p:ph idx="2" type="body"/>
          </p:nvPr>
        </p:nvSpPr>
        <p:spPr>
          <a:xfrm>
            <a:off x="300571" y="6449540"/>
            <a:ext cx="8310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80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726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726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726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56"/>
              </a:spcBef>
              <a:spcAft>
                <a:spcPts val="0"/>
              </a:spcAft>
              <a:buClr>
                <a:schemeClr val="dk1"/>
              </a:buClr>
              <a:buSzPts val="2279"/>
              <a:buFont typeface="Arial"/>
              <a:buNone/>
              <a:defRPr b="0" i="0" sz="726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line">
  <p:cSld name="Keylin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300784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6" name="Google Shape;296;p50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97" name="Google Shape;297;p50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l Content'">
  <p:cSld name="Dual Content'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00784" y="1139486"/>
            <a:ext cx="5659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1" name="Google Shape;301;p51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302" name="Google Shape;302;p51"/>
          <p:cNvSpPr txBox="1"/>
          <p:nvPr>
            <p:ph idx="2" type="body"/>
          </p:nvPr>
        </p:nvSpPr>
        <p:spPr>
          <a:xfrm>
            <a:off x="6206928" y="1139486"/>
            <a:ext cx="5659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3" name="Google Shape;303;p51"/>
          <p:cNvSpPr txBox="1"/>
          <p:nvPr/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51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5" name="Google Shape;305;p51"/>
          <p:cNvSpPr txBox="1"/>
          <p:nvPr/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">
  <p:cSld name="Title Conte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300784" y="1139487"/>
            <a:ext cx="11566200" cy="4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Content">
  <p:cSld name="1_Title Conten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53"/>
          <p:cNvSpPr txBox="1"/>
          <p:nvPr>
            <p:ph idx="1" type="body"/>
          </p:nvPr>
        </p:nvSpPr>
        <p:spPr>
          <a:xfrm>
            <a:off x="300784" y="1139487"/>
            <a:ext cx="11566200" cy="4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4" name="Google Shape;314;p53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ual Content'">
  <p:cSld name="1_Dual Content'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54"/>
          <p:cNvSpPr txBox="1"/>
          <p:nvPr>
            <p:ph idx="1" type="body"/>
          </p:nvPr>
        </p:nvSpPr>
        <p:spPr>
          <a:xfrm>
            <a:off x="300784" y="1139486"/>
            <a:ext cx="5659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9" name="Google Shape;319;p54"/>
          <p:cNvSpPr txBox="1"/>
          <p:nvPr>
            <p:ph idx="12" type="sldNum"/>
          </p:nvPr>
        </p:nvSpPr>
        <p:spPr>
          <a:xfrm>
            <a:off x="8610599" y="6449535"/>
            <a:ext cx="3256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320" name="Google Shape;320;p54"/>
          <p:cNvSpPr txBox="1"/>
          <p:nvPr>
            <p:ph idx="2" type="body"/>
          </p:nvPr>
        </p:nvSpPr>
        <p:spPr>
          <a:xfrm>
            <a:off x="6206928" y="1139486"/>
            <a:ext cx="5659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1" name="Google Shape;321;p54"/>
          <p:cNvSpPr txBox="1"/>
          <p:nvPr/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54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l Content'">
  <p:cSld name="Dual Content'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00784" y="158637"/>
            <a:ext cx="11565896" cy="820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00784" y="1139486"/>
            <a:ext cx="5659749" cy="5181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599" y="6449535"/>
            <a:ext cx="3256079" cy="318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06928" y="1139486"/>
            <a:ext cx="5659749" cy="5181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2" name="Google Shape;42;p6"/>
          <p:cNvSpPr txBox="1"/>
          <p:nvPr/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6"/>
          <p:cNvSpPr txBox="1"/>
          <p:nvPr/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Keyline Content">
  <p:cSld name="1_Keyline Conten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00785" y="1461443"/>
            <a:ext cx="11613000" cy="4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00785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328" name="Google Shape;328;p55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Keyline">
  <p:cSld name="1_Keyline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1" name="Google Shape;331;p56"/>
          <p:cNvSpPr txBox="1"/>
          <p:nvPr>
            <p:ph idx="1" type="body"/>
          </p:nvPr>
        </p:nvSpPr>
        <p:spPr>
          <a:xfrm>
            <a:off x="300784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2" name="Google Shape;332;p56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333" name="Google Shape;333;p56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l Content'">
  <p:cSld name="Dual Content' 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7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6" name="Google Shape;336;p57"/>
          <p:cNvSpPr txBox="1"/>
          <p:nvPr>
            <p:ph idx="1" type="body"/>
          </p:nvPr>
        </p:nvSpPr>
        <p:spPr>
          <a:xfrm>
            <a:off x="300784" y="1511559"/>
            <a:ext cx="5659800" cy="4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7" name="Google Shape;337;p57"/>
          <p:cNvSpPr txBox="1"/>
          <p:nvPr>
            <p:ph idx="2" type="body"/>
          </p:nvPr>
        </p:nvSpPr>
        <p:spPr>
          <a:xfrm>
            <a:off x="6206928" y="1511559"/>
            <a:ext cx="5659800" cy="4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8" name="Google Shape;338;p57"/>
          <p:cNvSpPr txBox="1"/>
          <p:nvPr/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57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0" name="Google Shape;340;p57"/>
          <p:cNvSpPr txBox="1"/>
          <p:nvPr>
            <p:ph idx="4" type="body"/>
          </p:nvPr>
        </p:nvSpPr>
        <p:spPr>
          <a:xfrm>
            <a:off x="300785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">
  <p:cSld name="Title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00784" y="158637"/>
            <a:ext cx="11565896" cy="820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00784" y="1139487"/>
            <a:ext cx="11566147" cy="4983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Content">
  <p:cSld name="1_Title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300784" y="158637"/>
            <a:ext cx="11565896" cy="820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00784" y="1139487"/>
            <a:ext cx="11566147" cy="4983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ual Content'">
  <p:cSld name="1_Dual Content'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300784" y="158637"/>
            <a:ext cx="11565896" cy="820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00784" y="1139486"/>
            <a:ext cx="5659749" cy="5181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599" y="6449535"/>
            <a:ext cx="3256079" cy="318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206928" y="1139486"/>
            <a:ext cx="5659749" cy="5181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Keyline Content">
  <p:cSld name="1_Keyline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300784" y="158637"/>
            <a:ext cx="11565896" cy="820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300785" y="1461443"/>
            <a:ext cx="11612852" cy="47152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300785" y="985149"/>
            <a:ext cx="11558673" cy="476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0926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926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926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•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0926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39"/>
              <a:buFont typeface="Arial"/>
              <a:buChar char="»"/>
              <a:defRPr b="0" i="0" sz="11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2" Type="http://schemas.openxmlformats.org/officeDocument/2006/relationships/theme" Target="../theme/theme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" Type="http://schemas.openxmlformats.org/officeDocument/2006/relationships/image" Target="../media/image3.jpg"/><Relationship Id="rId2" Type="http://schemas.openxmlformats.org/officeDocument/2006/relationships/image" Target="../media/image10.gif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00784" y="158637"/>
            <a:ext cx="11565896" cy="820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0783" y="1070152"/>
            <a:ext cx="11565896" cy="5085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73316" lvl="4" marL="2286000" marR="0" rtl="0" algn="l">
              <a:lnSpc>
                <a:spcPct val="100000"/>
              </a:lnSpc>
              <a:spcBef>
                <a:spcPts val="456"/>
              </a:spcBef>
              <a:spcAft>
                <a:spcPts val="0"/>
              </a:spcAft>
              <a:buClr>
                <a:schemeClr val="dk1"/>
              </a:buClr>
              <a:buSzPts val="2279"/>
              <a:buFont typeface="Arial"/>
              <a:buChar char="»"/>
              <a:defRPr b="0" i="0" sz="227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09681" y="6174008"/>
            <a:ext cx="4182319" cy="671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00783" y="1070152"/>
            <a:ext cx="11565900" cy="5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73316" lvl="4" marL="2286000" marR="0" rtl="0" algn="l">
              <a:lnSpc>
                <a:spcPct val="100000"/>
              </a:lnSpc>
              <a:spcBef>
                <a:spcPts val="456"/>
              </a:spcBef>
              <a:spcAft>
                <a:spcPts val="0"/>
              </a:spcAft>
              <a:buClr>
                <a:schemeClr val="dk1"/>
              </a:buClr>
              <a:buSzPts val="2279"/>
              <a:buFont typeface="Arial"/>
              <a:buChar char="»"/>
              <a:defRPr b="0" i="0" sz="227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09681" y="6174008"/>
            <a:ext cx="4182320" cy="67149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00783" y="1070152"/>
            <a:ext cx="11565900" cy="5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73316" lvl="4" marL="2286000" marR="0" rtl="0" algn="l">
              <a:lnSpc>
                <a:spcPct val="100000"/>
              </a:lnSpc>
              <a:spcBef>
                <a:spcPts val="456"/>
              </a:spcBef>
              <a:spcAft>
                <a:spcPts val="0"/>
              </a:spcAft>
              <a:buClr>
                <a:schemeClr val="dk1"/>
              </a:buClr>
              <a:buSzPts val="2279"/>
              <a:buFont typeface="Arial"/>
              <a:buChar char="»"/>
              <a:defRPr b="0" i="0" sz="227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09681" y="6174008"/>
            <a:ext cx="4182320" cy="671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00783" y="1070152"/>
            <a:ext cx="11565900" cy="5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73316" lvl="4" marL="2286000" marR="0" rtl="0" algn="l">
              <a:lnSpc>
                <a:spcPct val="100000"/>
              </a:lnSpc>
              <a:spcBef>
                <a:spcPts val="456"/>
              </a:spcBef>
              <a:spcAft>
                <a:spcPts val="0"/>
              </a:spcAft>
              <a:buClr>
                <a:schemeClr val="dk1"/>
              </a:buClr>
              <a:buSzPts val="2279"/>
              <a:buFont typeface="Arial"/>
              <a:buChar char="»"/>
              <a:defRPr b="0" i="0" sz="227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205" name="Google Shape;205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09681" y="6174008"/>
            <a:ext cx="4182320" cy="67149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5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09681" y="6174008"/>
            <a:ext cx="4182320" cy="67149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b="1" i="0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46"/>
          <p:cNvSpPr txBox="1"/>
          <p:nvPr>
            <p:ph idx="1" type="body"/>
          </p:nvPr>
        </p:nvSpPr>
        <p:spPr>
          <a:xfrm>
            <a:off x="300783" y="1070152"/>
            <a:ext cx="11565900" cy="5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73316" lvl="4" marL="2286000" marR="0" rtl="0" algn="l">
              <a:lnSpc>
                <a:spcPct val="100000"/>
              </a:lnSpc>
              <a:spcBef>
                <a:spcPts val="456"/>
              </a:spcBef>
              <a:spcAft>
                <a:spcPts val="0"/>
              </a:spcAft>
              <a:buClr>
                <a:schemeClr val="dk1"/>
              </a:buClr>
              <a:buSzPts val="2279"/>
              <a:buFont typeface="Arial"/>
              <a:buChar char="»"/>
              <a:defRPr b="0" i="0" sz="227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219" lvl="5" marL="27432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219" lvl="6" marL="32004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219" lvl="7" marL="36576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219" lvl="8" marL="4114800" marR="0" rtl="0" algn="l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b="0" i="0" sz="1994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272" name="Google Shape;272;p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09681" y="6174008"/>
            <a:ext cx="4182320" cy="67149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6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  <a:defRPr b="0" i="0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pic>
        <p:nvPicPr>
          <p:cNvPr id="274" name="Google Shape;274;p46"/>
          <p:cNvPicPr preferRelativeResize="0"/>
          <p:nvPr/>
        </p:nvPicPr>
        <p:blipFill rotWithShape="1">
          <a:blip r:embed="rId2">
            <a:alphaModFix/>
          </a:blip>
          <a:srcRect b="0" l="1634" r="1625" t="0"/>
          <a:stretch/>
        </p:blipFill>
        <p:spPr>
          <a:xfrm>
            <a:off x="7476800" y="6174000"/>
            <a:ext cx="4715200" cy="671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jpg"/><Relationship Id="rId4" Type="http://schemas.openxmlformats.org/officeDocument/2006/relationships/image" Target="../media/image15.jpg"/><Relationship Id="rId5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Relationship Id="rId4" Type="http://schemas.openxmlformats.org/officeDocument/2006/relationships/image" Target="../media/image21.png"/><Relationship Id="rId5" Type="http://schemas.openxmlformats.org/officeDocument/2006/relationships/image" Target="../media/image16.jpg"/><Relationship Id="rId6" Type="http://schemas.openxmlformats.org/officeDocument/2006/relationships/image" Target="../media/image19.jpg"/><Relationship Id="rId7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25.jp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8"/>
          <p:cNvSpPr txBox="1"/>
          <p:nvPr>
            <p:ph type="ctrTitle"/>
          </p:nvPr>
        </p:nvSpPr>
        <p:spPr>
          <a:xfrm>
            <a:off x="1524000" y="4033521"/>
            <a:ext cx="9144000" cy="854700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"/>
              <a:buNone/>
            </a:pPr>
            <a:r>
              <a:rPr lang="en-ZA"/>
              <a:t>Programming Bootcamp</a:t>
            </a:r>
            <a:r>
              <a:rPr b="1" i="0" lang="en-ZA" sz="4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40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58"/>
          <p:cNvSpPr txBox="1"/>
          <p:nvPr>
            <p:ph idx="1" type="body"/>
          </p:nvPr>
        </p:nvSpPr>
        <p:spPr>
          <a:xfrm>
            <a:off x="300567" y="6449535"/>
            <a:ext cx="8310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ZA" sz="1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0" i="0" sz="10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58"/>
          <p:cNvSpPr txBox="1"/>
          <p:nvPr>
            <p:ph idx="2" type="body"/>
          </p:nvPr>
        </p:nvSpPr>
        <p:spPr>
          <a:xfrm>
            <a:off x="2245360" y="5319713"/>
            <a:ext cx="7701300" cy="700200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ZA"/>
              <a:t>Introduction</a:t>
            </a:r>
            <a:endParaRPr b="1" i="0" sz="28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7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</a:pPr>
            <a:r>
              <a:rPr b="1" i="0" lang="en-ZA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Explore Data Science Platform</a:t>
            </a:r>
            <a:endParaRPr b="1" i="0" sz="2089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67"/>
          <p:cNvSpPr txBox="1"/>
          <p:nvPr>
            <p:ph idx="1" type="body"/>
          </p:nvPr>
        </p:nvSpPr>
        <p:spPr>
          <a:xfrm>
            <a:off x="300784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7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7"/>
          <p:cNvSpPr txBox="1"/>
          <p:nvPr>
            <p:ph idx="2" type="body"/>
          </p:nvPr>
        </p:nvSpPr>
        <p:spPr>
          <a:xfrm>
            <a:off x="300784" y="6449535"/>
            <a:ext cx="11020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12" name="Google Shape;512;p67"/>
          <p:cNvGraphicFramePr/>
          <p:nvPr/>
        </p:nvGraphicFramePr>
        <p:xfrm>
          <a:off x="4542477" y="15131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{8EB12A7F-E46E-4CB3-8BC3-48461877248E}</a:tableStyleId>
              </a:tblPr>
              <a:tblGrid>
                <a:gridCol w="2160000"/>
                <a:gridCol w="5400000"/>
              </a:tblGrid>
              <a:tr h="28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/>
                        <a:t>Section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5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ZA" sz="1400" u="none" cap="none" strike="noStrike"/>
                        <a:t>Problem Statement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i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71320" lvl="0" marL="27132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ZA" sz="1400" u="none" cap="none" strike="noStrike"/>
                        <a:t>Presentation introducing a sprint</a:t>
                      </a:r>
                      <a:endParaRPr sz="1400" u="none" cap="none" strike="noStrike"/>
                    </a:p>
                    <a:p>
                      <a:pPr indent="-271320" lvl="0" marL="271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ZA" sz="1400" u="none" cap="none" strike="noStrike"/>
                        <a:t>Covers sprint theme, technical concepts &amp; deliverables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5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ZA" sz="1400" u="none" cap="none" strike="noStrike"/>
                        <a:t>Pre-processing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i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71320" lvl="0" marL="27132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ZA" sz="1400" u="none" cap="none" strike="noStrike"/>
                        <a:t>Links to the best technical materials available </a:t>
                      </a:r>
                      <a:endParaRPr sz="1400" u="none" cap="none" strike="noStrike"/>
                    </a:p>
                    <a:p>
                      <a:pPr indent="-271320" lvl="0" marL="271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ZA" sz="1400" u="none" cap="none" strike="noStrike"/>
                        <a:t>Textbook library for going deep…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5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ZA" sz="1400" u="none" cap="none" strike="noStrike"/>
                        <a:t>Train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ZA" sz="1400" u="none" cap="none" strike="noStrike"/>
                        <a:t>Practical application of key technical concepts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ZA" sz="1400" u="none" cap="none" strike="noStrike"/>
                        <a:t>Requires some “doing” - could be some code, or writing an essay or a group discussion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5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ZA" sz="1400" u="none" cap="none" strike="noStrike"/>
                        <a:t>Test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ZA" sz="1400" u="none" cap="none" strike="noStrike"/>
                        <a:t>Just a quick check that you are on the right track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ZA" sz="1400" u="none" cap="none" strike="noStrike"/>
                        <a:t>This will be a graded assessment of your understanding of the key concepts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5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ZA" sz="1400" u="none" cap="none" strike="noStrike"/>
                        <a:t>Predict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ZA" sz="1400" u="none" cap="none" strike="noStrike"/>
                        <a:t>Solving a real-world problem!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ZA" sz="1400" u="none" cap="none" strike="noStrike"/>
                        <a:t>Usually done in teams, these tasks are about applying your brand new data science skills!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513" name="Google Shape;51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0539" y="30480"/>
            <a:ext cx="2688964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175" y="1613841"/>
            <a:ext cx="3627172" cy="4559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9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</a:pPr>
            <a:r>
              <a:rPr lang="en-ZA"/>
              <a:t>What is Programming?</a:t>
            </a:r>
            <a:endParaRPr b="1" i="0" sz="2089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59"/>
          <p:cNvSpPr txBox="1"/>
          <p:nvPr>
            <p:ph idx="1" type="body"/>
          </p:nvPr>
        </p:nvSpPr>
        <p:spPr>
          <a:xfrm>
            <a:off x="300784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ZA"/>
              <a:t>Programming is magic: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59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9"/>
          <p:cNvSpPr txBox="1"/>
          <p:nvPr>
            <p:ph idx="2" type="body"/>
          </p:nvPr>
        </p:nvSpPr>
        <p:spPr>
          <a:xfrm>
            <a:off x="300784" y="6449535"/>
            <a:ext cx="11020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59"/>
          <p:cNvSpPr/>
          <p:nvPr/>
        </p:nvSpPr>
        <p:spPr>
          <a:xfrm>
            <a:off x="300567" y="1676400"/>
            <a:ext cx="36003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</a:pPr>
            <a:r>
              <a:rPr b="1" lang="en-ZA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Programming is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9"/>
          <p:cNvSpPr/>
          <p:nvPr/>
        </p:nvSpPr>
        <p:spPr>
          <a:xfrm>
            <a:off x="4295909" y="1676400"/>
            <a:ext cx="72789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</a:pPr>
            <a:r>
              <a:rPr b="1" lang="en-ZA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Programming is magic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9"/>
          <p:cNvSpPr txBox="1"/>
          <p:nvPr/>
        </p:nvSpPr>
        <p:spPr>
          <a:xfrm>
            <a:off x="319975" y="2036400"/>
            <a:ext cx="3580800" cy="3940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Montserrat"/>
              <a:buChar char="●"/>
            </a:pPr>
            <a:r>
              <a:rPr b="1" lang="en-ZA" sz="16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art and science of translating a set of ideas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ZA" sz="16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into a program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Montserrat"/>
              <a:buChar char="●"/>
            </a:pPr>
            <a:r>
              <a:rPr b="1" lang="en-Z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Asking a computer to follow a list of instructions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Montserrat"/>
              <a:buChar char="●"/>
            </a:pPr>
            <a:r>
              <a:rPr b="1" lang="en-ZA" sz="16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Getting a computer to do what it is told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Montserrat"/>
              <a:buChar char="●"/>
            </a:pPr>
            <a:r>
              <a:rPr b="1" lang="en-ZA" sz="16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Writing code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9720" lvl="0" marL="27132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9720" lvl="0" marL="27132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9" name="Google Shape;35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049" y="2449976"/>
            <a:ext cx="3476200" cy="33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9692" y="0"/>
            <a:ext cx="1862309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</a:pPr>
            <a:r>
              <a:rPr lang="en-ZA"/>
              <a:t>Why is Programming important?</a:t>
            </a:r>
            <a:endParaRPr b="1" i="0" sz="2089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60"/>
          <p:cNvSpPr txBox="1"/>
          <p:nvPr>
            <p:ph idx="1" type="body"/>
          </p:nvPr>
        </p:nvSpPr>
        <p:spPr>
          <a:xfrm>
            <a:off x="300784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ZA"/>
              <a:t>Learning how to program is powerful: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60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60"/>
          <p:cNvSpPr txBox="1"/>
          <p:nvPr>
            <p:ph idx="2" type="body"/>
          </p:nvPr>
        </p:nvSpPr>
        <p:spPr>
          <a:xfrm>
            <a:off x="300784" y="6449535"/>
            <a:ext cx="11020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60"/>
          <p:cNvSpPr/>
          <p:nvPr/>
        </p:nvSpPr>
        <p:spPr>
          <a:xfrm>
            <a:off x="300567" y="1676400"/>
            <a:ext cx="36003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</a:pPr>
            <a:r>
              <a:rPr b="1" lang="en-ZA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Coding changes the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0"/>
          <p:cNvSpPr/>
          <p:nvPr/>
        </p:nvSpPr>
        <p:spPr>
          <a:xfrm>
            <a:off x="4295900" y="1676400"/>
            <a:ext cx="72789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</a:pPr>
            <a:r>
              <a:rPr b="1" lang="en-ZA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Everybody should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0"/>
          <p:cNvSpPr txBox="1"/>
          <p:nvPr/>
        </p:nvSpPr>
        <p:spPr>
          <a:xfrm>
            <a:off x="319975" y="2036400"/>
            <a:ext cx="3580800" cy="3940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Montserrat"/>
              <a:buChar char="●"/>
            </a:pPr>
            <a:r>
              <a:rPr b="1" lang="en-ZA" sz="16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Software can achieve the impossible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Montserrat"/>
              <a:buChar char="●"/>
            </a:pPr>
            <a:r>
              <a:rPr b="1" lang="en-ZA" sz="16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Indistinguishable from magic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Montserrat"/>
              <a:buChar char="●"/>
            </a:pPr>
            <a:r>
              <a:rPr b="1" lang="en-ZA" sz="16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Businesses are built off of software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Montserrat"/>
              <a:buChar char="●"/>
            </a:pPr>
            <a:r>
              <a:rPr b="1" lang="en-ZA" sz="16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is the critical skill of the future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9720" lvl="0" marL="27132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9720" lvl="0" marL="27132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2" name="Google Shape;37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900" y="2036400"/>
            <a:ext cx="7278900" cy="39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9692" y="0"/>
            <a:ext cx="1862309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"/>
          <p:cNvSpPr txBox="1"/>
          <p:nvPr/>
        </p:nvSpPr>
        <p:spPr>
          <a:xfrm>
            <a:off x="317663" y="2036402"/>
            <a:ext cx="3600000" cy="3940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9720" lvl="0" marL="27132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9720" lvl="0" marL="27132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61"/>
          <p:cNvSpPr txBox="1"/>
          <p:nvPr/>
        </p:nvSpPr>
        <p:spPr>
          <a:xfrm>
            <a:off x="4280063" y="2036402"/>
            <a:ext cx="3600000" cy="3940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Easy to use</a:t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Easy to learn</a:t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Great for Data Science</a:t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Simple, intuitive expressions</a:t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Large community</a:t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Open source</a:t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9720" lvl="0" marL="27132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9720" lvl="0" marL="27132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61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</a:pPr>
            <a:r>
              <a:rPr lang="en-ZA"/>
              <a:t>You will be learning Python!</a:t>
            </a:r>
            <a:endParaRPr b="1" i="0" sz="2089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61"/>
          <p:cNvSpPr txBox="1"/>
          <p:nvPr>
            <p:ph idx="1" type="body"/>
          </p:nvPr>
        </p:nvSpPr>
        <p:spPr>
          <a:xfrm>
            <a:off x="300784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ZA"/>
              <a:t>Python is a great language to learn: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61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61"/>
          <p:cNvSpPr txBox="1"/>
          <p:nvPr>
            <p:ph idx="2" type="body"/>
          </p:nvPr>
        </p:nvSpPr>
        <p:spPr>
          <a:xfrm>
            <a:off x="300784" y="6449535"/>
            <a:ext cx="11020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61"/>
          <p:cNvSpPr/>
          <p:nvPr/>
        </p:nvSpPr>
        <p:spPr>
          <a:xfrm>
            <a:off x="300567" y="1676400"/>
            <a:ext cx="36003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</a:pPr>
            <a:r>
              <a:rPr b="1" lang="en-ZA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Many languages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1"/>
          <p:cNvSpPr/>
          <p:nvPr/>
        </p:nvSpPr>
        <p:spPr>
          <a:xfrm>
            <a:off x="8259239" y="1676400"/>
            <a:ext cx="36003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</a:pPr>
            <a:r>
              <a:rPr b="1" lang="en-ZA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Python is great!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1"/>
          <p:cNvSpPr/>
          <p:nvPr/>
        </p:nvSpPr>
        <p:spPr>
          <a:xfrm>
            <a:off x="4295891" y="1676400"/>
            <a:ext cx="36003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</a:pPr>
            <a:r>
              <a:rPr b="1" lang="en-ZA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Only One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900" y="2025925"/>
            <a:ext cx="3552238" cy="37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1"/>
          <p:cNvSpPr txBox="1"/>
          <p:nvPr/>
        </p:nvSpPr>
        <p:spPr>
          <a:xfrm>
            <a:off x="8259400" y="2036402"/>
            <a:ext cx="3600000" cy="3940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Easy to use</a:t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Easy to learn</a:t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Great for Data Science</a:t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Simple, intuitive expressions</a:t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Large community</a:t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Open source</a:t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9720" lvl="0" marL="27132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9720" lvl="0" marL="27132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75" y="2067050"/>
            <a:ext cx="3507675" cy="381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29692" y="0"/>
            <a:ext cx="1862309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2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</a:pPr>
            <a:r>
              <a:rPr lang="en-ZA"/>
              <a:t>What will you be doing over the next </a:t>
            </a:r>
            <a:r>
              <a:rPr lang="en-ZA"/>
              <a:t>two </a:t>
            </a:r>
            <a:r>
              <a:rPr lang="en-ZA"/>
              <a:t>weeks</a:t>
            </a:r>
            <a:r>
              <a:rPr b="1" i="0" lang="en-ZA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i="0" sz="2089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62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62"/>
          <p:cNvSpPr/>
          <p:nvPr/>
        </p:nvSpPr>
        <p:spPr>
          <a:xfrm>
            <a:off x="300833" y="2445874"/>
            <a:ext cx="2627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175" lIns="34175" spcFirstLastPara="1" rIns="34175" wrap="square" tIns="3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background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reading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62"/>
          <p:cNvSpPr/>
          <p:nvPr/>
        </p:nvSpPr>
        <p:spPr>
          <a:xfrm>
            <a:off x="3316625" y="2446602"/>
            <a:ext cx="2627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175" lIns="34175" spcFirstLastPara="1" rIns="34175" wrap="square" tIns="3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 specific skills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2"/>
          <p:cNvSpPr/>
          <p:nvPr/>
        </p:nvSpPr>
        <p:spPr>
          <a:xfrm>
            <a:off x="6373355" y="2431984"/>
            <a:ext cx="2627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175" lIns="34175" spcFirstLastPara="1" rIns="34175" wrap="square" tIns="3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 the skills you have learnt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2"/>
          <p:cNvSpPr/>
          <p:nvPr/>
        </p:nvSpPr>
        <p:spPr>
          <a:xfrm>
            <a:off x="300824" y="1435825"/>
            <a:ext cx="5639700" cy="361800"/>
          </a:xfrm>
          <a:prstGeom prst="rect">
            <a:avLst/>
          </a:prstGeom>
          <a:solidFill>
            <a:srgbClr val="0340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D1ED"/>
              </a:buClr>
              <a:buSzPts val="1400"/>
              <a:buFont typeface="Montserrat"/>
              <a:buNone/>
            </a:pPr>
            <a:r>
              <a:rPr b="1" lang="en-ZA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rPr>
              <a:t>Learning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62"/>
          <p:cNvSpPr/>
          <p:nvPr/>
        </p:nvSpPr>
        <p:spPr>
          <a:xfrm>
            <a:off x="6325050" y="1936983"/>
            <a:ext cx="2627700" cy="361800"/>
          </a:xfrm>
          <a:prstGeom prst="rect">
            <a:avLst/>
          </a:prstGeom>
          <a:solidFill>
            <a:srgbClr val="9697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</a:pPr>
            <a:r>
              <a:rPr b="1" lang="en-ZA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2"/>
          <p:cNvSpPr/>
          <p:nvPr/>
        </p:nvSpPr>
        <p:spPr>
          <a:xfrm>
            <a:off x="9238915" y="2429359"/>
            <a:ext cx="2627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175" lIns="34175" spcFirstLastPara="1" rIns="34175" wrap="square" tIns="3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Move into a real-world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science job!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62"/>
          <p:cNvSpPr/>
          <p:nvPr/>
        </p:nvSpPr>
        <p:spPr>
          <a:xfrm>
            <a:off x="9200039" y="1935671"/>
            <a:ext cx="2627700" cy="3618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2"/>
          <p:cNvSpPr/>
          <p:nvPr/>
        </p:nvSpPr>
        <p:spPr>
          <a:xfrm>
            <a:off x="300828" y="1924651"/>
            <a:ext cx="2627700" cy="394200"/>
          </a:xfrm>
          <a:prstGeom prst="rect">
            <a:avLst/>
          </a:prstGeom>
          <a:solidFill>
            <a:srgbClr val="90D1ED"/>
          </a:solidFill>
          <a:ln>
            <a:noFill/>
          </a:ln>
        </p:spPr>
        <p:txBody>
          <a:bodyPr anchorCtr="0" anchor="ctr" bIns="34175" lIns="34175" spcFirstLastPara="1" rIns="34175" wrap="square" tIns="3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Resources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2"/>
          <p:cNvSpPr/>
          <p:nvPr/>
        </p:nvSpPr>
        <p:spPr>
          <a:xfrm>
            <a:off x="3312942" y="1925015"/>
            <a:ext cx="2627700" cy="394200"/>
          </a:xfrm>
          <a:prstGeom prst="rect">
            <a:avLst/>
          </a:prstGeom>
          <a:solidFill>
            <a:srgbClr val="03405A"/>
          </a:solidFill>
          <a:ln>
            <a:noFill/>
          </a:ln>
        </p:spPr>
        <p:txBody>
          <a:bodyPr anchorCtr="0" anchor="ctr" bIns="34175" lIns="34175" spcFirstLastPara="1" rIns="34175" wrap="square" tIns="3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D1ED"/>
              </a:buClr>
              <a:buSzPts val="1400"/>
              <a:buFont typeface="Montserrat"/>
              <a:buNone/>
            </a:pPr>
            <a:r>
              <a:rPr b="1" lang="en-ZA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rPr>
              <a:t>Tutorials </a:t>
            </a:r>
            <a:endParaRPr b="1" i="1" sz="1400" u="none" cap="none" strike="noStrike">
              <a:solidFill>
                <a:srgbClr val="90D1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62"/>
          <p:cNvSpPr/>
          <p:nvPr/>
        </p:nvSpPr>
        <p:spPr>
          <a:xfrm>
            <a:off x="6325046" y="1441975"/>
            <a:ext cx="5502600" cy="36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</a:pPr>
            <a:r>
              <a:rPr b="1" lang="en-ZA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Assessment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2"/>
          <p:cNvSpPr/>
          <p:nvPr/>
        </p:nvSpPr>
        <p:spPr>
          <a:xfrm>
            <a:off x="300825" y="2716423"/>
            <a:ext cx="26277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175" lIns="34175" spcFirstLastPara="1" rIns="34175" wrap="square" tIns="3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lang="en-ZA" sz="9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2"/>
          <p:cNvSpPr/>
          <p:nvPr/>
        </p:nvSpPr>
        <p:spPr>
          <a:xfrm>
            <a:off x="3312950" y="2675898"/>
            <a:ext cx="26277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175" lIns="34175" spcFirstLastPara="1" rIns="34175" wrap="square" tIns="3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lang="en-ZA" sz="9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2"/>
          <p:cNvSpPr/>
          <p:nvPr/>
        </p:nvSpPr>
        <p:spPr>
          <a:xfrm>
            <a:off x="6325075" y="2665948"/>
            <a:ext cx="26277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175" lIns="34175" spcFirstLastPara="1" rIns="34175" wrap="square" tIns="3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lang="en-ZA" sz="9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2"/>
          <p:cNvSpPr/>
          <p:nvPr/>
        </p:nvSpPr>
        <p:spPr>
          <a:xfrm>
            <a:off x="9200050" y="2665948"/>
            <a:ext cx="26277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175" lIns="34175" spcFirstLastPara="1" rIns="34175" wrap="square" tIns="3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lang="en-ZA" sz="9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</a:pPr>
            <a:r>
              <a:rPr lang="en-ZA"/>
              <a:t>What will you be learning over the next two weeks?</a:t>
            </a:r>
            <a:endParaRPr b="1" i="0" sz="2089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63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63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63"/>
          <p:cNvSpPr txBox="1"/>
          <p:nvPr/>
        </p:nvSpPr>
        <p:spPr>
          <a:xfrm>
            <a:off x="2133194" y="1394651"/>
            <a:ext cx="1800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</a:pPr>
            <a:r>
              <a:rPr b="1" lang="en-Z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3"/>
          <p:cNvSpPr txBox="1"/>
          <p:nvPr/>
        </p:nvSpPr>
        <p:spPr>
          <a:xfrm>
            <a:off x="4082725" y="1510225"/>
            <a:ext cx="7308600" cy="3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3"/>
          <p:cNvSpPr txBox="1"/>
          <p:nvPr/>
        </p:nvSpPr>
        <p:spPr>
          <a:xfrm>
            <a:off x="4082725" y="2027250"/>
            <a:ext cx="3585600" cy="9801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Programming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Pseudo Code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Debugging Concepts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21" name="Google Shape;421;p63"/>
          <p:cNvGrpSpPr/>
          <p:nvPr/>
        </p:nvGrpSpPr>
        <p:grpSpPr>
          <a:xfrm>
            <a:off x="-4027" y="2034823"/>
            <a:ext cx="3802576" cy="967252"/>
            <a:chOff x="-4024" y="1570491"/>
            <a:chExt cx="3802576" cy="720003"/>
          </a:xfrm>
        </p:grpSpPr>
        <p:sp>
          <p:nvSpPr>
            <p:cNvPr id="422" name="Google Shape;422;p63"/>
            <p:cNvSpPr/>
            <p:nvPr/>
          </p:nvSpPr>
          <p:spPr>
            <a:xfrm>
              <a:off x="254318" y="1570491"/>
              <a:ext cx="1869900" cy="720000"/>
            </a:xfrm>
            <a:prstGeom prst="homePlate">
              <a:avLst>
                <a:gd fmla="val 28000" name="adj"/>
              </a:avLst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179998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Montserrat"/>
                <a:buNone/>
              </a:pPr>
              <a:r>
                <a:rPr lang="en-ZA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 to Programming</a:t>
              </a:r>
              <a:endPara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3"/>
            <p:cNvSpPr/>
            <p:nvPr/>
          </p:nvSpPr>
          <p:spPr>
            <a:xfrm>
              <a:off x="-4024" y="1750498"/>
              <a:ext cx="468000" cy="3600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Montserrat"/>
                <a:buNone/>
              </a:pPr>
              <a:r>
                <a:rPr b="0" i="0" lang="en-ZA" sz="1600" u="none" cap="none" strike="noStrike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3"/>
            <p:cNvSpPr txBox="1"/>
            <p:nvPr/>
          </p:nvSpPr>
          <p:spPr>
            <a:xfrm>
              <a:off x="2267952" y="1570494"/>
              <a:ext cx="15306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</a:pPr>
              <a:r>
                <a:rPr lang="en-ZA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Basic concepts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63"/>
          <p:cNvSpPr txBox="1"/>
          <p:nvPr/>
        </p:nvSpPr>
        <p:spPr>
          <a:xfrm>
            <a:off x="7805725" y="2028400"/>
            <a:ext cx="3585600" cy="9801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Installing Jupyter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Interactive vs Scripting mode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 first program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3"/>
          <p:cNvSpPr txBox="1"/>
          <p:nvPr/>
        </p:nvSpPr>
        <p:spPr>
          <a:xfrm>
            <a:off x="4082725" y="3094050"/>
            <a:ext cx="3585600" cy="9801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Print Statement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Working with Variables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Working with Strings, Integers and floating points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27" name="Google Shape;427;p63"/>
          <p:cNvGrpSpPr/>
          <p:nvPr/>
        </p:nvGrpSpPr>
        <p:grpSpPr>
          <a:xfrm>
            <a:off x="-4027" y="3101623"/>
            <a:ext cx="3802576" cy="967252"/>
            <a:chOff x="-4024" y="1570491"/>
            <a:chExt cx="3802576" cy="720003"/>
          </a:xfrm>
        </p:grpSpPr>
        <p:sp>
          <p:nvSpPr>
            <p:cNvPr id="428" name="Google Shape;428;p63"/>
            <p:cNvSpPr/>
            <p:nvPr/>
          </p:nvSpPr>
          <p:spPr>
            <a:xfrm>
              <a:off x="254318" y="1570491"/>
              <a:ext cx="1869900" cy="720000"/>
            </a:xfrm>
            <a:prstGeom prst="homePlate">
              <a:avLst>
                <a:gd fmla="val 28000" name="adj"/>
              </a:avLst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179998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Montserrat"/>
                <a:buNone/>
              </a:pPr>
              <a:r>
                <a:rPr lang="en-ZA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Variables, Expressions and Statements</a:t>
              </a:r>
              <a:endPara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3"/>
            <p:cNvSpPr/>
            <p:nvPr/>
          </p:nvSpPr>
          <p:spPr>
            <a:xfrm>
              <a:off x="-4024" y="1750498"/>
              <a:ext cx="468000" cy="3600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Montserrat"/>
                <a:buNone/>
              </a:pPr>
              <a:r>
                <a:rPr lang="en-ZA" sz="1600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3"/>
            <p:cNvSpPr txBox="1"/>
            <p:nvPr/>
          </p:nvSpPr>
          <p:spPr>
            <a:xfrm>
              <a:off x="2267952" y="1570494"/>
              <a:ext cx="15306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</a:pPr>
              <a:r>
                <a:rPr lang="en-ZA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Basic syntax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p63"/>
          <p:cNvSpPr txBox="1"/>
          <p:nvPr/>
        </p:nvSpPr>
        <p:spPr>
          <a:xfrm>
            <a:off x="7805725" y="3095200"/>
            <a:ext cx="3585600" cy="9801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Math functions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Relational operators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Importing modules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63"/>
          <p:cNvSpPr txBox="1"/>
          <p:nvPr/>
        </p:nvSpPr>
        <p:spPr>
          <a:xfrm>
            <a:off x="4082725" y="4160850"/>
            <a:ext cx="3585600" cy="9801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True - False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Statements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else Statements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Statements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33" name="Google Shape;433;p63"/>
          <p:cNvGrpSpPr/>
          <p:nvPr/>
        </p:nvGrpSpPr>
        <p:grpSpPr>
          <a:xfrm>
            <a:off x="-4027" y="4168423"/>
            <a:ext cx="3802576" cy="967252"/>
            <a:chOff x="-4024" y="1570491"/>
            <a:chExt cx="3802576" cy="720003"/>
          </a:xfrm>
        </p:grpSpPr>
        <p:sp>
          <p:nvSpPr>
            <p:cNvPr id="434" name="Google Shape;434;p63"/>
            <p:cNvSpPr/>
            <p:nvPr/>
          </p:nvSpPr>
          <p:spPr>
            <a:xfrm>
              <a:off x="254318" y="1570491"/>
              <a:ext cx="1869900" cy="720000"/>
            </a:xfrm>
            <a:prstGeom prst="homePlate">
              <a:avLst>
                <a:gd fmla="val 28000" name="adj"/>
              </a:avLst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179998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Montserrat"/>
                <a:buNone/>
              </a:pPr>
              <a:r>
                <a:rPr lang="en-ZA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Truth, Conditionals and Iterative Processing</a:t>
              </a:r>
              <a:endPara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3"/>
            <p:cNvSpPr/>
            <p:nvPr/>
          </p:nvSpPr>
          <p:spPr>
            <a:xfrm>
              <a:off x="-4024" y="1750498"/>
              <a:ext cx="468000" cy="3600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Montserrat"/>
                <a:buNone/>
              </a:pPr>
              <a:r>
                <a:rPr lang="en-ZA" sz="1600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3"/>
            <p:cNvSpPr txBox="1"/>
            <p:nvPr/>
          </p:nvSpPr>
          <p:spPr>
            <a:xfrm>
              <a:off x="2267952" y="1570494"/>
              <a:ext cx="15306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</a:pPr>
              <a:r>
                <a:rPr lang="en-ZA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Working with Logic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p63"/>
          <p:cNvSpPr txBox="1"/>
          <p:nvPr/>
        </p:nvSpPr>
        <p:spPr>
          <a:xfrm>
            <a:off x="7805725" y="4162000"/>
            <a:ext cx="3585600" cy="9801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While Statements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break | continue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Recursion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63"/>
          <p:cNvSpPr txBox="1"/>
          <p:nvPr/>
        </p:nvSpPr>
        <p:spPr>
          <a:xfrm>
            <a:off x="4082725" y="5303850"/>
            <a:ext cx="3585600" cy="9801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functions work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Creating functions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Working with functions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39" name="Google Shape;439;p63"/>
          <p:cNvGrpSpPr/>
          <p:nvPr/>
        </p:nvGrpSpPr>
        <p:grpSpPr>
          <a:xfrm>
            <a:off x="-4027" y="5311423"/>
            <a:ext cx="3802576" cy="967252"/>
            <a:chOff x="-4024" y="1570491"/>
            <a:chExt cx="3802576" cy="720003"/>
          </a:xfrm>
        </p:grpSpPr>
        <p:sp>
          <p:nvSpPr>
            <p:cNvPr id="440" name="Google Shape;440;p63"/>
            <p:cNvSpPr/>
            <p:nvPr/>
          </p:nvSpPr>
          <p:spPr>
            <a:xfrm>
              <a:off x="254318" y="1570491"/>
              <a:ext cx="1869900" cy="720000"/>
            </a:xfrm>
            <a:prstGeom prst="homePlate">
              <a:avLst>
                <a:gd fmla="val 28000" name="adj"/>
              </a:avLst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179998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Montserrat"/>
                <a:buNone/>
              </a:pPr>
              <a:r>
                <a:rPr lang="en-ZA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Functions</a:t>
              </a:r>
              <a:endPara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3"/>
            <p:cNvSpPr/>
            <p:nvPr/>
          </p:nvSpPr>
          <p:spPr>
            <a:xfrm>
              <a:off x="-4024" y="1750498"/>
              <a:ext cx="468000" cy="3600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Montserrat"/>
                <a:buNone/>
              </a:pPr>
              <a:r>
                <a:rPr lang="en-ZA" sz="1600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3"/>
            <p:cNvSpPr txBox="1"/>
            <p:nvPr/>
          </p:nvSpPr>
          <p:spPr>
            <a:xfrm>
              <a:off x="2267952" y="1570494"/>
              <a:ext cx="15306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</a:pPr>
              <a:r>
                <a:rPr lang="en-ZA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Building functions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3" name="Google Shape;443;p63"/>
          <p:cNvSpPr txBox="1"/>
          <p:nvPr/>
        </p:nvSpPr>
        <p:spPr>
          <a:xfrm>
            <a:off x="7805725" y="5305000"/>
            <a:ext cx="3585600" cy="9801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Working with variables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Local and global variables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</a:pPr>
            <a:r>
              <a:rPr lang="en-ZA"/>
              <a:t>Your Project | Software Developer at ZunoTech</a:t>
            </a:r>
            <a:endParaRPr b="1" i="0" sz="2089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64"/>
          <p:cNvSpPr txBox="1"/>
          <p:nvPr>
            <p:ph idx="1" type="body"/>
          </p:nvPr>
        </p:nvSpPr>
        <p:spPr>
          <a:xfrm>
            <a:off x="300784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ZA">
                <a:solidFill>
                  <a:schemeClr val="accent3"/>
                </a:solidFill>
              </a:rPr>
              <a:t>Problem Statement</a:t>
            </a:r>
            <a:r>
              <a:rPr lang="en-ZA"/>
              <a:t>: Can we build a financial calculator?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64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64"/>
          <p:cNvSpPr txBox="1"/>
          <p:nvPr/>
        </p:nvSpPr>
        <p:spPr>
          <a:xfrm>
            <a:off x="468925" y="1527825"/>
            <a:ext cx="5179500" cy="3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Your 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64"/>
          <p:cNvSpPr txBox="1"/>
          <p:nvPr/>
        </p:nvSpPr>
        <p:spPr>
          <a:xfrm>
            <a:off x="2303575" y="2097575"/>
            <a:ext cx="3344700" cy="20196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3175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➢"/>
            </a:pPr>
            <a:r>
              <a:rPr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 are a </a:t>
            </a:r>
            <a:r>
              <a:rPr b="1"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Software Developer at ZunoTech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➢"/>
            </a:pPr>
            <a:r>
              <a:rPr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ZunoTech is a </a:t>
            </a:r>
            <a:r>
              <a:rPr b="1"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FinTech start-up</a:t>
            </a:r>
            <a:r>
              <a:rPr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that is 6 months old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➢"/>
            </a:pPr>
            <a:r>
              <a:rPr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ZunoTech’s plan is to </a:t>
            </a:r>
            <a:r>
              <a:rPr b="1"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 software for Financial Advisors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64"/>
          <p:cNvSpPr txBox="1"/>
          <p:nvPr/>
        </p:nvSpPr>
        <p:spPr>
          <a:xfrm>
            <a:off x="6630079" y="1527825"/>
            <a:ext cx="5179500" cy="3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Your role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64"/>
          <p:cNvSpPr txBox="1"/>
          <p:nvPr/>
        </p:nvSpPr>
        <p:spPr>
          <a:xfrm>
            <a:off x="8464974" y="2097728"/>
            <a:ext cx="3344400" cy="20196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3175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➢"/>
            </a:pPr>
            <a:r>
              <a:rPr b="1"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r>
              <a:rPr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 customer’s </a:t>
            </a:r>
            <a:r>
              <a:rPr b="1"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Retirement Savings</a:t>
            </a:r>
            <a:r>
              <a:rPr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the future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➢"/>
            </a:pPr>
            <a:r>
              <a:rPr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Help </a:t>
            </a:r>
            <a:r>
              <a:rPr b="1"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customer’s understand how big a homeloan</a:t>
            </a:r>
            <a:r>
              <a:rPr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they can take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➢"/>
            </a:pPr>
            <a:r>
              <a:rPr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a </a:t>
            </a:r>
            <a:r>
              <a:rPr b="1"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new financial product </a:t>
            </a:r>
            <a:r>
              <a:rPr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 the market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4"/>
          <p:cNvSpPr txBox="1"/>
          <p:nvPr/>
        </p:nvSpPr>
        <p:spPr>
          <a:xfrm>
            <a:off x="468925" y="4347225"/>
            <a:ext cx="5179500" cy="3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Stuff you need to Know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4"/>
          <p:cNvSpPr txBox="1"/>
          <p:nvPr/>
        </p:nvSpPr>
        <p:spPr>
          <a:xfrm>
            <a:off x="2303725" y="4841977"/>
            <a:ext cx="3344700" cy="18408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3175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➢"/>
            </a:pPr>
            <a:r>
              <a:rPr b="1"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 and Present Value </a:t>
            </a:r>
            <a:r>
              <a:rPr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concepts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➢"/>
            </a:pPr>
            <a:r>
              <a:rPr b="1"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 Value formula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➢"/>
            </a:pPr>
            <a:r>
              <a:rPr b="1"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Present Value formula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4"/>
          <p:cNvSpPr txBox="1"/>
          <p:nvPr/>
        </p:nvSpPr>
        <p:spPr>
          <a:xfrm>
            <a:off x="8465177" y="4842099"/>
            <a:ext cx="3344400" cy="18408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➢"/>
            </a:pPr>
            <a:r>
              <a:rPr b="1"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7 Functions </a:t>
            </a:r>
            <a:r>
              <a:rPr lang="en-Z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before the end of the week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64"/>
          <p:cNvSpPr txBox="1"/>
          <p:nvPr/>
        </p:nvSpPr>
        <p:spPr>
          <a:xfrm>
            <a:off x="6630079" y="4347225"/>
            <a:ext cx="5179500" cy="3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Your Job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725" y="4842100"/>
            <a:ext cx="1780750" cy="18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75" y="5013475"/>
            <a:ext cx="1780750" cy="12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4175" y="2112075"/>
            <a:ext cx="1840800" cy="19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175" y="2097725"/>
            <a:ext cx="1825400" cy="19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29692" y="0"/>
            <a:ext cx="1862309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5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</a:pPr>
            <a:r>
              <a:rPr lang="en-ZA"/>
              <a:t>Your Project | Build software for Financial Advisors </a:t>
            </a:r>
            <a:endParaRPr b="1" i="0" sz="2089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65"/>
          <p:cNvSpPr txBox="1"/>
          <p:nvPr>
            <p:ph idx="1" type="body"/>
          </p:nvPr>
        </p:nvSpPr>
        <p:spPr>
          <a:xfrm>
            <a:off x="300784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ZA"/>
              <a:t>You specifically need to build 3 modules: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65"/>
          <p:cNvSpPr txBox="1"/>
          <p:nvPr>
            <p:ph idx="12" type="sldNum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"/>
              <a:buNone/>
            </a:pPr>
            <a:fld id="{00000000-1234-1234-1234-123412341234}" type="slidenum">
              <a:rPr b="0" i="0" lang="en-ZA" sz="11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5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65"/>
          <p:cNvSpPr txBox="1"/>
          <p:nvPr/>
        </p:nvSpPr>
        <p:spPr>
          <a:xfrm>
            <a:off x="2133194" y="1394651"/>
            <a:ext cx="1800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</a:pPr>
            <a:r>
              <a:rPr b="1" lang="en-Z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Difficulty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5"/>
          <p:cNvSpPr txBox="1"/>
          <p:nvPr/>
        </p:nvSpPr>
        <p:spPr>
          <a:xfrm>
            <a:off x="4082725" y="1510225"/>
            <a:ext cx="3585600" cy="3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What are you building?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5"/>
          <p:cNvSpPr txBox="1"/>
          <p:nvPr/>
        </p:nvSpPr>
        <p:spPr>
          <a:xfrm>
            <a:off x="4082726" y="2027250"/>
            <a:ext cx="3585600" cy="12411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 software</a:t>
            </a: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that takes in key assumptions (investment returns, investment period and monthly investment) to </a:t>
            </a:r>
            <a:r>
              <a:rPr b="1"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Retirement Savings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75" name="Google Shape;475;p65"/>
          <p:cNvGrpSpPr/>
          <p:nvPr/>
        </p:nvGrpSpPr>
        <p:grpSpPr>
          <a:xfrm>
            <a:off x="-4025" y="2036793"/>
            <a:ext cx="3802576" cy="1224725"/>
            <a:chOff x="-4024" y="1570491"/>
            <a:chExt cx="3802576" cy="720003"/>
          </a:xfrm>
        </p:grpSpPr>
        <p:sp>
          <p:nvSpPr>
            <p:cNvPr id="476" name="Google Shape;476;p65"/>
            <p:cNvSpPr/>
            <p:nvPr/>
          </p:nvSpPr>
          <p:spPr>
            <a:xfrm>
              <a:off x="254318" y="1570491"/>
              <a:ext cx="1869900" cy="720000"/>
            </a:xfrm>
            <a:prstGeom prst="homePlate">
              <a:avLst>
                <a:gd fmla="val 28000" name="adj"/>
              </a:avLst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179998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Montserrat"/>
                <a:buNone/>
              </a:pPr>
              <a:r>
                <a:rPr lang="en-ZA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Project Retirement Savings</a:t>
              </a:r>
              <a:endPara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5"/>
            <p:cNvSpPr/>
            <p:nvPr/>
          </p:nvSpPr>
          <p:spPr>
            <a:xfrm>
              <a:off x="-4024" y="1750498"/>
              <a:ext cx="468000" cy="3600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Montserrat"/>
                <a:buNone/>
              </a:pPr>
              <a:r>
                <a:rPr b="0" i="0" lang="en-ZA" sz="1600" u="none" cap="none" strike="noStrike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5"/>
            <p:cNvSpPr txBox="1"/>
            <p:nvPr/>
          </p:nvSpPr>
          <p:spPr>
            <a:xfrm>
              <a:off x="2267952" y="1570494"/>
              <a:ext cx="15306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</a:pPr>
              <a:r>
                <a:rPr lang="en-ZA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Easy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Google Shape;479;p65"/>
          <p:cNvSpPr txBox="1"/>
          <p:nvPr/>
        </p:nvSpPr>
        <p:spPr>
          <a:xfrm>
            <a:off x="7805725" y="2028706"/>
            <a:ext cx="3585600" cy="12411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and Submit 3 Functions</a:t>
            </a: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increasing difficulty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65"/>
          <p:cNvSpPr txBox="1"/>
          <p:nvPr/>
        </p:nvSpPr>
        <p:spPr>
          <a:xfrm>
            <a:off x="7817850" y="1513300"/>
            <a:ext cx="3585600" cy="3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</a:pPr>
            <a:r>
              <a:rPr b="1" lang="en-ZA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What do you need to 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5"/>
          <p:cNvSpPr txBox="1"/>
          <p:nvPr/>
        </p:nvSpPr>
        <p:spPr>
          <a:xfrm>
            <a:off x="4063451" y="3522300"/>
            <a:ext cx="3585600" cy="12411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 software</a:t>
            </a: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that takes in key assumptions (monthly payment, finance rates, length of homeloan)) to show the </a:t>
            </a:r>
            <a:r>
              <a:rPr b="1"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maximum home-loan a customer can access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2" name="Google Shape;482;p65"/>
          <p:cNvGrpSpPr/>
          <p:nvPr/>
        </p:nvGrpSpPr>
        <p:grpSpPr>
          <a:xfrm>
            <a:off x="-23300" y="3531843"/>
            <a:ext cx="3802576" cy="1224725"/>
            <a:chOff x="-4024" y="1570491"/>
            <a:chExt cx="3802576" cy="720003"/>
          </a:xfrm>
        </p:grpSpPr>
        <p:sp>
          <p:nvSpPr>
            <p:cNvPr id="483" name="Google Shape;483;p65"/>
            <p:cNvSpPr/>
            <p:nvPr/>
          </p:nvSpPr>
          <p:spPr>
            <a:xfrm>
              <a:off x="254318" y="1570491"/>
              <a:ext cx="1869900" cy="720000"/>
            </a:xfrm>
            <a:prstGeom prst="homePlate">
              <a:avLst>
                <a:gd fmla="val 28000" name="adj"/>
              </a:avLst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179998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Montserrat"/>
                <a:buNone/>
              </a:pPr>
              <a:r>
                <a:rPr lang="en-ZA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Homeloan Affordability Caclulator</a:t>
              </a:r>
              <a:endPara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5"/>
            <p:cNvSpPr/>
            <p:nvPr/>
          </p:nvSpPr>
          <p:spPr>
            <a:xfrm>
              <a:off x="-4024" y="1750498"/>
              <a:ext cx="468000" cy="3600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Montserrat"/>
                <a:buNone/>
              </a:pPr>
              <a:r>
                <a:rPr lang="en-ZA" sz="1600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5"/>
            <p:cNvSpPr txBox="1"/>
            <p:nvPr/>
          </p:nvSpPr>
          <p:spPr>
            <a:xfrm>
              <a:off x="2267952" y="1570494"/>
              <a:ext cx="15306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</a:pPr>
              <a:r>
                <a:rPr lang="en-ZA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Medium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p65"/>
          <p:cNvSpPr txBox="1"/>
          <p:nvPr/>
        </p:nvSpPr>
        <p:spPr>
          <a:xfrm>
            <a:off x="7786450" y="3523756"/>
            <a:ext cx="3585600" cy="12411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and Submit 3 Functions</a:t>
            </a: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increasing difficulty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5"/>
          <p:cNvSpPr txBox="1"/>
          <p:nvPr/>
        </p:nvSpPr>
        <p:spPr>
          <a:xfrm>
            <a:off x="4063451" y="5122500"/>
            <a:ext cx="3585600" cy="12411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 software</a:t>
            </a:r>
            <a:r>
              <a:rPr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that takes in key assumptions (like investment returns, investment period and monthly investment) to </a:t>
            </a:r>
            <a:r>
              <a:rPr b="1"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Retirement Savings of a new financial instrument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8" name="Google Shape;488;p65"/>
          <p:cNvGrpSpPr/>
          <p:nvPr/>
        </p:nvGrpSpPr>
        <p:grpSpPr>
          <a:xfrm>
            <a:off x="-23300" y="5132043"/>
            <a:ext cx="3802576" cy="1224725"/>
            <a:chOff x="-4024" y="1570491"/>
            <a:chExt cx="3802576" cy="720003"/>
          </a:xfrm>
        </p:grpSpPr>
        <p:sp>
          <p:nvSpPr>
            <p:cNvPr id="489" name="Google Shape;489;p65"/>
            <p:cNvSpPr/>
            <p:nvPr/>
          </p:nvSpPr>
          <p:spPr>
            <a:xfrm>
              <a:off x="254318" y="1570491"/>
              <a:ext cx="1869900" cy="720000"/>
            </a:xfrm>
            <a:prstGeom prst="homePlate">
              <a:avLst>
                <a:gd fmla="val 28000" name="adj"/>
              </a:avLst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179998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Montserrat"/>
                <a:buNone/>
              </a:pPr>
              <a:r>
                <a:rPr lang="en-ZA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Project Retirement Savings</a:t>
              </a:r>
              <a:endPara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5"/>
            <p:cNvSpPr/>
            <p:nvPr/>
          </p:nvSpPr>
          <p:spPr>
            <a:xfrm>
              <a:off x="-4024" y="1750498"/>
              <a:ext cx="468000" cy="3600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Montserrat"/>
                <a:buNone/>
              </a:pPr>
              <a:r>
                <a:rPr lang="en-ZA" sz="1600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5"/>
            <p:cNvSpPr txBox="1"/>
            <p:nvPr/>
          </p:nvSpPr>
          <p:spPr>
            <a:xfrm>
              <a:off x="2267952" y="1570494"/>
              <a:ext cx="15306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</a:pPr>
              <a:r>
                <a:rPr lang="en-ZA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Medium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65"/>
          <p:cNvSpPr txBox="1"/>
          <p:nvPr/>
        </p:nvSpPr>
        <p:spPr>
          <a:xfrm>
            <a:off x="7786450" y="5123956"/>
            <a:ext cx="3585600" cy="1241100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lang="en-Z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and Submit 1 Function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3" name="Google Shape;49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692" y="0"/>
            <a:ext cx="1862309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6"/>
          <p:cNvSpPr txBox="1"/>
          <p:nvPr>
            <p:ph type="title"/>
          </p:nvPr>
        </p:nvSpPr>
        <p:spPr>
          <a:xfrm>
            <a:off x="300784" y="158637"/>
            <a:ext cx="11565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</a:pPr>
            <a:r>
              <a:rPr b="1" i="0" lang="en-ZA" sz="2089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Logging into EDSA Platform - ATHENA</a:t>
            </a:r>
            <a:endParaRPr b="1" i="0" sz="2089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66"/>
          <p:cNvSpPr txBox="1"/>
          <p:nvPr>
            <p:ph idx="1" type="body"/>
          </p:nvPr>
        </p:nvSpPr>
        <p:spPr>
          <a:xfrm>
            <a:off x="300784" y="985149"/>
            <a:ext cx="11558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ZA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ATHENA is the ancient Greek goddess of wisdom, handicraft, and war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6"/>
          <p:cNvSpPr txBox="1"/>
          <p:nvPr>
            <p:ph idx="2" type="body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1" name="Google Shape;50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5172" y="4747"/>
            <a:ext cx="2688966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502" name="Google Shape;502;p66"/>
          <p:cNvPicPr preferRelativeResize="0"/>
          <p:nvPr/>
        </p:nvPicPr>
        <p:blipFill rotWithShape="1">
          <a:blip r:embed="rId4">
            <a:alphaModFix/>
          </a:blip>
          <a:srcRect b="3642" l="0" r="0" t="0"/>
          <a:stretch/>
        </p:blipFill>
        <p:spPr>
          <a:xfrm>
            <a:off x="6094400" y="1571825"/>
            <a:ext cx="3397800" cy="4556700"/>
          </a:xfrm>
          <a:prstGeom prst="roundRect">
            <a:avLst>
              <a:gd fmla="val 6449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03" name="Google Shape;503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600" y="1612429"/>
            <a:ext cx="3627172" cy="4559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plore DSA">
  <a:themeElements>
    <a:clrScheme name="Explore">
      <a:dk1>
        <a:srgbClr val="000000"/>
      </a:dk1>
      <a:lt1>
        <a:srgbClr val="FFFFFF"/>
      </a:lt1>
      <a:dk2>
        <a:srgbClr val="242852"/>
      </a:dk2>
      <a:lt2>
        <a:srgbClr val="90D1ED"/>
      </a:lt2>
      <a:accent1>
        <a:srgbClr val="4A66AC"/>
      </a:accent1>
      <a:accent2>
        <a:srgbClr val="629DD1"/>
      </a:accent2>
      <a:accent3>
        <a:srgbClr val="03405A"/>
      </a:accent3>
      <a:accent4>
        <a:srgbClr val="7F8FA9"/>
      </a:accent4>
      <a:accent5>
        <a:srgbClr val="5AA2AE"/>
      </a:accent5>
      <a:accent6>
        <a:srgbClr val="9D90A0"/>
      </a:accent6>
      <a:hlink>
        <a:srgbClr val="297FD5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plore DSA">
  <a:themeElements>
    <a:clrScheme name="Explore">
      <a:dk1>
        <a:srgbClr val="000000"/>
      </a:dk1>
      <a:lt1>
        <a:srgbClr val="FFFFFF"/>
      </a:lt1>
      <a:dk2>
        <a:srgbClr val="242852"/>
      </a:dk2>
      <a:lt2>
        <a:srgbClr val="90D1ED"/>
      </a:lt2>
      <a:accent1>
        <a:srgbClr val="4A66AC"/>
      </a:accent1>
      <a:accent2>
        <a:srgbClr val="629DD1"/>
      </a:accent2>
      <a:accent3>
        <a:srgbClr val="03405A"/>
      </a:accent3>
      <a:accent4>
        <a:srgbClr val="7F8FA9"/>
      </a:accent4>
      <a:accent5>
        <a:srgbClr val="5AA2AE"/>
      </a:accent5>
      <a:accent6>
        <a:srgbClr val="9D90A0"/>
      </a:accent6>
      <a:hlink>
        <a:srgbClr val="297FD5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xplore DSA">
  <a:themeElements>
    <a:clrScheme name="Explore">
      <a:dk1>
        <a:srgbClr val="000000"/>
      </a:dk1>
      <a:lt1>
        <a:srgbClr val="FFFFFF"/>
      </a:lt1>
      <a:dk2>
        <a:srgbClr val="242852"/>
      </a:dk2>
      <a:lt2>
        <a:srgbClr val="90D1ED"/>
      </a:lt2>
      <a:accent1>
        <a:srgbClr val="4A66AC"/>
      </a:accent1>
      <a:accent2>
        <a:srgbClr val="629DD1"/>
      </a:accent2>
      <a:accent3>
        <a:srgbClr val="03405A"/>
      </a:accent3>
      <a:accent4>
        <a:srgbClr val="7F8FA9"/>
      </a:accent4>
      <a:accent5>
        <a:srgbClr val="5AA2AE"/>
      </a:accent5>
      <a:accent6>
        <a:srgbClr val="9D90A0"/>
      </a:accent6>
      <a:hlink>
        <a:srgbClr val="297FD5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xplore DSA">
  <a:themeElements>
    <a:clrScheme name="Explore">
      <a:dk1>
        <a:srgbClr val="000000"/>
      </a:dk1>
      <a:lt1>
        <a:srgbClr val="FFFFFF"/>
      </a:lt1>
      <a:dk2>
        <a:srgbClr val="242852"/>
      </a:dk2>
      <a:lt2>
        <a:srgbClr val="90D1ED"/>
      </a:lt2>
      <a:accent1>
        <a:srgbClr val="4A66AC"/>
      </a:accent1>
      <a:accent2>
        <a:srgbClr val="629DD1"/>
      </a:accent2>
      <a:accent3>
        <a:srgbClr val="03405A"/>
      </a:accent3>
      <a:accent4>
        <a:srgbClr val="7F8FA9"/>
      </a:accent4>
      <a:accent5>
        <a:srgbClr val="5AA2AE"/>
      </a:accent5>
      <a:accent6>
        <a:srgbClr val="9D90A0"/>
      </a:accent6>
      <a:hlink>
        <a:srgbClr val="297FD5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xplore DSA">
  <a:themeElements>
    <a:clrScheme name="Explore">
      <a:dk1>
        <a:srgbClr val="000000"/>
      </a:dk1>
      <a:lt1>
        <a:srgbClr val="FFFFFF"/>
      </a:lt1>
      <a:dk2>
        <a:srgbClr val="242852"/>
      </a:dk2>
      <a:lt2>
        <a:srgbClr val="90D1ED"/>
      </a:lt2>
      <a:accent1>
        <a:srgbClr val="4A66AC"/>
      </a:accent1>
      <a:accent2>
        <a:srgbClr val="629DD1"/>
      </a:accent2>
      <a:accent3>
        <a:srgbClr val="03405A"/>
      </a:accent3>
      <a:accent4>
        <a:srgbClr val="7F8FA9"/>
      </a:accent4>
      <a:accent5>
        <a:srgbClr val="5AA2AE"/>
      </a:accent5>
      <a:accent6>
        <a:srgbClr val="9D90A0"/>
      </a:accent6>
      <a:hlink>
        <a:srgbClr val="297FD5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