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20" r:id="rId1"/>
  </p:sldMasterIdLst>
  <p:sldIdLst>
    <p:sldId id="261" r:id="rId2"/>
    <p:sldId id="262" r:id="rId3"/>
    <p:sldId id="268" r:id="rId4"/>
    <p:sldId id="271" r:id="rId5"/>
    <p:sldId id="27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170" autoAdjust="0"/>
    <p:restoredTop sz="94660"/>
  </p:normalViewPr>
  <p:slideViewPr>
    <p:cSldViewPr snapToGrid="0">
      <p:cViewPr varScale="1">
        <p:scale>
          <a:sx n="64" d="100"/>
          <a:sy n="64" d="100"/>
        </p:scale>
        <p:origin x="9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E40412-4360-477A-AFEF-976783442857}" type="doc">
      <dgm:prSet loTypeId="urn:microsoft.com/office/officeart/2005/8/layout/hProcess9" loCatId="process" qsTypeId="urn:microsoft.com/office/officeart/2005/8/quickstyle/simple1" qsCatId="simple" csTypeId="urn:microsoft.com/office/officeart/2005/8/colors/accent1_2" csCatId="accent1" phldr="1"/>
      <dgm:spPr/>
    </dgm:pt>
    <dgm:pt modelId="{E73417CF-DCF4-4389-8F1E-53D817F0F9A9}">
      <dgm:prSet phldrT="[טקסט]" custT="1"/>
      <dgm:spPr/>
      <dgm:t>
        <a:bodyPr/>
        <a:lstStyle/>
        <a:p>
          <a:pPr rtl="1"/>
          <a:r>
            <a:rPr lang="he-IL" sz="1600" dirty="0"/>
            <a:t>אין ברשותנו מידע זמין המתאים לבעיה המתוארת, אך ניתן לאסוף מידע.</a:t>
          </a:r>
          <a:endParaRPr lang="he-IL" sz="1600" dirty="0">
            <a:solidFill>
              <a:schemeClr val="tx1"/>
            </a:solidFill>
          </a:endParaRPr>
        </a:p>
      </dgm:t>
    </dgm:pt>
    <dgm:pt modelId="{08889560-BAEA-49DD-8626-2609DA417356}" type="parTrans" cxnId="{DE38CD95-8514-4DB6-9727-83E3FCFF8DA1}">
      <dgm:prSet/>
      <dgm:spPr/>
      <dgm:t>
        <a:bodyPr/>
        <a:lstStyle/>
        <a:p>
          <a:pPr rtl="1"/>
          <a:endParaRPr lang="he-IL"/>
        </a:p>
      </dgm:t>
    </dgm:pt>
    <dgm:pt modelId="{8955554C-B100-4B4B-9B81-6024E0A0303B}" type="sibTrans" cxnId="{DE38CD95-8514-4DB6-9727-83E3FCFF8DA1}">
      <dgm:prSet/>
      <dgm:spPr/>
      <dgm:t>
        <a:bodyPr/>
        <a:lstStyle/>
        <a:p>
          <a:pPr rtl="1"/>
          <a:endParaRPr lang="he-IL"/>
        </a:p>
      </dgm:t>
    </dgm:pt>
    <dgm:pt modelId="{E891D4BC-A36C-4F8C-99CC-0CBA42D1C24A}">
      <dgm:prSet phldrT="[טקסט]"/>
      <dgm:spPr/>
      <dgm:t>
        <a:bodyPr/>
        <a:lstStyle/>
        <a:p>
          <a:pPr rtl="1"/>
          <a:r>
            <a:rPr lang="he-IL" dirty="0"/>
            <a:t>כמו </a:t>
          </a:r>
          <a:r>
            <a:rPr lang="he-IL" dirty="0" err="1"/>
            <a:t>כן,אין</a:t>
          </a:r>
          <a:r>
            <a:rPr lang="he-IL" dirty="0"/>
            <a:t> לנו מידע על הדומיין או מידע ממומחה כלשהו.</a:t>
          </a:r>
        </a:p>
      </dgm:t>
    </dgm:pt>
    <dgm:pt modelId="{601DC3D6-BFE0-4DC7-B609-8FF4705C7C9A}" type="parTrans" cxnId="{93BA35D7-EAF6-4D32-B175-26430910F809}">
      <dgm:prSet/>
      <dgm:spPr/>
      <dgm:t>
        <a:bodyPr/>
        <a:lstStyle/>
        <a:p>
          <a:pPr rtl="1"/>
          <a:endParaRPr lang="he-IL"/>
        </a:p>
      </dgm:t>
    </dgm:pt>
    <dgm:pt modelId="{972A97C6-C14F-4F97-8154-FC4342BEF00B}" type="sibTrans" cxnId="{93BA35D7-EAF6-4D32-B175-26430910F809}">
      <dgm:prSet/>
      <dgm:spPr/>
      <dgm:t>
        <a:bodyPr/>
        <a:lstStyle/>
        <a:p>
          <a:pPr rtl="1"/>
          <a:endParaRPr lang="he-IL"/>
        </a:p>
      </dgm:t>
    </dgm:pt>
    <dgm:pt modelId="{A9BFE3DE-0B11-4575-8D9C-2A7F71E36E7D}">
      <dgm:prSet phldrT="[טקסט]"/>
      <dgm:spPr/>
      <dgm:t>
        <a:bodyPr/>
        <a:lstStyle/>
        <a:p>
          <a:pPr rtl="1"/>
          <a:r>
            <a:rPr lang="he-IL" dirty="0"/>
            <a:t>לכן בחרנו ב</a:t>
          </a:r>
          <a:r>
            <a:rPr lang="en-US" dirty="0"/>
            <a:t>Data driven</a:t>
          </a:r>
          <a:r>
            <a:rPr lang="he-IL" dirty="0"/>
            <a:t>. </a:t>
          </a:r>
        </a:p>
      </dgm:t>
    </dgm:pt>
    <dgm:pt modelId="{DBCD0BA9-B6C6-4C82-A695-2941187C51AC}" type="parTrans" cxnId="{9863D978-160A-499B-83C7-ED85A60E5E03}">
      <dgm:prSet/>
      <dgm:spPr/>
      <dgm:t>
        <a:bodyPr/>
        <a:lstStyle/>
        <a:p>
          <a:pPr rtl="1"/>
          <a:endParaRPr lang="he-IL"/>
        </a:p>
      </dgm:t>
    </dgm:pt>
    <dgm:pt modelId="{3B8C1B7A-356D-4932-84A2-E354F1398CB9}" type="sibTrans" cxnId="{9863D978-160A-499B-83C7-ED85A60E5E03}">
      <dgm:prSet/>
      <dgm:spPr/>
      <dgm:t>
        <a:bodyPr/>
        <a:lstStyle/>
        <a:p>
          <a:pPr rtl="1"/>
          <a:endParaRPr lang="he-IL"/>
        </a:p>
      </dgm:t>
    </dgm:pt>
    <dgm:pt modelId="{46DDACF0-03F6-4B8B-8B01-C4E74A1ACD0A}">
      <dgm:prSet/>
      <dgm:spPr/>
      <dgm:t>
        <a:bodyPr/>
        <a:lstStyle/>
        <a:p>
          <a:pPr rtl="1"/>
          <a:r>
            <a:rPr lang="he-IL" dirty="0"/>
            <a:t>כמות המידע הניתנת לאיסוף הינה קטנה, שכן אנו מתבססים על סקר בהיקף מצומצם.</a:t>
          </a:r>
        </a:p>
      </dgm:t>
    </dgm:pt>
    <dgm:pt modelId="{7585C580-00E0-4436-8893-F8BC6B9F2AD4}" type="parTrans" cxnId="{241ECDFB-1A74-4638-A5D2-F6C59CA48D7E}">
      <dgm:prSet/>
      <dgm:spPr/>
      <dgm:t>
        <a:bodyPr/>
        <a:lstStyle/>
        <a:p>
          <a:pPr rtl="1"/>
          <a:endParaRPr lang="he-IL"/>
        </a:p>
      </dgm:t>
    </dgm:pt>
    <dgm:pt modelId="{B93A8693-B38D-4915-B690-86A59AAEC367}" type="sibTrans" cxnId="{241ECDFB-1A74-4638-A5D2-F6C59CA48D7E}">
      <dgm:prSet/>
      <dgm:spPr/>
      <dgm:t>
        <a:bodyPr/>
        <a:lstStyle/>
        <a:p>
          <a:pPr rtl="1"/>
          <a:endParaRPr lang="he-IL"/>
        </a:p>
      </dgm:t>
    </dgm:pt>
    <dgm:pt modelId="{4A6E4E48-8094-4A62-BD52-944F28BDD3ED}" type="pres">
      <dgm:prSet presAssocID="{EBE40412-4360-477A-AFEF-976783442857}" presName="CompostProcess" presStyleCnt="0">
        <dgm:presLayoutVars>
          <dgm:dir val="rev"/>
          <dgm:resizeHandles val="exact"/>
        </dgm:presLayoutVars>
      </dgm:prSet>
      <dgm:spPr/>
    </dgm:pt>
    <dgm:pt modelId="{5B97AE1F-FE30-48BC-83F9-244C30B80AE8}" type="pres">
      <dgm:prSet presAssocID="{EBE40412-4360-477A-AFEF-976783442857}" presName="arrow" presStyleLbl="bgShp" presStyleIdx="0" presStyleCnt="1" custLinFactNeighborX="-1692"/>
      <dgm:spPr>
        <a:solidFill>
          <a:schemeClr val="accent1">
            <a:alpha val="71000"/>
          </a:schemeClr>
        </a:solidFill>
      </dgm:spPr>
    </dgm:pt>
    <dgm:pt modelId="{FFE2767D-46F5-4046-AC08-C6127A62521D}" type="pres">
      <dgm:prSet presAssocID="{EBE40412-4360-477A-AFEF-976783442857}" presName="linearProcess" presStyleCnt="0"/>
      <dgm:spPr/>
    </dgm:pt>
    <dgm:pt modelId="{63A6CD67-5A44-4226-8045-40E55A2B68F3}" type="pres">
      <dgm:prSet presAssocID="{E73417CF-DCF4-4389-8F1E-53D817F0F9A9}" presName="textNode" presStyleLbl="node1" presStyleIdx="0" presStyleCnt="4">
        <dgm:presLayoutVars>
          <dgm:bulletEnabled val="1"/>
        </dgm:presLayoutVars>
      </dgm:prSet>
      <dgm:spPr/>
    </dgm:pt>
    <dgm:pt modelId="{C6FC12E5-8DF7-44BB-AB29-1CECFAA195DD}" type="pres">
      <dgm:prSet presAssocID="{8955554C-B100-4B4B-9B81-6024E0A0303B}" presName="sibTrans" presStyleCnt="0"/>
      <dgm:spPr/>
    </dgm:pt>
    <dgm:pt modelId="{D784F43F-C1FC-42DF-BEF3-79854A451793}" type="pres">
      <dgm:prSet presAssocID="{46DDACF0-03F6-4B8B-8B01-C4E74A1ACD0A}" presName="textNode" presStyleLbl="node1" presStyleIdx="1" presStyleCnt="4">
        <dgm:presLayoutVars>
          <dgm:bulletEnabled val="1"/>
        </dgm:presLayoutVars>
      </dgm:prSet>
      <dgm:spPr/>
    </dgm:pt>
    <dgm:pt modelId="{2DEB456C-EB29-488D-A0B2-ECFB302A9864}" type="pres">
      <dgm:prSet presAssocID="{B93A8693-B38D-4915-B690-86A59AAEC367}" presName="sibTrans" presStyleCnt="0"/>
      <dgm:spPr/>
    </dgm:pt>
    <dgm:pt modelId="{965BA174-8E67-4781-99D8-CC64513E2B1A}" type="pres">
      <dgm:prSet presAssocID="{E891D4BC-A36C-4F8C-99CC-0CBA42D1C24A}" presName="textNode" presStyleLbl="node1" presStyleIdx="2" presStyleCnt="4">
        <dgm:presLayoutVars>
          <dgm:bulletEnabled val="1"/>
        </dgm:presLayoutVars>
      </dgm:prSet>
      <dgm:spPr/>
    </dgm:pt>
    <dgm:pt modelId="{FD28BBB8-1C9C-47DE-B67C-B442607EF6C5}" type="pres">
      <dgm:prSet presAssocID="{972A97C6-C14F-4F97-8154-FC4342BEF00B}" presName="sibTrans" presStyleCnt="0"/>
      <dgm:spPr/>
    </dgm:pt>
    <dgm:pt modelId="{B5523786-DD13-4EFD-99E8-54E3EDCFD067}" type="pres">
      <dgm:prSet presAssocID="{A9BFE3DE-0B11-4575-8D9C-2A7F71E36E7D}" presName="textNode" presStyleLbl="node1" presStyleIdx="3" presStyleCnt="4">
        <dgm:presLayoutVars>
          <dgm:bulletEnabled val="1"/>
        </dgm:presLayoutVars>
      </dgm:prSet>
      <dgm:spPr/>
    </dgm:pt>
  </dgm:ptLst>
  <dgm:cxnLst>
    <dgm:cxn modelId="{9863D978-160A-499B-83C7-ED85A60E5E03}" srcId="{EBE40412-4360-477A-AFEF-976783442857}" destId="{A9BFE3DE-0B11-4575-8D9C-2A7F71E36E7D}" srcOrd="3" destOrd="0" parTransId="{DBCD0BA9-B6C6-4C82-A695-2941187C51AC}" sibTransId="{3B8C1B7A-356D-4932-84A2-E354F1398CB9}"/>
    <dgm:cxn modelId="{541E2F91-405C-44DA-AFB7-33ADA88F071A}" type="presOf" srcId="{EBE40412-4360-477A-AFEF-976783442857}" destId="{4A6E4E48-8094-4A62-BD52-944F28BDD3ED}" srcOrd="0" destOrd="0" presId="urn:microsoft.com/office/officeart/2005/8/layout/hProcess9"/>
    <dgm:cxn modelId="{DE38CD95-8514-4DB6-9727-83E3FCFF8DA1}" srcId="{EBE40412-4360-477A-AFEF-976783442857}" destId="{E73417CF-DCF4-4389-8F1E-53D817F0F9A9}" srcOrd="0" destOrd="0" parTransId="{08889560-BAEA-49DD-8626-2609DA417356}" sibTransId="{8955554C-B100-4B4B-9B81-6024E0A0303B}"/>
    <dgm:cxn modelId="{35E4EF95-1F6F-45C3-8267-769EA862C1D9}" type="presOf" srcId="{A9BFE3DE-0B11-4575-8D9C-2A7F71E36E7D}" destId="{B5523786-DD13-4EFD-99E8-54E3EDCFD067}" srcOrd="0" destOrd="0" presId="urn:microsoft.com/office/officeart/2005/8/layout/hProcess9"/>
    <dgm:cxn modelId="{22610AAE-ACE7-4AC5-BF0F-E237BE1C3631}" type="presOf" srcId="{E73417CF-DCF4-4389-8F1E-53D817F0F9A9}" destId="{63A6CD67-5A44-4226-8045-40E55A2B68F3}" srcOrd="0" destOrd="0" presId="urn:microsoft.com/office/officeart/2005/8/layout/hProcess9"/>
    <dgm:cxn modelId="{DC8CF4BA-CF6F-4090-BCD3-BEE28FA70A17}" type="presOf" srcId="{E891D4BC-A36C-4F8C-99CC-0CBA42D1C24A}" destId="{965BA174-8E67-4781-99D8-CC64513E2B1A}" srcOrd="0" destOrd="0" presId="urn:microsoft.com/office/officeart/2005/8/layout/hProcess9"/>
    <dgm:cxn modelId="{93BA35D7-EAF6-4D32-B175-26430910F809}" srcId="{EBE40412-4360-477A-AFEF-976783442857}" destId="{E891D4BC-A36C-4F8C-99CC-0CBA42D1C24A}" srcOrd="2" destOrd="0" parTransId="{601DC3D6-BFE0-4DC7-B609-8FF4705C7C9A}" sibTransId="{972A97C6-C14F-4F97-8154-FC4342BEF00B}"/>
    <dgm:cxn modelId="{1F0F59ED-2358-4E2E-9DA6-E81E4AF78FFA}" type="presOf" srcId="{46DDACF0-03F6-4B8B-8B01-C4E74A1ACD0A}" destId="{D784F43F-C1FC-42DF-BEF3-79854A451793}" srcOrd="0" destOrd="0" presId="urn:microsoft.com/office/officeart/2005/8/layout/hProcess9"/>
    <dgm:cxn modelId="{241ECDFB-1A74-4638-A5D2-F6C59CA48D7E}" srcId="{EBE40412-4360-477A-AFEF-976783442857}" destId="{46DDACF0-03F6-4B8B-8B01-C4E74A1ACD0A}" srcOrd="1" destOrd="0" parTransId="{7585C580-00E0-4436-8893-F8BC6B9F2AD4}" sibTransId="{B93A8693-B38D-4915-B690-86A59AAEC367}"/>
    <dgm:cxn modelId="{D050A3A4-5312-4C89-BB35-A662E688D20C}" type="presParOf" srcId="{4A6E4E48-8094-4A62-BD52-944F28BDD3ED}" destId="{5B97AE1F-FE30-48BC-83F9-244C30B80AE8}" srcOrd="0" destOrd="0" presId="urn:microsoft.com/office/officeart/2005/8/layout/hProcess9"/>
    <dgm:cxn modelId="{B162D533-001C-4F07-B7A8-EE677C4FC4BD}" type="presParOf" srcId="{4A6E4E48-8094-4A62-BD52-944F28BDD3ED}" destId="{FFE2767D-46F5-4046-AC08-C6127A62521D}" srcOrd="1" destOrd="0" presId="urn:microsoft.com/office/officeart/2005/8/layout/hProcess9"/>
    <dgm:cxn modelId="{1F4E358D-3DFC-4739-A084-90A8824F49B5}" type="presParOf" srcId="{FFE2767D-46F5-4046-AC08-C6127A62521D}" destId="{63A6CD67-5A44-4226-8045-40E55A2B68F3}" srcOrd="0" destOrd="0" presId="urn:microsoft.com/office/officeart/2005/8/layout/hProcess9"/>
    <dgm:cxn modelId="{6A9F2E9B-F1F8-4062-A85C-CD9FA5F29BD0}" type="presParOf" srcId="{FFE2767D-46F5-4046-AC08-C6127A62521D}" destId="{C6FC12E5-8DF7-44BB-AB29-1CECFAA195DD}" srcOrd="1" destOrd="0" presId="urn:microsoft.com/office/officeart/2005/8/layout/hProcess9"/>
    <dgm:cxn modelId="{FD776F0D-2F4F-471B-A35F-01EA7B2BB6BE}" type="presParOf" srcId="{FFE2767D-46F5-4046-AC08-C6127A62521D}" destId="{D784F43F-C1FC-42DF-BEF3-79854A451793}" srcOrd="2" destOrd="0" presId="urn:microsoft.com/office/officeart/2005/8/layout/hProcess9"/>
    <dgm:cxn modelId="{99C2CF77-3CE7-4298-9C22-EDC7D459A29C}" type="presParOf" srcId="{FFE2767D-46F5-4046-AC08-C6127A62521D}" destId="{2DEB456C-EB29-488D-A0B2-ECFB302A9864}" srcOrd="3" destOrd="0" presId="urn:microsoft.com/office/officeart/2005/8/layout/hProcess9"/>
    <dgm:cxn modelId="{C8458CC5-C569-4461-A3D7-AFFA7B8CED3E}" type="presParOf" srcId="{FFE2767D-46F5-4046-AC08-C6127A62521D}" destId="{965BA174-8E67-4781-99D8-CC64513E2B1A}" srcOrd="4" destOrd="0" presId="urn:microsoft.com/office/officeart/2005/8/layout/hProcess9"/>
    <dgm:cxn modelId="{C6007910-0AC5-491B-AA42-12319E62DC97}" type="presParOf" srcId="{FFE2767D-46F5-4046-AC08-C6127A62521D}" destId="{FD28BBB8-1C9C-47DE-B67C-B442607EF6C5}" srcOrd="5" destOrd="0" presId="urn:microsoft.com/office/officeart/2005/8/layout/hProcess9"/>
    <dgm:cxn modelId="{E3B6843B-762F-4524-8EDC-6DF5A153658C}" type="presParOf" srcId="{FFE2767D-46F5-4046-AC08-C6127A62521D}" destId="{B5523786-DD13-4EFD-99E8-54E3EDCFD067}"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97AE1F-FE30-48BC-83F9-244C30B80AE8}">
      <dsp:nvSpPr>
        <dsp:cNvPr id="0" name=""/>
        <dsp:cNvSpPr/>
      </dsp:nvSpPr>
      <dsp:spPr>
        <a:xfrm>
          <a:off x="517158" y="0"/>
          <a:ext cx="7251724" cy="2707112"/>
        </a:xfrm>
        <a:prstGeom prst="leftArrow">
          <a:avLst/>
        </a:prstGeom>
        <a:solidFill>
          <a:schemeClr val="accent1">
            <a:alpha val="71000"/>
          </a:schemeClr>
        </a:solidFill>
        <a:ln>
          <a:noFill/>
        </a:ln>
        <a:effectLst/>
      </dsp:spPr>
      <dsp:style>
        <a:lnRef idx="0">
          <a:scrgbClr r="0" g="0" b="0"/>
        </a:lnRef>
        <a:fillRef idx="1">
          <a:scrgbClr r="0" g="0" b="0"/>
        </a:fillRef>
        <a:effectRef idx="0">
          <a:scrgbClr r="0" g="0" b="0"/>
        </a:effectRef>
        <a:fontRef idx="minor"/>
      </dsp:style>
    </dsp:sp>
    <dsp:sp modelId="{63A6CD67-5A44-4226-8045-40E55A2B68F3}">
      <dsp:nvSpPr>
        <dsp:cNvPr id="0" name=""/>
        <dsp:cNvSpPr/>
      </dsp:nvSpPr>
      <dsp:spPr>
        <a:xfrm>
          <a:off x="6473459" y="812133"/>
          <a:ext cx="2053711" cy="108284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1">
            <a:lnSpc>
              <a:spcPct val="90000"/>
            </a:lnSpc>
            <a:spcBef>
              <a:spcPct val="0"/>
            </a:spcBef>
            <a:spcAft>
              <a:spcPct val="35000"/>
            </a:spcAft>
            <a:buNone/>
          </a:pPr>
          <a:r>
            <a:rPr lang="he-IL" sz="1600" kern="1200" dirty="0"/>
            <a:t>אין ברשותנו מידע זמין המתאים לבעיה המתוארת, אך ניתן לאסוף מידע.</a:t>
          </a:r>
          <a:endParaRPr lang="he-IL" sz="1600" kern="1200" dirty="0">
            <a:solidFill>
              <a:schemeClr val="tx1"/>
            </a:solidFill>
          </a:endParaRPr>
        </a:p>
      </dsp:txBody>
      <dsp:txXfrm>
        <a:off x="6526319" y="864993"/>
        <a:ext cx="1947991" cy="977125"/>
      </dsp:txXfrm>
    </dsp:sp>
    <dsp:sp modelId="{D784F43F-C1FC-42DF-BEF3-79854A451793}">
      <dsp:nvSpPr>
        <dsp:cNvPr id="0" name=""/>
        <dsp:cNvSpPr/>
      </dsp:nvSpPr>
      <dsp:spPr>
        <a:xfrm>
          <a:off x="4317063" y="812133"/>
          <a:ext cx="2053711" cy="108284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1">
            <a:lnSpc>
              <a:spcPct val="90000"/>
            </a:lnSpc>
            <a:spcBef>
              <a:spcPct val="0"/>
            </a:spcBef>
            <a:spcAft>
              <a:spcPct val="35000"/>
            </a:spcAft>
            <a:buNone/>
          </a:pPr>
          <a:r>
            <a:rPr lang="he-IL" sz="1600" kern="1200" dirty="0"/>
            <a:t>כמות המידע הניתנת לאיסוף הינה קטנה, שכן אנו מתבססים על סקר בהיקף מצומצם.</a:t>
          </a:r>
        </a:p>
      </dsp:txBody>
      <dsp:txXfrm>
        <a:off x="4369923" y="864993"/>
        <a:ext cx="1947991" cy="977125"/>
      </dsp:txXfrm>
    </dsp:sp>
    <dsp:sp modelId="{965BA174-8E67-4781-99D8-CC64513E2B1A}">
      <dsp:nvSpPr>
        <dsp:cNvPr id="0" name=""/>
        <dsp:cNvSpPr/>
      </dsp:nvSpPr>
      <dsp:spPr>
        <a:xfrm>
          <a:off x="2160666" y="812133"/>
          <a:ext cx="2053711" cy="108284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1">
            <a:lnSpc>
              <a:spcPct val="90000"/>
            </a:lnSpc>
            <a:spcBef>
              <a:spcPct val="0"/>
            </a:spcBef>
            <a:spcAft>
              <a:spcPct val="35000"/>
            </a:spcAft>
            <a:buNone/>
          </a:pPr>
          <a:r>
            <a:rPr lang="he-IL" sz="1600" kern="1200" dirty="0"/>
            <a:t>כמו </a:t>
          </a:r>
          <a:r>
            <a:rPr lang="he-IL" sz="1600" kern="1200" dirty="0" err="1"/>
            <a:t>כן,אין</a:t>
          </a:r>
          <a:r>
            <a:rPr lang="he-IL" sz="1600" kern="1200" dirty="0"/>
            <a:t> לנו מידע על הדומיין או מידע ממומחה כלשהו.</a:t>
          </a:r>
        </a:p>
      </dsp:txBody>
      <dsp:txXfrm>
        <a:off x="2213526" y="864993"/>
        <a:ext cx="1947991" cy="977125"/>
      </dsp:txXfrm>
    </dsp:sp>
    <dsp:sp modelId="{B5523786-DD13-4EFD-99E8-54E3EDCFD067}">
      <dsp:nvSpPr>
        <dsp:cNvPr id="0" name=""/>
        <dsp:cNvSpPr/>
      </dsp:nvSpPr>
      <dsp:spPr>
        <a:xfrm>
          <a:off x="4269" y="812133"/>
          <a:ext cx="2053711" cy="108284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1">
            <a:lnSpc>
              <a:spcPct val="90000"/>
            </a:lnSpc>
            <a:spcBef>
              <a:spcPct val="0"/>
            </a:spcBef>
            <a:spcAft>
              <a:spcPct val="35000"/>
            </a:spcAft>
            <a:buNone/>
          </a:pPr>
          <a:r>
            <a:rPr lang="he-IL" sz="1600" kern="1200" dirty="0"/>
            <a:t>לכן בחרנו ב</a:t>
          </a:r>
          <a:r>
            <a:rPr lang="en-US" sz="1600" kern="1200" dirty="0"/>
            <a:t>Data driven</a:t>
          </a:r>
          <a:r>
            <a:rPr lang="he-IL" sz="1600" kern="1200" dirty="0"/>
            <a:t>. </a:t>
          </a:r>
        </a:p>
      </dsp:txBody>
      <dsp:txXfrm>
        <a:off x="57129" y="864993"/>
        <a:ext cx="1947991" cy="97712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1CAA8BE0-964C-4D7A-B1E7-CDC29CB9FA71}" type="datetimeFigureOut">
              <a:rPr lang="he-IL" smtClean="0"/>
              <a:t>ז'/תמוז/תש"ף</a:t>
            </a:fld>
            <a:endParaRPr lang="he-IL"/>
          </a:p>
        </p:txBody>
      </p:sp>
      <p:sp>
        <p:nvSpPr>
          <p:cNvPr id="5" name="Footer Placeholder 4"/>
          <p:cNvSpPr>
            <a:spLocks noGrp="1"/>
          </p:cNvSpPr>
          <p:nvPr>
            <p:ph type="ftr" sz="quarter" idx="11"/>
          </p:nvPr>
        </p:nvSpPr>
        <p:spPr>
          <a:xfrm>
            <a:off x="2493105" y="329307"/>
            <a:ext cx="4897310" cy="309201"/>
          </a:xfrm>
        </p:spPr>
        <p:txBody>
          <a:bodyPr/>
          <a:lstStyle/>
          <a:p>
            <a:endParaRPr lang="he-IL"/>
          </a:p>
        </p:txBody>
      </p:sp>
      <p:sp>
        <p:nvSpPr>
          <p:cNvPr id="6" name="Slide Number Placeholder 5"/>
          <p:cNvSpPr>
            <a:spLocks noGrp="1"/>
          </p:cNvSpPr>
          <p:nvPr>
            <p:ph type="sldNum" sz="quarter" idx="12"/>
          </p:nvPr>
        </p:nvSpPr>
        <p:spPr>
          <a:xfrm>
            <a:off x="1437664" y="798973"/>
            <a:ext cx="811019" cy="503578"/>
          </a:xfrm>
        </p:spPr>
        <p:txBody>
          <a:bodyPr/>
          <a:lstStyle/>
          <a:p>
            <a:fld id="{42EFCC83-5A48-4C87-94F5-32167313BFF7}" type="slidenum">
              <a:rPr lang="he-IL" smtClean="0"/>
              <a:t>‹#›</a:t>
            </a:fld>
            <a:endParaRPr lang="he-IL"/>
          </a:p>
        </p:txBody>
      </p:sp>
    </p:spTree>
    <p:extLst>
      <p:ext uri="{BB962C8B-B14F-4D97-AF65-F5344CB8AC3E}">
        <p14:creationId xmlns:p14="http://schemas.microsoft.com/office/powerpoint/2010/main" val="1845909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1CAA8BE0-964C-4D7A-B1E7-CDC29CB9FA71}" type="datetimeFigureOut">
              <a:rPr lang="he-IL" smtClean="0"/>
              <a:t>ז'/תמוז/תש"ף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2EFCC83-5A48-4C87-94F5-32167313BFF7}" type="slidenum">
              <a:rPr lang="he-IL" smtClean="0"/>
              <a:t>‹#›</a:t>
            </a:fld>
            <a:endParaRPr lang="he-IL"/>
          </a:p>
        </p:txBody>
      </p:sp>
    </p:spTree>
    <p:extLst>
      <p:ext uri="{BB962C8B-B14F-4D97-AF65-F5344CB8AC3E}">
        <p14:creationId xmlns:p14="http://schemas.microsoft.com/office/powerpoint/2010/main" val="2566919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1CAA8BE0-964C-4D7A-B1E7-CDC29CB9FA71}" type="datetimeFigureOut">
              <a:rPr lang="he-IL" smtClean="0"/>
              <a:t>ז'/תמוז/תש"ף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2EFCC83-5A48-4C87-94F5-32167313BFF7}" type="slidenum">
              <a:rPr lang="he-IL" smtClean="0"/>
              <a:t>‹#›</a:t>
            </a:fld>
            <a:endParaRPr lang="he-IL"/>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6121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1CAA8BE0-964C-4D7A-B1E7-CDC29CB9FA71}" type="datetimeFigureOut">
              <a:rPr lang="he-IL" smtClean="0"/>
              <a:t>ז'/תמוז/תש"ף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2EFCC83-5A48-4C87-94F5-32167313BFF7}" type="slidenum">
              <a:rPr lang="he-IL" smtClean="0"/>
              <a:t>‹#›</a:t>
            </a:fld>
            <a:endParaRPr lang="he-IL"/>
          </a:p>
        </p:txBody>
      </p:sp>
    </p:spTree>
    <p:extLst>
      <p:ext uri="{BB962C8B-B14F-4D97-AF65-F5344CB8AC3E}">
        <p14:creationId xmlns:p14="http://schemas.microsoft.com/office/powerpoint/2010/main" val="2780546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1CAA8BE0-964C-4D7A-B1E7-CDC29CB9FA71}" type="datetimeFigureOut">
              <a:rPr lang="he-IL" smtClean="0"/>
              <a:t>ז'/תמוז/תש"ף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2EFCC83-5A48-4C87-94F5-32167313BFF7}" type="slidenum">
              <a:rPr lang="he-IL" smtClean="0"/>
              <a:t>‹#›</a:t>
            </a:fld>
            <a:endParaRPr lang="he-IL"/>
          </a:p>
        </p:txBody>
      </p:sp>
    </p:spTree>
    <p:extLst>
      <p:ext uri="{BB962C8B-B14F-4D97-AF65-F5344CB8AC3E}">
        <p14:creationId xmlns:p14="http://schemas.microsoft.com/office/powerpoint/2010/main" val="2581745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1CAA8BE0-964C-4D7A-B1E7-CDC29CB9FA71}" type="datetimeFigureOut">
              <a:rPr lang="he-IL" smtClean="0"/>
              <a:t>ז'/תמוז/תש"ף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2EFCC83-5A48-4C87-94F5-32167313BFF7}" type="slidenum">
              <a:rPr lang="he-IL" smtClean="0"/>
              <a:t>‹#›</a:t>
            </a:fld>
            <a:endParaRPr lang="he-IL"/>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2831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534695" y="2824269"/>
            <a:ext cx="4608576" cy="264445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454792" y="2821491"/>
            <a:ext cx="4608576" cy="263737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1CAA8BE0-964C-4D7A-B1E7-CDC29CB9FA71}" type="datetimeFigureOut">
              <a:rPr lang="he-IL" smtClean="0"/>
              <a:t>ז'/תמוז/תש"ף</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42EFCC83-5A48-4C87-94F5-32167313BFF7}" type="slidenum">
              <a:rPr lang="he-IL" smtClean="0"/>
              <a:t>‹#›</a:t>
            </a:fld>
            <a:endParaRPr lang="he-IL"/>
          </a:p>
        </p:txBody>
      </p:sp>
    </p:spTree>
    <p:extLst>
      <p:ext uri="{BB962C8B-B14F-4D97-AF65-F5344CB8AC3E}">
        <p14:creationId xmlns:p14="http://schemas.microsoft.com/office/powerpoint/2010/main" val="3504057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1CAA8BE0-964C-4D7A-B1E7-CDC29CB9FA71}" type="datetimeFigureOut">
              <a:rPr lang="he-IL" smtClean="0"/>
              <a:t>ז'/תמוז/תש"ף</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42EFCC83-5A48-4C87-94F5-32167313BFF7}" type="slidenum">
              <a:rPr lang="he-IL" smtClean="0"/>
              <a:t>‹#›</a:t>
            </a:fld>
            <a:endParaRPr lang="he-IL"/>
          </a:p>
        </p:txBody>
      </p:sp>
    </p:spTree>
    <p:extLst>
      <p:ext uri="{BB962C8B-B14F-4D97-AF65-F5344CB8AC3E}">
        <p14:creationId xmlns:p14="http://schemas.microsoft.com/office/powerpoint/2010/main" val="308188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AA8BE0-964C-4D7A-B1E7-CDC29CB9FA71}" type="datetimeFigureOut">
              <a:rPr lang="he-IL" smtClean="0"/>
              <a:t>ז'/תמוז/תש"ף</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42EFCC83-5A48-4C87-94F5-32167313BFF7}" type="slidenum">
              <a:rPr lang="he-IL" smtClean="0"/>
              <a:t>‹#›</a:t>
            </a:fld>
            <a:endParaRPr lang="he-IL"/>
          </a:p>
        </p:txBody>
      </p:sp>
    </p:spTree>
    <p:extLst>
      <p:ext uri="{BB962C8B-B14F-4D97-AF65-F5344CB8AC3E}">
        <p14:creationId xmlns:p14="http://schemas.microsoft.com/office/powerpoint/2010/main" val="3199253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1CAA8BE0-964C-4D7A-B1E7-CDC29CB9FA71}" type="datetimeFigureOut">
              <a:rPr lang="he-IL" smtClean="0"/>
              <a:t>ז'/תמוז/תש"ף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2EFCC83-5A48-4C87-94F5-32167313BFF7}" type="slidenum">
              <a:rPr lang="he-IL" smtClean="0"/>
              <a:t>‹#›</a:t>
            </a:fld>
            <a:endParaRPr lang="he-IL"/>
          </a:p>
        </p:txBody>
      </p:sp>
    </p:spTree>
    <p:extLst>
      <p:ext uri="{BB962C8B-B14F-4D97-AF65-F5344CB8AC3E}">
        <p14:creationId xmlns:p14="http://schemas.microsoft.com/office/powerpoint/2010/main" val="3630560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1CAA8BE0-964C-4D7A-B1E7-CDC29CB9FA71}" type="datetimeFigureOut">
              <a:rPr lang="he-IL" smtClean="0"/>
              <a:t>ז'/תמוז/תש"ף</a:t>
            </a:fld>
            <a:endParaRPr lang="he-IL"/>
          </a:p>
        </p:txBody>
      </p:sp>
      <p:sp>
        <p:nvSpPr>
          <p:cNvPr id="6" name="Footer Placeholder 5"/>
          <p:cNvSpPr>
            <a:spLocks noGrp="1"/>
          </p:cNvSpPr>
          <p:nvPr>
            <p:ph type="ftr" sz="quarter" idx="11"/>
          </p:nvPr>
        </p:nvSpPr>
        <p:spPr>
          <a:xfrm>
            <a:off x="1534910" y="318640"/>
            <a:ext cx="5453475" cy="320931"/>
          </a:xfrm>
        </p:spPr>
        <p:txBody>
          <a:bodyPr/>
          <a:lstStyle/>
          <a:p>
            <a:endParaRPr lang="he-IL"/>
          </a:p>
        </p:txBody>
      </p:sp>
      <p:sp>
        <p:nvSpPr>
          <p:cNvPr id="7" name="Slide Number Placeholder 6"/>
          <p:cNvSpPr>
            <a:spLocks noGrp="1"/>
          </p:cNvSpPr>
          <p:nvPr>
            <p:ph type="sldNum" sz="quarter" idx="12"/>
          </p:nvPr>
        </p:nvSpPr>
        <p:spPr/>
        <p:txBody>
          <a:bodyPr/>
          <a:lstStyle/>
          <a:p>
            <a:fld id="{42EFCC83-5A48-4C87-94F5-32167313BFF7}" type="slidenum">
              <a:rPr lang="he-IL" smtClean="0"/>
              <a:t>‹#›</a:t>
            </a:fld>
            <a:endParaRPr lang="he-IL"/>
          </a:p>
        </p:txBody>
      </p:sp>
    </p:spTree>
    <p:extLst>
      <p:ext uri="{BB962C8B-B14F-4D97-AF65-F5344CB8AC3E}">
        <p14:creationId xmlns:p14="http://schemas.microsoft.com/office/powerpoint/2010/main" val="461838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CAA8BE0-964C-4D7A-B1E7-CDC29CB9FA71}" type="datetimeFigureOut">
              <a:rPr lang="he-IL" smtClean="0"/>
              <a:t>ז'/תמוז/תש"ף</a:t>
            </a:fld>
            <a:endParaRPr lang="he-IL"/>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2EFCC83-5A48-4C87-94F5-32167313BFF7}" type="slidenum">
              <a:rPr lang="he-IL" smtClean="0"/>
              <a:t>‹#›</a:t>
            </a:fld>
            <a:endParaRPr lang="he-IL"/>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014438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1"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r" defTabSz="914400" rtl="1"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כותרת משנה 2">
            <a:extLst>
              <a:ext uri="{FF2B5EF4-FFF2-40B4-BE49-F238E27FC236}">
                <a16:creationId xmlns:a16="http://schemas.microsoft.com/office/drawing/2014/main" id="{C1ED3441-39E8-4DB7-B367-99090A31F817}"/>
              </a:ext>
            </a:extLst>
          </p:cNvPr>
          <p:cNvSpPr>
            <a:spLocks noGrp="1"/>
          </p:cNvSpPr>
          <p:nvPr>
            <p:ph type="subTitle" idx="1"/>
          </p:nvPr>
        </p:nvSpPr>
        <p:spPr>
          <a:xfrm>
            <a:off x="8909542" y="5272110"/>
            <a:ext cx="2802220" cy="838831"/>
          </a:xfrm>
        </p:spPr>
        <p:txBody>
          <a:bodyPr anchor="b">
            <a:noAutofit/>
          </a:bodyPr>
          <a:lstStyle/>
          <a:p>
            <a:pPr algn="r"/>
            <a:r>
              <a:rPr lang="he-IL" sz="2400" b="1" dirty="0">
                <a:solidFill>
                  <a:srgbClr val="000000"/>
                </a:solidFill>
              </a:rPr>
              <a:t>אלעד ישראל</a:t>
            </a:r>
          </a:p>
          <a:p>
            <a:pPr algn="r"/>
            <a:r>
              <a:rPr lang="he-IL" sz="2400" b="1" dirty="0">
                <a:solidFill>
                  <a:srgbClr val="000000"/>
                </a:solidFill>
              </a:rPr>
              <a:t>רחל אמבט בלאצ'או</a:t>
            </a:r>
          </a:p>
        </p:txBody>
      </p:sp>
      <p:pic>
        <p:nvPicPr>
          <p:cNvPr id="1026" name="Picture 2" descr="תשלומי ועד בית בהוראת קבע ואשראי | קשר - פתרונות סליקה לעסקים">
            <a:extLst>
              <a:ext uri="{FF2B5EF4-FFF2-40B4-BE49-F238E27FC236}">
                <a16:creationId xmlns:a16="http://schemas.microsoft.com/office/drawing/2014/main" id="{2F31295F-D241-427D-A0ED-4EE762DC125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18875" y="512801"/>
            <a:ext cx="2754249" cy="1210569"/>
          </a:xfrm>
          <a:prstGeom prst="rect">
            <a:avLst/>
          </a:prstGeom>
          <a:noFill/>
          <a:extLst>
            <a:ext uri="{909E8E84-426E-40DD-AFC4-6F175D3DCCD1}">
              <a14:hiddenFill xmlns:a14="http://schemas.microsoft.com/office/drawing/2010/main">
                <a:solidFill>
                  <a:srgbClr val="FFFFFF"/>
                </a:solidFill>
              </a14:hiddenFill>
            </a:ext>
          </a:extLst>
        </p:spPr>
      </p:pic>
      <p:sp>
        <p:nvSpPr>
          <p:cNvPr id="5" name="תיבת טקסט 4">
            <a:extLst>
              <a:ext uri="{FF2B5EF4-FFF2-40B4-BE49-F238E27FC236}">
                <a16:creationId xmlns:a16="http://schemas.microsoft.com/office/drawing/2014/main" id="{943F5ED1-98EE-4CF0-A7E0-76D73810A04F}"/>
              </a:ext>
            </a:extLst>
          </p:cNvPr>
          <p:cNvSpPr txBox="1"/>
          <p:nvPr/>
        </p:nvSpPr>
        <p:spPr>
          <a:xfrm>
            <a:off x="0" y="5203000"/>
            <a:ext cx="3751118" cy="907941"/>
          </a:xfrm>
          <a:prstGeom prst="rect">
            <a:avLst/>
          </a:prstGeom>
          <a:noFill/>
        </p:spPr>
        <p:txBody>
          <a:bodyPr wrap="square" rtlCol="1">
            <a:spAutoFit/>
          </a:bodyPr>
          <a:lstStyle/>
          <a:p>
            <a:pPr algn="ctr">
              <a:spcAft>
                <a:spcPts val="600"/>
              </a:spcAft>
            </a:pPr>
            <a:r>
              <a:rPr lang="he-IL" sz="2400" b="1" dirty="0"/>
              <a:t>פרויקט 4</a:t>
            </a:r>
          </a:p>
          <a:p>
            <a:pPr algn="ctr">
              <a:spcAft>
                <a:spcPts val="600"/>
              </a:spcAft>
            </a:pPr>
            <a:r>
              <a:rPr lang="he-IL" sz="2400" b="1" dirty="0"/>
              <a:t>גרסה 2</a:t>
            </a:r>
          </a:p>
        </p:txBody>
      </p:sp>
      <p:sp>
        <p:nvSpPr>
          <p:cNvPr id="6" name="תיבת טקסט 5">
            <a:extLst>
              <a:ext uri="{FF2B5EF4-FFF2-40B4-BE49-F238E27FC236}">
                <a16:creationId xmlns:a16="http://schemas.microsoft.com/office/drawing/2014/main" id="{D48D237E-CF3B-4007-AA88-CEE5994436DE}"/>
              </a:ext>
            </a:extLst>
          </p:cNvPr>
          <p:cNvSpPr txBox="1"/>
          <p:nvPr/>
        </p:nvSpPr>
        <p:spPr>
          <a:xfrm>
            <a:off x="11176986" y="230819"/>
            <a:ext cx="861134" cy="369332"/>
          </a:xfrm>
          <a:prstGeom prst="rect">
            <a:avLst/>
          </a:prstGeom>
          <a:noFill/>
        </p:spPr>
        <p:txBody>
          <a:bodyPr wrap="square" rtlCol="1">
            <a:spAutoFit/>
          </a:bodyPr>
          <a:lstStyle/>
          <a:p>
            <a:pPr>
              <a:spcAft>
                <a:spcPts val="600"/>
              </a:spcAft>
            </a:pPr>
            <a:r>
              <a:rPr lang="he-IL"/>
              <a:t>בס"ד</a:t>
            </a:r>
          </a:p>
        </p:txBody>
      </p:sp>
      <p:sp>
        <p:nvSpPr>
          <p:cNvPr id="9" name="מלבן 8">
            <a:extLst>
              <a:ext uri="{FF2B5EF4-FFF2-40B4-BE49-F238E27FC236}">
                <a16:creationId xmlns:a16="http://schemas.microsoft.com/office/drawing/2014/main" id="{D2A3262A-041E-4296-8A0A-94FD39F6D8F1}"/>
              </a:ext>
            </a:extLst>
          </p:cNvPr>
          <p:cNvSpPr/>
          <p:nvPr/>
        </p:nvSpPr>
        <p:spPr>
          <a:xfrm>
            <a:off x="247309" y="2217266"/>
            <a:ext cx="6454066" cy="3066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תיבת טקסט 9">
            <a:extLst>
              <a:ext uri="{FF2B5EF4-FFF2-40B4-BE49-F238E27FC236}">
                <a16:creationId xmlns:a16="http://schemas.microsoft.com/office/drawing/2014/main" id="{48F18A95-6600-4820-8ED5-C212E911344B}"/>
              </a:ext>
            </a:extLst>
          </p:cNvPr>
          <p:cNvSpPr txBox="1"/>
          <p:nvPr/>
        </p:nvSpPr>
        <p:spPr>
          <a:xfrm>
            <a:off x="1210775" y="-64487"/>
            <a:ext cx="9770448" cy="5632311"/>
          </a:xfrm>
          <a:prstGeom prst="rect">
            <a:avLst/>
          </a:prstGeom>
          <a:noFill/>
        </p:spPr>
        <p:txBody>
          <a:bodyPr wrap="square" rtlCol="1">
            <a:spAutoFit/>
          </a:bodyPr>
          <a:lstStyle/>
          <a:p>
            <a:pPr algn="ctr"/>
            <a:br>
              <a:rPr lang="en-US" sz="6000" dirty="0">
                <a:solidFill>
                  <a:srgbClr val="000000"/>
                </a:solidFill>
              </a:rPr>
            </a:br>
            <a:br>
              <a:rPr lang="en-US" sz="6000" dirty="0">
                <a:solidFill>
                  <a:srgbClr val="000000"/>
                </a:solidFill>
              </a:rPr>
            </a:br>
            <a:r>
              <a:rPr lang="en-US" sz="6000" dirty="0">
                <a:solidFill>
                  <a:srgbClr val="000000"/>
                </a:solidFill>
              </a:rPr>
              <a:t>participatory  budgeting</a:t>
            </a:r>
            <a:br>
              <a:rPr lang="en-US" sz="6000" dirty="0">
                <a:solidFill>
                  <a:srgbClr val="000000"/>
                </a:solidFill>
              </a:rPr>
            </a:br>
            <a:r>
              <a:rPr lang="he-IL" sz="6000" dirty="0">
                <a:solidFill>
                  <a:srgbClr val="000000"/>
                </a:solidFill>
              </a:rPr>
              <a:t>הוגנות בחלוקת תקציב משותף</a:t>
            </a:r>
            <a:br>
              <a:rPr lang="he-IL" sz="6000" dirty="0">
                <a:solidFill>
                  <a:srgbClr val="000000"/>
                </a:solidFill>
              </a:rPr>
            </a:br>
            <a:r>
              <a:rPr lang="he-IL" sz="6000" dirty="0">
                <a:solidFill>
                  <a:srgbClr val="000000"/>
                </a:solidFill>
              </a:rPr>
              <a:t> </a:t>
            </a:r>
            <a:br>
              <a:rPr lang="en-US" sz="6000" dirty="0">
                <a:solidFill>
                  <a:srgbClr val="000000"/>
                </a:solidFill>
              </a:rPr>
            </a:br>
            <a:endParaRPr lang="he-IL" sz="6000" dirty="0"/>
          </a:p>
        </p:txBody>
      </p:sp>
    </p:spTree>
    <p:extLst>
      <p:ext uri="{BB962C8B-B14F-4D97-AF65-F5344CB8AC3E}">
        <p14:creationId xmlns:p14="http://schemas.microsoft.com/office/powerpoint/2010/main" val="1813364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מלבן 6">
            <a:extLst>
              <a:ext uri="{FF2B5EF4-FFF2-40B4-BE49-F238E27FC236}">
                <a16:creationId xmlns:a16="http://schemas.microsoft.com/office/drawing/2014/main" id="{8762CD4C-1FC1-4A27-B8CC-F06F0E060493}"/>
              </a:ext>
            </a:extLst>
          </p:cNvPr>
          <p:cNvSpPr/>
          <p:nvPr/>
        </p:nvSpPr>
        <p:spPr>
          <a:xfrm>
            <a:off x="1326571" y="59589"/>
            <a:ext cx="9538855" cy="584775"/>
          </a:xfrm>
          <a:prstGeom prst="rect">
            <a:avLst/>
          </a:prstGeom>
        </p:spPr>
        <p:txBody>
          <a:bodyPr wrap="square">
            <a:spAutoFit/>
          </a:bodyPr>
          <a:lstStyle/>
          <a:p>
            <a:pPr algn="ctr"/>
            <a:r>
              <a:rPr lang="he-IL" sz="3200" b="1" u="sng" dirty="0">
                <a:solidFill>
                  <a:srgbClr val="222222"/>
                </a:solidFill>
                <a:latin typeface="Roboto"/>
              </a:rPr>
              <a:t>תיאור עיקרי הבעיה והגישה לפתרון</a:t>
            </a:r>
            <a:endParaRPr lang="he-IL" sz="3200" b="1" u="sng" dirty="0"/>
          </a:p>
        </p:txBody>
      </p:sp>
      <p:sp>
        <p:nvSpPr>
          <p:cNvPr id="8" name="מלבן 7">
            <a:extLst>
              <a:ext uri="{FF2B5EF4-FFF2-40B4-BE49-F238E27FC236}">
                <a16:creationId xmlns:a16="http://schemas.microsoft.com/office/drawing/2014/main" id="{2BC56300-CC79-4C14-8E5E-FCC25AA6158C}"/>
              </a:ext>
            </a:extLst>
          </p:cNvPr>
          <p:cNvSpPr/>
          <p:nvPr/>
        </p:nvSpPr>
        <p:spPr>
          <a:xfrm>
            <a:off x="372862" y="703975"/>
            <a:ext cx="11407805" cy="4539704"/>
          </a:xfrm>
          <a:prstGeom prst="rect">
            <a:avLst/>
          </a:prstGeom>
        </p:spPr>
        <p:txBody>
          <a:bodyPr wrap="square">
            <a:spAutoFit/>
          </a:bodyPr>
          <a:lstStyle/>
          <a:p>
            <a:pPr algn="r" rtl="1"/>
            <a:r>
              <a:rPr lang="he-IL" sz="1700" dirty="0"/>
              <a:t>בניין עם </a:t>
            </a:r>
            <a:r>
              <a:rPr lang="en-US" sz="1700" dirty="0"/>
              <a:t>N</a:t>
            </a:r>
            <a:r>
              <a:rPr lang="he-IL" sz="1700" dirty="0"/>
              <a:t> דיירים מעוניין להשקיע את הכסף המוגבל שיש בקופה של ועד הבית בכל מיני פרויקטים עם עלויות שונות. כל דייר יצביע על </a:t>
            </a:r>
            <a:r>
              <a:rPr lang="en-US" sz="1700" dirty="0"/>
              <a:t>k</a:t>
            </a:r>
            <a:r>
              <a:rPr lang="he-IL" sz="1700" dirty="0"/>
              <a:t> הפרויקטים הכי מועדפים עליו.</a:t>
            </a:r>
          </a:p>
          <a:p>
            <a:pPr algn="r" rtl="1"/>
            <a:r>
              <a:rPr lang="he-IL" sz="1700" dirty="0"/>
              <a:t>כעת, צריך להחליט – </a:t>
            </a:r>
            <a:r>
              <a:rPr lang="he-IL" sz="1700" b="1" dirty="0"/>
              <a:t>מה ההשמה ההוגנת ביותר? אילו פרויקטים לממן כך שההחלטה תחשב "הוגנת"?</a:t>
            </a:r>
          </a:p>
          <a:p>
            <a:pPr algn="r" rtl="1"/>
            <a:endParaRPr lang="he-IL" sz="1700" b="1" dirty="0"/>
          </a:p>
          <a:p>
            <a:pPr algn="r" rtl="1"/>
            <a:r>
              <a:rPr lang="he-IL" sz="1700" b="1" dirty="0"/>
              <a:t>בדקנו 5 הנחות אפשריות(קריטריונים):</a:t>
            </a:r>
          </a:p>
          <a:p>
            <a:pPr algn="r" rtl="1"/>
            <a:endParaRPr lang="en-US" sz="1200" dirty="0"/>
          </a:p>
          <a:p>
            <a:pPr marL="285750" lvl="0" indent="-285750" algn="r" rtl="1">
              <a:buFont typeface="Arial" panose="020B0604020202020204" pitchFamily="34" charset="0"/>
              <a:buChar char="•"/>
            </a:pPr>
            <a:r>
              <a:rPr lang="en-US" sz="1700" dirty="0"/>
              <a:t>U1</a:t>
            </a:r>
            <a:r>
              <a:rPr lang="he-IL" sz="1700" dirty="0"/>
              <a:t>-מקסום כמות האנשים שיקבלו לפחות </a:t>
            </a:r>
            <a:r>
              <a:rPr lang="he-IL" sz="1700" dirty="0" err="1"/>
              <a:t>פרוייקט</a:t>
            </a:r>
            <a:r>
              <a:rPr lang="he-IL" sz="1700" dirty="0"/>
              <a:t> אחד שהם רצו.</a:t>
            </a:r>
          </a:p>
          <a:p>
            <a:pPr marL="285750" lvl="0" indent="-285750" algn="r" rtl="1">
              <a:buFont typeface="Arial" panose="020B0604020202020204" pitchFamily="34" charset="0"/>
              <a:buChar char="•"/>
            </a:pPr>
            <a:endParaRPr lang="en-US" sz="1700" dirty="0"/>
          </a:p>
          <a:p>
            <a:pPr marL="285750" lvl="0" indent="-285750" algn="r" rtl="1">
              <a:buFont typeface="Arial" panose="020B0604020202020204" pitchFamily="34" charset="0"/>
              <a:buChar char="•"/>
            </a:pPr>
            <a:r>
              <a:rPr lang="en-US" sz="1700" dirty="0"/>
              <a:t>U2</a:t>
            </a:r>
            <a:r>
              <a:rPr lang="he-IL" sz="1700" dirty="0"/>
              <a:t>-מקסום סכום התועלות בהנחה שהתועלת של כל אדם היא כמות </a:t>
            </a:r>
            <a:r>
              <a:rPr lang="he-IL" sz="1700" dirty="0" err="1"/>
              <a:t>הפרוייקטים</a:t>
            </a:r>
            <a:r>
              <a:rPr lang="he-IL" sz="1700" dirty="0"/>
              <a:t> שקיבל מתוך הבחירה שלו.</a:t>
            </a:r>
          </a:p>
          <a:p>
            <a:pPr marL="285750" lvl="0" indent="-285750" algn="r" rtl="1">
              <a:buFont typeface="Arial" panose="020B0604020202020204" pitchFamily="34" charset="0"/>
              <a:buChar char="•"/>
            </a:pPr>
            <a:endParaRPr lang="en-US" sz="1700" dirty="0"/>
          </a:p>
          <a:p>
            <a:pPr marL="285750" lvl="0" indent="-285750" algn="r" rtl="1">
              <a:buFont typeface="Arial" panose="020B0604020202020204" pitchFamily="34" charset="0"/>
              <a:buChar char="•"/>
            </a:pPr>
            <a:r>
              <a:rPr lang="en-US" sz="1700" dirty="0"/>
              <a:t>U3</a:t>
            </a:r>
            <a:r>
              <a:rPr lang="he-IL" sz="1700" dirty="0"/>
              <a:t>-מקסום סכום התועלות בהנחה שהתועלת של כל אדם הוא עלות </a:t>
            </a:r>
            <a:r>
              <a:rPr lang="he-IL" sz="1700" dirty="0" err="1"/>
              <a:t>הפרוייקטים</a:t>
            </a:r>
            <a:r>
              <a:rPr lang="he-IL" sz="1700" dirty="0"/>
              <a:t> להם זכה מתוך הבחירה שלו.</a:t>
            </a:r>
          </a:p>
          <a:p>
            <a:pPr marL="285750" lvl="0" indent="-285750" algn="r" rtl="1">
              <a:buFont typeface="Arial" panose="020B0604020202020204" pitchFamily="34" charset="0"/>
              <a:buChar char="•"/>
            </a:pPr>
            <a:endParaRPr lang="en-US" sz="1700" dirty="0"/>
          </a:p>
          <a:p>
            <a:pPr marL="285750" lvl="0" indent="-285750" algn="r" rtl="1">
              <a:buFont typeface="Arial" panose="020B0604020202020204" pitchFamily="34" charset="0"/>
              <a:buChar char="•"/>
            </a:pPr>
            <a:r>
              <a:rPr lang="en-US" sz="1700" dirty="0"/>
              <a:t>U4</a:t>
            </a:r>
            <a:r>
              <a:rPr lang="he-IL" sz="1700" dirty="0"/>
              <a:t>-מקסום סכום התועלות בהנחה שהתועלת של כל אדם היא לפי </a:t>
            </a:r>
            <a:r>
              <a:rPr lang="en-US" sz="1700" dirty="0"/>
              <a:t>SQRT</a:t>
            </a:r>
            <a:r>
              <a:rPr lang="he-IL" sz="1700" dirty="0"/>
              <a:t> של עלות </a:t>
            </a:r>
            <a:r>
              <a:rPr lang="he-IL" sz="1700" dirty="0" err="1"/>
              <a:t>הפרוייקטים</a:t>
            </a:r>
            <a:r>
              <a:rPr lang="he-IL" sz="1700" dirty="0"/>
              <a:t> להם זכה.</a:t>
            </a:r>
          </a:p>
          <a:p>
            <a:pPr marL="285750" lvl="0" indent="-285750" algn="r" rtl="1">
              <a:buFont typeface="Arial" panose="020B0604020202020204" pitchFamily="34" charset="0"/>
              <a:buChar char="•"/>
            </a:pPr>
            <a:endParaRPr lang="en-US" sz="1700" dirty="0"/>
          </a:p>
          <a:p>
            <a:pPr marL="285750" lvl="0" indent="-285750" algn="r" rtl="1">
              <a:buFont typeface="Arial" panose="020B0604020202020204" pitchFamily="34" charset="0"/>
              <a:buChar char="•"/>
            </a:pPr>
            <a:r>
              <a:rPr lang="en-US" sz="1700" dirty="0"/>
              <a:t>U5</a:t>
            </a:r>
            <a:r>
              <a:rPr lang="he-IL" sz="1700" dirty="0"/>
              <a:t>-מקסום סכום התועלות בהנחה שהתועלת של אדם היא עלות </a:t>
            </a:r>
            <a:r>
              <a:rPr lang="he-IL" sz="1700" dirty="0" err="1"/>
              <a:t>הפרוייקט</a:t>
            </a:r>
            <a:r>
              <a:rPr lang="he-IL" sz="1700" dirty="0"/>
              <a:t> הכי "טוב"(יקר) שקיבל מהבחירה שלו.</a:t>
            </a:r>
            <a:endParaRPr lang="en-US" sz="1700" dirty="0"/>
          </a:p>
          <a:p>
            <a:pPr algn="r" rtl="1"/>
            <a:endParaRPr lang="en-US" sz="1700" dirty="0"/>
          </a:p>
          <a:p>
            <a:pPr algn="r" rtl="1"/>
            <a:endParaRPr lang="en-US" sz="1700" dirty="0"/>
          </a:p>
        </p:txBody>
      </p:sp>
      <p:graphicFrame>
        <p:nvGraphicFramePr>
          <p:cNvPr id="6" name="דיאגרמה 5">
            <a:extLst>
              <a:ext uri="{FF2B5EF4-FFF2-40B4-BE49-F238E27FC236}">
                <a16:creationId xmlns:a16="http://schemas.microsoft.com/office/drawing/2014/main" id="{1BD79476-54FE-401F-9BCA-265947056C77}"/>
              </a:ext>
            </a:extLst>
          </p:cNvPr>
          <p:cNvGraphicFramePr/>
          <p:nvPr>
            <p:extLst>
              <p:ext uri="{D42A27DB-BD31-4B8C-83A1-F6EECF244321}">
                <p14:modId xmlns:p14="http://schemas.microsoft.com/office/powerpoint/2010/main" val="3779601956"/>
              </p:ext>
            </p:extLst>
          </p:nvPr>
        </p:nvGraphicFramePr>
        <p:xfrm>
          <a:off x="161255" y="4118593"/>
          <a:ext cx="8531441" cy="2707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7410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FC58967A-B218-4B90-A2D9-61E35BF42731}"/>
              </a:ext>
            </a:extLst>
          </p:cNvPr>
          <p:cNvSpPr txBox="1"/>
          <p:nvPr/>
        </p:nvSpPr>
        <p:spPr>
          <a:xfrm>
            <a:off x="81888" y="381443"/>
            <a:ext cx="11999164" cy="6832640"/>
          </a:xfrm>
          <a:prstGeom prst="rect">
            <a:avLst/>
          </a:prstGeom>
          <a:noFill/>
        </p:spPr>
        <p:txBody>
          <a:bodyPr wrap="square" rtlCol="1">
            <a:spAutoFit/>
          </a:bodyPr>
          <a:lstStyle/>
          <a:p>
            <a:pPr algn="ctr" rtl="1"/>
            <a:r>
              <a:rPr lang="he-IL" sz="2400" b="1" u="sng" dirty="0"/>
              <a:t>תהליך איסוף ה</a:t>
            </a:r>
            <a:r>
              <a:rPr lang="en-US" sz="2400" b="1" u="sng" dirty="0"/>
              <a:t>DATA-</a:t>
            </a:r>
            <a:r>
              <a:rPr lang="he-IL" sz="2400" b="1" u="sng" dirty="0"/>
              <a:t>: </a:t>
            </a:r>
          </a:p>
          <a:p>
            <a:pPr algn="r" rtl="1"/>
            <a:endParaRPr lang="he-IL" b="1" dirty="0"/>
          </a:p>
          <a:p>
            <a:pPr algn="r" rtl="1"/>
            <a:r>
              <a:rPr lang="he-IL" b="1" dirty="0"/>
              <a:t>לשם איסוף המידע לסקר היינו צריכים לייצר דוגמאות שבהן אין בחירה של פרויקטים הממקסמים </a:t>
            </a:r>
            <a:r>
              <a:rPr lang="he-IL" b="1" dirty="0" err="1"/>
              <a:t>פונ</a:t>
            </a:r>
            <a:r>
              <a:rPr lang="he-IL" b="1" dirty="0"/>
              <a:t>' תועלת מסוימת העולה בקנה אחד עם בחירה של פרויקטים הממקסמים פונקציית תועלת אחרת. (כלומר שאין בחירה של </a:t>
            </a:r>
            <a:r>
              <a:rPr lang="he-IL" b="1" dirty="0" err="1"/>
              <a:t>פרוייקטים</a:t>
            </a:r>
            <a:r>
              <a:rPr lang="he-IL" b="1" dirty="0"/>
              <a:t> שאותם נממן הגורמים </a:t>
            </a:r>
            <a:r>
              <a:rPr lang="he-IL" b="1" dirty="0" err="1"/>
              <a:t>למקסום</a:t>
            </a:r>
            <a:r>
              <a:rPr lang="he-IL" b="1" dirty="0"/>
              <a:t> </a:t>
            </a:r>
            <a:r>
              <a:rPr lang="en-US" b="1" dirty="0"/>
              <a:t>U1</a:t>
            </a:r>
            <a:r>
              <a:rPr lang="he-IL" b="1" dirty="0"/>
              <a:t>, וגם </a:t>
            </a:r>
            <a:r>
              <a:rPr lang="he-IL" b="1" dirty="0" err="1"/>
              <a:t>למקסום</a:t>
            </a:r>
            <a:r>
              <a:rPr lang="he-IL" b="1" dirty="0"/>
              <a:t> </a:t>
            </a:r>
            <a:r>
              <a:rPr lang="en-US" b="1" dirty="0"/>
              <a:t>U2</a:t>
            </a:r>
            <a:r>
              <a:rPr lang="he-IL" b="1" dirty="0"/>
              <a:t> לדוגמא)</a:t>
            </a:r>
          </a:p>
          <a:p>
            <a:pPr algn="r" rtl="1"/>
            <a:endParaRPr lang="he-IL" b="1" dirty="0"/>
          </a:p>
          <a:p>
            <a:pPr algn="r" rtl="1"/>
            <a:r>
              <a:rPr lang="he-IL" b="1" dirty="0"/>
              <a:t>תיאור הסקר:</a:t>
            </a:r>
          </a:p>
          <a:p>
            <a:pPr marL="285750" lvl="0" indent="-285750" algn="r" rtl="1">
              <a:lnSpc>
                <a:spcPct val="200000"/>
              </a:lnSpc>
              <a:buFont typeface="Wingdings" panose="05000000000000000000" pitchFamily="2" charset="2"/>
              <a:buChar char="v"/>
            </a:pPr>
            <a:r>
              <a:rPr lang="he-IL" dirty="0"/>
              <a:t>במסגרת הסקר נשאלו שאלות אישיות כמו: גיל, מגדר, מעמד כלכלי, האם משלם </a:t>
            </a:r>
            <a:r>
              <a:rPr lang="he-IL" dirty="0" err="1"/>
              <a:t>לועד</a:t>
            </a:r>
            <a:r>
              <a:rPr lang="he-IL" dirty="0"/>
              <a:t> בית- לצורך קבלת מידע על מאפייני האדם הנשאל. </a:t>
            </a:r>
            <a:endParaRPr lang="en-US" dirty="0"/>
          </a:p>
          <a:p>
            <a:pPr marL="285750" lvl="0" indent="-285750" algn="r" rtl="1">
              <a:lnSpc>
                <a:spcPct val="200000"/>
              </a:lnSpc>
              <a:buFont typeface="Wingdings" panose="05000000000000000000" pitchFamily="2" charset="2"/>
              <a:buChar char="v"/>
            </a:pPr>
            <a:r>
              <a:rPr lang="he-IL" dirty="0"/>
              <a:t>בהינתן מטריצת העדפות של כל דייר ועלויות של כל פרויקט, הנשאל התבקש לבחור חלוקה שלדעתו נחשבת הכי הוגנת. מה שהנשאלים לא ידעו זה שכל חלוקה ייצגה מקסום של פונקציית תועלת אחרת.</a:t>
            </a:r>
            <a:br>
              <a:rPr lang="he-IL" dirty="0"/>
            </a:br>
            <a:r>
              <a:rPr lang="he-IL" dirty="0"/>
              <a:t>חלק זה נועד לתת לנו מושג על איזה פונקציית תועלת אנשים מנסים בפועל למקסם (בהתאם לחלוקות שראינו שנבחרו על ידם).</a:t>
            </a:r>
            <a:endParaRPr lang="en-US" dirty="0"/>
          </a:p>
          <a:p>
            <a:pPr marL="285750" lvl="0" indent="-285750" algn="r" rtl="1">
              <a:lnSpc>
                <a:spcPct val="200000"/>
              </a:lnSpc>
              <a:buFont typeface="Wingdings" panose="05000000000000000000" pitchFamily="2" charset="2"/>
              <a:buChar char="v"/>
            </a:pPr>
            <a:r>
              <a:rPr lang="he-IL" dirty="0"/>
              <a:t>בנוסף הנדגמים נשאלו בסוף הסקר: מה הם מחשיבים כחלוקה "הוגנת"? מה בעצם הקריטריון שהנחה אותם בבחירות שלכם</a:t>
            </a:r>
            <a:r>
              <a:rPr lang="en-US" dirty="0"/>
              <a:t>? </a:t>
            </a:r>
            <a:br>
              <a:rPr lang="he-IL" dirty="0"/>
            </a:br>
            <a:endParaRPr lang="he-IL" b="1" dirty="0"/>
          </a:p>
          <a:p>
            <a:pPr algn="r" rtl="1"/>
            <a:endParaRPr lang="he-IL" dirty="0"/>
          </a:p>
          <a:p>
            <a:pPr algn="r" rtl="1"/>
            <a:endParaRPr lang="en-US" dirty="0"/>
          </a:p>
          <a:p>
            <a:pPr algn="r" rtl="1"/>
            <a:endParaRPr lang="en-US" b="1" dirty="0"/>
          </a:p>
        </p:txBody>
      </p:sp>
    </p:spTree>
    <p:extLst>
      <p:ext uri="{BB962C8B-B14F-4D97-AF65-F5344CB8AC3E}">
        <p14:creationId xmlns:p14="http://schemas.microsoft.com/office/powerpoint/2010/main" val="2982024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משנה 3">
            <a:extLst>
              <a:ext uri="{FF2B5EF4-FFF2-40B4-BE49-F238E27FC236}">
                <a16:creationId xmlns:a16="http://schemas.microsoft.com/office/drawing/2014/main" id="{FF972AAF-48FD-4296-BC6A-2AABA3A0449F}"/>
              </a:ext>
            </a:extLst>
          </p:cNvPr>
          <p:cNvSpPr txBox="1">
            <a:spLocks/>
          </p:cNvSpPr>
          <p:nvPr/>
        </p:nvSpPr>
        <p:spPr>
          <a:xfrm>
            <a:off x="106533" y="923330"/>
            <a:ext cx="12085467" cy="6166106"/>
          </a:xfrm>
          <a:prstGeom prst="rect">
            <a:avLst/>
          </a:prstGeom>
        </p:spPr>
        <p:txBody>
          <a:bodyPr vert="horz" lIns="91440" tIns="45720" rIns="91440" bIns="45720" rtlCol="0" anchor="t">
            <a:noAutofit/>
          </a:bodyPr>
          <a:lstStyle>
            <a:lvl1pPr marL="228600" indent="-228600" algn="r" defTabSz="914400" rtl="1"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285750" indent="-285750">
              <a:lnSpc>
                <a:spcPts val="2540"/>
              </a:lnSpc>
            </a:pPr>
            <a:r>
              <a:rPr lang="he-IL" sz="1700" dirty="0"/>
              <a:t>על פי המדגם ישנה העדפה ברורה ל</a:t>
            </a:r>
            <a:r>
              <a:rPr lang="en-US" sz="1700" dirty="0"/>
              <a:t>U1</a:t>
            </a:r>
            <a:r>
              <a:rPr lang="he-IL" sz="1700" dirty="0"/>
              <a:t> ו</a:t>
            </a:r>
            <a:r>
              <a:rPr lang="en-US" sz="1700" dirty="0"/>
              <a:t>U2</a:t>
            </a:r>
            <a:r>
              <a:rPr lang="he-IL" sz="1700" dirty="0"/>
              <a:t> עם 49% ו-40% בהתאמה. ניתן גם לראות שישנו יתרון קל ל</a:t>
            </a:r>
            <a:r>
              <a:rPr lang="en-US" sz="1700" dirty="0"/>
              <a:t>U1</a:t>
            </a:r>
            <a:r>
              <a:rPr lang="he-IL" sz="1700" dirty="0"/>
              <a:t>. ניתן לראות ש</a:t>
            </a:r>
            <a:r>
              <a:rPr lang="he-IL" sz="1700" b="1" dirty="0">
                <a:solidFill>
                  <a:srgbClr val="FF0000"/>
                </a:solidFill>
              </a:rPr>
              <a:t>אנשים מעדיפים שכמה שיותר דיירים יקבלו לפחות </a:t>
            </a:r>
            <a:r>
              <a:rPr lang="he-IL" sz="1700" b="1" dirty="0" err="1">
                <a:solidFill>
                  <a:srgbClr val="FF0000"/>
                </a:solidFill>
              </a:rPr>
              <a:t>פרוייקט</a:t>
            </a:r>
            <a:r>
              <a:rPr lang="he-IL" sz="1700" b="1" dirty="0">
                <a:solidFill>
                  <a:srgbClr val="FF0000"/>
                </a:solidFill>
              </a:rPr>
              <a:t> אחד שהם רצו(</a:t>
            </a:r>
            <a:r>
              <a:rPr lang="en-US" sz="1700" b="1" dirty="0">
                <a:solidFill>
                  <a:srgbClr val="FF0000"/>
                </a:solidFill>
              </a:rPr>
              <a:t>U1</a:t>
            </a:r>
            <a:r>
              <a:rPr lang="he-IL" sz="1700" b="1" dirty="0">
                <a:solidFill>
                  <a:srgbClr val="FF0000"/>
                </a:solidFill>
              </a:rPr>
              <a:t>), או שכל הדיירים בסה"כ יקבלו כמה שיותר </a:t>
            </a:r>
            <a:r>
              <a:rPr lang="he-IL" sz="1700" b="1" dirty="0" err="1">
                <a:solidFill>
                  <a:srgbClr val="FF0000"/>
                </a:solidFill>
              </a:rPr>
              <a:t>פרוייקטים</a:t>
            </a:r>
            <a:r>
              <a:rPr lang="he-IL" sz="1700" b="1" dirty="0">
                <a:solidFill>
                  <a:srgbClr val="FF0000"/>
                </a:solidFill>
              </a:rPr>
              <a:t>(</a:t>
            </a:r>
            <a:r>
              <a:rPr lang="en-US" sz="1700" b="1" dirty="0">
                <a:solidFill>
                  <a:srgbClr val="FF0000"/>
                </a:solidFill>
              </a:rPr>
              <a:t>U2</a:t>
            </a:r>
            <a:r>
              <a:rPr lang="he-IL" sz="1700" b="1" dirty="0">
                <a:solidFill>
                  <a:srgbClr val="FF0000"/>
                </a:solidFill>
              </a:rPr>
              <a:t>)</a:t>
            </a:r>
            <a:r>
              <a:rPr lang="he-IL" sz="1700" dirty="0"/>
              <a:t>..</a:t>
            </a:r>
          </a:p>
          <a:p>
            <a:pPr marL="285750" indent="-285750">
              <a:lnSpc>
                <a:spcPts val="2540"/>
              </a:lnSpc>
            </a:pPr>
            <a:r>
              <a:rPr lang="he-IL" sz="1700" dirty="0"/>
              <a:t>מצד שני, כאשר הנדגמים נשאלו בסוף הסקר "מהי חלוקה הוגנת?" ,ראינו ש68% מהאנשים בחרו </a:t>
            </a:r>
            <a:r>
              <a:rPr lang="en-US" sz="1700" dirty="0"/>
              <a:t>U1</a:t>
            </a:r>
            <a:r>
              <a:rPr lang="he-IL" sz="1700" dirty="0"/>
              <a:t> (במילים אחרות, חלוקה שבה יהיה דייר שלא קיבל אף </a:t>
            </a:r>
            <a:r>
              <a:rPr lang="he-IL" sz="1700" dirty="0" err="1"/>
              <a:t>פרוייקט</a:t>
            </a:r>
            <a:r>
              <a:rPr lang="he-IL" sz="1700" dirty="0"/>
              <a:t> שהוא רצה נחשבת למאוד לא הוגנת בעיני אנשים) </a:t>
            </a:r>
            <a:r>
              <a:rPr lang="he-IL" sz="1700" b="1" dirty="0">
                <a:solidFill>
                  <a:srgbClr val="FF0000"/>
                </a:solidFill>
              </a:rPr>
              <a:t>לעומת 3% בלבד שהעדיפו את </a:t>
            </a:r>
            <a:r>
              <a:rPr lang="en-US" sz="1700" b="1" dirty="0">
                <a:solidFill>
                  <a:srgbClr val="FF0000"/>
                </a:solidFill>
              </a:rPr>
              <a:t>U2</a:t>
            </a:r>
            <a:r>
              <a:rPr lang="he-IL" sz="1700" b="1" dirty="0"/>
              <a:t>,</a:t>
            </a:r>
            <a:br>
              <a:rPr lang="en-US" sz="1700" b="1" dirty="0"/>
            </a:br>
            <a:r>
              <a:rPr lang="he-IL" sz="1700" dirty="0"/>
              <a:t>כלומר למרות ש40% מהמשיבים בחרו בפועל לפי </a:t>
            </a:r>
            <a:r>
              <a:rPr lang="en-US" sz="1700" dirty="0"/>
              <a:t>U2</a:t>
            </a:r>
            <a:r>
              <a:rPr lang="he-IL" sz="1700" dirty="0"/>
              <a:t>, כשנשאלו "מהי חלוקה הוגנת?" רק אדם אחד מהם ענה </a:t>
            </a:r>
            <a:r>
              <a:rPr lang="en-US" sz="1700" dirty="0"/>
              <a:t>U2</a:t>
            </a:r>
            <a:r>
              <a:rPr lang="he-IL" sz="1700" dirty="0"/>
              <a:t>.</a:t>
            </a:r>
          </a:p>
          <a:p>
            <a:pPr marL="285750" indent="-285750">
              <a:lnSpc>
                <a:spcPts val="2540"/>
              </a:lnSpc>
            </a:pPr>
            <a:r>
              <a:rPr lang="he-IL" sz="1700" dirty="0"/>
              <a:t>מכאן ניתן לראות כי למרות שאנשים</a:t>
            </a:r>
            <a:r>
              <a:rPr lang="he-IL" sz="1700" dirty="0">
                <a:solidFill>
                  <a:srgbClr val="FF0000"/>
                </a:solidFill>
              </a:rPr>
              <a:t> </a:t>
            </a:r>
            <a:r>
              <a:rPr lang="he-IL" sz="1700" b="1" dirty="0">
                <a:solidFill>
                  <a:srgbClr val="FF0000"/>
                </a:solidFill>
              </a:rPr>
              <a:t>חושבים </a:t>
            </a:r>
            <a:r>
              <a:rPr lang="he-IL" sz="1700" dirty="0"/>
              <a:t>שחלוקה לפי </a:t>
            </a:r>
            <a:r>
              <a:rPr lang="en-US" sz="1700" dirty="0"/>
              <a:t>U2</a:t>
            </a:r>
            <a:r>
              <a:rPr lang="he-IL" sz="1700" dirty="0"/>
              <a:t> אינה הוגנת, </a:t>
            </a:r>
            <a:r>
              <a:rPr lang="he-IL" sz="1700" b="1" dirty="0">
                <a:solidFill>
                  <a:srgbClr val="FF0000"/>
                </a:solidFill>
              </a:rPr>
              <a:t>בפועל</a:t>
            </a:r>
            <a:r>
              <a:rPr lang="he-IL" sz="1700" b="1" dirty="0"/>
              <a:t> </a:t>
            </a:r>
            <a:r>
              <a:rPr lang="he-IL" sz="1700" dirty="0"/>
              <a:t>רבים מהם מחליטים לפיה גם אם זה על חשבון דייר שלא יקבל אף פרויקט ממה שרצה.</a:t>
            </a:r>
          </a:p>
          <a:p>
            <a:pPr marL="285750" indent="-285750">
              <a:lnSpc>
                <a:spcPts val="2540"/>
              </a:lnSpc>
            </a:pPr>
            <a:r>
              <a:rPr lang="he-IL" sz="1700" dirty="0"/>
              <a:t>ראינו שישנם מאפיינים שמשפיעים יותר על קבלת ההחלטות ומאפיינים שמשפיעים פחות.                                                                                                ראינו למשל שלגברים/מבוגרים/ממעמד כלכלי גבוה יש נטייה יותר לפעול לפי </a:t>
            </a:r>
            <a:r>
              <a:rPr lang="en-US" sz="1700" dirty="0"/>
              <a:t> .U1</a:t>
            </a:r>
            <a:r>
              <a:rPr lang="he-IL" sz="1700" dirty="0"/>
              <a:t> כמו כן, לנשים/צעירים/ממעמד כלכלי נמוך יש נטייה יותר לפעול לפי </a:t>
            </a:r>
            <a:r>
              <a:rPr lang="en-US" sz="1700" dirty="0"/>
              <a:t>U2</a:t>
            </a:r>
            <a:r>
              <a:rPr lang="he-IL" sz="1700" dirty="0"/>
              <a:t>. לעומת זאת העובדה שהאדם משלם/לא משלם לוועד בית אינה משפיעה על אופן ההחלטה שלו.</a:t>
            </a:r>
          </a:p>
          <a:p>
            <a:pPr marL="285750" indent="-285750">
              <a:lnSpc>
                <a:spcPts val="2540"/>
              </a:lnSpc>
            </a:pPr>
            <a:r>
              <a:rPr lang="he-IL" sz="1700" b="1" dirty="0"/>
              <a:t>בנינו מודל המסוגל לחזות בקירוב את בחירת האדם בהינתן המאפיינים שלו</a:t>
            </a:r>
            <a:r>
              <a:rPr lang="he-IL" sz="1700" dirty="0"/>
              <a:t>. המודל נבנה ע"ב מדגם המייצג את האוכלוסייה ולכן הוא חוזה בצורה טובה (גם אם לא מושלמת) את ההחלטות שאותם יקבל אדם שאינו במדגם:</a:t>
            </a:r>
          </a:p>
          <a:p>
            <a:endParaRPr lang="en-US" sz="1600" dirty="0"/>
          </a:p>
          <a:p>
            <a:endParaRPr lang="he-IL" sz="1600" dirty="0"/>
          </a:p>
        </p:txBody>
      </p:sp>
      <p:sp>
        <p:nvSpPr>
          <p:cNvPr id="5" name="מלבן 4">
            <a:extLst>
              <a:ext uri="{FF2B5EF4-FFF2-40B4-BE49-F238E27FC236}">
                <a16:creationId xmlns:a16="http://schemas.microsoft.com/office/drawing/2014/main" id="{C964144A-D993-431D-9C1B-3311F5DC167D}"/>
              </a:ext>
            </a:extLst>
          </p:cNvPr>
          <p:cNvSpPr/>
          <p:nvPr/>
        </p:nvSpPr>
        <p:spPr>
          <a:xfrm>
            <a:off x="8644873" y="139228"/>
            <a:ext cx="3283271" cy="461665"/>
          </a:xfrm>
          <a:prstGeom prst="rect">
            <a:avLst/>
          </a:prstGeom>
        </p:spPr>
        <p:txBody>
          <a:bodyPr wrap="none">
            <a:spAutoFit/>
          </a:bodyPr>
          <a:lstStyle/>
          <a:p>
            <a:pPr algn="r"/>
            <a:r>
              <a:rPr lang="he-IL" sz="2400" b="1" u="sng" dirty="0">
                <a:solidFill>
                  <a:srgbClr val="222222"/>
                </a:solidFill>
                <a:latin typeface="Roboto"/>
              </a:rPr>
              <a:t>תוצאות ומסקנות עיקריות</a:t>
            </a:r>
            <a:endParaRPr lang="he-IL" sz="2400" b="1" u="sng" dirty="0"/>
          </a:p>
        </p:txBody>
      </p:sp>
      <p:sp>
        <p:nvSpPr>
          <p:cNvPr id="3" name="מלבן 2">
            <a:extLst>
              <a:ext uri="{FF2B5EF4-FFF2-40B4-BE49-F238E27FC236}">
                <a16:creationId xmlns:a16="http://schemas.microsoft.com/office/drawing/2014/main" id="{DFFA3AC9-192E-4E3F-9E2C-A6829D2CD7FA}"/>
              </a:ext>
            </a:extLst>
          </p:cNvPr>
          <p:cNvSpPr/>
          <p:nvPr/>
        </p:nvSpPr>
        <p:spPr>
          <a:xfrm>
            <a:off x="0" y="139228"/>
            <a:ext cx="7822816" cy="523220"/>
          </a:xfrm>
          <a:prstGeom prst="rect">
            <a:avLst/>
          </a:prstGeom>
        </p:spPr>
        <p:txBody>
          <a:bodyPr wrap="square">
            <a:spAutoFit/>
          </a:bodyPr>
          <a:lstStyle/>
          <a:p>
            <a:pPr marL="285750" lvl="0" indent="-285750" algn="r" rtl="1">
              <a:buFont typeface="Arial" panose="020B0604020202020204" pitchFamily="34" charset="0"/>
              <a:buChar char="•"/>
            </a:pPr>
            <a:r>
              <a:rPr lang="en-US" sz="1400" dirty="0">
                <a:solidFill>
                  <a:srgbClr val="7030A0"/>
                </a:solidFill>
              </a:rPr>
              <a:t>U1</a:t>
            </a:r>
            <a:r>
              <a:rPr lang="he-IL" sz="1400" dirty="0">
                <a:solidFill>
                  <a:srgbClr val="7030A0"/>
                </a:solidFill>
              </a:rPr>
              <a:t>-מקסום כמות האנשים שיקבלו לפחות </a:t>
            </a:r>
            <a:r>
              <a:rPr lang="he-IL" sz="1400" dirty="0" err="1">
                <a:solidFill>
                  <a:srgbClr val="7030A0"/>
                </a:solidFill>
              </a:rPr>
              <a:t>פרוייקט</a:t>
            </a:r>
            <a:r>
              <a:rPr lang="he-IL" sz="1400" dirty="0">
                <a:solidFill>
                  <a:srgbClr val="7030A0"/>
                </a:solidFill>
              </a:rPr>
              <a:t> אחד שהם רצו.</a:t>
            </a:r>
            <a:endParaRPr lang="en-US" sz="1400" dirty="0">
              <a:solidFill>
                <a:srgbClr val="7030A0"/>
              </a:solidFill>
            </a:endParaRPr>
          </a:p>
          <a:p>
            <a:pPr marL="285750" lvl="0" indent="-285750" algn="r" rtl="1">
              <a:buFont typeface="Arial" panose="020B0604020202020204" pitchFamily="34" charset="0"/>
              <a:buChar char="•"/>
            </a:pPr>
            <a:r>
              <a:rPr lang="en-US" sz="1400" dirty="0">
                <a:solidFill>
                  <a:srgbClr val="7030A0"/>
                </a:solidFill>
              </a:rPr>
              <a:t>U2</a:t>
            </a:r>
            <a:r>
              <a:rPr lang="he-IL" sz="1400" dirty="0">
                <a:solidFill>
                  <a:srgbClr val="7030A0"/>
                </a:solidFill>
              </a:rPr>
              <a:t>-מקסום סכום התועלות בהנחה שהתועלת של כל אדם היא כמות </a:t>
            </a:r>
            <a:r>
              <a:rPr lang="he-IL" sz="1400" dirty="0" err="1">
                <a:solidFill>
                  <a:srgbClr val="7030A0"/>
                </a:solidFill>
              </a:rPr>
              <a:t>הפרוייקטים</a:t>
            </a:r>
            <a:r>
              <a:rPr lang="he-IL" sz="1400" dirty="0">
                <a:solidFill>
                  <a:srgbClr val="7030A0"/>
                </a:solidFill>
              </a:rPr>
              <a:t> שקיבל מתוך הבחירה שלו.</a:t>
            </a:r>
          </a:p>
        </p:txBody>
      </p:sp>
      <p:sp>
        <p:nvSpPr>
          <p:cNvPr id="10" name="תיבת טקסט 9">
            <a:extLst>
              <a:ext uri="{FF2B5EF4-FFF2-40B4-BE49-F238E27FC236}">
                <a16:creationId xmlns:a16="http://schemas.microsoft.com/office/drawing/2014/main" id="{E4B8F437-A6F2-4A5C-ADE9-E3D7488D9341}"/>
              </a:ext>
            </a:extLst>
          </p:cNvPr>
          <p:cNvSpPr txBox="1"/>
          <p:nvPr/>
        </p:nvSpPr>
        <p:spPr>
          <a:xfrm>
            <a:off x="0" y="5382413"/>
            <a:ext cx="12192000" cy="1472198"/>
          </a:xfrm>
          <a:prstGeom prst="rect">
            <a:avLst/>
          </a:prstGeom>
        </p:spPr>
        <p:style>
          <a:lnRef idx="2">
            <a:schemeClr val="accent2"/>
          </a:lnRef>
          <a:fillRef idx="1">
            <a:schemeClr val="lt1"/>
          </a:fillRef>
          <a:effectRef idx="0">
            <a:schemeClr val="accent2"/>
          </a:effectRef>
          <a:fontRef idx="minor">
            <a:schemeClr val="dk1"/>
          </a:fontRef>
        </p:style>
        <p:txBody>
          <a:bodyPr wrap="square" rtlCol="1">
            <a:spAutoFit/>
          </a:bodyPr>
          <a:lstStyle/>
          <a:p>
            <a:pPr algn="ctr" rtl="1">
              <a:lnSpc>
                <a:spcPts val="2560"/>
              </a:lnSpc>
            </a:pPr>
            <a:r>
              <a:rPr lang="he-IL" b="1" dirty="0"/>
              <a:t> הסיכוי שבחירתו תתואר ע"י קריטריון </a:t>
            </a:r>
            <a:r>
              <a:rPr lang="en-US" b="1" dirty="0"/>
              <a:t>U1</a:t>
            </a:r>
            <a:r>
              <a:rPr lang="he-IL" b="1" dirty="0"/>
              <a:t>: </a:t>
            </a:r>
            <a:endParaRPr lang="en-US" b="1" dirty="0"/>
          </a:p>
          <a:p>
            <a:pPr>
              <a:lnSpc>
                <a:spcPts val="2560"/>
              </a:lnSpc>
            </a:pPr>
            <a:r>
              <a:rPr lang="en-US" sz="1700" dirty="0" err="1"/>
              <a:t>Pr</a:t>
            </a:r>
            <a:r>
              <a:rPr lang="en-US" sz="1700" dirty="0"/>
              <a:t>(U1)= 49% </a:t>
            </a:r>
            <a:r>
              <a:rPr lang="en-US" sz="1700" b="1" dirty="0"/>
              <a:t>+</a:t>
            </a:r>
            <a:r>
              <a:rPr lang="en-US" sz="1700" dirty="0"/>
              <a:t> (age * 3.5%) </a:t>
            </a:r>
            <a:r>
              <a:rPr lang="en-US" sz="1700" b="1" dirty="0"/>
              <a:t>+</a:t>
            </a:r>
            <a:r>
              <a:rPr lang="en-US" sz="1700" dirty="0"/>
              <a:t> (gender[male=1,female=0] * 17.25%) </a:t>
            </a:r>
            <a:r>
              <a:rPr lang="en-US" sz="1700" b="1" dirty="0"/>
              <a:t>+</a:t>
            </a:r>
            <a:r>
              <a:rPr lang="en-US" sz="1700" dirty="0"/>
              <a:t> (economical class[high=1,medium=0,low=-1.4] * 27%)</a:t>
            </a:r>
          </a:p>
          <a:p>
            <a:pPr algn="ctr" rtl="1">
              <a:lnSpc>
                <a:spcPts val="2560"/>
              </a:lnSpc>
            </a:pPr>
            <a:r>
              <a:rPr lang="he-IL" b="1" dirty="0"/>
              <a:t> הסיכוי שבחירתו תתואר ע"י קריטריון </a:t>
            </a:r>
            <a:r>
              <a:rPr lang="en-US" b="1" dirty="0"/>
              <a:t>U2</a:t>
            </a:r>
            <a:r>
              <a:rPr lang="he-IL" b="1" dirty="0"/>
              <a:t>: </a:t>
            </a:r>
            <a:endParaRPr lang="en-US" b="1" dirty="0"/>
          </a:p>
          <a:p>
            <a:pPr>
              <a:lnSpc>
                <a:spcPts val="2560"/>
              </a:lnSpc>
            </a:pPr>
            <a:r>
              <a:rPr lang="en-US" sz="1700" dirty="0" err="1"/>
              <a:t>Pr</a:t>
            </a:r>
            <a:r>
              <a:rPr lang="en-US" sz="1700" dirty="0"/>
              <a:t>(U2)= 40% </a:t>
            </a:r>
            <a:r>
              <a:rPr lang="he-IL" sz="1700" b="1" dirty="0"/>
              <a:t>-</a:t>
            </a:r>
            <a:r>
              <a:rPr lang="en-US" sz="1700" dirty="0"/>
              <a:t> (age * 3%)</a:t>
            </a:r>
            <a:r>
              <a:rPr lang="en-US" sz="1700" b="1" dirty="0"/>
              <a:t> -</a:t>
            </a:r>
            <a:r>
              <a:rPr lang="en-US" sz="1700" dirty="0"/>
              <a:t> (gender[male=1,female=0] * 11.75%)  </a:t>
            </a:r>
            <a:r>
              <a:rPr lang="en-US" sz="1700" b="1" dirty="0"/>
              <a:t>-</a:t>
            </a:r>
            <a:r>
              <a:rPr lang="en-US" sz="1700" dirty="0"/>
              <a:t> (economical class[high=1,medium=0,low=-1.57] * 19%)</a:t>
            </a:r>
          </a:p>
          <a:p>
            <a:endParaRPr lang="he-IL" sz="100" dirty="0"/>
          </a:p>
        </p:txBody>
      </p:sp>
    </p:spTree>
    <p:extLst>
      <p:ext uri="{BB962C8B-B14F-4D97-AF65-F5344CB8AC3E}">
        <p14:creationId xmlns:p14="http://schemas.microsoft.com/office/powerpoint/2010/main" val="3861857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45F5A08E-7DB8-4135-84EE-3DFC9543D301}"/>
              </a:ext>
            </a:extLst>
          </p:cNvPr>
          <p:cNvSpPr/>
          <p:nvPr/>
        </p:nvSpPr>
        <p:spPr>
          <a:xfrm>
            <a:off x="1761579" y="742950"/>
            <a:ext cx="8493783" cy="2380828"/>
          </a:xfrm>
          <a:prstGeom prst="rect">
            <a:avLst/>
          </a:prstGeom>
        </p:spPr>
        <p:txBody>
          <a:bodyPr vert="horz" lIns="91440" tIns="45720" rIns="91440" bIns="0" rtlCol="0" anchor="b">
            <a:normAutofit/>
          </a:bodyPr>
          <a:lstStyle/>
          <a:p>
            <a:pPr algn="ctr" defTabSz="914400">
              <a:lnSpc>
                <a:spcPct val="90000"/>
              </a:lnSpc>
              <a:spcBef>
                <a:spcPct val="0"/>
              </a:spcBef>
              <a:spcAft>
                <a:spcPts val="600"/>
              </a:spcAft>
            </a:pPr>
            <a:r>
              <a:rPr lang="en-US" sz="8000" b="1" dirty="0" err="1">
                <a:ln w="22225">
                  <a:solidFill>
                    <a:schemeClr val="accent2"/>
                  </a:solidFill>
                  <a:prstDash val="solid"/>
                </a:ln>
                <a:solidFill>
                  <a:schemeClr val="accent2">
                    <a:lumMod val="40000"/>
                    <a:lumOff val="60000"/>
                  </a:schemeClr>
                </a:solidFill>
                <a:latin typeface="+mj-lt"/>
                <a:ea typeface="+mj-ea"/>
                <a:cs typeface="+mj-cs"/>
              </a:rPr>
              <a:t>תודה</a:t>
            </a:r>
            <a:r>
              <a:rPr lang="en-US" sz="8000" b="1" dirty="0">
                <a:ln w="22225">
                  <a:solidFill>
                    <a:schemeClr val="accent2"/>
                  </a:solidFill>
                  <a:prstDash val="solid"/>
                </a:ln>
                <a:solidFill>
                  <a:schemeClr val="accent2">
                    <a:lumMod val="40000"/>
                    <a:lumOff val="60000"/>
                  </a:schemeClr>
                </a:solidFill>
                <a:latin typeface="+mj-lt"/>
                <a:ea typeface="+mj-ea"/>
                <a:cs typeface="+mj-cs"/>
              </a:rPr>
              <a:t> </a:t>
            </a:r>
            <a:r>
              <a:rPr lang="en-US" sz="8000" b="1" dirty="0" err="1">
                <a:ln w="22225">
                  <a:solidFill>
                    <a:schemeClr val="accent2"/>
                  </a:solidFill>
                  <a:prstDash val="solid"/>
                </a:ln>
                <a:solidFill>
                  <a:schemeClr val="accent2">
                    <a:lumMod val="40000"/>
                    <a:lumOff val="60000"/>
                  </a:schemeClr>
                </a:solidFill>
                <a:latin typeface="+mj-lt"/>
                <a:ea typeface="+mj-ea"/>
                <a:cs typeface="+mj-cs"/>
              </a:rPr>
              <a:t>על</a:t>
            </a:r>
            <a:r>
              <a:rPr lang="en-US" sz="8000" b="1" dirty="0">
                <a:ln w="22225">
                  <a:solidFill>
                    <a:schemeClr val="accent2"/>
                  </a:solidFill>
                  <a:prstDash val="solid"/>
                </a:ln>
                <a:solidFill>
                  <a:schemeClr val="accent2">
                    <a:lumMod val="40000"/>
                    <a:lumOff val="60000"/>
                  </a:schemeClr>
                </a:solidFill>
                <a:latin typeface="+mj-lt"/>
                <a:ea typeface="+mj-ea"/>
                <a:cs typeface="+mj-cs"/>
              </a:rPr>
              <a:t> </a:t>
            </a:r>
            <a:r>
              <a:rPr lang="en-US" sz="8000" b="1" dirty="0" err="1">
                <a:ln w="22225">
                  <a:solidFill>
                    <a:schemeClr val="accent2"/>
                  </a:solidFill>
                  <a:prstDash val="solid"/>
                </a:ln>
                <a:solidFill>
                  <a:schemeClr val="accent2">
                    <a:lumMod val="40000"/>
                    <a:lumOff val="60000"/>
                  </a:schemeClr>
                </a:solidFill>
                <a:latin typeface="+mj-lt"/>
                <a:ea typeface="+mj-ea"/>
                <a:cs typeface="+mj-cs"/>
              </a:rPr>
              <a:t>ההקשבה</a:t>
            </a:r>
            <a:r>
              <a:rPr lang="he-IL" sz="8000" b="1" dirty="0">
                <a:ln w="22225">
                  <a:solidFill>
                    <a:schemeClr val="accent2"/>
                  </a:solidFill>
                  <a:prstDash val="solid"/>
                </a:ln>
                <a:solidFill>
                  <a:schemeClr val="accent2">
                    <a:lumMod val="40000"/>
                    <a:lumOff val="60000"/>
                  </a:schemeClr>
                </a:solidFill>
                <a:latin typeface="+mj-lt"/>
                <a:ea typeface="+mj-ea"/>
                <a:cs typeface="+mj-cs"/>
              </a:rPr>
              <a:t>!</a:t>
            </a:r>
            <a:endParaRPr lang="en-US" sz="8000" b="1" dirty="0">
              <a:ln w="22225">
                <a:solidFill>
                  <a:schemeClr val="accent2"/>
                </a:solidFill>
                <a:prstDash val="solid"/>
              </a:ln>
              <a:solidFill>
                <a:schemeClr val="accent2">
                  <a:lumMod val="40000"/>
                  <a:lumOff val="60000"/>
                </a:schemeClr>
              </a:solidFill>
              <a:latin typeface="+mj-lt"/>
              <a:ea typeface="+mj-ea"/>
              <a:cs typeface="+mj-cs"/>
            </a:endParaRPr>
          </a:p>
        </p:txBody>
      </p:sp>
      <p:pic>
        <p:nvPicPr>
          <p:cNvPr id="2050" name="Picture 2" descr="תשלומי ועד בית בהוראת קבע ואשראי | קשר - פתרונות סליקה לעסקים">
            <a:extLst>
              <a:ext uri="{FF2B5EF4-FFF2-40B4-BE49-F238E27FC236}">
                <a16:creationId xmlns:a16="http://schemas.microsoft.com/office/drawing/2014/main" id="{3DAA44FB-B9FB-479F-B248-595A1457FFA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47711" y="3951904"/>
            <a:ext cx="4921520" cy="2163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924977"/>
      </p:ext>
    </p:extLst>
  </p:cSld>
  <p:clrMapOvr>
    <a:masterClrMapping/>
  </p:clrMapOvr>
</p:sld>
</file>

<file path=ppt/theme/theme1.xml><?xml version="1.0" encoding="utf-8"?>
<a:theme xmlns:a="http://schemas.openxmlformats.org/drawingml/2006/main" name="גלריה">
  <a:themeElements>
    <a:clrScheme name="גלריה">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גלריה">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גלריה">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otalTime>178</TotalTime>
  <Words>778</Words>
  <Application>Microsoft Office PowerPoint</Application>
  <PresentationFormat>מסך רחב</PresentationFormat>
  <Paragraphs>47</Paragraphs>
  <Slides>5</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5</vt:i4>
      </vt:variant>
    </vt:vector>
  </HeadingPairs>
  <TitlesOfParts>
    <vt:vector size="10" baseType="lpstr">
      <vt:lpstr>Arial</vt:lpstr>
      <vt:lpstr>Palatino Linotype</vt:lpstr>
      <vt:lpstr>Roboto</vt:lpstr>
      <vt:lpstr>Wingdings</vt:lpstr>
      <vt:lpstr>גלריה</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Amebet Belachew</dc:creator>
  <cp:lastModifiedBy>Elad</cp:lastModifiedBy>
  <cp:revision>15</cp:revision>
  <dcterms:created xsi:type="dcterms:W3CDTF">2020-06-26T09:12:18Z</dcterms:created>
  <dcterms:modified xsi:type="dcterms:W3CDTF">2020-06-29T06:04:50Z</dcterms:modified>
</cp:coreProperties>
</file>