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96" r:id="rId1"/>
    <p:sldMasterId id="2147483709" r:id="rId2"/>
  </p:sldMasterIdLst>
  <p:sldIdLst>
    <p:sldId id="4466" r:id="rId3"/>
    <p:sldId id="4426" r:id="rId4"/>
    <p:sldId id="258" r:id="rId5"/>
    <p:sldId id="266" r:id="rId6"/>
    <p:sldId id="267" r:id="rId7"/>
    <p:sldId id="268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4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3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316FDD-9755-471E-ACA8-49EC5748A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7990614-74F3-42EC-A669-C86446BC0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15EE213-F3AA-4FA7-8EF0-F3CEFCB4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D9DE-34F2-4F99-AD09-AFF251618636}" type="datetimeFigureOut">
              <a:rPr lang="he-IL" smtClean="0"/>
              <a:t>י"א/חשון/תשפ"א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BBADEA3-550A-4553-BB02-B12CECD3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3E2B3E2-79CC-495E-A08C-9C4A09FD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5E6E-0D50-4399-8518-C4086425D4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503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6F458B-0CC6-45D1-99F6-1D4733C9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C78EF6A-F304-4171-98F4-037EDDCE9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CEED7F-9820-4A1F-A861-0B9E105F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D9DE-34F2-4F99-AD09-AFF251618636}" type="datetimeFigureOut">
              <a:rPr lang="he-IL" smtClean="0"/>
              <a:t>י"א/חשון/תשפ"א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05000F8-93A5-4FAB-9113-72936952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994F65-9766-46F4-AAD1-06C09DB7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5E6E-0D50-4399-8518-C4086425D4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089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2BA3900-8A3B-4689-BCB0-4D37EACC0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585AB37-0F30-4947-9F9D-9FFE3BB52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2DEF9D-0DA8-49D9-B126-E80AEEEF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D9DE-34F2-4F99-AD09-AFF251618636}" type="datetimeFigureOut">
              <a:rPr lang="he-IL" smtClean="0"/>
              <a:t>י"א/חשון/תשפ"א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43A1546-5A54-4B08-AB26-AAE0864A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68F4F5-80B8-4DA7-B713-0A06EC9E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5E6E-0D50-4399-8518-C4086425D4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31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0293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55614" y="-143691"/>
            <a:ext cx="12503230" cy="7145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03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1484" y="-143691"/>
            <a:ext cx="7756132" cy="7145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0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D9DD6903-31DD-5348-931E-827644FF87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26504" y="2216916"/>
            <a:ext cx="6965496" cy="38003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6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19E471EB-E3E5-B344-95CA-872A21933A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55614" y="-143691"/>
            <a:ext cx="12503230" cy="71453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480E9A5E-FB75-8841-9ADB-438F538ED4C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86480" y="1672687"/>
            <a:ext cx="3513541" cy="351261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Fi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273945A8-7991-E348-91D2-77B3838175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48132" y="2095264"/>
            <a:ext cx="3844784" cy="2412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19E471EB-E3E5-B344-95CA-872A21933A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86890" y="1493565"/>
            <a:ext cx="5579311" cy="35001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9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ADC55D-87B6-4249-A741-DF57591A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C45688-0BCA-4D55-A50B-76C3F94A2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AFD9D7-5339-4295-940D-2EA3CE2A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D9DE-34F2-4F99-AD09-AFF251618636}" type="datetimeFigureOut">
              <a:rPr lang="he-IL" smtClean="0"/>
              <a:t>י"א/חשון/תשפ"א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F51AFBF-AA9A-4CF1-9FD4-23C86690B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185A8B6-47A2-4871-BB1C-18E43AAC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5E6E-0D50-4399-8518-C4086425D4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853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0A3890-8246-499C-A1E6-C889E2B60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6336ACD-6C05-4492-B727-500F695C2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6D3C38D-66C1-43BE-BB30-0BF3DDD4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D9DE-34F2-4F99-AD09-AFF251618636}" type="datetimeFigureOut">
              <a:rPr lang="he-IL" smtClean="0"/>
              <a:t>י"א/חשון/תשפ"א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05F4B8D-C986-4EE8-ABD4-877B6936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4EDDB2D-9C8F-4C2B-A6AF-BE794ECD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5E6E-0D50-4399-8518-C4086425D4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8424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C3827B-9C42-4F74-8655-CF330BB1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F6ED2C9-CD9D-45E7-A036-03FD2A9AC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520239F-4C73-4243-83F1-7A541D61C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7C35D38-799A-4D33-8CE4-6CA08B7D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D9DE-34F2-4F99-AD09-AFF251618636}" type="datetimeFigureOut">
              <a:rPr lang="he-IL" smtClean="0"/>
              <a:t>י"א/חשון/תשפ"א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7EAC174-74EC-48C5-A9B8-2AE4DCF1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A704B4B-3F9A-4311-8ACE-858AD439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5E6E-0D50-4399-8518-C4086425D4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664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AA75DA-6778-46D3-99E7-A072492E8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328E494-206D-48A0-AE1B-28BD9CCBD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F5B04FF-ADAF-4ED3-9242-0A3571CE6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C0554B5-D525-4F5A-A51B-153EB2078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E5AA2E5-490A-4493-BB72-222142CBA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3B12CDC-2B5B-4555-A22C-AB07ADCE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D9DE-34F2-4F99-AD09-AFF251618636}" type="datetimeFigureOut">
              <a:rPr lang="he-IL" smtClean="0"/>
              <a:t>י"א/חשון/תשפ"א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E1A8468-C091-46F7-9E47-D62F5DD6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40D05AF-D73D-49C3-B75E-1FDA6353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5E6E-0D50-4399-8518-C4086425D4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840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92469C-1FC4-4284-A8B8-36132FDC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38FB39E-02B4-43F5-9E08-5D10C137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D9DE-34F2-4F99-AD09-AFF251618636}" type="datetimeFigureOut">
              <a:rPr lang="he-IL" smtClean="0"/>
              <a:t>י"א/חשון/תשפ"א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0DD48B0-C975-41E4-8E54-C0C71643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4B94CDE-699C-44B3-ADE3-49325E35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5E6E-0D50-4399-8518-C4086425D4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105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67340AA-F32C-44E6-91E1-BBCEF247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D9DE-34F2-4F99-AD09-AFF251618636}" type="datetimeFigureOut">
              <a:rPr lang="he-IL" smtClean="0"/>
              <a:t>י"א/חשון/תשפ"א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BA91127-57D9-4E81-B9E9-B143B4D4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7460E3A-B5FB-47FE-9938-9F9E7EB9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5E6E-0D50-4399-8518-C4086425D4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90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B4B548-B170-439E-A9C5-69532469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4750EAF-0B9E-45AB-B197-3F483F2B0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87269BD-3634-4CD3-BD21-83E7A030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D97C599-E010-4AF1-85C2-8E977F20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D9DE-34F2-4F99-AD09-AFF251618636}" type="datetimeFigureOut">
              <a:rPr lang="he-IL" smtClean="0"/>
              <a:t>י"א/חשון/תשפ"א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2EE5665-DD95-4C7B-AC59-AC4C326D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F650350-4266-44CF-84AE-5AD26BD48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5E6E-0D50-4399-8518-C4086425D4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847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C1AD5D-ED84-4385-8C01-CDE6827E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D9CF2A5-598C-43F5-855A-7251840F1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58F50EC-219C-4A00-9F99-07A5BA927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1B1E4BF-E0A9-40E5-887D-7FFCCACC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D9DE-34F2-4F99-AD09-AFF251618636}" type="datetimeFigureOut">
              <a:rPr lang="he-IL" smtClean="0"/>
              <a:t>י"א/חשון/תשפ"א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A1AF8D8-CF9E-4918-8078-5AC2E027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459097E-150B-4835-B4EE-017EB506B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5E6E-0D50-4399-8518-C4086425D4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327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08730D1-6CA0-4263-8D1D-30C5C9BD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EAA2966-7DE3-4AF7-A6E6-67C3A88B8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A0F83E-7DB7-43CE-BF2E-C0E30C3CB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2D9DE-34F2-4F99-AD09-AFF251618636}" type="datetimeFigureOut">
              <a:rPr lang="he-IL" smtClean="0"/>
              <a:t>י"א/חשון/תשפ"א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C126CB6-DE6D-4C52-9DDD-472BDE872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BB41069-A22D-4059-93AB-0AB7E3EE1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5E6E-0D50-4399-8518-C4086425D42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909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8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</p:sldLayoutIdLst>
  <p:hf hdr="0" ftr="0" dt="0"/>
  <p:txStyles>
    <p:titleStyle>
      <a:lvl1pPr algn="l" defTabSz="914172" rtl="0" eaLnBrk="1" latinLnBrk="0" hangingPunct="1">
        <a:lnSpc>
          <a:spcPct val="90000"/>
        </a:lnSpc>
        <a:spcBef>
          <a:spcPct val="0"/>
        </a:spcBef>
        <a:buFontTx/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172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indent="0" algn="l" defTabSz="914172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indent="0" algn="l" defTabSz="914172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indent="0" algn="l" defTabSz="914172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indent="0" algn="l" defTabSz="914172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073915B-4D1C-0E40-B16F-D7B437F40B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CD8BA8-4239-1D47-A3C1-01E129140692}"/>
              </a:ext>
            </a:extLst>
          </p:cNvPr>
          <p:cNvSpPr/>
          <p:nvPr/>
        </p:nvSpPr>
        <p:spPr>
          <a:xfrm>
            <a:off x="1588" y="-1"/>
            <a:ext cx="12188826" cy="6858001"/>
          </a:xfrm>
          <a:prstGeom prst="rect">
            <a:avLst/>
          </a:prstGeom>
          <a:gradFill>
            <a:gsLst>
              <a:gs pos="22000">
                <a:schemeClr val="accent1">
                  <a:alpha val="80000"/>
                </a:schemeClr>
              </a:gs>
              <a:gs pos="77000">
                <a:schemeClr val="accent2">
                  <a:alpha val="80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rtl="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5A42F5-4F0D-C549-A9AE-845A9DBB51BF}"/>
              </a:ext>
            </a:extLst>
          </p:cNvPr>
          <p:cNvGrpSpPr/>
          <p:nvPr/>
        </p:nvGrpSpPr>
        <p:grpSpPr>
          <a:xfrm>
            <a:off x="1168955" y="3640956"/>
            <a:ext cx="5149362" cy="2300156"/>
            <a:chOff x="2737071" y="2747448"/>
            <a:chExt cx="10298723" cy="460031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BF5798-436D-4644-A267-75E2CFB07743}"/>
                </a:ext>
              </a:extLst>
            </p:cNvPr>
            <p:cNvSpPr txBox="1"/>
            <p:nvPr/>
          </p:nvSpPr>
          <p:spPr>
            <a:xfrm>
              <a:off x="3716593" y="4947102"/>
              <a:ext cx="9319201" cy="2400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defTabSz="914217" rtl="0"/>
              <a:r>
                <a:rPr lang="en-US" sz="7200" b="1" dirty="0">
                  <a:solidFill>
                    <a:srgbClr val="FFFFFF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Jakob’s Law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92E0836-504E-6644-A02F-C45834C43D55}"/>
                </a:ext>
              </a:extLst>
            </p:cNvPr>
            <p:cNvCxnSpPr>
              <a:cxnSpLocks/>
            </p:cNvCxnSpPr>
            <p:nvPr/>
          </p:nvCxnSpPr>
          <p:spPr>
            <a:xfrm>
              <a:off x="2737071" y="2747448"/>
              <a:ext cx="0" cy="439931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06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04B1611-B91A-8948-96E8-531B0270F3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6D25B6-BC46-1843-9767-1D1EB1503295}"/>
              </a:ext>
            </a:extLst>
          </p:cNvPr>
          <p:cNvSpPr/>
          <p:nvPr/>
        </p:nvSpPr>
        <p:spPr>
          <a:xfrm>
            <a:off x="1588" y="-1"/>
            <a:ext cx="12188826" cy="6858001"/>
          </a:xfrm>
          <a:prstGeom prst="rect">
            <a:avLst/>
          </a:prstGeom>
          <a:gradFill>
            <a:gsLst>
              <a:gs pos="22000">
                <a:schemeClr val="accent1">
                  <a:alpha val="80000"/>
                </a:schemeClr>
              </a:gs>
              <a:gs pos="77000">
                <a:schemeClr val="accent2">
                  <a:alpha val="80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rtl="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C80BA1-2C6F-0844-919D-021B008D0F88}"/>
              </a:ext>
            </a:extLst>
          </p:cNvPr>
          <p:cNvGrpSpPr/>
          <p:nvPr/>
        </p:nvGrpSpPr>
        <p:grpSpPr>
          <a:xfrm>
            <a:off x="0" y="1054543"/>
            <a:ext cx="12067306" cy="4591990"/>
            <a:chOff x="-6450" y="2109086"/>
            <a:chExt cx="24134612" cy="918397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E9306D-94C4-7842-99F0-28587C8E6304}"/>
                </a:ext>
              </a:extLst>
            </p:cNvPr>
            <p:cNvSpPr txBox="1"/>
            <p:nvPr/>
          </p:nvSpPr>
          <p:spPr>
            <a:xfrm>
              <a:off x="-6450" y="4860536"/>
              <a:ext cx="24134612" cy="5232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17" rtl="0"/>
              <a:r>
                <a:rPr lang="en-US" sz="4000" b="1" dirty="0">
                  <a:solidFill>
                    <a:srgbClr val="FFFFFF"/>
                  </a:solidFill>
                  <a:latin typeface="Montserrat SemiBold" pitchFamily="2" charset="77"/>
                </a:rPr>
                <a:t>“Users spend most of their time on other sites.</a:t>
              </a:r>
            </a:p>
            <a:p>
              <a:pPr algn="ctr" defTabSz="914217" rtl="0"/>
              <a:r>
                <a:rPr lang="en-US" sz="4000" b="1" dirty="0">
                  <a:solidFill>
                    <a:srgbClr val="FFFFFF"/>
                  </a:solidFill>
                  <a:latin typeface="Montserrat SemiBold" pitchFamily="2" charset="77"/>
                </a:rPr>
                <a:t> This means that users prefer your site to work the same way as all the other sites they already know.” </a:t>
              </a:r>
            </a:p>
            <a:p>
              <a:pPr algn="ctr" defTabSz="914217" rtl="0"/>
              <a:endParaRPr lang="en-US" sz="4400" b="1" dirty="0">
                <a:solidFill>
                  <a:srgbClr val="FFFFFF"/>
                </a:solidFill>
                <a:latin typeface="Montserrat SemiBold" pitchFamily="2" charset="77"/>
                <a:ea typeface="Roboto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55EF48-D8AA-754B-A8DE-85D83652C092}"/>
                </a:ext>
              </a:extLst>
            </p:cNvPr>
            <p:cNvSpPr txBox="1"/>
            <p:nvPr/>
          </p:nvSpPr>
          <p:spPr>
            <a:xfrm>
              <a:off x="8737648" y="9631071"/>
              <a:ext cx="6895804" cy="1661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17" rtl="0"/>
              <a:r>
                <a:rPr lang="en-US" sz="2400" b="1" spc="300" dirty="0">
                  <a:solidFill>
                    <a:srgbClr val="FFFFFF"/>
                  </a:solidFill>
                  <a:latin typeface="Montserrat SemiBold" pitchFamily="2" charset="77"/>
                </a:rPr>
                <a:t>Dr. Jakob Nielsen</a:t>
              </a:r>
            </a:p>
            <a:p>
              <a:pPr algn="ctr" defTabSz="914217" rtl="0"/>
              <a:endParaRPr lang="en-US" sz="2400" b="1" spc="300" dirty="0">
                <a:solidFill>
                  <a:srgbClr val="FFFFFF"/>
                </a:solidFill>
                <a:latin typeface="Montserrat SemiBold" pitchFamily="2" charset="77"/>
                <a:ea typeface="Roboto Medium" panose="02000000000000000000" pitchFamily="2" charset="0"/>
                <a:cs typeface="Lato Medium" panose="020F0502020204030203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93BCC88-3C34-B448-826C-FCDD92E37792}"/>
                </a:ext>
              </a:extLst>
            </p:cNvPr>
            <p:cNvCxnSpPr>
              <a:cxnSpLocks/>
            </p:cNvCxnSpPr>
            <p:nvPr/>
          </p:nvCxnSpPr>
          <p:spPr>
            <a:xfrm>
              <a:off x="12188826" y="2109086"/>
              <a:ext cx="0" cy="246407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7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68DF8A90-3884-45BC-8D0C-946CCC19C596}"/>
              </a:ext>
            </a:extLst>
          </p:cNvPr>
          <p:cNvSpPr/>
          <p:nvPr/>
        </p:nvSpPr>
        <p:spPr>
          <a:xfrm>
            <a:off x="1588" y="-1"/>
            <a:ext cx="12188826" cy="6858001"/>
          </a:xfrm>
          <a:prstGeom prst="rect">
            <a:avLst/>
          </a:prstGeom>
          <a:gradFill>
            <a:gsLst>
              <a:gs pos="22000">
                <a:srgbClr val="2CC5D2">
                  <a:alpha val="80000"/>
                </a:srgbClr>
              </a:gs>
              <a:gs pos="77000">
                <a:srgbClr val="0BA9E9">
                  <a:alpha val="80000"/>
                </a:srgbClr>
              </a:gs>
            </a:gsLst>
            <a:lin ang="180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3878F3-1017-44CF-AFAE-330248795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89" y="465952"/>
            <a:ext cx="10579873" cy="5950751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Analogue: automobile. </a:t>
            </a:r>
          </a:p>
          <a:p>
            <a:pPr algn="l"/>
            <a:endParaRPr lang="he-IL" sz="2800" dirty="0">
              <a:solidFill>
                <a:schemeClr val="bg1">
                  <a:lumMod val="95000"/>
                </a:schemeClr>
              </a:solidFill>
            </a:endParaRPr>
          </a:p>
          <a:p>
            <a:pPr algn="l" rtl="0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The need for a common “language” is present in web design.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pPr algn="l" rtl="0"/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algn="l" rtl="0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Will a badly designed site physically hurt anyone? </a:t>
            </a:r>
            <a:endParaRPr lang="he-IL" sz="2800" dirty="0">
              <a:solidFill>
                <a:schemeClr val="bg1">
                  <a:lumMod val="95000"/>
                </a:schemeClr>
              </a:solidFill>
            </a:endParaRPr>
          </a:p>
          <a:p>
            <a:pPr algn="l" rtl="0"/>
            <a:endParaRPr lang="he-IL" sz="2800" dirty="0">
              <a:solidFill>
                <a:schemeClr val="bg1">
                  <a:lumMod val="95000"/>
                </a:schemeClr>
              </a:solidFill>
            </a:endParaRPr>
          </a:p>
          <a:p>
            <a:pPr algn="l" rtl="0"/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Don’t copy-paste but also don’t reinvent the wheel!</a:t>
            </a:r>
            <a:endParaRPr lang="he-IL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 algn="l">
              <a:buNone/>
            </a:pPr>
            <a:endParaRPr lang="he-IL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Graphic 6" descr="מכונית">
            <a:extLst>
              <a:ext uri="{FF2B5EF4-FFF2-40B4-BE49-F238E27FC236}">
                <a16:creationId xmlns:a16="http://schemas.microsoft.com/office/drawing/2014/main" id="{C607DC64-4B75-40F5-A0E3-C5B63E95C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015" y="4289617"/>
            <a:ext cx="2912210" cy="291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4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0.70352 0.0034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69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EC28D6EB-D916-457D-AFCD-54CD4B31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1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BC33A2A3-F1DE-4D57-93F8-071F331B4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" y="0"/>
            <a:ext cx="12180012" cy="6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2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5FC2D490-82F1-4DB0-92FC-E0C7FCD41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483351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8C4142D-1F93-475A-A840-82FEECB16ECC}"/>
              </a:ext>
            </a:extLst>
          </p:cNvPr>
          <p:cNvSpPr txBox="1"/>
          <p:nvPr/>
        </p:nvSpPr>
        <p:spPr>
          <a:xfrm>
            <a:off x="10839450" y="5991225"/>
            <a:ext cx="7620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>
                <a:hlinkClick r:id="rId3" action="ppaction://hlinksldjump"/>
              </a:rPr>
              <a:t>back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6313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FAA876-97DB-412B-9D0C-9B850109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42" y="300688"/>
            <a:ext cx="11688416" cy="1371600"/>
          </a:xfrm>
        </p:spPr>
        <p:txBody>
          <a:bodyPr>
            <a:noAutofit/>
          </a:bodyPr>
          <a:lstStyle/>
          <a:p>
            <a:pPr algn="ctr" fontAlgn="base"/>
            <a:r>
              <a:rPr lang="en-US" sz="2000" dirty="0"/>
              <a:t>Ecommerce sites like Etsy leverage preexisting mental models to keep customers focused on purchasing products rather than on learning new interaction patterns</a:t>
            </a:r>
            <a:endParaRPr lang="he-IL" sz="2000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36310475-72C0-4DA7-BE00-4D731EFC6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46" y="1397522"/>
            <a:ext cx="9191707" cy="495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2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FAA876-97DB-412B-9D0C-9B850109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42" y="300688"/>
            <a:ext cx="11688416" cy="1371600"/>
          </a:xfrm>
        </p:spPr>
        <p:txBody>
          <a:bodyPr>
            <a:noAutofit/>
          </a:bodyPr>
          <a:lstStyle/>
          <a:p>
            <a:pPr algn="ctr" fontAlgn="base"/>
            <a:r>
              <a:rPr lang="en-US" sz="2000" dirty="0"/>
              <a:t>Comparison between control panel elements and typical form elements</a:t>
            </a:r>
            <a:endParaRPr lang="he-IL" sz="20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30E463B9-73D9-46A8-A714-36A647D58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85" y="1262631"/>
            <a:ext cx="10240229" cy="493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7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FAA876-97DB-412B-9D0C-9B850109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42" y="300688"/>
            <a:ext cx="11688416" cy="1371600"/>
          </a:xfrm>
        </p:spPr>
        <p:txBody>
          <a:bodyPr>
            <a:noAutofit/>
          </a:bodyPr>
          <a:lstStyle/>
          <a:p>
            <a:pPr algn="ctr" fontAlgn="base"/>
            <a:r>
              <a:rPr lang="en-US" sz="2000" dirty="0"/>
              <a:t>Before (left) and after (right) comparison of YouTube redesign in 2017 </a:t>
            </a:r>
            <a:endParaRPr lang="he-IL" sz="2000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D489B1A-899B-4A2C-ADED-60DC81A42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40" y="1271149"/>
            <a:ext cx="10561119" cy="500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283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2CC5D2"/>
      </a:accent1>
      <a:accent2>
        <a:srgbClr val="0BA9E9"/>
      </a:accent2>
      <a:accent3>
        <a:srgbClr val="4BC79F"/>
      </a:accent3>
      <a:accent4>
        <a:srgbClr val="FBB123"/>
      </a:accent4>
      <a:accent5>
        <a:srgbClr val="FA7803"/>
      </a:accent5>
      <a:accent6>
        <a:srgbClr val="E34857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123</Words>
  <Application>Microsoft Office PowerPoint</Application>
  <PresentationFormat>מסך רחב</PresentationFormat>
  <Paragraphs>15</Paragraphs>
  <Slides>9</Slides>
  <Notes>0</Notes>
  <HiddenSlides>3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Montserrat SemiBold</vt:lpstr>
      <vt:lpstr>ערכת נושא Office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Ecommerce sites like Etsy leverage preexisting mental models to keep customers focused on purchasing products rather than on learning new interaction patterns</vt:lpstr>
      <vt:lpstr>Comparison between control panel elements and typical form elements</vt:lpstr>
      <vt:lpstr>Before (left) and after (right) comparison of YouTube redesign in 2017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Jakob’s Law </dc:title>
  <dc:creator>narkis kremizi</dc:creator>
  <cp:lastModifiedBy>Elad</cp:lastModifiedBy>
  <cp:revision>22</cp:revision>
  <dcterms:created xsi:type="dcterms:W3CDTF">2020-10-26T23:34:47Z</dcterms:created>
  <dcterms:modified xsi:type="dcterms:W3CDTF">2020-10-29T15:54:41Z</dcterms:modified>
</cp:coreProperties>
</file>