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9" r:id="rId4"/>
    <p:sldId id="258" r:id="rId5"/>
    <p:sldId id="260" r:id="rId6"/>
    <p:sldId id="261" r:id="rId7"/>
    <p:sldId id="267" r:id="rId8"/>
    <p:sldId id="268" r:id="rId9"/>
    <p:sldId id="270" r:id="rId10"/>
    <p:sldId id="271" r:id="rId11"/>
    <p:sldId id="269" r:id="rId12"/>
    <p:sldId id="273" r:id="rId13"/>
    <p:sldId id="274" r:id="rId14"/>
    <p:sldId id="263" r:id="rId15"/>
    <p:sldId id="262" r:id="rId16"/>
    <p:sldId id="272" r:id="rId17"/>
    <p:sldId id="26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rael Darko" initials="ID" lastIdx="1" clrIdx="0">
    <p:extLst>
      <p:ext uri="{19B8F6BF-5375-455C-9EA6-DF929625EA0E}">
        <p15:presenceInfo xmlns:p15="http://schemas.microsoft.com/office/powerpoint/2012/main" userId="ae55f7a741a049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0DFD3-90B9-4C26-99E2-A38B50CE863A}" type="datetimeFigureOut">
              <a:rPr lang="en-GB" smtClean="0"/>
              <a:t>19/08/2022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14DB1-1C07-47F6-B1C3-30D90C569B12}" type="slidenum">
              <a:rPr lang="en-GB" smtClean="0"/>
              <a:t>‹#›</a:t>
            </a:fld>
            <a:endParaRPr lang="en-GB"/>
          </a:p>
        </p:txBody>
      </p:sp>
    </p:spTree>
    <p:extLst>
      <p:ext uri="{BB962C8B-B14F-4D97-AF65-F5344CB8AC3E}">
        <p14:creationId xmlns:p14="http://schemas.microsoft.com/office/powerpoint/2010/main" val="313659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8/19/2022</a:t>
            </a:fld>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1"/>
            <a:ext cx="9144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487656" y="241270"/>
              <a:ext cx="3445328" cy="523220"/>
            </a:xfrm>
            <a:prstGeom prst="rect">
              <a:avLst/>
            </a:prstGeom>
            <a:noFill/>
          </p:spPr>
          <p:txBody>
            <a:bodyPr wrap="square" rtlCol="0">
              <a:spAutoFit/>
            </a:bodyPr>
            <a:lstStyle/>
            <a:p>
              <a:r>
                <a:rPr lang="en-US" sz="1400" dirty="0">
                  <a:solidFill>
                    <a:schemeClr val="bg1"/>
                  </a:solidFill>
                  <a:latin typeface="Helvetica"/>
                  <a:cs typeface="Helvetica"/>
                </a:rPr>
                <a:t>Kwame Nkrumah University of </a:t>
              </a:r>
            </a:p>
            <a:p>
              <a:r>
                <a:rPr lang="en-US" sz="1400" dirty="0">
                  <a:solidFill>
                    <a:schemeClr val="bg1"/>
                  </a:solidFill>
                  <a:latin typeface="Helvetica"/>
                  <a:cs typeface="Helvetica"/>
                </a:rPr>
                <a:t>Science &amp; Technology, Kumasi, Ghana</a:t>
              </a:r>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p>
            <a:pPr algn="l"/>
            <a:r>
              <a:rPr lang="en-US" dirty="0">
                <a:latin typeface="Helvetica"/>
                <a:cs typeface="Helvetica"/>
              </a:rPr>
              <a:t>Title</a:t>
            </a: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pPr algn="l"/>
            <a:r>
              <a:rPr lang="en-US" b="1" dirty="0">
                <a:solidFill>
                  <a:schemeClr val="tx1"/>
                </a:solidFill>
                <a:latin typeface="Helvetica"/>
                <a:cs typeface="Helvetica"/>
              </a:rPr>
              <a:t>Name</a:t>
            </a:r>
          </a:p>
          <a:p>
            <a:pPr algn="l"/>
            <a:r>
              <a:rPr lang="en-US" sz="2400" b="1" dirty="0">
                <a:latin typeface="Helvetica"/>
                <a:cs typeface="Helvetica"/>
              </a:rPr>
              <a:t>Department</a:t>
            </a:r>
          </a:p>
          <a:p>
            <a:pPr algn="l"/>
            <a:r>
              <a:rPr lang="en-US" sz="2400" b="1" dirty="0">
                <a:latin typeface="Helvetica"/>
                <a:cs typeface="Helvetica"/>
              </a:rPr>
              <a:t>Faculty &amp; College</a:t>
            </a:r>
          </a:p>
        </p:txBody>
      </p:sp>
    </p:spTree>
    <p:extLst>
      <p:ext uri="{BB962C8B-B14F-4D97-AF65-F5344CB8AC3E}">
        <p14:creationId xmlns:p14="http://schemas.microsoft.com/office/powerpoint/2010/main" val="102668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4128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67079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pic>
          <p:nvPicPr>
            <p:cNvPr id="12" name="Picture 1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14" name="Title 1"/>
          <p:cNvSpPr>
            <a:spLocks noGrp="1"/>
          </p:cNvSpPr>
          <p:nvPr>
            <p:ph type="title"/>
          </p:nvPr>
        </p:nvSpPr>
        <p:spPr>
          <a:xfrm>
            <a:off x="457200" y="274638"/>
            <a:ext cx="8229600" cy="1143000"/>
          </a:xfrm>
          <a:prstGeom prst="rect">
            <a:avLst/>
          </a:prstGeom>
        </p:spPr>
        <p:txBody>
          <a:bodyPr/>
          <a:lstStyle/>
          <a:p>
            <a:pPr algn="l"/>
            <a:r>
              <a:rPr lang="en-US" dirty="0">
                <a:solidFill>
                  <a:srgbClr val="008000"/>
                </a:solidFill>
                <a:latin typeface="Helvetica"/>
                <a:cs typeface="Helvetica"/>
              </a:rPr>
              <a:t>Introduction</a:t>
            </a:r>
          </a:p>
        </p:txBody>
      </p:sp>
    </p:spTree>
    <p:extLst>
      <p:ext uri="{BB962C8B-B14F-4D97-AF65-F5344CB8AC3E}">
        <p14:creationId xmlns:p14="http://schemas.microsoft.com/office/powerpoint/2010/main" val="379390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751C0-DD79-0043-A8DE-0BFEC2DE753E}"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13021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D751C0-DD79-0043-A8DE-0BFEC2DE753E}"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2156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D751C0-DD79-0043-A8DE-0BFEC2DE753E}" type="datetimeFigureOut">
              <a:rPr lang="en-US" smtClean="0"/>
              <a:t>8/19/2022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150187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E2D751C0-DD79-0043-A8DE-0BFEC2DE753E}" type="datetimeFigureOut">
              <a:rPr lang="en-US" smtClean="0"/>
              <a:t>8/19/2022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82119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t>8/19/2022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1266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91427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27829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751C0-DD79-0043-A8DE-0BFEC2DE753E}" type="datetimeFigureOut">
              <a:rPr lang="en-US" smtClean="0"/>
              <a:t>8/19/2022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01FD5-11B4-DE43-ACA2-E85EEB9A6F9C}" type="slidenum">
              <a:rPr lang="en-US" smtClean="0"/>
              <a:t>‹#›</a:t>
            </a:fld>
            <a:endParaRPr lang="en-US"/>
          </a:p>
        </p:txBody>
      </p:sp>
    </p:spTree>
    <p:extLst>
      <p:ext uri="{BB962C8B-B14F-4D97-AF65-F5344CB8AC3E}">
        <p14:creationId xmlns:p14="http://schemas.microsoft.com/office/powerpoint/2010/main" val="2954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243506"/>
            <a:ext cx="7772400" cy="1470025"/>
          </a:xfrm>
        </p:spPr>
        <p:txBody>
          <a:bodyPr>
            <a:noAutofit/>
          </a:bodyPr>
          <a:lstStyle/>
          <a:p>
            <a:pPr algn="l"/>
            <a:r>
              <a:rPr lang="en-US" sz="3600" dirty="0">
                <a:latin typeface="Times New Roman" panose="02020603050405020304" pitchFamily="18" charset="0"/>
                <a:cs typeface="Times New Roman" panose="02020603050405020304" pitchFamily="18" charset="0"/>
              </a:rPr>
              <a:t>EFFECTIVE CRIME CONTROL USING GEOGRAPHIC INFORMATION SYSTEMS(GIS)</a:t>
            </a:r>
          </a:p>
        </p:txBody>
      </p:sp>
      <p:sp>
        <p:nvSpPr>
          <p:cNvPr id="5" name="Subtitle 2"/>
          <p:cNvSpPr>
            <a:spLocks noGrp="1"/>
          </p:cNvSpPr>
          <p:nvPr>
            <p:ph type="subTitle" idx="1"/>
          </p:nvPr>
        </p:nvSpPr>
        <p:spPr>
          <a:xfrm>
            <a:off x="728506" y="3234097"/>
            <a:ext cx="6400800" cy="1599330"/>
          </a:xfrm>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Researchers: DARKO ISRAEL ABBEY &amp; </a:t>
            </a:r>
            <a:r>
              <a:rPr lang="en-US" sz="2000" b="1" dirty="0" err="1">
                <a:solidFill>
                  <a:schemeClr val="tx1"/>
                </a:solidFill>
                <a:latin typeface="Times New Roman" panose="02020603050405020304" pitchFamily="18" charset="0"/>
                <a:cs typeface="Times New Roman" panose="02020603050405020304" pitchFamily="18" charset="0"/>
              </a:rPr>
              <a:t>NTI</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OHENEBA</a:t>
            </a:r>
            <a:r>
              <a:rPr lang="en-US" sz="2000" b="1" dirty="0">
                <a:solidFill>
                  <a:schemeClr val="tx1"/>
                </a:solidFill>
                <a:latin typeface="Times New Roman" panose="02020603050405020304" pitchFamily="18" charset="0"/>
                <a:cs typeface="Times New Roman" panose="02020603050405020304" pitchFamily="18" charset="0"/>
              </a:rPr>
              <a:t> ISRAEL</a:t>
            </a:r>
          </a:p>
          <a:p>
            <a:pPr algn="l"/>
            <a:endParaRPr lang="en-US" sz="2000" b="1" dirty="0">
              <a:latin typeface="Helvetica"/>
              <a:cs typeface="Helvetica"/>
            </a:endParaRPr>
          </a:p>
        </p:txBody>
      </p:sp>
      <p:sp>
        <p:nvSpPr>
          <p:cNvPr id="6" name="Subtitle 2">
            <a:extLst>
              <a:ext uri="{FF2B5EF4-FFF2-40B4-BE49-F238E27FC236}">
                <a16:creationId xmlns:a16="http://schemas.microsoft.com/office/drawing/2014/main" id="{4B4973DF-6119-4D4D-8F2D-3C8686FDECAE}"/>
              </a:ext>
            </a:extLst>
          </p:cNvPr>
          <p:cNvSpPr txBox="1">
            <a:spLocks/>
          </p:cNvSpPr>
          <p:nvPr/>
        </p:nvSpPr>
        <p:spPr>
          <a:xfrm>
            <a:off x="753087" y="5195637"/>
            <a:ext cx="6400800" cy="1038016"/>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Supervisor:</a:t>
            </a:r>
            <a:r>
              <a:rPr lang="en-US" sz="1600" b="1" dirty="0">
                <a:solidFill>
                  <a:schemeClr val="tx1"/>
                </a:solidFill>
                <a:latin typeface="Times New Roman" panose="02020603050405020304" pitchFamily="18" charset="0"/>
                <a:cs typeface="Times New Roman" panose="02020603050405020304" pitchFamily="18" charset="0"/>
              </a:rPr>
              <a:t> DR. ISAAC </a:t>
            </a:r>
            <a:r>
              <a:rPr lang="en-US" sz="1600" b="1" dirty="0" err="1">
                <a:solidFill>
                  <a:schemeClr val="tx1"/>
                </a:solidFill>
                <a:latin typeface="Times New Roman" panose="02020603050405020304" pitchFamily="18" charset="0"/>
                <a:cs typeface="Times New Roman" panose="02020603050405020304" pitchFamily="18" charset="0"/>
              </a:rPr>
              <a:t>DADZIE</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543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3275-0CC8-4EE7-847E-0A936DADD2B2}"/>
              </a:ext>
            </a:extLst>
          </p:cNvPr>
          <p:cNvSpPr>
            <a:spLocks noGrp="1"/>
          </p:cNvSpPr>
          <p:nvPr>
            <p:ph type="title"/>
          </p:nvPr>
        </p:nvSpPr>
        <p:spPr>
          <a:xfrm>
            <a:off x="457200" y="274638"/>
            <a:ext cx="8229600" cy="653830"/>
          </a:xfrm>
        </p:spPr>
        <p:txBody>
          <a:bodyPr/>
          <a:lstStyle/>
          <a:p>
            <a:r>
              <a:rPr lang="en-US" sz="4000" dirty="0">
                <a:solidFill>
                  <a:srgbClr val="00B050"/>
                </a:solidFill>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8361D1F9-36E9-41B8-BEE2-8343DF0AC039}"/>
              </a:ext>
            </a:extLst>
          </p:cNvPr>
          <p:cNvPicPr>
            <a:picLocks noChangeAspect="1"/>
          </p:cNvPicPr>
          <p:nvPr/>
        </p:nvPicPr>
        <p:blipFill>
          <a:blip r:embed="rId2"/>
          <a:stretch>
            <a:fillRect/>
          </a:stretch>
        </p:blipFill>
        <p:spPr>
          <a:xfrm>
            <a:off x="1617786" y="1167619"/>
            <a:ext cx="5809956" cy="4258994"/>
          </a:xfrm>
          <a:prstGeom prst="rect">
            <a:avLst/>
          </a:prstGeom>
        </p:spPr>
      </p:pic>
    </p:spTree>
    <p:extLst>
      <p:ext uri="{BB962C8B-B14F-4D97-AF65-F5344CB8AC3E}">
        <p14:creationId xmlns:p14="http://schemas.microsoft.com/office/powerpoint/2010/main" val="17528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983D5C-419E-4D3D-ABC3-5E95D7401A38}"/>
              </a:ext>
            </a:extLst>
          </p:cNvPr>
          <p:cNvSpPr>
            <a:spLocks noGrp="1"/>
          </p:cNvSpPr>
          <p:nvPr>
            <p:ph type="ctrTitle"/>
          </p:nvPr>
        </p:nvSpPr>
        <p:spPr>
          <a:xfrm>
            <a:off x="685800" y="1111348"/>
            <a:ext cx="7772400" cy="759655"/>
          </a:xfrm>
        </p:spPr>
        <p:txBody>
          <a:bodyPr>
            <a:normAutofit fontScale="90000"/>
          </a:bodyPr>
          <a:lstStyle/>
          <a:p>
            <a:r>
              <a:rPr lang="en-US" dirty="0">
                <a:solidFill>
                  <a:srgbClr val="00B050"/>
                </a:solidFill>
              </a:rPr>
              <a:t>PREVIOUS RESEARCH WORKS</a:t>
            </a:r>
          </a:p>
        </p:txBody>
      </p:sp>
      <p:sp>
        <p:nvSpPr>
          <p:cNvPr id="4" name="Subtitle 3">
            <a:extLst>
              <a:ext uri="{FF2B5EF4-FFF2-40B4-BE49-F238E27FC236}">
                <a16:creationId xmlns:a16="http://schemas.microsoft.com/office/drawing/2014/main" id="{F19119EC-D220-46F3-99A5-BC2B6C0F25C3}"/>
              </a:ext>
            </a:extLst>
          </p:cNvPr>
          <p:cNvSpPr>
            <a:spLocks noGrp="1"/>
          </p:cNvSpPr>
          <p:nvPr>
            <p:ph type="subTitle" idx="1"/>
          </p:nvPr>
        </p:nvSpPr>
        <p:spPr>
          <a:xfrm>
            <a:off x="728506" y="1871002"/>
            <a:ext cx="7772400" cy="4600135"/>
          </a:xfrm>
        </p:spPr>
        <p:txBody>
          <a:bodyPr>
            <a:normAutofit fontScale="92500"/>
          </a:bodyPr>
          <a:lstStyle/>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Another publication written on the topic, Crime mapping as a tool for security and crime prevention by Kate Bowers and Shane D. Johnson.</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They based their research on a survey conducted in 2005 by the Home Office Survey.</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The questionnaires contained questions on how crime mapping affects the work of security and crime control.</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data processed produced a thematic map within the metropolis police beat. They also produced a point map containing individual crime locations. </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civilians were able to access the crime map on the internet but this goes against the geo-privacy of the civilians. </a:t>
            </a:r>
          </a:p>
        </p:txBody>
      </p:sp>
    </p:spTree>
    <p:extLst>
      <p:ext uri="{BB962C8B-B14F-4D97-AF65-F5344CB8AC3E}">
        <p14:creationId xmlns:p14="http://schemas.microsoft.com/office/powerpoint/2010/main" val="746201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28F2-2312-496A-900E-FB235F4B79FA}"/>
              </a:ext>
            </a:extLst>
          </p:cNvPr>
          <p:cNvSpPr>
            <a:spLocks noGrp="1"/>
          </p:cNvSpPr>
          <p:nvPr>
            <p:ph type="title"/>
          </p:nvPr>
        </p:nvSpPr>
        <p:spPr>
          <a:xfrm>
            <a:off x="457200" y="274638"/>
            <a:ext cx="8229600" cy="541288"/>
          </a:xfrm>
        </p:spPr>
        <p:txBody>
          <a:bodyPr/>
          <a:lstStyle/>
          <a:p>
            <a:r>
              <a:rPr lang="en-US" sz="4000" dirty="0">
                <a:solidFill>
                  <a:srgbClr val="00B050"/>
                </a:solidFill>
                <a:latin typeface="Times New Roman" panose="02020603050405020304" pitchFamily="18" charset="0"/>
                <a:cs typeface="Times New Roman" panose="02020603050405020304" pitchFamily="18" charset="0"/>
              </a:rPr>
              <a:t>PREVIOUS RESEARCH WORKS</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4845CDF-DDBF-407D-A8A8-42E3E4D99861}"/>
              </a:ext>
            </a:extLst>
          </p:cNvPr>
          <p:cNvSpPr txBox="1"/>
          <p:nvPr/>
        </p:nvSpPr>
        <p:spPr>
          <a:xfrm>
            <a:off x="618979" y="998806"/>
            <a:ext cx="7835704" cy="3816429"/>
          </a:xfrm>
          <a:prstGeom prst="rect">
            <a:avLst/>
          </a:prstGeom>
          <a:noFill/>
        </p:spPr>
        <p:txBody>
          <a:bodyPr wrap="square" rtlCol="0">
            <a:spAutoFit/>
          </a:bodyPr>
          <a:lstStyle/>
          <a:p>
            <a:pPr marL="457200" indent="-457200">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Another publication written on the topic, Crime mapping: Using Geography to Plan Policing by </a:t>
            </a:r>
            <a:r>
              <a:rPr lang="en-US" sz="2200" dirty="0" err="1">
                <a:solidFill>
                  <a:schemeClr val="tx1"/>
                </a:solidFill>
                <a:latin typeface="Times New Roman" panose="02020603050405020304" pitchFamily="18" charset="0"/>
                <a:cs typeface="Times New Roman" panose="02020603050405020304" pitchFamily="18" charset="0"/>
              </a:rPr>
              <a:t>Confins</a:t>
            </a:r>
            <a:r>
              <a:rPr lang="en-US" sz="2200" dirty="0">
                <a:latin typeface="Times New Roman" panose="02020603050405020304" pitchFamily="18" charset="0"/>
                <a:cs typeface="Times New Roman" panose="02020603050405020304" pitchFamily="18" charset="0"/>
              </a:rPr>
              <a:t> in </a:t>
            </a:r>
            <a:r>
              <a:rPr lang="en-US" sz="2200" dirty="0">
                <a:solidFill>
                  <a:schemeClr val="tx1"/>
                </a:solidFill>
                <a:latin typeface="Times New Roman" panose="02020603050405020304" pitchFamily="18" charset="0"/>
                <a:cs typeface="Times New Roman" panose="02020603050405020304" pitchFamily="18" charset="0"/>
              </a:rPr>
              <a:t>2019. </a:t>
            </a:r>
          </a:p>
          <a:p>
            <a:pPr marL="457200" indent="-457200">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 The aim of this work was to produce a spatial representation of bank robberies in Rio, </a:t>
            </a:r>
            <a:r>
              <a:rPr lang="en-US" sz="2200" dirty="0" err="1">
                <a:solidFill>
                  <a:schemeClr val="tx1"/>
                </a:solidFill>
                <a:latin typeface="Times New Roman" panose="02020603050405020304" pitchFamily="18" charset="0"/>
                <a:cs typeface="Times New Roman" panose="02020603050405020304" pitchFamily="18" charset="0"/>
              </a:rPr>
              <a:t>Brasil</a:t>
            </a:r>
            <a:r>
              <a:rPr lang="en-US" sz="2200" dirty="0">
                <a:solidFill>
                  <a:schemeClr val="tx1"/>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The data processed included shape files of the road network, number of robberies and police beats. </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work provides only spatial patterns as illustrated by the colors in their results.</a:t>
            </a:r>
          </a:p>
          <a:p>
            <a:pPr marL="457200" indent="-457200">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Their work lacks the time aspect </a:t>
            </a:r>
            <a:r>
              <a:rPr lang="en-US" sz="2200" dirty="0">
                <a:latin typeface="Times New Roman" panose="02020603050405020304" pitchFamily="18" charset="0"/>
                <a:cs typeface="Times New Roman" panose="02020603050405020304" pitchFamily="18" charset="0"/>
              </a:rPr>
              <a:t>of crime events  which could be represented by graphs. Crime control plans are more effective when time and space are combined </a:t>
            </a: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63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AE603C-A2B0-4BAF-B032-0FAC3B50B287}"/>
              </a:ext>
            </a:extLst>
          </p:cNvPr>
          <p:cNvSpPr>
            <a:spLocks noGrp="1"/>
          </p:cNvSpPr>
          <p:nvPr>
            <p:ph type="title"/>
          </p:nvPr>
        </p:nvSpPr>
        <p:spPr/>
        <p:txBody>
          <a:bodyPr/>
          <a:lstStyle/>
          <a:p>
            <a:r>
              <a:rPr lang="en-US" sz="4000" dirty="0">
                <a:solidFill>
                  <a:srgbClr val="00B050"/>
                </a:solidFill>
                <a:latin typeface="Times New Roman" panose="02020603050405020304" pitchFamily="18" charset="0"/>
                <a:cs typeface="Times New Roman" panose="02020603050405020304" pitchFamily="18" charset="0"/>
              </a:rPr>
              <a:t>RESULTS</a:t>
            </a:r>
          </a:p>
        </p:txBody>
      </p:sp>
      <p:pic>
        <p:nvPicPr>
          <p:cNvPr id="6" name="Content Placeholder 5">
            <a:extLst>
              <a:ext uri="{FF2B5EF4-FFF2-40B4-BE49-F238E27FC236}">
                <a16:creationId xmlns:a16="http://schemas.microsoft.com/office/drawing/2014/main" id="{9AB35C54-E80C-47CC-95A1-5896317B9FD1}"/>
              </a:ext>
            </a:extLst>
          </p:cNvPr>
          <p:cNvPicPr>
            <a:picLocks noGrp="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253219" y="1290711"/>
            <a:ext cx="4038600" cy="4525963"/>
          </a:xfrm>
          <a:prstGeom prst="rect">
            <a:avLst/>
          </a:prstGeom>
        </p:spPr>
      </p:pic>
      <p:pic>
        <p:nvPicPr>
          <p:cNvPr id="7" name="Content Placeholder 6">
            <a:extLst>
              <a:ext uri="{FF2B5EF4-FFF2-40B4-BE49-F238E27FC236}">
                <a16:creationId xmlns:a16="http://schemas.microsoft.com/office/drawing/2014/main" id="{419A8305-4815-4948-9515-06BE9257F1BA}"/>
              </a:ext>
            </a:extLst>
          </p:cNvPr>
          <p:cNvPicPr>
            <a:picLocks noGrp="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5057775" y="1322523"/>
            <a:ext cx="3629025" cy="4525963"/>
          </a:xfrm>
          <a:prstGeom prst="rect">
            <a:avLst/>
          </a:prstGeom>
        </p:spPr>
      </p:pic>
    </p:spTree>
    <p:extLst>
      <p:ext uri="{BB962C8B-B14F-4D97-AF65-F5344CB8AC3E}">
        <p14:creationId xmlns:p14="http://schemas.microsoft.com/office/powerpoint/2010/main" val="1558338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39CC-01B6-42A4-AA8E-F48A1DEADC1B}"/>
              </a:ext>
            </a:extLst>
          </p:cNvPr>
          <p:cNvSpPr>
            <a:spLocks noGrp="1"/>
          </p:cNvSpPr>
          <p:nvPr>
            <p:ph type="title"/>
          </p:nvPr>
        </p:nvSpPr>
        <p:spPr/>
        <p:txBody>
          <a:bodyPr/>
          <a:lstStyle/>
          <a:p>
            <a:pPr algn="l"/>
            <a:r>
              <a:rPr lang="en-US" sz="3600" dirty="0">
                <a:solidFill>
                  <a:srgbClr val="00B050"/>
                </a:solidFill>
                <a:latin typeface="Times New Roman" panose="02020603050405020304" pitchFamily="18" charset="0"/>
                <a:cs typeface="Times New Roman" panose="02020603050405020304" pitchFamily="18" charset="0"/>
              </a:rPr>
              <a:t>RESOURCES &amp; MATERIALS</a:t>
            </a:r>
          </a:p>
        </p:txBody>
      </p:sp>
      <p:sp>
        <p:nvSpPr>
          <p:cNvPr id="3" name="TextBox 2">
            <a:extLst>
              <a:ext uri="{FF2B5EF4-FFF2-40B4-BE49-F238E27FC236}">
                <a16:creationId xmlns:a16="http://schemas.microsoft.com/office/drawing/2014/main" id="{37B6C150-B125-403F-8F0F-3E67E0B522D3}"/>
              </a:ext>
            </a:extLst>
          </p:cNvPr>
          <p:cNvSpPr txBox="1"/>
          <p:nvPr/>
        </p:nvSpPr>
        <p:spPr>
          <a:xfrm>
            <a:off x="4114800" y="3003452"/>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21DA7606-C3E2-4C7F-ABBC-8618444D17B9}"/>
              </a:ext>
            </a:extLst>
          </p:cNvPr>
          <p:cNvSpPr txBox="1"/>
          <p:nvPr/>
        </p:nvSpPr>
        <p:spPr>
          <a:xfrm>
            <a:off x="457200" y="1055077"/>
            <a:ext cx="822959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Hand held GPS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ArcGIS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Microsoft Excel</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Open Street Maps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Google Earth</a:t>
            </a:r>
          </a:p>
        </p:txBody>
      </p:sp>
    </p:spTree>
    <p:extLst>
      <p:ext uri="{BB962C8B-B14F-4D97-AF65-F5344CB8AC3E}">
        <p14:creationId xmlns:p14="http://schemas.microsoft.com/office/powerpoint/2010/main" val="3346178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CE3C78-8147-4FD4-9E0D-E99C0EDFA708}"/>
              </a:ext>
            </a:extLst>
          </p:cNvPr>
          <p:cNvSpPr>
            <a:spLocks noGrp="1"/>
          </p:cNvSpPr>
          <p:nvPr>
            <p:ph type="title"/>
          </p:nvPr>
        </p:nvSpPr>
        <p:spPr>
          <a:xfrm>
            <a:off x="552157" y="133962"/>
            <a:ext cx="8039686" cy="696032"/>
          </a:xfrm>
        </p:spPr>
        <p:txBody>
          <a:bodyPr/>
          <a:lstStyle/>
          <a:p>
            <a:r>
              <a:rPr lang="en-US" dirty="0">
                <a:solidFill>
                  <a:srgbClr val="00B050"/>
                </a:solidFill>
              </a:rPr>
              <a:t>PROPOSED METHODOLOGY</a:t>
            </a:r>
          </a:p>
        </p:txBody>
      </p:sp>
      <p:sp>
        <p:nvSpPr>
          <p:cNvPr id="13" name="TextBox 12"/>
          <p:cNvSpPr txBox="1"/>
          <p:nvPr/>
        </p:nvSpPr>
        <p:spPr>
          <a:xfrm>
            <a:off x="7146921" y="2346080"/>
            <a:ext cx="1498316" cy="646331"/>
          </a:xfrm>
          <a:prstGeom prst="rect">
            <a:avLst/>
          </a:prstGeom>
          <a:noFill/>
        </p:spPr>
        <p:txBody>
          <a:bodyPr wrap="square" rtlCol="0">
            <a:spAutoFit/>
          </a:bodyPr>
          <a:lstStyle/>
          <a:p>
            <a:r>
              <a:rPr lang="en-GB" dirty="0"/>
              <a:t>DATA</a:t>
            </a:r>
          </a:p>
          <a:p>
            <a:r>
              <a:rPr lang="en-GB" dirty="0"/>
              <a:t>ACQUISITION</a:t>
            </a:r>
          </a:p>
        </p:txBody>
      </p:sp>
      <p:sp>
        <p:nvSpPr>
          <p:cNvPr id="14" name="TextBox 13"/>
          <p:cNvSpPr txBox="1"/>
          <p:nvPr/>
        </p:nvSpPr>
        <p:spPr>
          <a:xfrm>
            <a:off x="7218219" y="5163187"/>
            <a:ext cx="983672" cy="369332"/>
          </a:xfrm>
          <a:prstGeom prst="rect">
            <a:avLst/>
          </a:prstGeom>
          <a:noFill/>
        </p:spPr>
        <p:txBody>
          <a:bodyPr wrap="square" rtlCol="0">
            <a:spAutoFit/>
          </a:bodyPr>
          <a:lstStyle/>
          <a:p>
            <a:r>
              <a:rPr lang="en-GB" dirty="0"/>
              <a:t>RESULTS</a:t>
            </a:r>
          </a:p>
        </p:txBody>
      </p:sp>
      <p:sp>
        <p:nvSpPr>
          <p:cNvPr id="15" name="TextBox 14"/>
          <p:cNvSpPr txBox="1"/>
          <p:nvPr/>
        </p:nvSpPr>
        <p:spPr>
          <a:xfrm>
            <a:off x="7218219" y="4251643"/>
            <a:ext cx="1427018" cy="646331"/>
          </a:xfrm>
          <a:prstGeom prst="rect">
            <a:avLst/>
          </a:prstGeom>
          <a:noFill/>
        </p:spPr>
        <p:txBody>
          <a:bodyPr wrap="square" rtlCol="0">
            <a:spAutoFit/>
          </a:bodyPr>
          <a:lstStyle/>
          <a:p>
            <a:r>
              <a:rPr lang="en-GB" dirty="0"/>
              <a:t>DATA </a:t>
            </a:r>
          </a:p>
          <a:p>
            <a:r>
              <a:rPr lang="en-GB" dirty="0"/>
              <a:t>PROCESSING</a:t>
            </a:r>
          </a:p>
        </p:txBody>
      </p:sp>
      <p:sp>
        <p:nvSpPr>
          <p:cNvPr id="17" name="Right Brace 16"/>
          <p:cNvSpPr/>
          <p:nvPr/>
        </p:nvSpPr>
        <p:spPr>
          <a:xfrm>
            <a:off x="6594765" y="1260983"/>
            <a:ext cx="623454" cy="29092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Right Brace 17"/>
          <p:cNvSpPr/>
          <p:nvPr/>
        </p:nvSpPr>
        <p:spPr>
          <a:xfrm>
            <a:off x="6594765" y="4170219"/>
            <a:ext cx="623454" cy="7840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9" name="Right Brace 18"/>
          <p:cNvSpPr/>
          <p:nvPr/>
        </p:nvSpPr>
        <p:spPr>
          <a:xfrm>
            <a:off x="6594765" y="4932217"/>
            <a:ext cx="581890" cy="831273"/>
          </a:xfrm>
          <a:prstGeom prst="rightBrace">
            <a:avLst>
              <a:gd name="adj1" fmla="val 8333"/>
              <a:gd name="adj2" fmla="val 5333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pic>
        <p:nvPicPr>
          <p:cNvPr id="3" name="Picture 2">
            <a:extLst>
              <a:ext uri="{FF2B5EF4-FFF2-40B4-BE49-F238E27FC236}">
                <a16:creationId xmlns:a16="http://schemas.microsoft.com/office/drawing/2014/main" id="{4D58C77C-1539-4DB0-B24A-08FB8C0183FA}"/>
              </a:ext>
            </a:extLst>
          </p:cNvPr>
          <p:cNvPicPr>
            <a:picLocks noChangeAspect="1"/>
          </p:cNvPicPr>
          <p:nvPr/>
        </p:nvPicPr>
        <p:blipFill>
          <a:blip r:embed="rId2"/>
          <a:stretch>
            <a:fillRect/>
          </a:stretch>
        </p:blipFill>
        <p:spPr>
          <a:xfrm>
            <a:off x="2495260" y="1137918"/>
            <a:ext cx="4153480" cy="4582164"/>
          </a:xfrm>
          <a:prstGeom prst="rect">
            <a:avLst/>
          </a:prstGeom>
        </p:spPr>
      </p:pic>
    </p:spTree>
    <p:extLst>
      <p:ext uri="{BB962C8B-B14F-4D97-AF65-F5344CB8AC3E}">
        <p14:creationId xmlns:p14="http://schemas.microsoft.com/office/powerpoint/2010/main" val="196404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F01E-CBEE-495A-8B5F-CAD88BE635FC}"/>
              </a:ext>
            </a:extLst>
          </p:cNvPr>
          <p:cNvSpPr>
            <a:spLocks noGrp="1"/>
          </p:cNvSpPr>
          <p:nvPr>
            <p:ph type="title"/>
          </p:nvPr>
        </p:nvSpPr>
        <p:spPr/>
        <p:txBody>
          <a:bodyPr/>
          <a:lstStyle/>
          <a:p>
            <a:r>
              <a:rPr lang="en-US" sz="4000" dirty="0">
                <a:solidFill>
                  <a:srgbClr val="00B050"/>
                </a:solidFill>
                <a:latin typeface="Times New Roman" panose="02020603050405020304" pitchFamily="18" charset="0"/>
                <a:cs typeface="Times New Roman" panose="02020603050405020304" pitchFamily="18" charset="0"/>
              </a:rPr>
              <a:t>RESULTS</a:t>
            </a:r>
          </a:p>
        </p:txBody>
      </p:sp>
      <p:sp>
        <p:nvSpPr>
          <p:cNvPr id="10" name="TextBox 9">
            <a:extLst>
              <a:ext uri="{FF2B5EF4-FFF2-40B4-BE49-F238E27FC236}">
                <a16:creationId xmlns:a16="http://schemas.microsoft.com/office/drawing/2014/main" id="{A8ABFEA0-ACF8-42F2-A748-0396522277BD}"/>
              </a:ext>
            </a:extLst>
          </p:cNvPr>
          <p:cNvSpPr txBox="1"/>
          <p:nvPr/>
        </p:nvSpPr>
        <p:spPr>
          <a:xfrm>
            <a:off x="584617" y="1049311"/>
            <a:ext cx="7060368" cy="3882453"/>
          </a:xfrm>
          <a:prstGeom prst="rect">
            <a:avLst/>
          </a:prstGeom>
          <a:noFill/>
        </p:spPr>
        <p:txBody>
          <a:bodyPr wrap="square" rtlCol="0">
            <a:spAutoFit/>
          </a:bodyPr>
          <a:lstStyle/>
          <a:p>
            <a:endParaRPr lang="en-US" dirty="0"/>
          </a:p>
        </p:txBody>
      </p:sp>
      <p:pic>
        <p:nvPicPr>
          <p:cNvPr id="14" name="Picture 13">
            <a:extLst>
              <a:ext uri="{FF2B5EF4-FFF2-40B4-BE49-F238E27FC236}">
                <a16:creationId xmlns:a16="http://schemas.microsoft.com/office/drawing/2014/main" id="{40193C58-18CE-4904-AD02-5B4904B08546}"/>
              </a:ext>
            </a:extLst>
          </p:cNvPr>
          <p:cNvPicPr>
            <a:picLocks noChangeAspect="1"/>
          </p:cNvPicPr>
          <p:nvPr/>
        </p:nvPicPr>
        <p:blipFill>
          <a:blip r:embed="rId2"/>
          <a:stretch>
            <a:fillRect/>
          </a:stretch>
        </p:blipFill>
        <p:spPr>
          <a:xfrm>
            <a:off x="584617" y="846138"/>
            <a:ext cx="7839856" cy="5054365"/>
          </a:xfrm>
          <a:prstGeom prst="rect">
            <a:avLst/>
          </a:prstGeom>
        </p:spPr>
      </p:pic>
    </p:spTree>
    <p:extLst>
      <p:ext uri="{BB962C8B-B14F-4D97-AF65-F5344CB8AC3E}">
        <p14:creationId xmlns:p14="http://schemas.microsoft.com/office/powerpoint/2010/main" val="238880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DBAE3-E138-4F9C-8006-09D2683835CD}"/>
              </a:ext>
            </a:extLst>
          </p:cNvPr>
          <p:cNvSpPr>
            <a:spLocks noGrp="1"/>
          </p:cNvSpPr>
          <p:nvPr>
            <p:ph type="title"/>
          </p:nvPr>
        </p:nvSpPr>
        <p:spPr/>
        <p:txBody>
          <a:bodyPr/>
          <a:lstStyle/>
          <a:p>
            <a:pPr algn="l"/>
            <a:r>
              <a:rPr lang="en-US" sz="4000" dirty="0">
                <a:solidFill>
                  <a:srgbClr val="00B050"/>
                </a:solidFill>
                <a:latin typeface="Times New Roman" panose="02020603050405020304" pitchFamily="18" charset="0"/>
                <a:cs typeface="Times New Roman" panose="02020603050405020304" pitchFamily="18" charset="0"/>
              </a:rPr>
              <a:t>STUDY AREA</a:t>
            </a:r>
          </a:p>
        </p:txBody>
      </p:sp>
      <p:pic>
        <p:nvPicPr>
          <p:cNvPr id="3" name="Picture 2">
            <a:extLst>
              <a:ext uri="{FF2B5EF4-FFF2-40B4-BE49-F238E27FC236}">
                <a16:creationId xmlns:a16="http://schemas.microsoft.com/office/drawing/2014/main" id="{B84505C9-841B-48F1-8242-FCE438F4B1F3}"/>
              </a:ext>
            </a:extLst>
          </p:cNvPr>
          <p:cNvPicPr>
            <a:picLocks noChangeAspect="1"/>
          </p:cNvPicPr>
          <p:nvPr/>
        </p:nvPicPr>
        <p:blipFill>
          <a:blip r:embed="rId2"/>
          <a:stretch>
            <a:fillRect/>
          </a:stretch>
        </p:blipFill>
        <p:spPr>
          <a:xfrm>
            <a:off x="1377703" y="1002871"/>
            <a:ext cx="6388593" cy="4852258"/>
          </a:xfrm>
          <a:prstGeom prst="rect">
            <a:avLst/>
          </a:prstGeom>
        </p:spPr>
      </p:pic>
    </p:spTree>
    <p:extLst>
      <p:ext uri="{BB962C8B-B14F-4D97-AF65-F5344CB8AC3E}">
        <p14:creationId xmlns:p14="http://schemas.microsoft.com/office/powerpoint/2010/main" val="2035531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pPr algn="l"/>
            <a:r>
              <a:rPr lang="en-US" dirty="0">
                <a:solidFill>
                  <a:srgbClr val="008000"/>
                </a:solidFill>
                <a:latin typeface="Helvetica"/>
                <a:cs typeface="Helvetica"/>
              </a:rPr>
              <a:t>Outline</a:t>
            </a:r>
          </a:p>
        </p:txBody>
      </p:sp>
      <p:sp>
        <p:nvSpPr>
          <p:cNvPr id="4" name="Content Placeholder 2"/>
          <p:cNvSpPr txBox="1">
            <a:spLocks/>
          </p:cNvSpPr>
          <p:nvPr/>
        </p:nvSpPr>
        <p:spPr>
          <a:xfrm>
            <a:off x="457200" y="1600201"/>
            <a:ext cx="8229600" cy="4284702"/>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spcBef>
                <a:spcPts val="0"/>
              </a:spcBef>
              <a:spcAft>
                <a:spcPts val="1800"/>
              </a:spcAft>
              <a:buFont typeface="Wingdings" charset="2"/>
              <a:buChar char="u"/>
            </a:pPr>
            <a:endParaRPr lang="en-US" dirty="0">
              <a:latin typeface="Helvetica"/>
              <a:cs typeface="Helvetica"/>
            </a:endParaRPr>
          </a:p>
        </p:txBody>
      </p:sp>
      <p:sp>
        <p:nvSpPr>
          <p:cNvPr id="5" name="Subtitle 2">
            <a:extLst>
              <a:ext uri="{FF2B5EF4-FFF2-40B4-BE49-F238E27FC236}">
                <a16:creationId xmlns:a16="http://schemas.microsoft.com/office/drawing/2014/main" id="{EAF5F177-DB0F-4219-8930-6FD8356C06B4}"/>
              </a:ext>
            </a:extLst>
          </p:cNvPr>
          <p:cNvSpPr txBox="1">
            <a:spLocks/>
          </p:cNvSpPr>
          <p:nvPr/>
        </p:nvSpPr>
        <p:spPr>
          <a:xfrm>
            <a:off x="353961" y="973097"/>
            <a:ext cx="8632723" cy="468566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000" dirty="0">
                <a:latin typeface="Times New Roman" panose="02020603050405020304" pitchFamily="18" charset="0"/>
                <a:cs typeface="Times New Roman" panose="02020603050405020304" pitchFamily="18" charset="0"/>
              </a:rPr>
              <a:t>Introduction </a:t>
            </a:r>
          </a:p>
          <a:p>
            <a:pPr>
              <a:lnSpc>
                <a:spcPct val="150000"/>
              </a:lnSpc>
            </a:pPr>
            <a:r>
              <a:rPr lang="en-US" sz="2000" dirty="0">
                <a:latin typeface="Times New Roman" panose="02020603050405020304" pitchFamily="18" charset="0"/>
                <a:cs typeface="Times New Roman" panose="02020603050405020304" pitchFamily="18" charset="0"/>
              </a:rPr>
              <a:t>Problem Statement</a:t>
            </a:r>
          </a:p>
          <a:p>
            <a:pPr>
              <a:lnSpc>
                <a:spcPct val="150000"/>
              </a:lnSpc>
            </a:pPr>
            <a:r>
              <a:rPr lang="en-US" sz="2000" dirty="0">
                <a:latin typeface="Times New Roman" panose="02020603050405020304" pitchFamily="18" charset="0"/>
                <a:cs typeface="Times New Roman" panose="02020603050405020304" pitchFamily="18" charset="0"/>
              </a:rPr>
              <a:t>Aim &amp; Objectives</a:t>
            </a:r>
          </a:p>
          <a:p>
            <a:pPr>
              <a:lnSpc>
                <a:spcPct val="150000"/>
              </a:lnSpc>
            </a:pPr>
            <a:r>
              <a:rPr lang="en-US" sz="2000" dirty="0">
                <a:latin typeface="Times New Roman" panose="02020603050405020304" pitchFamily="18" charset="0"/>
                <a:cs typeface="Times New Roman" panose="02020603050405020304" pitchFamily="18" charset="0"/>
              </a:rPr>
              <a:t>Literature Review</a:t>
            </a:r>
          </a:p>
          <a:p>
            <a:pPr>
              <a:lnSpc>
                <a:spcPct val="150000"/>
              </a:lnSpc>
            </a:pPr>
            <a:r>
              <a:rPr lang="en-US" sz="2000" dirty="0">
                <a:latin typeface="Times New Roman" panose="02020603050405020304" pitchFamily="18" charset="0"/>
                <a:cs typeface="Times New Roman" panose="02020603050405020304" pitchFamily="18" charset="0"/>
              </a:rPr>
              <a:t>Previous Research</a:t>
            </a:r>
          </a:p>
          <a:p>
            <a:pPr>
              <a:lnSpc>
                <a:spcPct val="150000"/>
              </a:lnSpc>
            </a:pPr>
            <a:r>
              <a:rPr lang="en-US" sz="2000" dirty="0">
                <a:latin typeface="Times New Roman" panose="02020603050405020304" pitchFamily="18" charset="0"/>
                <a:cs typeface="Times New Roman" panose="02020603050405020304" pitchFamily="18" charset="0"/>
              </a:rPr>
              <a:t>Resources and Materials</a:t>
            </a:r>
          </a:p>
          <a:p>
            <a:pPr>
              <a:lnSpc>
                <a:spcPct val="150000"/>
              </a:lnSpc>
            </a:pPr>
            <a:r>
              <a:rPr lang="en-US" sz="2000" dirty="0">
                <a:latin typeface="Times New Roman" panose="02020603050405020304" pitchFamily="18" charset="0"/>
                <a:cs typeface="Times New Roman" panose="02020603050405020304" pitchFamily="18" charset="0"/>
              </a:rPr>
              <a:t>Methodology / Flow chart</a:t>
            </a:r>
          </a:p>
          <a:p>
            <a:pPr>
              <a:lnSpc>
                <a:spcPct val="150000"/>
              </a:lnSpc>
            </a:pPr>
            <a:r>
              <a:rPr lang="en-US" sz="2000" dirty="0">
                <a:latin typeface="Times New Roman" panose="02020603050405020304" pitchFamily="18" charset="0"/>
                <a:cs typeface="Times New Roman" panose="02020603050405020304" pitchFamily="18" charset="0"/>
              </a:rPr>
              <a:t>Expected Outcome</a:t>
            </a:r>
          </a:p>
          <a:p>
            <a:pPr>
              <a:lnSpc>
                <a:spcPct val="150000"/>
              </a:lnSpc>
            </a:pPr>
            <a:r>
              <a:rPr lang="en-US" sz="2000" dirty="0">
                <a:latin typeface="Times New Roman" panose="02020603050405020304" pitchFamily="18" charset="0"/>
                <a:cs typeface="Times New Roman" panose="02020603050405020304" pitchFamily="18" charset="0"/>
              </a:rPr>
              <a:t>Study Area</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506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pPr algn="l"/>
            <a:r>
              <a:rPr lang="en-US" sz="4800" dirty="0">
                <a:solidFill>
                  <a:srgbClr val="008000"/>
                </a:solidFill>
                <a:latin typeface="Times New Roman" panose="02020603050405020304" pitchFamily="18" charset="0"/>
                <a:cs typeface="Times New Roman" panose="02020603050405020304" pitchFamily="18" charset="0"/>
              </a:rPr>
              <a:t>Introduction</a:t>
            </a:r>
          </a:p>
        </p:txBody>
      </p:sp>
      <p:sp>
        <p:nvSpPr>
          <p:cNvPr id="4" name="Content Placeholder 2"/>
          <p:cNvSpPr txBox="1">
            <a:spLocks/>
          </p:cNvSpPr>
          <p:nvPr/>
        </p:nvSpPr>
        <p:spPr>
          <a:xfrm>
            <a:off x="54077" y="1303932"/>
            <a:ext cx="8632723" cy="458097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spcBef>
                <a:spcPts val="0"/>
              </a:spcBef>
              <a:spcAft>
                <a:spcPts val="1800"/>
              </a:spcAf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Crime, the intentional commission of an act usually deemed socially harmful or dangerous and specifically defined prohibited, and punishable under criminal law (David A. Thomas, 2020).</a:t>
            </a:r>
          </a:p>
          <a:p>
            <a:pPr>
              <a:lnSpc>
                <a:spcPct val="120000"/>
              </a:lnSpc>
              <a:spcBef>
                <a:spcPts val="0"/>
              </a:spcBef>
              <a:spcAft>
                <a:spcPts val="1800"/>
              </a:spcAft>
            </a:pPr>
            <a:r>
              <a:rPr lang="en-US" sz="2300" dirty="0">
                <a:effectLst/>
                <a:latin typeface="Times New Roman" panose="02020603050405020304" pitchFamily="18" charset="0"/>
                <a:ea typeface="Calibri" panose="020F0502020204030204" pitchFamily="34" charset="0"/>
              </a:rPr>
              <a:t>Crime has an inherent geographic quality.</a:t>
            </a:r>
          </a:p>
          <a:p>
            <a:pPr>
              <a:lnSpc>
                <a:spcPct val="120000"/>
              </a:lnSpc>
              <a:spcBef>
                <a:spcPts val="0"/>
              </a:spcBef>
              <a:spcAft>
                <a:spcPts val="1800"/>
              </a:spcAf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The processes used in tackling crime in Ghana is cliché hence the need to pick up this project so as effectively combine the traditional methods and the new technology to curtail crime in our society. </a:t>
            </a:r>
          </a:p>
          <a:p>
            <a:pPr>
              <a:lnSpc>
                <a:spcPct val="120000"/>
              </a:lnSpc>
              <a:spcBef>
                <a:spcPts val="0"/>
              </a:spcBef>
              <a:spcAft>
                <a:spcPts val="1800"/>
              </a:spcAft>
            </a:pP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spcBef>
                <a:spcPts val="0"/>
              </a:spcBef>
              <a:spcAft>
                <a:spcPts val="18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20000"/>
              </a:lnSpc>
              <a:spcBef>
                <a:spcPts val="0"/>
              </a:spcBef>
              <a:spcAft>
                <a:spcPts val="1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spcAft>
                <a:spcPts val="1800"/>
              </a:spcAft>
            </a:pPr>
            <a:endParaRPr lang="en-US" sz="24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438D64C1-0E81-4C23-A4A7-EB2C408BC757}"/>
              </a:ext>
            </a:extLst>
          </p:cNvPr>
          <p:cNvSpPr txBox="1">
            <a:spLocks/>
          </p:cNvSpPr>
          <p:nvPr/>
        </p:nvSpPr>
        <p:spPr>
          <a:xfrm>
            <a:off x="255638" y="1303932"/>
            <a:ext cx="8632723" cy="4580971"/>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endParaRPr lang="en-US" sz="2000" b="1" dirty="0">
              <a:latin typeface="Helvetica"/>
              <a:cs typeface="Helvetica"/>
            </a:endParaRPr>
          </a:p>
        </p:txBody>
      </p:sp>
    </p:spTree>
    <p:extLst>
      <p:ext uri="{BB962C8B-B14F-4D97-AF65-F5344CB8AC3E}">
        <p14:creationId xmlns:p14="http://schemas.microsoft.com/office/powerpoint/2010/main" val="114829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00B050"/>
                </a:solidFill>
              </a:rPr>
              <a:t>PROBLEM STATEMENT</a:t>
            </a:r>
          </a:p>
        </p:txBody>
      </p:sp>
      <p:sp>
        <p:nvSpPr>
          <p:cNvPr id="6" name="TextBox 5">
            <a:extLst>
              <a:ext uri="{FF2B5EF4-FFF2-40B4-BE49-F238E27FC236}">
                <a16:creationId xmlns:a16="http://schemas.microsoft.com/office/drawing/2014/main" id="{E23856F7-2D84-4E93-8F64-3CEA958AE8E7}"/>
              </a:ext>
            </a:extLst>
          </p:cNvPr>
          <p:cNvSpPr txBox="1"/>
          <p:nvPr/>
        </p:nvSpPr>
        <p:spPr>
          <a:xfrm>
            <a:off x="211015" y="914400"/>
            <a:ext cx="822960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Crime is gradually dominating our cities and this can be linked to rapid urbanization.</a:t>
            </a:r>
          </a:p>
          <a:p>
            <a:pPr marL="285750" indent="-285750">
              <a:buFont typeface="Arial" panose="020B0604020202020204" pitchFamily="34" charset="0"/>
              <a:buChar char="•"/>
            </a:pPr>
            <a:endParaRPr lang="en-US" sz="2400" dirty="0">
              <a:latin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policing system has still not evolved hence tackling crime is still a challenge.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181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DEF2-555A-496F-AADD-CE7FFE16A063}"/>
              </a:ext>
            </a:extLst>
          </p:cNvPr>
          <p:cNvSpPr>
            <a:spLocks noGrp="1"/>
          </p:cNvSpPr>
          <p:nvPr>
            <p:ph type="title"/>
          </p:nvPr>
        </p:nvSpPr>
        <p:spPr/>
        <p:txBody>
          <a:bodyPr/>
          <a:lstStyle/>
          <a:p>
            <a:pPr algn="l"/>
            <a:r>
              <a:rPr lang="en-US" dirty="0">
                <a:solidFill>
                  <a:srgbClr val="00B050"/>
                </a:solidFill>
              </a:rPr>
              <a:t>AIM</a:t>
            </a:r>
          </a:p>
        </p:txBody>
      </p:sp>
      <p:sp>
        <p:nvSpPr>
          <p:cNvPr id="4" name="TextBox 3">
            <a:extLst>
              <a:ext uri="{FF2B5EF4-FFF2-40B4-BE49-F238E27FC236}">
                <a16:creationId xmlns:a16="http://schemas.microsoft.com/office/drawing/2014/main" id="{377227D7-C46A-4320-A41E-1C3EA25A0030}"/>
              </a:ext>
            </a:extLst>
          </p:cNvPr>
          <p:cNvSpPr txBox="1"/>
          <p:nvPr/>
        </p:nvSpPr>
        <p:spPr>
          <a:xfrm>
            <a:off x="457199" y="1083213"/>
            <a:ext cx="7983415" cy="1077218"/>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aim is to produce a GIS interface that aids in investigating and reducing crime in the metropolis and hopefully the nation as a whole.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35674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7158BC-626F-4F3A-A74F-E9A84BE40D78}"/>
              </a:ext>
            </a:extLst>
          </p:cNvPr>
          <p:cNvSpPr>
            <a:spLocks noGrp="1"/>
          </p:cNvSpPr>
          <p:nvPr>
            <p:ph type="title"/>
          </p:nvPr>
        </p:nvSpPr>
        <p:spPr>
          <a:xfrm>
            <a:off x="457200" y="274638"/>
            <a:ext cx="8229600" cy="457199"/>
          </a:xfrm>
        </p:spPr>
        <p:txBody>
          <a:bodyPr/>
          <a:lstStyle/>
          <a:p>
            <a:pPr algn="l"/>
            <a:r>
              <a:rPr lang="en-US" sz="2400" dirty="0">
                <a:solidFill>
                  <a:srgbClr val="00B050"/>
                </a:solidFill>
                <a:latin typeface="Times New Roman" panose="02020603050405020304" pitchFamily="18" charset="0"/>
                <a:cs typeface="Times New Roman" panose="02020603050405020304" pitchFamily="18" charset="0"/>
              </a:rPr>
              <a:t>OBJECTIVES							RESEARCH QUESTIONS</a:t>
            </a:r>
          </a:p>
        </p:txBody>
      </p:sp>
      <p:sp>
        <p:nvSpPr>
          <p:cNvPr id="4" name="Content Placeholder 3">
            <a:extLst>
              <a:ext uri="{FF2B5EF4-FFF2-40B4-BE49-F238E27FC236}">
                <a16:creationId xmlns:a16="http://schemas.microsoft.com/office/drawing/2014/main" id="{21DA8AD7-9FFD-4A87-BA3B-B86C567C1C51}"/>
              </a:ext>
            </a:extLst>
          </p:cNvPr>
          <p:cNvSpPr>
            <a:spLocks noGrp="1"/>
          </p:cNvSpPr>
          <p:nvPr>
            <p:ph sz="half" idx="1"/>
          </p:nvPr>
        </p:nvSpPr>
        <p:spPr>
          <a:xfrm>
            <a:off x="457200" y="731838"/>
            <a:ext cx="4038600" cy="5394326"/>
          </a:xfrm>
        </p:spPr>
        <p:txBody>
          <a:bodyPr>
            <a:normAutofit lnSpcReduction="10000"/>
          </a:bodyPr>
          <a:lstStyle/>
          <a:p>
            <a:pPr>
              <a:lnSpc>
                <a:spcPct val="107000"/>
              </a:lnSpc>
              <a:spcBef>
                <a:spcPts val="0"/>
              </a:spcBef>
              <a:tabLst>
                <a:tab pos="2971800" algn="ctr"/>
                <a:tab pos="4095750" algn="l"/>
              </a:tabLst>
            </a:pPr>
            <a:r>
              <a:rPr lang="en-US" sz="1800" dirty="0">
                <a:effectLst/>
                <a:latin typeface="Times New Roman" panose="02020603050405020304" pitchFamily="18" charset="0"/>
                <a:ea typeface="Calibri" panose="020F0502020204030204" pitchFamily="34" charset="0"/>
              </a:rPr>
              <a:t>To provide a revised map showing the distribution of crime hotspots in the metropolis so as to help law enforcement agencies use their resources effectively.</a:t>
            </a:r>
          </a:p>
          <a:p>
            <a:pPr>
              <a:lnSpc>
                <a:spcPct val="107000"/>
              </a:lnSpc>
              <a:spcBef>
                <a:spcPts val="0"/>
              </a:spcBef>
              <a:tabLst>
                <a:tab pos="2971800" algn="ctr"/>
                <a:tab pos="409575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2971800" algn="ctr"/>
                <a:tab pos="4095750" algn="l"/>
              </a:tabLst>
            </a:pPr>
            <a:r>
              <a:rPr lang="en-US" sz="1800" dirty="0">
                <a:effectLst/>
                <a:latin typeface="Times New Roman" panose="02020603050405020304" pitchFamily="18" charset="0"/>
                <a:ea typeface="Calibri" panose="020F0502020204030204" pitchFamily="34" charset="0"/>
              </a:rPr>
              <a:t>To design a statistical analytic tool to show the most probable crime kinds that have happened over the years</a:t>
            </a:r>
          </a:p>
          <a:p>
            <a:pPr>
              <a:lnSpc>
                <a:spcPct val="107000"/>
              </a:lnSpc>
              <a:spcBef>
                <a:spcPts val="0"/>
              </a:spcBef>
              <a:tabLst>
                <a:tab pos="2971800" algn="ctr"/>
                <a:tab pos="409575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2971800" algn="ctr"/>
                <a:tab pos="4095750" algn="l"/>
              </a:tabLst>
            </a:pPr>
            <a:r>
              <a:rPr lang="en-US" sz="1800" dirty="0">
                <a:effectLst/>
                <a:latin typeface="Times New Roman" panose="02020603050405020304" pitchFamily="18" charset="0"/>
                <a:ea typeface="Calibri" panose="020F0502020204030204" pitchFamily="34" charset="0"/>
              </a:rPr>
              <a:t>To create a map for the civilians to know the types of crime in their surroundings so they can work hand in hand with law enforcement agencies to reduce crime.</a:t>
            </a:r>
          </a:p>
          <a:p>
            <a:pPr>
              <a:lnSpc>
                <a:spcPct val="107000"/>
              </a:lnSpc>
              <a:spcBef>
                <a:spcPts val="0"/>
              </a:spcBef>
              <a:tabLst>
                <a:tab pos="2971800" algn="ctr"/>
                <a:tab pos="409575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GB" sz="1800" dirty="0">
                <a:effectLst/>
                <a:latin typeface="Times New Roman" panose="02020603050405020304" pitchFamily="18" charset="0"/>
                <a:ea typeface="Calibri" panose="020F0502020204030204" pitchFamily="34" charset="0"/>
              </a:rPr>
              <a:t>To provide tips for self defence mechanisms against crime.</a:t>
            </a:r>
            <a:endParaRPr lang="en-US" sz="1800" dirty="0">
              <a:effectLst/>
              <a:latin typeface="Calibri" panose="020F0502020204030204" pitchFamily="34" charset="0"/>
              <a:ea typeface="Calibri" panose="020F0502020204030204" pitchFamily="34" charset="0"/>
            </a:endParaRPr>
          </a:p>
          <a:p>
            <a:endParaRPr lang="en-US" sz="1100" dirty="0"/>
          </a:p>
        </p:txBody>
      </p:sp>
      <p:sp>
        <p:nvSpPr>
          <p:cNvPr id="5" name="Content Placeholder 4">
            <a:extLst>
              <a:ext uri="{FF2B5EF4-FFF2-40B4-BE49-F238E27FC236}">
                <a16:creationId xmlns:a16="http://schemas.microsoft.com/office/drawing/2014/main" id="{B57BB3CD-9C02-469B-8936-EE1809A7706D}"/>
              </a:ext>
            </a:extLst>
          </p:cNvPr>
          <p:cNvSpPr>
            <a:spLocks noGrp="1"/>
          </p:cNvSpPr>
          <p:nvPr>
            <p:ph sz="half" idx="2"/>
          </p:nvPr>
        </p:nvSpPr>
        <p:spPr>
          <a:xfrm>
            <a:off x="4648200" y="731838"/>
            <a:ext cx="4038600" cy="5394325"/>
          </a:xfrm>
        </p:spPr>
        <p:txBody>
          <a:bodyPr>
            <a:normAutofit lnSpcReduction="10000"/>
          </a:bodyPr>
          <a:lstStyle/>
          <a:p>
            <a:pPr>
              <a:lnSpc>
                <a:spcPct val="107000"/>
              </a:lnSpc>
              <a:spcBef>
                <a:spcPts val="0"/>
              </a:spcBef>
            </a:pPr>
            <a:r>
              <a:rPr lang="en-US" sz="1800" dirty="0">
                <a:effectLst/>
                <a:latin typeface="Times New Roman" panose="02020603050405020304" pitchFamily="18" charset="0"/>
                <a:ea typeface="Calibri" panose="020F0502020204030204" pitchFamily="34" charset="0"/>
              </a:rPr>
              <a:t>How will the law enforcing agencies visualize crime in Kumasi Metro?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pPr>
            <a:r>
              <a:rPr lang="en-US" sz="1800" dirty="0">
                <a:effectLst/>
                <a:latin typeface="Times New Roman" panose="02020603050405020304" pitchFamily="18" charset="0"/>
                <a:ea typeface="Calibri" panose="020F0502020204030204" pitchFamily="34" charset="0"/>
              </a:rPr>
              <a:t>How can we help the police in crime control decision making?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GB" sz="1800" dirty="0">
                <a:effectLst/>
                <a:latin typeface="Times New Roman" panose="02020603050405020304" pitchFamily="18" charset="0"/>
                <a:ea typeface="Calibri" panose="020F0502020204030204" pitchFamily="34" charset="0"/>
              </a:rPr>
              <a:t>How will the civilians know the types of crime in their surroundings?</a:t>
            </a:r>
            <a:endParaRPr lang="en-US" sz="1800" dirty="0">
              <a:effectLst/>
              <a:latin typeface="Calibri" panose="020F0502020204030204" pitchFamily="34" charset="0"/>
              <a:ea typeface="Calibri" panose="020F0502020204030204" pitchFamily="34" charset="0"/>
            </a:endParaRPr>
          </a:p>
          <a:p>
            <a:pPr>
              <a:lnSpc>
                <a:spcPct val="107000"/>
              </a:lnSpc>
              <a:spcBef>
                <a:spcPts val="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GB" sz="1800" dirty="0">
              <a:effectLst/>
              <a:latin typeface="Times New Roman" panose="02020603050405020304" pitchFamily="18" charset="0"/>
              <a:ea typeface="Calibri" panose="020F0502020204030204" pitchFamily="34" charset="0"/>
            </a:endParaRPr>
          </a:p>
          <a:p>
            <a:pPr marL="457200" marR="0">
              <a:lnSpc>
                <a:spcPct val="107000"/>
              </a:lnSpc>
              <a:spcBef>
                <a:spcPts val="0"/>
              </a:spcBef>
              <a:spcAft>
                <a:spcPts val="800"/>
              </a:spcAft>
            </a:pPr>
            <a:endParaRPr lang="en-GB" sz="1800" dirty="0">
              <a:latin typeface="Times New Roman" panose="02020603050405020304" pitchFamily="18" charset="0"/>
              <a:ea typeface="Calibri" panose="020F0502020204030204" pitchFamily="34" charset="0"/>
            </a:endParaRPr>
          </a:p>
          <a:p>
            <a:pPr marL="457200" marR="0">
              <a:lnSpc>
                <a:spcPct val="107000"/>
              </a:lnSpc>
              <a:spcBef>
                <a:spcPts val="0"/>
              </a:spcBef>
              <a:spcAft>
                <a:spcPts val="800"/>
              </a:spcAft>
            </a:pPr>
            <a:r>
              <a:rPr lang="en-GB" sz="1800" dirty="0">
                <a:effectLst/>
                <a:latin typeface="Times New Roman" panose="02020603050405020304" pitchFamily="18" charset="0"/>
                <a:ea typeface="Calibri" panose="020F0502020204030204" pitchFamily="34" charset="0"/>
              </a:rPr>
              <a:t>How will citizens protect themselves and their properties?</a:t>
            </a:r>
            <a:endParaRPr lang="en-US"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86623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843E10-1FC3-4BFF-A7F6-453D079FBC0C}"/>
              </a:ext>
            </a:extLst>
          </p:cNvPr>
          <p:cNvSpPr>
            <a:spLocks noGrp="1"/>
          </p:cNvSpPr>
          <p:nvPr>
            <p:ph type="ctrTitle"/>
          </p:nvPr>
        </p:nvSpPr>
        <p:spPr>
          <a:xfrm>
            <a:off x="685800" y="1247822"/>
            <a:ext cx="7772400" cy="1031144"/>
          </a:xfrm>
        </p:spPr>
        <p:txBody>
          <a:bodyPr/>
          <a:lstStyle/>
          <a:p>
            <a:r>
              <a:rPr lang="en-US" sz="4000" dirty="0">
                <a:solidFill>
                  <a:srgbClr val="00B050"/>
                </a:solidFill>
                <a:latin typeface="Times New Roman" panose="02020603050405020304" pitchFamily="18" charset="0"/>
                <a:cs typeface="Times New Roman" panose="02020603050405020304" pitchFamily="18" charset="0"/>
              </a:rPr>
              <a:t>LITERATURE REVIEW</a:t>
            </a:r>
          </a:p>
        </p:txBody>
      </p:sp>
      <p:sp>
        <p:nvSpPr>
          <p:cNvPr id="8" name="Subtitle 7">
            <a:extLst>
              <a:ext uri="{FF2B5EF4-FFF2-40B4-BE49-F238E27FC236}">
                <a16:creationId xmlns:a16="http://schemas.microsoft.com/office/drawing/2014/main" id="{B27DA296-5839-43DA-A91B-9A1B26506C9D}"/>
              </a:ext>
            </a:extLst>
          </p:cNvPr>
          <p:cNvSpPr>
            <a:spLocks noGrp="1"/>
          </p:cNvSpPr>
          <p:nvPr>
            <p:ph type="subTitle" idx="1"/>
          </p:nvPr>
        </p:nvSpPr>
        <p:spPr>
          <a:xfrm>
            <a:off x="728506" y="2082018"/>
            <a:ext cx="7772400" cy="4318782"/>
          </a:xfrm>
        </p:spPr>
        <p:txBody>
          <a:bodyPr>
            <a:normAutofit/>
          </a:bodyPr>
          <a:lstStyle/>
          <a:p>
            <a:pPr marL="571500" indent="-5715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Crime Control</a:t>
            </a:r>
          </a:p>
          <a:p>
            <a:pPr marL="571500" indent="-5715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Geographical Information Systems (GIS)</a:t>
            </a:r>
          </a:p>
          <a:p>
            <a:pPr marL="571500" indent="-5715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Components of GIS </a:t>
            </a:r>
          </a:p>
          <a:p>
            <a:pPr marL="571500" indent="-5715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Maps</a:t>
            </a:r>
          </a:p>
          <a:p>
            <a:pPr marL="571500" indent="-5715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Digital Mapping </a:t>
            </a:r>
          </a:p>
          <a:p>
            <a:pPr marL="571500" indent="-5715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Understanding Crime Hotspots</a:t>
            </a:r>
          </a:p>
        </p:txBody>
      </p:sp>
    </p:spTree>
    <p:extLst>
      <p:ext uri="{BB962C8B-B14F-4D97-AF65-F5344CB8AC3E}">
        <p14:creationId xmlns:p14="http://schemas.microsoft.com/office/powerpoint/2010/main" val="376875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84468-6790-4DBF-9CFB-69F5FD449AD0}"/>
              </a:ext>
            </a:extLst>
          </p:cNvPr>
          <p:cNvSpPr>
            <a:spLocks noGrp="1"/>
          </p:cNvSpPr>
          <p:nvPr>
            <p:ph type="ctrTitle"/>
          </p:nvPr>
        </p:nvSpPr>
        <p:spPr>
          <a:xfrm>
            <a:off x="685800" y="1097281"/>
            <a:ext cx="7772400" cy="745588"/>
          </a:xfrm>
        </p:spPr>
        <p:txBody>
          <a:bodyPr>
            <a:normAutofit/>
          </a:bodyPr>
          <a:lstStyle/>
          <a:p>
            <a:r>
              <a:rPr lang="en-US" sz="3200" dirty="0">
                <a:solidFill>
                  <a:srgbClr val="00B050"/>
                </a:solidFill>
              </a:rPr>
              <a:t>PREVIOUS RESEARCH WORKS</a:t>
            </a:r>
          </a:p>
        </p:txBody>
      </p:sp>
      <p:sp>
        <p:nvSpPr>
          <p:cNvPr id="4" name="Subtitle 3">
            <a:extLst>
              <a:ext uri="{FF2B5EF4-FFF2-40B4-BE49-F238E27FC236}">
                <a16:creationId xmlns:a16="http://schemas.microsoft.com/office/drawing/2014/main" id="{C6FF8046-AA27-4EA4-8ED1-D9FF1E29E26E}"/>
              </a:ext>
            </a:extLst>
          </p:cNvPr>
          <p:cNvSpPr>
            <a:spLocks noGrp="1"/>
          </p:cNvSpPr>
          <p:nvPr>
            <p:ph type="subTitle" idx="1"/>
          </p:nvPr>
        </p:nvSpPr>
        <p:spPr>
          <a:xfrm>
            <a:off x="728506" y="1842869"/>
            <a:ext cx="7729694" cy="3767310"/>
          </a:xfrm>
        </p:spPr>
        <p:txBody>
          <a:bodyPr>
            <a:normAutofit fontScale="92500" lnSpcReduction="10000"/>
          </a:bodyPr>
          <a:lstStyle/>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There is a large volume of literature relating to the use of GIS in policing crime.</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One of these works was on Geospatial mapping of hotspots of crime within Kumasi Metropolis by Daniel </a:t>
            </a:r>
            <a:r>
              <a:rPr lang="en-US" sz="2400" dirty="0" err="1">
                <a:solidFill>
                  <a:schemeClr val="tx1"/>
                </a:solidFill>
                <a:latin typeface="Times New Roman" panose="02020603050405020304" pitchFamily="18" charset="0"/>
                <a:cs typeface="Times New Roman" panose="02020603050405020304" pitchFamily="18" charset="0"/>
              </a:rPr>
              <a:t>Anongeriba</a:t>
            </a:r>
            <a:r>
              <a:rPr lang="en-US" sz="2400" dirty="0">
                <a:solidFill>
                  <a:schemeClr val="tx1"/>
                </a:solidFill>
                <a:latin typeface="Times New Roman" panose="02020603050405020304" pitchFamily="18" charset="0"/>
                <a:cs typeface="Times New Roman" panose="02020603050405020304" pitchFamily="18" charset="0"/>
              </a:rPr>
              <a:t> and Victor Baba </a:t>
            </a:r>
            <a:r>
              <a:rPr lang="en-US" sz="2400" dirty="0" err="1">
                <a:solidFill>
                  <a:schemeClr val="tx1"/>
                </a:solidFill>
                <a:latin typeface="Times New Roman" panose="02020603050405020304" pitchFamily="18" charset="0"/>
                <a:cs typeface="Times New Roman" panose="02020603050405020304" pitchFamily="18" charset="0"/>
              </a:rPr>
              <a:t>Atiniak</a:t>
            </a:r>
            <a:r>
              <a:rPr lang="en-US" sz="2400" dirty="0">
                <a:solidFill>
                  <a:schemeClr val="tx1"/>
                </a:solidFill>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Published in June 2020.</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Their work focused on displaying the hotspots of crime in the metropolis by processing crime data in ArcGIS to produce a map.</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results produce did not reflect on how the civilians should protect themselves by having knowledge of the map.</a:t>
            </a:r>
          </a:p>
        </p:txBody>
      </p:sp>
    </p:spTree>
    <p:extLst>
      <p:ext uri="{BB962C8B-B14F-4D97-AF65-F5344CB8AC3E}">
        <p14:creationId xmlns:p14="http://schemas.microsoft.com/office/powerpoint/2010/main" val="324163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3C32-891A-437B-91B7-DC05684A6B00}"/>
              </a:ext>
            </a:extLst>
          </p:cNvPr>
          <p:cNvSpPr>
            <a:spLocks noGrp="1"/>
          </p:cNvSpPr>
          <p:nvPr>
            <p:ph type="title"/>
          </p:nvPr>
        </p:nvSpPr>
        <p:spPr>
          <a:xfrm>
            <a:off x="457200" y="274638"/>
            <a:ext cx="8229600" cy="616097"/>
          </a:xfrm>
        </p:spPr>
        <p:txBody>
          <a:bodyPr/>
          <a:lstStyle/>
          <a:p>
            <a:r>
              <a:rPr lang="en-US" sz="4000" dirty="0">
                <a:solidFill>
                  <a:srgbClr val="00B050"/>
                </a:solidFill>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0F2D92E6-CAFF-4123-A8FD-A8E2B20E20E6}"/>
              </a:ext>
            </a:extLst>
          </p:cNvPr>
          <p:cNvPicPr>
            <a:picLocks noChangeAspect="1"/>
          </p:cNvPicPr>
          <p:nvPr/>
        </p:nvPicPr>
        <p:blipFill>
          <a:blip r:embed="rId2"/>
          <a:stretch>
            <a:fillRect/>
          </a:stretch>
        </p:blipFill>
        <p:spPr>
          <a:xfrm>
            <a:off x="1463040" y="1097281"/>
            <a:ext cx="6189785" cy="4389120"/>
          </a:xfrm>
          <a:prstGeom prst="rect">
            <a:avLst/>
          </a:prstGeom>
        </p:spPr>
      </p:pic>
    </p:spTree>
    <p:extLst>
      <p:ext uri="{BB962C8B-B14F-4D97-AF65-F5344CB8AC3E}">
        <p14:creationId xmlns:p14="http://schemas.microsoft.com/office/powerpoint/2010/main" val="3252263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TotalTime>
  <Words>680</Words>
  <Application>Microsoft Office PowerPoint</Application>
  <PresentationFormat>On-screen Show (4:3)</PresentationFormat>
  <Paragraphs>92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Helvetica</vt:lpstr>
      <vt:lpstr>Times New Roman</vt:lpstr>
      <vt:lpstr>Wingdings</vt:lpstr>
      <vt:lpstr>Office Theme</vt:lpstr>
      <vt:lpstr>EFFECTIVE CRIME CONTROL USING GEOGRAPHIC INFORMATION SYSTEMS(GIS)</vt:lpstr>
      <vt:lpstr>Outline</vt:lpstr>
      <vt:lpstr>Introduction</vt:lpstr>
      <vt:lpstr>PROBLEM STATEMENT</vt:lpstr>
      <vt:lpstr>AIM</vt:lpstr>
      <vt:lpstr>OBJECTIVES       RESEARCH QUESTIONS</vt:lpstr>
      <vt:lpstr>LITERATURE REVIEW</vt:lpstr>
      <vt:lpstr>PREVIOUS RESEARCH WORKS</vt:lpstr>
      <vt:lpstr>RESULTS</vt:lpstr>
      <vt:lpstr>RESULTS</vt:lpstr>
      <vt:lpstr>PREVIOUS RESEARCH WORKS</vt:lpstr>
      <vt:lpstr>PREVIOUS RESEARCH WORKS</vt:lpstr>
      <vt:lpstr>RESULTS</vt:lpstr>
      <vt:lpstr>RESOURCES &amp; MATERIALS</vt:lpstr>
      <vt:lpstr>PROPOSED METHODOLOGY</vt:lpstr>
      <vt:lpstr>RESULTS</vt:lpstr>
      <vt:lpstr>STUDY AREA</vt:lpstr>
    </vt:vector>
  </TitlesOfParts>
  <Company>UPK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KNUST Press</dc:creator>
  <cp:lastModifiedBy>Israel Darko</cp:lastModifiedBy>
  <cp:revision>20</cp:revision>
  <dcterms:created xsi:type="dcterms:W3CDTF">2016-11-07T15:28:41Z</dcterms:created>
  <dcterms:modified xsi:type="dcterms:W3CDTF">2022-08-19T03:12:00Z</dcterms:modified>
</cp:coreProperties>
</file>