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97CB0-05B9-E066-C1F6-ED48A3DAB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77973-87B4-DB1C-F296-40FC7C747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CAAAD-EEE5-0033-F0E3-5C7379B0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1DAC7-345D-CAB9-20CD-E80FA39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67CED-2F55-FA93-D7F0-DF616ABA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95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A11ED-50D7-D6F4-A30A-A6A7456F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040BAA-962E-3921-1B2F-234D2962B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0AE5C-D70A-E00B-5FF3-291CD04A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8F72F-56D7-9397-7CDD-F9F93920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81840-783D-7C66-9D54-66945869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65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5BEB1E-E497-6E55-13FF-1E3CD389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DA2FE5-6EBC-0E35-2329-F51119F44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8718-03AA-716B-7631-D1E3045A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335A9-6A06-61BD-A568-B80220A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582C3-9ED1-34D8-BE76-95CC7398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38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B4D8-5565-38FE-DCD0-95B3436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03A32-7EF8-47B0-1768-9A6FD66B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E447B-F653-62A2-4CCF-8B781B5C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7F8EF-F249-9146-42A7-0F827206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41CA4-B18A-AA4E-AD15-C3C53AA0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F3E62-E3E9-7EC6-10B4-D75D15DA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899424-9916-FA6F-DA88-297553E0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46DF29-CA3C-94FF-F4AB-11EC5193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02D09-B5B5-E7AF-E4BE-6203A617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C7DA3-0DED-1FAD-A5C8-62D29336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1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FBE58-E190-1179-EF79-56CFC15D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0E648-A84A-FF1A-E240-80403C23C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439FB8-37C4-48EB-7B60-BD9019F4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F36036-1784-1693-EFE8-5EF08611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9A988F-71ED-FBDE-3E8F-44D3480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BB628-C847-BFC1-DDB0-701F1643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11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8B809-EE2A-F708-12A7-8EA9B64C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94C3A-B4A2-D635-D50A-D990BC19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6E2CFD-B129-06C7-D824-10396973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A7BB06-55B6-FD42-AF30-430A7024A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2819AF-3E63-764A-953D-FC8D4887F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D29F0D-3426-DD0C-77C3-13B0D0AD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F48ECF-C170-C41E-1799-9B4C51B5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74ED6D-1492-0908-7C59-74C9BF36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1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81B8-3102-C3AB-06C0-1117FC7D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267E5-FD41-C796-0901-743FD54D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D4895E-1DBB-1B12-79B8-EEAF5747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65800B-DBD2-B6BA-8081-BA485E8F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60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FB3415-FB52-DF6C-C22B-F460DF28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1B13A9-F008-2E1C-1A53-6095F39A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AD789-6942-1446-DBDC-2469959A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24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4B25C-1645-1834-644C-CA0E688B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43743-9723-7B0E-BD87-346714D7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33124E-B3EB-727A-63A1-9D6745E1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B82925-E6D4-1158-589E-0E49DBA9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9D9784-F8D2-E150-DA9F-35E03FE1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D98962-E9EE-0651-9C98-D05FDF0A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00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A0B26-24D1-4A7F-16A8-B6921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D2EFF5-C8B8-3F9C-569E-7185623F5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25A612-3AB6-016C-7117-E2BC602B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3D62E8-CB9B-CE8A-164A-75DE6398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D6E255-F501-F45B-C620-179BA751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C39A9C-B66C-A65A-77EF-DC00881B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41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3C25-AA6E-74B5-A90F-04F94CA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D4474-CDDB-8B9F-2A97-BEAF3EEE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5F2E7-54D6-0C66-6C7C-98398BA84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F7003-8EBA-4650-8941-EF67CD73D49D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06B8A-0780-DFAE-3F97-9244E9E07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E42B7-6ED0-CA24-D30F-B81690DE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FCE0A-614B-4209-A05D-D7EB306A8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3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istemas%20de%20numeraci&#243;n/Sistemas%20de%20numeraci&#243;n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7241-489D-F89D-1A63-4362BC333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22" y="337792"/>
            <a:ext cx="11797748" cy="1770615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INTRODUCCIÓN A LAS REDES DE ORDENADORES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C579EE-F44D-3283-BC3D-62EC93928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D5B0ED-BEC1-640F-9F8C-027C0A07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5391"/>
            <a:ext cx="12192000" cy="4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1D5A8E-EE4A-A3A1-4007-F020EAE5E44D}"/>
              </a:ext>
            </a:extLst>
          </p:cNvPr>
          <p:cNvSpPr txBox="1">
            <a:spLocks/>
          </p:cNvSpPr>
          <p:nvPr/>
        </p:nvSpPr>
        <p:spPr>
          <a:xfrm>
            <a:off x="323222" y="1748413"/>
            <a:ext cx="10727453" cy="448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binario </a:t>
            </a:r>
            <a:r>
              <a:rPr lang="es-ES" sz="3200" dirty="0">
                <a:solidFill>
                  <a:srgbClr val="FAFAFF"/>
                </a:solidFill>
                <a:latin typeface="Museo Sans Rounded"/>
              </a:rPr>
              <a:t>es el sistema utilizado por los ordenadores y otros dispositivos electrónicos</a:t>
            </a:r>
          </a:p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octal y el hexadecimal </a:t>
            </a:r>
            <a:r>
              <a:rPr lang="es-ES" sz="3200" dirty="0">
                <a:solidFill>
                  <a:srgbClr val="FAFAFF"/>
                </a:solidFill>
                <a:latin typeface="Museo Sans Rounded"/>
              </a:rPr>
              <a:t>son utilizados por su fácil transformación a binario</a:t>
            </a:r>
          </a:p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decimal </a:t>
            </a:r>
            <a:r>
              <a:rPr lang="es-ES" sz="3200" dirty="0">
                <a:solidFill>
                  <a:srgbClr val="FAFAFF"/>
                </a:solidFill>
                <a:latin typeface="Museo Sans Rounded"/>
              </a:rPr>
              <a:t>es el sistema que nosotros entendemos</a:t>
            </a:r>
          </a:p>
          <a:p>
            <a:endParaRPr lang="es-ES" sz="3200" b="1" dirty="0">
              <a:solidFill>
                <a:srgbClr val="FAFAFF"/>
              </a:solidFill>
              <a:latin typeface="Museo Sans Rounded"/>
            </a:endParaRPr>
          </a:p>
          <a:p>
            <a:r>
              <a:rPr lang="es-E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useo Sans Rounded"/>
              </a:rPr>
              <a:t>Tenemos que ser capaces de pasar de un sistema a otro fácilmente </a:t>
            </a:r>
            <a:r>
              <a:rPr lang="es-E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useo Sans Rounded"/>
                <a:hlinkClick r:id="rId2" action="ppaction://hlinkfile"/>
              </a:rPr>
              <a:t>&gt;&gt;  (Ejercicios de cambio de base)</a:t>
            </a:r>
            <a:endParaRPr lang="es-ES" sz="3200" b="1" dirty="0">
              <a:solidFill>
                <a:schemeClr val="accent6">
                  <a:lumMod val="60000"/>
                  <a:lumOff val="40000"/>
                </a:schemeClr>
              </a:solidFill>
              <a:latin typeface="Museo Sans Rounded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580"/>
            <a:ext cx="12192000" cy="130885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Conversión de números 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de un sistema numérico a otro</a:t>
            </a:r>
          </a:p>
        </p:txBody>
      </p:sp>
    </p:spTree>
    <p:extLst>
      <p:ext uri="{BB962C8B-B14F-4D97-AF65-F5344CB8AC3E}">
        <p14:creationId xmlns:p14="http://schemas.microsoft.com/office/powerpoint/2010/main" val="23165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¿Qué son las redes de ordenadores?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8E6A6-E3D7-68FD-9A7B-72FE0C28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600" b="0" i="0" dirty="0">
                <a:solidFill>
                  <a:srgbClr val="FAFAFF"/>
                </a:solidFill>
                <a:effectLst/>
                <a:latin typeface="Museo Sans Rounded"/>
              </a:rPr>
              <a:t>Es un conjunto de ordenadores y/o dispositivos electrónicos (</a:t>
            </a:r>
            <a:r>
              <a:rPr lang="es-ES" sz="3600" b="1" i="0" dirty="0">
                <a:solidFill>
                  <a:srgbClr val="FAFAFF"/>
                </a:solidFill>
                <a:effectLst/>
                <a:latin typeface="Museo Sans Rounded"/>
              </a:rPr>
              <a:t>nodos</a:t>
            </a:r>
            <a:r>
              <a:rPr lang="es-ES" sz="3600" b="0" i="0" dirty="0">
                <a:solidFill>
                  <a:srgbClr val="FAFAFF"/>
                </a:solidFill>
                <a:effectLst/>
                <a:latin typeface="Museo Sans Rounded"/>
              </a:rPr>
              <a:t>)</a:t>
            </a:r>
          </a:p>
          <a:p>
            <a:r>
              <a:rPr lang="es-ES" sz="3600" dirty="0">
                <a:solidFill>
                  <a:srgbClr val="FAFAFF"/>
                </a:solidFill>
                <a:latin typeface="Museo Sans Rounded"/>
              </a:rPr>
              <a:t>I</a:t>
            </a:r>
            <a:r>
              <a:rPr lang="es-ES" sz="3600" b="1" i="0" dirty="0">
                <a:solidFill>
                  <a:srgbClr val="FAFAFF"/>
                </a:solidFill>
                <a:effectLst/>
                <a:latin typeface="Museo Sans Rounded"/>
              </a:rPr>
              <a:t>nterconectados</a:t>
            </a:r>
            <a:r>
              <a:rPr lang="es-ES" sz="3600" b="0" i="0" dirty="0">
                <a:solidFill>
                  <a:srgbClr val="FAFAFF"/>
                </a:solidFill>
                <a:effectLst/>
                <a:latin typeface="Museo Sans Rounded"/>
              </a:rPr>
              <a:t> entre sí</a:t>
            </a:r>
          </a:p>
          <a:p>
            <a:r>
              <a:rPr lang="es-ES" sz="3600" b="0" i="0" dirty="0">
                <a:solidFill>
                  <a:srgbClr val="FAFAFF"/>
                </a:solidFill>
                <a:effectLst/>
                <a:latin typeface="Museo Sans Rounded"/>
              </a:rPr>
              <a:t>A través de medios físicos o inalámbricos</a:t>
            </a:r>
          </a:p>
          <a:p>
            <a:r>
              <a:rPr lang="es-ES" sz="3600" b="0" i="0" dirty="0">
                <a:solidFill>
                  <a:srgbClr val="FAFAFF"/>
                </a:solidFill>
                <a:effectLst/>
                <a:latin typeface="Museo Sans Rounded"/>
              </a:rPr>
              <a:t>Con capacidad de:</a:t>
            </a:r>
          </a:p>
          <a:p>
            <a:pPr lvl="1"/>
            <a:r>
              <a:rPr lang="es-ES" sz="3200" b="0" i="0" dirty="0">
                <a:solidFill>
                  <a:srgbClr val="FAFAFF"/>
                </a:solidFill>
                <a:effectLst/>
                <a:latin typeface="Museo Sans Rounded"/>
              </a:rPr>
              <a:t>Intercambiar datos </a:t>
            </a:r>
          </a:p>
          <a:p>
            <a:pPr lvl="1"/>
            <a:r>
              <a:rPr lang="es-ES" sz="3200" b="0" i="0" dirty="0">
                <a:solidFill>
                  <a:srgbClr val="FAFAFF"/>
                </a:solidFill>
                <a:effectLst/>
                <a:latin typeface="Museo Sans Rounded"/>
              </a:rPr>
              <a:t>Compartir recursos y/o servicios. </a:t>
            </a:r>
          </a:p>
          <a:p>
            <a:r>
              <a:rPr lang="es-ES" sz="3600" dirty="0">
                <a:solidFill>
                  <a:srgbClr val="FAFAFF"/>
                </a:solidFill>
                <a:latin typeface="Museo Sans Rounded"/>
              </a:rPr>
              <a:t>Siguiendo un conjunto de reglas o protocolos</a:t>
            </a:r>
            <a:endParaRPr lang="es-ES" sz="3600" b="0" i="0" dirty="0">
              <a:solidFill>
                <a:srgbClr val="FAFAFF"/>
              </a:solidFill>
              <a:effectLst/>
              <a:latin typeface="Museo Sans Rounded"/>
            </a:endParaRPr>
          </a:p>
        </p:txBody>
      </p:sp>
    </p:spTree>
    <p:extLst>
      <p:ext uri="{BB962C8B-B14F-4D97-AF65-F5344CB8AC3E}">
        <p14:creationId xmlns:p14="http://schemas.microsoft.com/office/powerpoint/2010/main" val="10374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Los nodos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8E6A6-E3D7-68FD-9A7B-72FE0C28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solidFill>
                  <a:srgbClr val="FAFAFF"/>
                </a:solidFill>
                <a:latin typeface="Museo Sans Rounded"/>
              </a:rPr>
              <a:t>Cada una de las máquinas de una red es un nodo, y si la red es Internet, cada servidor constituye también un nodo</a:t>
            </a:r>
          </a:p>
          <a:p>
            <a:r>
              <a:rPr lang="es-ES" sz="3600" dirty="0">
                <a:solidFill>
                  <a:srgbClr val="FAFAFF"/>
                </a:solidFill>
                <a:latin typeface="Museo Sans Rounded"/>
              </a:rPr>
              <a:t>Por ejemplo, en una red doméstica, algunos ejemplos de nodos conectados a esa red serían un ordenador personal, un smartphone, una impresora y un </a:t>
            </a:r>
            <a:r>
              <a:rPr lang="es-ES" sz="3600" dirty="0" err="1">
                <a:solidFill>
                  <a:srgbClr val="FAFAFF"/>
                </a:solidFill>
                <a:latin typeface="Museo Sans Rounded"/>
              </a:rPr>
              <a:t>router</a:t>
            </a:r>
            <a:endParaRPr lang="es-ES" sz="3600" b="0" i="0" dirty="0">
              <a:solidFill>
                <a:srgbClr val="FAFAFF"/>
              </a:solidFill>
              <a:effectLst/>
              <a:latin typeface="Museo Sans Rounded"/>
            </a:endParaRPr>
          </a:p>
        </p:txBody>
      </p:sp>
    </p:spTree>
    <p:extLst>
      <p:ext uri="{BB962C8B-B14F-4D97-AF65-F5344CB8AC3E}">
        <p14:creationId xmlns:p14="http://schemas.microsoft.com/office/powerpoint/2010/main" val="8065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Características clave de los nodos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8E6A6-E3D7-68FD-9A7B-72FE0C28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7453" cy="4667250"/>
          </a:xfrm>
        </p:spPr>
        <p:txBody>
          <a:bodyPr>
            <a:normAutofit fontScale="85000" lnSpcReduction="20000"/>
          </a:bodyPr>
          <a:lstStyle/>
          <a:p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Puntos de Conexión:</a:t>
            </a:r>
            <a:r>
              <a:rPr lang="es-ES" sz="3600" dirty="0">
                <a:solidFill>
                  <a:srgbClr val="FAFAFF"/>
                </a:solidFill>
                <a:latin typeface="Museo Sans Rounded"/>
              </a:rPr>
              <a:t> </a:t>
            </a:r>
          </a:p>
          <a:p>
            <a:pPr lvl="1"/>
            <a:r>
              <a:rPr lang="es-ES" sz="3200" dirty="0">
                <a:solidFill>
                  <a:srgbClr val="FAFAFF"/>
                </a:solidFill>
                <a:latin typeface="Museo Sans Rounded"/>
              </a:rPr>
              <a:t>Actúan como puntos de enlace entre segmentos de una red.</a:t>
            </a:r>
          </a:p>
          <a:p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Dirección IP</a:t>
            </a:r>
            <a:r>
              <a:rPr lang="es-ES" sz="3600" dirty="0">
                <a:solidFill>
                  <a:srgbClr val="FAFAFF"/>
                </a:solidFill>
                <a:latin typeface="Museo Sans Rounded"/>
              </a:rPr>
              <a:t>: </a:t>
            </a:r>
          </a:p>
          <a:p>
            <a:pPr lvl="1"/>
            <a:r>
              <a:rPr lang="es-ES" sz="3200" dirty="0">
                <a:solidFill>
                  <a:srgbClr val="FAFAFF"/>
                </a:solidFill>
                <a:latin typeface="Museo Sans Rounded"/>
              </a:rPr>
              <a:t>Cada nodo tiene una identificación única</a:t>
            </a:r>
          </a:p>
          <a:p>
            <a:pPr lvl="1"/>
            <a:r>
              <a:rPr lang="es-ES" sz="3200" dirty="0">
                <a:solidFill>
                  <a:srgbClr val="FAFAFF"/>
                </a:solidFill>
                <a:latin typeface="Museo Sans Rounded"/>
              </a:rPr>
              <a:t>Conocida como </a:t>
            </a:r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dirección IP</a:t>
            </a:r>
            <a:endParaRPr lang="es-ES" sz="3200" dirty="0">
              <a:solidFill>
                <a:srgbClr val="FAFAFF"/>
              </a:solidFill>
              <a:latin typeface="Museo Sans Rounded"/>
            </a:endParaRPr>
          </a:p>
          <a:p>
            <a:pPr lvl="1"/>
            <a:r>
              <a:rPr lang="es-ES" sz="3200" dirty="0">
                <a:solidFill>
                  <a:srgbClr val="FAFAFF"/>
                </a:solidFill>
                <a:latin typeface="Museo Sans Rounded"/>
              </a:rPr>
              <a:t>que facilita la comunicación dentro de la red.</a:t>
            </a:r>
          </a:p>
          <a:p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Variedad de Formas</a:t>
            </a:r>
            <a:r>
              <a:rPr lang="es-ES" sz="3600" dirty="0">
                <a:solidFill>
                  <a:srgbClr val="FAFAFF"/>
                </a:solidFill>
                <a:latin typeface="Museo Sans Rounded"/>
              </a:rPr>
              <a:t>: </a:t>
            </a:r>
          </a:p>
          <a:p>
            <a:pPr lvl="1"/>
            <a:r>
              <a:rPr lang="es-ES" sz="3200" dirty="0">
                <a:solidFill>
                  <a:srgbClr val="FAFAFF"/>
                </a:solidFill>
                <a:latin typeface="Museo Sans Rounded"/>
              </a:rPr>
              <a:t>Pueden ser desde:</a:t>
            </a:r>
          </a:p>
          <a:p>
            <a:pPr lvl="2"/>
            <a:r>
              <a:rPr lang="es-ES" sz="2800" dirty="0">
                <a:solidFill>
                  <a:srgbClr val="FAFAFF"/>
                </a:solidFill>
                <a:latin typeface="Museo Sans Rounded"/>
              </a:rPr>
              <a:t> un simple dispositivo personal, </a:t>
            </a:r>
          </a:p>
          <a:p>
            <a:pPr lvl="2"/>
            <a:r>
              <a:rPr lang="es-ES" sz="2800" dirty="0">
                <a:solidFill>
                  <a:srgbClr val="FAFAFF"/>
                </a:solidFill>
                <a:latin typeface="Museo Sans Rounded"/>
              </a:rPr>
              <a:t>Un computadora </a:t>
            </a:r>
          </a:p>
          <a:p>
            <a:pPr lvl="2"/>
            <a:r>
              <a:rPr lang="es-ES" sz="2800" dirty="0">
                <a:solidFill>
                  <a:srgbClr val="FAFAFF"/>
                </a:solidFill>
                <a:latin typeface="Museo Sans Rounded"/>
              </a:rPr>
              <a:t>Un teléfono móvil</a:t>
            </a:r>
          </a:p>
          <a:p>
            <a:pPr lvl="1"/>
            <a:r>
              <a:rPr lang="es-ES" sz="3200" dirty="0">
                <a:solidFill>
                  <a:srgbClr val="FAFAFF"/>
                </a:solidFill>
                <a:latin typeface="Museo Sans Rounded"/>
              </a:rPr>
              <a:t>hasta un complejo servidor en una red de comunicaciones.</a:t>
            </a:r>
            <a:endParaRPr lang="es-ES" sz="3200" b="0" i="0" dirty="0">
              <a:solidFill>
                <a:srgbClr val="FAFAFF"/>
              </a:solidFill>
              <a:effectLst/>
              <a:latin typeface="Museo Sans Rounded"/>
            </a:endParaRPr>
          </a:p>
        </p:txBody>
      </p:sp>
    </p:spTree>
    <p:extLst>
      <p:ext uri="{BB962C8B-B14F-4D97-AF65-F5344CB8AC3E}">
        <p14:creationId xmlns:p14="http://schemas.microsoft.com/office/powerpoint/2010/main" val="1982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Los nodos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B118AB-4FB8-A985-64D2-EEBCB162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5AA4CD-EDC2-10CA-1D79-0BCBA24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1557966"/>
            <a:ext cx="11646038" cy="50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1D5A8E-EE4A-A3A1-4007-F020EAE5E44D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727453" cy="441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La unidad mínima de almacenamiento y transmisión es el bit.</a:t>
            </a:r>
          </a:p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Un bit </a:t>
            </a:r>
          </a:p>
          <a:p>
            <a:pPr lvl="1"/>
            <a:r>
              <a:rPr lang="es-ES" sz="2800" b="1" dirty="0">
                <a:solidFill>
                  <a:srgbClr val="FAFAFF"/>
                </a:solidFill>
                <a:latin typeface="Museo Sans Rounded"/>
              </a:rPr>
              <a:t>Es un dígito del sistema de numeración binario.</a:t>
            </a:r>
          </a:p>
          <a:p>
            <a:pPr lvl="1"/>
            <a:r>
              <a:rPr lang="es-ES" sz="2800" b="1" dirty="0">
                <a:solidFill>
                  <a:srgbClr val="FAFAFF"/>
                </a:solidFill>
                <a:latin typeface="Museo Sans Rounded"/>
              </a:rPr>
              <a:t>Se usa para representar la contraposición de dos valores como puede ser:</a:t>
            </a:r>
          </a:p>
          <a:p>
            <a:pPr lvl="2"/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Apagado o encendido</a:t>
            </a:r>
          </a:p>
          <a:p>
            <a:pPr lvl="2"/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Verdadero o falso</a:t>
            </a:r>
          </a:p>
          <a:p>
            <a:pPr lvl="2"/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Abierto o cerrado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76" y="365125"/>
            <a:ext cx="11545556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Transmisión y almacenamiento 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en y entre nodos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E9923F-CB53-EB5E-9421-6522DD0CF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054" y="2465145"/>
            <a:ext cx="2479180" cy="641542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A8EFB6-91B2-E5E8-2125-88E39B1E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41" y="5226049"/>
            <a:ext cx="6735745" cy="10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1D5A8E-EE4A-A3A1-4007-F020EAE5E44D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727453" cy="441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solidFill>
                  <a:srgbClr val="FAFAFF"/>
                </a:solidFill>
                <a:latin typeface="Museo Sans Rounded"/>
              </a:rPr>
              <a:t>Es un conjunto de </a:t>
            </a:r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símbolos</a:t>
            </a:r>
            <a:r>
              <a:rPr lang="es-ES" sz="3600" dirty="0">
                <a:solidFill>
                  <a:srgbClr val="FAFAFF"/>
                </a:solidFill>
                <a:latin typeface="Museo Sans Rounded"/>
              </a:rPr>
              <a:t> con los que se pueden </a:t>
            </a:r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expresar</a:t>
            </a:r>
            <a:r>
              <a:rPr lang="es-ES" sz="3600" dirty="0">
                <a:solidFill>
                  <a:srgbClr val="FAFAFF"/>
                </a:solidFill>
                <a:latin typeface="Museo Sans Rounded"/>
              </a:rPr>
              <a:t> todos los números válidos dentro de este sistema</a:t>
            </a:r>
          </a:p>
          <a:p>
            <a:r>
              <a:rPr lang="es-ES" sz="3600" dirty="0">
                <a:solidFill>
                  <a:srgbClr val="FAFAFF"/>
                </a:solidFill>
                <a:latin typeface="Museo Sans Rounded"/>
              </a:rPr>
              <a:t>Veremos cuatro sistemas y todos ellos son </a:t>
            </a:r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posicionales</a:t>
            </a:r>
          </a:p>
          <a:p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Un sistema de numeración posicional </a:t>
            </a:r>
            <a:r>
              <a:rPr lang="es-ES" sz="3600" dirty="0">
                <a:solidFill>
                  <a:srgbClr val="FAFAFF"/>
                </a:solidFill>
                <a:latin typeface="Museo Sans Rounded"/>
              </a:rPr>
              <a:t>es aquel en el que el que valor de cada </a:t>
            </a:r>
            <a:r>
              <a:rPr lang="es-ES" sz="3600" b="1" dirty="0">
                <a:solidFill>
                  <a:srgbClr val="FAFAFF"/>
                </a:solidFill>
                <a:latin typeface="Museo Sans Rounded"/>
              </a:rPr>
              <a:t>símbolo</a:t>
            </a:r>
            <a:r>
              <a:rPr lang="es-ES" sz="3600" dirty="0">
                <a:solidFill>
                  <a:srgbClr val="FAFAFF"/>
                </a:solidFill>
                <a:latin typeface="Museo Sans Rounded"/>
              </a:rPr>
              <a:t> cambia en función de su posición </a:t>
            </a:r>
            <a:endParaRPr lang="es-ES" sz="2400" b="1" dirty="0">
              <a:solidFill>
                <a:srgbClr val="FAFAFF"/>
              </a:solidFill>
              <a:latin typeface="Museo Sans Rounded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76" y="365125"/>
            <a:ext cx="11545556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Los sistemas de numeración</a:t>
            </a:r>
          </a:p>
        </p:txBody>
      </p:sp>
    </p:spTree>
    <p:extLst>
      <p:ext uri="{BB962C8B-B14F-4D97-AF65-F5344CB8AC3E}">
        <p14:creationId xmlns:p14="http://schemas.microsoft.com/office/powerpoint/2010/main" val="18207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1D5A8E-EE4A-A3A1-4007-F020EAE5E44D}"/>
              </a:ext>
            </a:extLst>
          </p:cNvPr>
          <p:cNvSpPr txBox="1">
            <a:spLocks/>
          </p:cNvSpPr>
          <p:nvPr/>
        </p:nvSpPr>
        <p:spPr>
          <a:xfrm>
            <a:off x="323222" y="1429430"/>
            <a:ext cx="10727453" cy="480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sistema decimal: </a:t>
            </a:r>
          </a:p>
          <a:p>
            <a:pPr lvl="1"/>
            <a:r>
              <a:rPr lang="es-ES" sz="2800" b="1" dirty="0">
                <a:solidFill>
                  <a:srgbClr val="FAFAFF"/>
                </a:solidFill>
                <a:latin typeface="Museo Sans Rounded"/>
              </a:rPr>
              <a:t>está formado por 10 símbolos diferentes con los que se pueden representar todo el resto de números: 0, 1, 2, 3, 4, 5, 6, 7, 8 y 9</a:t>
            </a:r>
          </a:p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sistema binario: </a:t>
            </a:r>
          </a:p>
          <a:p>
            <a:pPr lvl="1"/>
            <a:r>
              <a:rPr lang="es-ES" sz="2800" b="1" dirty="0">
                <a:solidFill>
                  <a:srgbClr val="FAFAFF"/>
                </a:solidFill>
                <a:latin typeface="Museo Sans Rounded"/>
              </a:rPr>
              <a:t>está formado por 2 símbolos diferentes con los que se pueden representar todo el resto de números: 0 y 1</a:t>
            </a:r>
          </a:p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sistema octal y el hexadecimal: </a:t>
            </a:r>
          </a:p>
          <a:p>
            <a:pPr lvl="1"/>
            <a:r>
              <a:rPr lang="es-ES" sz="2800" b="1" dirty="0">
                <a:solidFill>
                  <a:srgbClr val="FAFAFF"/>
                </a:solidFill>
                <a:latin typeface="Museo Sans Rounded"/>
              </a:rPr>
              <a:t>están formado por 8 y 16 símbolos respectivamente con los que se pueden representar todo el resto de números: </a:t>
            </a:r>
          </a:p>
          <a:p>
            <a:pPr lvl="2"/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Octal </a:t>
            </a:r>
            <a:r>
              <a:rPr lang="es-ES" sz="2400" b="1" dirty="0">
                <a:solidFill>
                  <a:srgbClr val="FAFAFF"/>
                </a:solidFill>
                <a:latin typeface="Museo Sans Rounded"/>
                <a:sym typeface="Wingdings" panose="05000000000000000000" pitchFamily="2" charset="2"/>
              </a:rPr>
              <a:t> </a:t>
            </a:r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0, 1, 2, 3, 4, 5, 6 y 7</a:t>
            </a:r>
          </a:p>
          <a:p>
            <a:pPr lvl="2"/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Hexadecimal: 0, 1, 2, 3, 4, 5, 6, 7, 8, 9, A, B, C, D, E y F</a:t>
            </a:r>
            <a:endParaRPr lang="es-ES" sz="3200" b="1" dirty="0">
              <a:solidFill>
                <a:srgbClr val="FAFAFF"/>
              </a:solidFill>
              <a:latin typeface="Museo Sans Rounded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2" y="432078"/>
            <a:ext cx="11545556" cy="997352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Los sistemas de numeración (II)</a:t>
            </a:r>
          </a:p>
        </p:txBody>
      </p:sp>
    </p:spTree>
    <p:extLst>
      <p:ext uri="{BB962C8B-B14F-4D97-AF65-F5344CB8AC3E}">
        <p14:creationId xmlns:p14="http://schemas.microsoft.com/office/powerpoint/2010/main" val="401467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1D5A8E-EE4A-A3A1-4007-F020EAE5E44D}"/>
              </a:ext>
            </a:extLst>
          </p:cNvPr>
          <p:cNvSpPr txBox="1">
            <a:spLocks/>
          </p:cNvSpPr>
          <p:nvPr/>
        </p:nvSpPr>
        <p:spPr>
          <a:xfrm>
            <a:off x="323222" y="1429430"/>
            <a:ext cx="10727453" cy="480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sistema decimal: </a:t>
            </a:r>
          </a:p>
          <a:p>
            <a:pPr lvl="1"/>
            <a:r>
              <a:rPr lang="es-ES" sz="2800" b="1" dirty="0">
                <a:solidFill>
                  <a:srgbClr val="FAFAFF"/>
                </a:solidFill>
                <a:latin typeface="Museo Sans Rounded"/>
              </a:rPr>
              <a:t>está formado por 10 símbolos diferentes con los que se pueden representar todo el resto de números: 0, 1, 2, 3, 4, 5, 6, 7, 8 y 9</a:t>
            </a:r>
          </a:p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sistema binario: </a:t>
            </a:r>
          </a:p>
          <a:p>
            <a:pPr lvl="1"/>
            <a:r>
              <a:rPr lang="es-ES" sz="2800" b="1" dirty="0">
                <a:solidFill>
                  <a:srgbClr val="FAFAFF"/>
                </a:solidFill>
                <a:latin typeface="Museo Sans Rounded"/>
              </a:rPr>
              <a:t>está formado por 2 símbolos diferentes con los que se pueden representar todo el resto de números: 0 y 1</a:t>
            </a:r>
          </a:p>
          <a:p>
            <a:r>
              <a:rPr lang="es-ES" sz="3200" b="1" dirty="0">
                <a:solidFill>
                  <a:srgbClr val="FAFAFF"/>
                </a:solidFill>
                <a:latin typeface="Museo Sans Rounded"/>
              </a:rPr>
              <a:t>El sistema octal y el hexadecimal: </a:t>
            </a:r>
          </a:p>
          <a:p>
            <a:pPr lvl="1"/>
            <a:r>
              <a:rPr lang="es-ES" sz="2800" b="1" dirty="0">
                <a:solidFill>
                  <a:srgbClr val="FAFAFF"/>
                </a:solidFill>
                <a:latin typeface="Museo Sans Rounded"/>
              </a:rPr>
              <a:t>están formado por 8 y 16 símbolos respectivamente con los que se pueden representar todo el resto de números: </a:t>
            </a:r>
          </a:p>
          <a:p>
            <a:pPr lvl="2"/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Octal </a:t>
            </a:r>
            <a:r>
              <a:rPr lang="es-ES" sz="2400" b="1" dirty="0">
                <a:solidFill>
                  <a:srgbClr val="FAFAFF"/>
                </a:solidFill>
                <a:latin typeface="Museo Sans Rounded"/>
                <a:sym typeface="Wingdings" panose="05000000000000000000" pitchFamily="2" charset="2"/>
              </a:rPr>
              <a:t> </a:t>
            </a:r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0, 1, 2, 3, 4, 5, 6 y 7</a:t>
            </a:r>
          </a:p>
          <a:p>
            <a:pPr lvl="2"/>
            <a:r>
              <a:rPr lang="es-ES" sz="2400" b="1" dirty="0">
                <a:solidFill>
                  <a:srgbClr val="FAFAFF"/>
                </a:solidFill>
                <a:latin typeface="Museo Sans Rounded"/>
              </a:rPr>
              <a:t>Hexadecimal: 0, 1, 2, 3, 4, 5, 6, 7, 8, 9, A, B, C, D, E y F</a:t>
            </a:r>
            <a:endParaRPr lang="es-ES" sz="3200" b="1" dirty="0">
              <a:solidFill>
                <a:srgbClr val="FAFAFF"/>
              </a:solidFill>
              <a:latin typeface="Museo Sans Rounded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2FEFA-5C39-CBAC-726F-D8B8EF89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2" y="432078"/>
            <a:ext cx="11545556" cy="997352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Los sistemas de numeración (II)</a:t>
            </a:r>
          </a:p>
        </p:txBody>
      </p:sp>
    </p:spTree>
    <p:extLst>
      <p:ext uri="{BB962C8B-B14F-4D97-AF65-F5344CB8AC3E}">
        <p14:creationId xmlns:p14="http://schemas.microsoft.com/office/powerpoint/2010/main" val="30392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655</Words>
  <Application>Microsoft Office PowerPoint</Application>
  <PresentationFormat>Panorámica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Museo Sans Rounded</vt:lpstr>
      <vt:lpstr>Raleway</vt:lpstr>
      <vt:lpstr>Tema de Office</vt:lpstr>
      <vt:lpstr>INTRODUCCIÓN A LAS REDES DE ORDENADORES</vt:lpstr>
      <vt:lpstr>¿Qué son las redes de ordenadores?</vt:lpstr>
      <vt:lpstr>Los nodos </vt:lpstr>
      <vt:lpstr>Características clave de los nodos</vt:lpstr>
      <vt:lpstr>Los nodos </vt:lpstr>
      <vt:lpstr>Transmisión y almacenamiento  en y entre nodos</vt:lpstr>
      <vt:lpstr>Los sistemas de numeración</vt:lpstr>
      <vt:lpstr>Los sistemas de numeración (II)</vt:lpstr>
      <vt:lpstr>Los sistemas de numeración (II)</vt:lpstr>
      <vt:lpstr>Conversión de números  de un sistema numérico a otro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COLERA CAÑAS</dc:creator>
  <cp:lastModifiedBy>JOSE COLERA CAÑAS</cp:lastModifiedBy>
  <cp:revision>6</cp:revision>
  <dcterms:created xsi:type="dcterms:W3CDTF">2024-10-05T18:44:13Z</dcterms:created>
  <dcterms:modified xsi:type="dcterms:W3CDTF">2024-10-06T20:47:20Z</dcterms:modified>
</cp:coreProperties>
</file>