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4" r:id="rId2"/>
    <p:sldId id="386" r:id="rId3"/>
    <p:sldId id="385" r:id="rId4"/>
    <p:sldId id="387" r:id="rId5"/>
    <p:sldId id="381" r:id="rId6"/>
    <p:sldId id="388" r:id="rId7"/>
  </p:sldIdLst>
  <p:sldSz cx="12195175" cy="6859588"/>
  <p:notesSz cx="6858000" cy="9144000"/>
  <p:defaultTextStyle>
    <a:defPPr>
      <a:defRPr lang="es-ES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915B"/>
    <a:srgbClr val="FE06BD"/>
    <a:srgbClr val="0000FF"/>
    <a:srgbClr val="CB2833"/>
    <a:srgbClr val="9F2241"/>
    <a:srgbClr val="235B4E"/>
    <a:srgbClr val="6F7271"/>
    <a:srgbClr val="0F4C42"/>
    <a:srgbClr val="BC955C"/>
    <a:srgbClr val="691C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7" autoAdjust="0"/>
  </p:normalViewPr>
  <p:slideViewPr>
    <p:cSldViewPr>
      <p:cViewPr>
        <p:scale>
          <a:sx n="120" d="100"/>
          <a:sy n="120" d="100"/>
        </p:scale>
        <p:origin x="-192" y="-72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6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FED27-E2DD-4F0A-8D00-1720529F7A51}" type="datetime1">
              <a:rPr lang="es-ES" smtClean="0"/>
              <a:t>12/01/2023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D1BC2-6565-46B1-8B0D-64ADC3A8CCB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22322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8B669-7F00-459A-975F-EDBBEEBCA082}" type="datetime1">
              <a:rPr lang="es-ES" smtClean="0"/>
              <a:t>12/01/2023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01970-D360-4B2B-A196-93B802A70A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82819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5175" cy="6859588"/>
          </a:xfrm>
          <a:prstGeom prst="rect">
            <a:avLst/>
          </a:prstGeom>
          <a:solidFill>
            <a:srgbClr val="235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9" name="Picture 5" descr="C:\Users\amunguias\Desktop\C5\EDICION\LOGOS_NUEVOS\tira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rgbClr val="CB283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6" b="7312"/>
          <a:stretch/>
        </p:blipFill>
        <p:spPr bwMode="auto">
          <a:xfrm>
            <a:off x="264939" y="1"/>
            <a:ext cx="9779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munguias\Desktop\C5\EDICION\LOGOS_NUEVOS\LOGOS_C5_MANUAL\ESLOGAN_BLANC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051" y="6225793"/>
            <a:ext cx="1512168" cy="2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munguias\Desktop\C5\EDICION\LOGOS_NUEVOS\LOGOS_C5_MANUAL\LOGO_GCM_C5_HORIZONTAL_BLANC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67" y="6036741"/>
            <a:ext cx="3073400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68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5175" cy="6859588"/>
          </a:xfrm>
          <a:prstGeom prst="rect">
            <a:avLst/>
          </a:prstGeom>
          <a:solidFill>
            <a:srgbClr val="9F2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9" name="Picture 5" descr="C:\Users\amunguias\Desktop\C5\EDICION\LOGOS_NUEVOS\tira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rgbClr val="235B4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6" b="7312"/>
          <a:stretch/>
        </p:blipFill>
        <p:spPr bwMode="auto">
          <a:xfrm>
            <a:off x="264939" y="1"/>
            <a:ext cx="9779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munguias\Desktop\C5\EDICION\LOGOS_NUEVOS\LOGOS_C5_MANUAL\ESLOGAN_BLANC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051" y="6225793"/>
            <a:ext cx="1512168" cy="2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munguias\Desktop\C5\EDICION\LOGOS_NUEVOS\LOGOS_C5_MANUAL\LOGO_GCM_C5_HORIZONTAL_BLANC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67" y="6036741"/>
            <a:ext cx="3073400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88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0"/>
            <a:ext cx="12195175" cy="6859588"/>
          </a:xfrm>
          <a:prstGeom prst="rect">
            <a:avLst/>
          </a:prstGeom>
          <a:solidFill>
            <a:srgbClr val="235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9" name="Picture 5" descr="C:\Users\amunguias\Desktop\C5\EDICION\LOGOS_NUEVOS\tira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prstClr val="black"/>
              <a:srgbClr val="DDC9A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6" b="7312"/>
          <a:stretch/>
        </p:blipFill>
        <p:spPr bwMode="auto">
          <a:xfrm>
            <a:off x="264939" y="1"/>
            <a:ext cx="9779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amunguias\Desktop\C5\EDICION\LOGOS_NUEVOS\LOGOS_C5_MANUAL\ESLOGAN_BLANC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051" y="6225793"/>
            <a:ext cx="1512168" cy="24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munguias\Desktop\C5\EDICION\LOGOS_NUEVOS\LOGOS_C5_MANUAL\LOGO_GCM_C5_HORIZONTAL_BLANC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67" y="6036741"/>
            <a:ext cx="3073400" cy="6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30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ALEJANDRA\Imagen institucional\Logos2021\CID-GRI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77" y="6184830"/>
            <a:ext cx="1987001" cy="62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2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35" y="5878066"/>
            <a:ext cx="3766567" cy="1191656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9" y="46178"/>
            <a:ext cx="973728" cy="6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5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ALEJANDRA\Imagen institucional\Logos2021\CID-GRI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77" y="6184830"/>
            <a:ext cx="1987001" cy="62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2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35" y="5878066"/>
            <a:ext cx="3766567" cy="1191656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9" y="28178"/>
            <a:ext cx="973728" cy="6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3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Z:\ALEJANDRA\Imagen institucional\Logos2021\CID-GRI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577" y="6184830"/>
            <a:ext cx="1987001" cy="62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35" y="5878066"/>
            <a:ext cx="3766567" cy="1191656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9" y="28178"/>
            <a:ext cx="973728" cy="6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3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98D8D"/>
                </a:solidFill>
              </a:defRPr>
            </a:lvl1pPr>
          </a:lstStyle>
          <a:p>
            <a:r>
              <a:rPr lang="es-MX" b="1"/>
              <a:t>C5 / DGGE / DIC</a:t>
            </a:r>
            <a:endParaRPr lang="es-MX" b="1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98D8D"/>
                </a:solidFill>
              </a:defRPr>
            </a:lvl1pPr>
          </a:lstStyle>
          <a:p>
            <a:fld id="{2FB0512D-BBBB-4574-95EB-A13ADB4B902F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7" name="6 Conector recto"/>
          <p:cNvCxnSpPr/>
          <p:nvPr userDrawn="1"/>
        </p:nvCxnSpPr>
        <p:spPr>
          <a:xfrm>
            <a:off x="335448" y="764881"/>
            <a:ext cx="11524280" cy="0"/>
          </a:xfrm>
          <a:prstGeom prst="line">
            <a:avLst/>
          </a:prstGeom>
          <a:ln w="19050">
            <a:solidFill>
              <a:srgbClr val="898D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7 Imag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11" y="6094090"/>
            <a:ext cx="2191972" cy="69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6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5448" y="6357822"/>
            <a:ext cx="3861805" cy="365210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300">
                <a:solidFill>
                  <a:srgbClr val="5B6569"/>
                </a:solidFill>
                <a:latin typeface="Gotham" panose="02000504050000020004" pitchFamily="2" charset="0"/>
              </a:defRPr>
            </a:lvl1pPr>
          </a:lstStyle>
          <a:p>
            <a:r>
              <a:rPr lang="es-MX" b="1"/>
              <a:t>C5 / DGGE / DIC</a:t>
            </a:r>
            <a:endParaRPr lang="es-MX" b="1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657052" y="6357822"/>
            <a:ext cx="2845541" cy="365210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ctr">
              <a:defRPr sz="1300" b="1">
                <a:solidFill>
                  <a:srgbClr val="636569"/>
                </a:solidFill>
                <a:latin typeface="Gotham" panose="02000504050000020004" pitchFamily="2" charset="0"/>
              </a:defRPr>
            </a:lvl1pPr>
          </a:lstStyle>
          <a:p>
            <a:fld id="{2FB0512D-BBBB-4574-95EB-A13ADB4B902F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915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49" r:id="rId3"/>
    <p:sldLayoutId id="2147483652" r:id="rId4"/>
    <p:sldLayoutId id="2147483656" r:id="rId5"/>
    <p:sldLayoutId id="2147483653" r:id="rId6"/>
    <p:sldLayoutId id="2147483650" r:id="rId7"/>
  </p:sldLayoutIdLst>
  <p:hf hdr="0" dt="0"/>
  <p:txStyles>
    <p:titleStyle>
      <a:lvl1pPr algn="ctr" defTabSz="1219444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798" indent="-381076" algn="l" defTabSz="1219444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305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027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3471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raelaod.github.io/C5_2023/MORAN_SPEARMAN/cluster_bimoran.html" TargetMode="External"/><Relationship Id="rId2" Type="http://schemas.openxmlformats.org/officeDocument/2006/relationships/hyperlink" Target="https://israelaod.github.io/C5_2023/MORAN_SPEARMAN/significancia_bivariado_moran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3073251" y="692150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b="1" dirty="0">
                <a:solidFill>
                  <a:srgbClr val="898D8D"/>
                </a:solidFill>
                <a:latin typeface="Gotham" panose="02000504050000020004" pitchFamily="2" charset="0"/>
                <a:ea typeface="Source Sans Pro" pitchFamily="34" charset="0"/>
              </a:rPr>
              <a:t>Análisis de </a:t>
            </a:r>
            <a:r>
              <a:rPr lang="es-ES" sz="3600" b="1" dirty="0" err="1">
                <a:solidFill>
                  <a:srgbClr val="898D8D"/>
                </a:solidFill>
                <a:latin typeface="Gotham" panose="02000504050000020004" pitchFamily="2" charset="0"/>
                <a:ea typeface="Source Sans Pro" pitchFamily="34" charset="0"/>
              </a:rPr>
              <a:t>autocorrelación</a:t>
            </a:r>
            <a:r>
              <a:rPr lang="es-ES" sz="3600" b="1" dirty="0">
                <a:solidFill>
                  <a:srgbClr val="898D8D"/>
                </a:solidFill>
                <a:latin typeface="Gotham" panose="02000504050000020004" pitchFamily="2" charset="0"/>
                <a:ea typeface="Source Sans Pro" pitchFamily="34" charset="0"/>
              </a:rPr>
              <a:t> espacial </a:t>
            </a:r>
            <a:r>
              <a:rPr lang="es-ES" sz="3600" b="1" dirty="0">
                <a:solidFill>
                  <a:srgbClr val="898D8D"/>
                </a:solidFill>
                <a:latin typeface="Gotham" panose="02000504050000020004" pitchFamily="2" charset="0"/>
                <a:ea typeface="Source Sans Pro" pitchFamily="34" charset="0"/>
              </a:rPr>
              <a:t>de Homicidios y Narcomenudeo </a:t>
            </a:r>
            <a:r>
              <a:rPr lang="es-ES" sz="3600" b="1" dirty="0" smtClean="0">
                <a:solidFill>
                  <a:srgbClr val="898D8D"/>
                </a:solidFill>
                <a:latin typeface="Gotham" panose="02000504050000020004" pitchFamily="2" charset="0"/>
                <a:ea typeface="Source Sans Pro" pitchFamily="34" charset="0"/>
              </a:rPr>
              <a:t>CDMX</a:t>
            </a:r>
            <a:r>
              <a:rPr lang="es-ES" sz="3600" b="1" dirty="0">
                <a:solidFill>
                  <a:srgbClr val="898D8D"/>
                </a:solidFill>
                <a:latin typeface="Gotham" panose="02000504050000020004" pitchFamily="2" charset="0"/>
                <a:ea typeface="Source Sans Pro" pitchFamily="34" charset="0"/>
              </a:rPr>
              <a:t> </a:t>
            </a:r>
            <a:r>
              <a:rPr lang="es-ES" sz="3600" b="1" dirty="0" smtClean="0">
                <a:solidFill>
                  <a:srgbClr val="898D8D"/>
                </a:solidFill>
                <a:latin typeface="Gotham" panose="02000504050000020004" pitchFamily="2" charset="0"/>
                <a:ea typeface="Source Sans Pro" pitchFamily="34" charset="0"/>
              </a:rPr>
              <a:t>2016-2018</a:t>
            </a:r>
            <a:endParaRPr lang="es-ES" sz="3600" b="1" dirty="0">
              <a:solidFill>
                <a:srgbClr val="898D8D"/>
              </a:solidFill>
              <a:latin typeface="Gotham" panose="02000504050000020004" pitchFamily="2" charset="0"/>
              <a:ea typeface="Source Sans Pro" pitchFamily="34" charset="0"/>
            </a:endParaRPr>
          </a:p>
        </p:txBody>
      </p:sp>
      <p:sp>
        <p:nvSpPr>
          <p:cNvPr id="7" name="CuadroTexto 4">
            <a:extLst>
              <a:ext uri="{FF2B5EF4-FFF2-40B4-BE49-F238E27FC236}">
                <a16:creationId xmlns="" xmlns:a16="http://schemas.microsoft.com/office/drawing/2014/main" id="{0DF40DDF-2AC2-4A4E-AEFB-C0F812A336B2}"/>
              </a:ext>
            </a:extLst>
          </p:cNvPr>
          <p:cNvSpPr txBox="1"/>
          <p:nvPr/>
        </p:nvSpPr>
        <p:spPr>
          <a:xfrm>
            <a:off x="1561083" y="6238106"/>
            <a:ext cx="337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2000" b="1">
                <a:solidFill>
                  <a:srgbClr val="898D8D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s-ES" b="0" dirty="0" smtClean="0">
                <a:solidFill>
                  <a:srgbClr val="B7915B"/>
                </a:solidFill>
              </a:rPr>
              <a:t>Diciembre  2022</a:t>
            </a:r>
            <a:endParaRPr lang="es-MX" b="0" dirty="0">
              <a:solidFill>
                <a:srgbClr val="B7915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8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b="1" smtClean="0"/>
              <a:t>C5 / DGGE / DIC</a:t>
            </a:r>
            <a:endParaRPr lang="es-MX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512D-BBBB-4574-95EB-A13ADB4B902F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4" name="2 CuadroTexto">
            <a:extLst>
              <a:ext uri="{FF2B5EF4-FFF2-40B4-BE49-F238E27FC236}">
                <a16:creationId xmlns="" xmlns:a16="http://schemas.microsoft.com/office/drawing/2014/main" id="{99BC6589-4B73-434B-B62F-E8E477CC199E}"/>
              </a:ext>
            </a:extLst>
          </p:cNvPr>
          <p:cNvSpPr txBox="1"/>
          <p:nvPr/>
        </p:nvSpPr>
        <p:spPr>
          <a:xfrm>
            <a:off x="336947" y="333450"/>
            <a:ext cx="1152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rgbClr val="CB2833"/>
                </a:solidFill>
                <a:ea typeface="Source Sans Pro" pitchFamily="34" charset="0"/>
              </a:rPr>
              <a:t>AUTOCORRELACIÓN ESPACIAL </a:t>
            </a:r>
            <a:endParaRPr lang="es-MX" sz="2800" b="1" dirty="0">
              <a:solidFill>
                <a:srgbClr val="CB2833"/>
              </a:solidFill>
              <a:ea typeface="Source Sans Pro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08955" y="981522"/>
            <a:ext cx="10513168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Aft>
                <a:spcPts val="853"/>
              </a:spcAft>
            </a:pPr>
            <a:r>
              <a:rPr lang="es-MX" sz="1800" dirty="0">
                <a:solidFill>
                  <a:srgbClr val="000000"/>
                </a:solidFill>
                <a:latin typeface="Arial"/>
              </a:rPr>
              <a:t>La </a:t>
            </a:r>
            <a:r>
              <a:rPr lang="es-MX" sz="1800" dirty="0" err="1">
                <a:solidFill>
                  <a:srgbClr val="000000"/>
                </a:solidFill>
                <a:latin typeface="Arial"/>
              </a:rPr>
              <a:t>autocorrelación</a:t>
            </a:r>
            <a:r>
              <a:rPr lang="es-MX" sz="1800" dirty="0">
                <a:solidFill>
                  <a:srgbClr val="000000"/>
                </a:solidFill>
                <a:latin typeface="Arial"/>
              </a:rPr>
              <a:t> espacial </a:t>
            </a:r>
            <a:r>
              <a:rPr lang="es-MX" sz="1800" dirty="0">
                <a:solidFill>
                  <a:srgbClr val="1C1C1C"/>
                </a:solidFill>
                <a:latin typeface="Source Sans Pro Light" pitchFamily="34"/>
              </a:rPr>
              <a:t>(AE)</a:t>
            </a:r>
            <a:r>
              <a:rPr lang="es-MX" sz="1800" dirty="0" smtClean="0">
                <a:solidFill>
                  <a:srgbClr val="000000"/>
                </a:solidFill>
                <a:latin typeface="Arial"/>
              </a:rPr>
              <a:t> es </a:t>
            </a:r>
            <a:r>
              <a:rPr lang="es-MX" sz="1800" dirty="0">
                <a:solidFill>
                  <a:srgbClr val="000000"/>
                </a:solidFill>
                <a:latin typeface="Arial"/>
              </a:rPr>
              <a:t>un procedimiento intrínsecamente geográfico que nos puede decir mucho acerca del comportamiento de la información georreferenciada a diferentes escalas, en particular el tipo de asociación existente entre unidades espaciales vecinas</a:t>
            </a:r>
            <a:r>
              <a:rPr lang="es-MX" sz="1800" dirty="0" smtClean="0">
                <a:solidFill>
                  <a:srgbClr val="000000"/>
                </a:solidFill>
                <a:latin typeface="Arial"/>
              </a:rPr>
              <a:t>.</a:t>
            </a:r>
            <a:endParaRPr lang="es-MX" sz="1650" dirty="0">
              <a:solidFill>
                <a:srgbClr val="1C1C1C"/>
              </a:solidFill>
              <a:latin typeface="Source Sans Pro Light" pitchFamily="34"/>
            </a:endParaRPr>
          </a:p>
          <a:p>
            <a:pPr lvl="0" defTabSz="914400">
              <a:spcAft>
                <a:spcPts val="853"/>
              </a:spcAft>
            </a:pPr>
            <a:r>
              <a:rPr lang="es-MX" sz="1650" dirty="0">
                <a:solidFill>
                  <a:srgbClr val="1C1C1C"/>
                </a:solidFill>
                <a:latin typeface="Source Sans Pro Light" pitchFamily="34"/>
              </a:rPr>
              <a:t>La AE se interpreta como un índice estadístico descriptivo que permite medir las formas y las maneras como se distribuyen los fenómenos analizados en el espacio geográfico</a:t>
            </a:r>
            <a:r>
              <a:rPr lang="es-MX" sz="1650" dirty="0" smtClean="0">
                <a:solidFill>
                  <a:srgbClr val="1C1C1C"/>
                </a:solidFill>
                <a:latin typeface="Source Sans Pro Light" pitchFamily="34"/>
              </a:rPr>
              <a:t>.</a:t>
            </a:r>
          </a:p>
          <a:p>
            <a:pPr lvl="0" defTabSz="914400">
              <a:spcAft>
                <a:spcPts val="853"/>
              </a:spcAft>
            </a:pPr>
            <a:endParaRPr lang="es-MX" sz="1650" dirty="0">
              <a:solidFill>
                <a:srgbClr val="1C1C1C"/>
              </a:solidFill>
              <a:latin typeface="Source Sans Pro Light" pitchFamily="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2" y="3357786"/>
            <a:ext cx="32194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52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b="1" smtClean="0"/>
              <a:t>C5 / DGGE / DIC</a:t>
            </a:r>
            <a:endParaRPr lang="es-MX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512D-BBBB-4574-95EB-A13ADB4B902F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2 CuadroTexto">
            <a:extLst>
              <a:ext uri="{FF2B5EF4-FFF2-40B4-BE49-F238E27FC236}">
                <a16:creationId xmlns="" xmlns:a16="http://schemas.microsoft.com/office/drawing/2014/main" id="{99BC6589-4B73-434B-B62F-E8E477CC199E}"/>
              </a:ext>
            </a:extLst>
          </p:cNvPr>
          <p:cNvSpPr txBox="1"/>
          <p:nvPr/>
        </p:nvSpPr>
        <p:spPr>
          <a:xfrm>
            <a:off x="336947" y="333450"/>
            <a:ext cx="1152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rgbClr val="CB2833"/>
                </a:solidFill>
                <a:ea typeface="Source Sans Pro" pitchFamily="34" charset="0"/>
              </a:rPr>
              <a:t>Mapa de significancia (valor P)</a:t>
            </a:r>
            <a:endParaRPr lang="es-MX" sz="2800" b="1" dirty="0">
              <a:solidFill>
                <a:srgbClr val="CB2833"/>
              </a:solidFill>
              <a:ea typeface="Source Sans Pro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24979" y="1053530"/>
            <a:ext cx="54726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 </a:t>
            </a:r>
            <a:r>
              <a:rPr lang="es-MX" dirty="0"/>
              <a:t>resultado tangible radica en la visualización del comportamiento mediante</a:t>
            </a:r>
          </a:p>
          <a:p>
            <a:r>
              <a:rPr lang="es-MX" dirty="0"/>
              <a:t>la generación de dos tipos de mapas. El primero se denomina mapa</a:t>
            </a:r>
          </a:p>
          <a:p>
            <a:r>
              <a:rPr lang="es-MX" dirty="0"/>
              <a:t>de significancia (valor p), partiendo de un procedimiento de aleatorización se</a:t>
            </a:r>
          </a:p>
          <a:p>
            <a:r>
              <a:rPr lang="es-MX" dirty="0"/>
              <a:t>muestra para cada unidad espacial la probabilidad de que sus relaciones de</a:t>
            </a:r>
          </a:p>
          <a:p>
            <a:r>
              <a:rPr lang="es-MX" dirty="0"/>
              <a:t>contigüidad se produzcan de manera aleatoria.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11" y="1053530"/>
            <a:ext cx="4608512" cy="469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32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b="1" smtClean="0"/>
              <a:t>C5 / DGGE / DIC</a:t>
            </a:r>
            <a:endParaRPr lang="es-MX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512D-BBBB-4574-95EB-A13ADB4B902F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24978" y="1053530"/>
            <a:ext cx="54726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 </a:t>
            </a:r>
            <a:r>
              <a:rPr lang="es-MX" dirty="0"/>
              <a:t>segundo mapa se denomina</a:t>
            </a:r>
          </a:p>
          <a:p>
            <a:r>
              <a:rPr lang="es-MX" dirty="0"/>
              <a:t>de agrupamiento o clúster. En este se observa como cada unidad espacial se</a:t>
            </a:r>
          </a:p>
          <a:p>
            <a:r>
              <a:rPr lang="es-MX" dirty="0"/>
              <a:t>diferencia de sus unidades espaciales </a:t>
            </a:r>
            <a:r>
              <a:rPr lang="es-MX" dirty="0" smtClean="0"/>
              <a:t>vecinas</a:t>
            </a:r>
            <a:r>
              <a:rPr lang="es-MX" dirty="0"/>
              <a:t>. Se observa la existencia de </a:t>
            </a:r>
          </a:p>
          <a:p>
            <a:r>
              <a:rPr lang="es-MX" dirty="0"/>
              <a:t>diversos </a:t>
            </a:r>
            <a:r>
              <a:rPr lang="es-MX" dirty="0" err="1"/>
              <a:t>clústers</a:t>
            </a:r>
            <a:r>
              <a:rPr lang="es-MX" dirty="0"/>
              <a:t> espaciales tanto de valores altos, bajos y otros que no presentan </a:t>
            </a:r>
          </a:p>
          <a:p>
            <a:r>
              <a:rPr lang="es-MX" dirty="0"/>
              <a:t>significancia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627" y="1053530"/>
            <a:ext cx="4320480" cy="4922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2 CuadroTexto">
            <a:extLst>
              <a:ext uri="{FF2B5EF4-FFF2-40B4-BE49-F238E27FC236}">
                <a16:creationId xmlns="" xmlns:a16="http://schemas.microsoft.com/office/drawing/2014/main" id="{99BC6589-4B73-434B-B62F-E8E477CC199E}"/>
              </a:ext>
            </a:extLst>
          </p:cNvPr>
          <p:cNvSpPr txBox="1"/>
          <p:nvPr/>
        </p:nvSpPr>
        <p:spPr>
          <a:xfrm>
            <a:off x="326066" y="333450"/>
            <a:ext cx="1152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rgbClr val="CB2833"/>
                </a:solidFill>
                <a:ea typeface="Source Sans Pro" pitchFamily="34" charset="0"/>
              </a:rPr>
              <a:t>Mapa de </a:t>
            </a:r>
            <a:r>
              <a:rPr lang="es-MX" sz="2800" b="1" dirty="0" err="1" smtClean="0">
                <a:solidFill>
                  <a:srgbClr val="CB2833"/>
                </a:solidFill>
                <a:ea typeface="Source Sans Pro" pitchFamily="34" charset="0"/>
              </a:rPr>
              <a:t>clusters</a:t>
            </a:r>
            <a:endParaRPr lang="es-MX" sz="2800" b="1" dirty="0">
              <a:solidFill>
                <a:srgbClr val="CB2833"/>
              </a:solidFill>
              <a:ea typeface="Source Sans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4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D010C4C-AF74-49C3-A617-F386503D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512D-BBBB-4574-95EB-A13ADB4B902F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9" name="2 CuadroTexto">
            <a:extLst>
              <a:ext uri="{FF2B5EF4-FFF2-40B4-BE49-F238E27FC236}">
                <a16:creationId xmlns="" xmlns:a16="http://schemas.microsoft.com/office/drawing/2014/main" id="{99BC6589-4B73-434B-B62F-E8E477CC199E}"/>
              </a:ext>
            </a:extLst>
          </p:cNvPr>
          <p:cNvSpPr txBox="1"/>
          <p:nvPr/>
        </p:nvSpPr>
        <p:spPr>
          <a:xfrm>
            <a:off x="336947" y="261442"/>
            <a:ext cx="1152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rgbClr val="CB2833"/>
                </a:solidFill>
                <a:ea typeface="Source Sans Pro" pitchFamily="34" charset="0"/>
              </a:rPr>
              <a:t>Notas metodológicas</a:t>
            </a:r>
            <a:endParaRPr lang="es-MX" sz="2800" b="1" dirty="0">
              <a:solidFill>
                <a:srgbClr val="CB2833"/>
              </a:solidFill>
              <a:ea typeface="Source Sans Pro" pitchFamily="34" charset="0"/>
            </a:endParaRPr>
          </a:p>
        </p:txBody>
      </p:sp>
      <p:sp>
        <p:nvSpPr>
          <p:cNvPr id="7" name="Rectángulo 3"/>
          <p:cNvSpPr/>
          <p:nvPr/>
        </p:nvSpPr>
        <p:spPr>
          <a:xfrm>
            <a:off x="336947" y="837506"/>
            <a:ext cx="11665296" cy="56166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662" tIns="44331" rIns="88662" bIns="44331" rtlCol="0" anchor="t"/>
          <a:lstStyle/>
          <a:p>
            <a:pPr algn="just">
              <a:lnSpc>
                <a:spcPct val="115000"/>
              </a:lnSpc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El presente análisis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empleo información obtenida del Portal de Datos Abiertos de la Ciudad de México, seleccionando los delitos y realizando los filtros señalados a continuación:</a:t>
            </a:r>
          </a:p>
          <a:p>
            <a:pPr algn="just">
              <a:lnSpc>
                <a:spcPct val="115000"/>
              </a:lnSpc>
            </a:pP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BASES 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Fiscalía General de Justicia (FGJ) de la Ciudad de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México. </a:t>
            </a:r>
          </a:p>
          <a:p>
            <a:pPr algn="just">
              <a:lnSpc>
                <a:spcPct val="115000"/>
              </a:lnSpc>
            </a:pP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VARIABLES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Carpetas de investigación relacionadas con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Homicidio Doloso</a:t>
            </a: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Carpetas de investigación relacionadas con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Narcomenudeo</a:t>
            </a:r>
          </a:p>
          <a:p>
            <a:pPr algn="just">
              <a:lnSpc>
                <a:spcPct val="115000"/>
              </a:lnSpc>
            </a:pP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FILTROS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.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El periodo de análisis comprende los años 2016 a 2018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El ámbito geográfico es a nivel AGEB comprende los reportes registrados en las 16 alcaldías</a:t>
            </a: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FILTROS particulares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.</a:t>
            </a:r>
          </a:p>
          <a:p>
            <a:pPr marL="712788" indent="-350838" algn="just">
              <a:lnSpc>
                <a:spcPct val="115000"/>
              </a:lnSpc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Para la variable </a:t>
            </a:r>
            <a:r>
              <a:rPr lang="es-MX" sz="1200" b="1" dirty="0" smtClean="0">
                <a:solidFill>
                  <a:srgbClr val="C00000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Homicidio Doloso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fueron seleccionados los siguientes delitos: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HOMICIDIO POR ARMA DE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FUEGO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HOMICIDIOS INTENCIONALES (OTROS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)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HOMICIDIO POR ARMA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BLANCA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FEMINICIDIO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HOMICIDIO POR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GOLPES</a:t>
            </a: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FEMINICIDIO POR DISPARO DE ARMA DE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FUEGO</a:t>
            </a: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algn="just">
              <a:lnSpc>
                <a:spcPct val="115000"/>
              </a:lnSpc>
            </a:pPr>
            <a:endParaRPr lang="es-MX" sz="1200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indent="361950" algn="just">
              <a:lnSpc>
                <a:spcPct val="115000"/>
              </a:lnSpc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Para </a:t>
            </a: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la variable </a:t>
            </a:r>
            <a:r>
              <a:rPr lang="es-MX" sz="1200" b="1" dirty="0">
                <a:solidFill>
                  <a:srgbClr val="C00000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Narcomenudeo</a:t>
            </a: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se emplearon los delitos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:</a:t>
            </a: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NARCOMENUDEO POSESION CON FINES DE VENTA, COMERCIO Y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SUMINISTRO.</a:t>
            </a: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algn="just">
              <a:lnSpc>
                <a:spcPct val="115000"/>
              </a:lnSpc>
            </a:pPr>
            <a:endParaRPr lang="es-MX" sz="1200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es-MX" sz="1200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es-MX" sz="14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MX" sz="1400" dirty="0">
              <a:solidFill>
                <a:srgbClr val="59595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1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D010C4C-AF74-49C3-A617-F386503D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0512D-BBBB-4574-95EB-A13ADB4B902F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9" name="2 CuadroTexto">
            <a:extLst>
              <a:ext uri="{FF2B5EF4-FFF2-40B4-BE49-F238E27FC236}">
                <a16:creationId xmlns="" xmlns:a16="http://schemas.microsoft.com/office/drawing/2014/main" id="{99BC6589-4B73-434B-B62F-E8E477CC199E}"/>
              </a:ext>
            </a:extLst>
          </p:cNvPr>
          <p:cNvSpPr txBox="1"/>
          <p:nvPr/>
        </p:nvSpPr>
        <p:spPr>
          <a:xfrm>
            <a:off x="336947" y="261442"/>
            <a:ext cx="11521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 smtClean="0">
                <a:solidFill>
                  <a:srgbClr val="CB2833"/>
                </a:solidFill>
                <a:ea typeface="Source Sans Pro" pitchFamily="34" charset="0"/>
              </a:rPr>
              <a:t>Notas metodológicas</a:t>
            </a:r>
            <a:endParaRPr lang="es-MX" sz="2800" b="1" dirty="0">
              <a:solidFill>
                <a:srgbClr val="CB2833"/>
              </a:solidFill>
              <a:ea typeface="Source Sans Pro" pitchFamily="34" charset="0"/>
            </a:endParaRPr>
          </a:p>
        </p:txBody>
      </p:sp>
      <p:sp>
        <p:nvSpPr>
          <p:cNvPr id="7" name="Rectángulo 3"/>
          <p:cNvSpPr/>
          <p:nvPr/>
        </p:nvSpPr>
        <p:spPr>
          <a:xfrm>
            <a:off x="336947" y="837506"/>
            <a:ext cx="11665296" cy="56166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662" tIns="44331" rIns="88662" bIns="44331" rtlCol="0" anchor="t"/>
          <a:lstStyle/>
          <a:p>
            <a:pPr algn="just">
              <a:lnSpc>
                <a:spcPct val="115000"/>
              </a:lnSpc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El presente análisis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empleo información obtenida del Portal de Datos Abiertos de la Ciudad de México, seleccionando los delitos y realizando los filtros señalados a continuación:</a:t>
            </a:r>
          </a:p>
          <a:p>
            <a:pPr algn="just">
              <a:lnSpc>
                <a:spcPct val="115000"/>
              </a:lnSpc>
            </a:pP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POLIGONOS </a:t>
            </a:r>
            <a:endParaRPr lang="es-MX" sz="1200" b="1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Se incorporo la incidencia de homicidio en el archivo  de polígonos de </a:t>
            </a:r>
            <a:r>
              <a:rPr lang="es-MX" sz="1200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AGEB´s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(</a:t>
            </a: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AGEB.SHP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) . 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Se creo una columna para homicidios y narcomenudeo respectivamente con su sumatorio para cada 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polígono.</a:t>
            </a:r>
            <a:endParaRPr lang="es-MX" sz="1200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algn="just">
              <a:lnSpc>
                <a:spcPct val="115000"/>
              </a:lnSpc>
            </a:pP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MX" sz="1200" b="1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GeoDa</a:t>
            </a:r>
            <a:endParaRPr lang="es-MX" sz="1200" b="1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Cargamos el archivo </a:t>
            </a: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AGEB.SHP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.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Creamos el archivo de pesos, con </a:t>
            </a: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contigüidad de tipo reina y orden 1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.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Ejecutamos el procesos  de análisis: </a:t>
            </a: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I de local </a:t>
            </a:r>
            <a:r>
              <a:rPr lang="es-MX" sz="1200" b="1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bivariante</a:t>
            </a: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moran.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Seleccionamos la generación de  los mapas de significancia y </a:t>
            </a:r>
            <a:r>
              <a:rPr lang="es-MX" sz="1200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clusters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.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Guardamos los resultados de valores índice P , índice I y el valor de </a:t>
            </a:r>
            <a:r>
              <a:rPr lang="es-MX" sz="1200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clusters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dentro de </a:t>
            </a: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AGEB.SHP.</a:t>
            </a:r>
            <a:endParaRPr lang="es-MX" sz="1200" b="1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MX" sz="1200" b="1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Rstudio</a:t>
            </a:r>
            <a:endParaRPr lang="es-MX" sz="1200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Cargamos el archivo </a:t>
            </a: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AGEB.SHP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en </a:t>
            </a:r>
            <a:r>
              <a:rPr lang="es-MX" sz="1200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Rstudio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mediante un script de trabajo que se trabajo con la finalidad de hacer interactivos los mapas que se generan en </a:t>
            </a:r>
            <a:r>
              <a:rPr lang="es-MX" sz="1200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GeoDa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.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Se generan los mapas HTML de </a:t>
            </a:r>
            <a:r>
              <a:rPr lang="es-MX" sz="1200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cluster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y índice P con las librería </a:t>
            </a:r>
            <a:r>
              <a:rPr lang="es-MX" sz="1200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leaflet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.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En </a:t>
            </a: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p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unto podemos personalizar el mapa con los valores y colores que mas nos convengan modificando el </a:t>
            </a:r>
            <a:r>
              <a:rPr lang="es-MX" sz="1200" dirty="0" err="1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codigo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.</a:t>
            </a:r>
            <a:endParaRPr lang="es-MX" sz="12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MX" sz="1200" b="1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Mapas interactivos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.</a:t>
            </a: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  <a:hlinkClick r:id="rId2"/>
              </a:rPr>
              <a:t>https://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  <a:hlinkClick r:id="rId2"/>
              </a:rPr>
              <a:t>israelaod.github.io/C5_2023/MORAN_SPEARMAN/significancia_bivariado_moran.html</a:t>
            </a:r>
            <a:endParaRPr lang="es-MX" sz="1200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712788" indent="-350838" algn="just">
              <a:lnSpc>
                <a:spcPct val="115000"/>
              </a:lnSpc>
              <a:buFont typeface="+mj-lt"/>
              <a:buAutoNum type="arabicPeriod"/>
            </a:pP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  <a:hlinkClick r:id="rId3"/>
              </a:rPr>
              <a:t>https</a:t>
            </a:r>
            <a:r>
              <a:rPr lang="es-MX" sz="1200" dirty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  <a:hlinkClick r:id="rId3"/>
              </a:rPr>
              <a:t>://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  <a:hlinkClick r:id="rId3"/>
              </a:rPr>
              <a:t>israelaod.github.io/C5_2023/MORAN_SPEARMAN/cluster_bimoran.html</a:t>
            </a:r>
            <a:r>
              <a:rPr lang="es-MX" sz="1200" dirty="0" smtClean="0">
                <a:solidFill>
                  <a:srgbClr val="595959"/>
                </a:solidFill>
                <a:ea typeface="Source Sans Pro" panose="020B0503030403020204" pitchFamily="34" charset="0"/>
                <a:cs typeface="Source Sans Pro" panose="020B0503030403020204" pitchFamily="34" charset="0"/>
              </a:rPr>
              <a:t> </a:t>
            </a:r>
            <a:endParaRPr lang="es-MX" sz="1200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es-MX" sz="1200" dirty="0" smtClean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+mj-lt"/>
              <a:buAutoNum type="arabicPeriod"/>
            </a:pPr>
            <a:endParaRPr lang="es-MX" sz="1400" dirty="0">
              <a:solidFill>
                <a:srgbClr val="595959"/>
              </a:solidFill>
              <a:ea typeface="Source Sans Pro" panose="020B0503030403020204" pitchFamily="34" charset="0"/>
              <a:cs typeface="Source Sans Pro" panose="020B0503030403020204" pitchFamily="34" charset="0"/>
            </a:endParaRPr>
          </a:p>
          <a:p>
            <a:pPr marL="28575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MX" sz="1400" dirty="0">
              <a:solidFill>
                <a:srgbClr val="59595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67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13599</TotalTime>
  <Words>555</Words>
  <Application>Microsoft Office PowerPoint</Application>
  <PresentationFormat>Personalizado</PresentationFormat>
  <Paragraphs>73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DIC</dc:creator>
  <cp:lastModifiedBy>Israel Alberto Osorio Díaz</cp:lastModifiedBy>
  <cp:revision>144</cp:revision>
  <dcterms:created xsi:type="dcterms:W3CDTF">2019-02-06T00:20:18Z</dcterms:created>
  <dcterms:modified xsi:type="dcterms:W3CDTF">2023-01-20T19:26:15Z</dcterms:modified>
</cp:coreProperties>
</file>