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4" r:id="rId2"/>
    <p:sldId id="386" r:id="rId3"/>
    <p:sldId id="385" r:id="rId4"/>
    <p:sldId id="387" r:id="rId5"/>
    <p:sldId id="381" r:id="rId6"/>
    <p:sldId id="388" r:id="rId7"/>
  </p:sldIdLst>
  <p:sldSz cx="12195175" cy="6859588"/>
  <p:notesSz cx="6858000" cy="9144000"/>
  <p:defaultTextStyle>
    <a:defPPr>
      <a:defRPr lang="es-ES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915B"/>
    <a:srgbClr val="FE06BD"/>
    <a:srgbClr val="0000FF"/>
    <a:srgbClr val="CB2833"/>
    <a:srgbClr val="9F2241"/>
    <a:srgbClr val="235B4E"/>
    <a:srgbClr val="6F7271"/>
    <a:srgbClr val="0F4C42"/>
    <a:srgbClr val="BC955C"/>
    <a:srgbClr val="69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7" autoAdjust="0"/>
  </p:normalViewPr>
  <p:slideViewPr>
    <p:cSldViewPr>
      <p:cViewPr>
        <p:scale>
          <a:sx n="120" d="100"/>
          <a:sy n="120" d="100"/>
        </p:scale>
        <p:origin x="-192" y="18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6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FED27-E2DD-4F0A-8D00-1720529F7A51}" type="datetime1">
              <a:rPr lang="es-ES" smtClean="0"/>
              <a:t>24/01/2023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D1BC2-6565-46B1-8B0D-64ADC3A8C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22322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8B669-7F00-459A-975F-EDBBEEBCA082}" type="datetime1">
              <a:rPr lang="es-ES" smtClean="0"/>
              <a:t>24/01/2023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01970-D360-4B2B-A196-93B802A70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82819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5175" cy="6859588"/>
          </a:xfrm>
          <a:prstGeom prst="rect">
            <a:avLst/>
          </a:prstGeom>
          <a:solidFill>
            <a:srgbClr val="235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9" name="Picture 5" descr="C:\Users\amunguias\Desktop\C5\EDICION\LOGOS_NUEVOS\tira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rgbClr val="CB28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6" b="7312"/>
          <a:stretch/>
        </p:blipFill>
        <p:spPr bwMode="auto">
          <a:xfrm>
            <a:off x="264939" y="1"/>
            <a:ext cx="9779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munguias\Desktop\C5\EDICION\LOGOS_NUEVOS\LOGOS_C5_MANUAL\ESLOGAN_BLANC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051" y="6225793"/>
            <a:ext cx="1512168" cy="2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munguias\Desktop\C5\EDICION\LOGOS_NUEVOS\LOGOS_C5_MANUAL\LOGO_GCM_C5_HORIZONTAL_BLANC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67" y="6036741"/>
            <a:ext cx="3073400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68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5175" cy="6859588"/>
          </a:xfrm>
          <a:prstGeom prst="rect">
            <a:avLst/>
          </a:prstGeom>
          <a:solidFill>
            <a:srgbClr val="9F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9" name="Picture 5" descr="C:\Users\amunguias\Desktop\C5\EDICION\LOGOS_NUEVOS\tira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rgbClr val="235B4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6" b="7312"/>
          <a:stretch/>
        </p:blipFill>
        <p:spPr bwMode="auto">
          <a:xfrm>
            <a:off x="264939" y="1"/>
            <a:ext cx="9779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munguias\Desktop\C5\EDICION\LOGOS_NUEVOS\LOGOS_C5_MANUAL\ESLOGAN_BLANC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051" y="6225793"/>
            <a:ext cx="1512168" cy="2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munguias\Desktop\C5\EDICION\LOGOS_NUEVOS\LOGOS_C5_MANUAL\LOGO_GCM_C5_HORIZONTAL_BLANC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67" y="6036741"/>
            <a:ext cx="3073400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88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5175" cy="6859588"/>
          </a:xfrm>
          <a:prstGeom prst="rect">
            <a:avLst/>
          </a:prstGeom>
          <a:solidFill>
            <a:srgbClr val="235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9" name="Picture 5" descr="C:\Users\amunguias\Desktop\C5\EDICION\LOGOS_NUEVOS\tira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rgbClr val="DDC9A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6" b="7312"/>
          <a:stretch/>
        </p:blipFill>
        <p:spPr bwMode="auto">
          <a:xfrm>
            <a:off x="264939" y="1"/>
            <a:ext cx="9779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munguias\Desktop\C5\EDICION\LOGOS_NUEVOS\LOGOS_C5_MANUAL\ESLOGAN_BLANC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051" y="6225793"/>
            <a:ext cx="1512168" cy="2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munguias\Desktop\C5\EDICION\LOGOS_NUEVOS\LOGOS_C5_MANUAL\LOGO_GCM_C5_HORIZONTAL_BLANC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67" y="6036741"/>
            <a:ext cx="3073400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30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ALEJANDRA\Imagen institucional\Logos2021\CID-GRI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77" y="6184830"/>
            <a:ext cx="1987001" cy="62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2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35" y="5878066"/>
            <a:ext cx="3766567" cy="1191656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9" y="46178"/>
            <a:ext cx="973728" cy="6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5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ALEJANDRA\Imagen institucional\Logos2021\CID-GRI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77" y="6184830"/>
            <a:ext cx="1987001" cy="62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2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35" y="5878066"/>
            <a:ext cx="3766567" cy="119165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9" y="28178"/>
            <a:ext cx="973728" cy="6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ALEJANDRA\Imagen institucional\Logos2021\CID-GRI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77" y="6184830"/>
            <a:ext cx="1987001" cy="62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35" y="5878066"/>
            <a:ext cx="3766567" cy="119165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9" y="28178"/>
            <a:ext cx="973728" cy="6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3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98D8D"/>
                </a:solidFill>
              </a:defRPr>
            </a:lvl1pPr>
          </a:lstStyle>
          <a:p>
            <a:r>
              <a:rPr lang="es-MX" b="1"/>
              <a:t>C5 / DGGE / DIC</a:t>
            </a:r>
            <a:endParaRPr lang="es-MX" b="1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98D8D"/>
                </a:solidFill>
              </a:defRPr>
            </a:lvl1pPr>
          </a:lstStyle>
          <a:p>
            <a:fld id="{2FB0512D-BBBB-4574-95EB-A13ADB4B902F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335448" y="764881"/>
            <a:ext cx="11524280" cy="0"/>
          </a:xfrm>
          <a:prstGeom prst="line">
            <a:avLst/>
          </a:prstGeom>
          <a:ln w="19050">
            <a:solidFill>
              <a:srgbClr val="898D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11" y="6094090"/>
            <a:ext cx="2191972" cy="6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6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5448" y="6357822"/>
            <a:ext cx="3861805" cy="365210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300">
                <a:solidFill>
                  <a:srgbClr val="5B6569"/>
                </a:solidFill>
                <a:latin typeface="Gotham" panose="02000504050000020004" pitchFamily="2" charset="0"/>
              </a:defRPr>
            </a:lvl1pPr>
          </a:lstStyle>
          <a:p>
            <a:r>
              <a:rPr lang="es-MX" b="1"/>
              <a:t>C5 / DGGE / DIC</a:t>
            </a:r>
            <a:endParaRPr lang="es-MX" b="1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657052" y="6357822"/>
            <a:ext cx="2845541" cy="365210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300" b="1">
                <a:solidFill>
                  <a:srgbClr val="636569"/>
                </a:solidFill>
                <a:latin typeface="Gotham" panose="02000504050000020004" pitchFamily="2" charset="0"/>
              </a:defRPr>
            </a:lvl1pPr>
          </a:lstStyle>
          <a:p>
            <a:fld id="{2FB0512D-BBBB-4574-95EB-A13ADB4B902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915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49" r:id="rId3"/>
    <p:sldLayoutId id="2147483652" r:id="rId4"/>
    <p:sldLayoutId id="2147483656" r:id="rId5"/>
    <p:sldLayoutId id="2147483653" r:id="rId6"/>
    <p:sldLayoutId id="2147483650" r:id="rId7"/>
  </p:sldLayoutIdLst>
  <p:hf hdr="0" dt="0"/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raelaod.github.io/C5_2023/MORAN_SPEARMAN/cluster_bimoran.html" TargetMode="External"/><Relationship Id="rId2" Type="http://schemas.openxmlformats.org/officeDocument/2006/relationships/hyperlink" Target="https://israelaod.github.io/C5_2023/MORAN_SPEARMAN/significancia_bivariado_moran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073251" y="692150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b="1" dirty="0" smtClean="0">
                <a:solidFill>
                  <a:srgbClr val="898D8D"/>
                </a:solidFill>
                <a:latin typeface="Gotham" panose="02000504050000020004" pitchFamily="2" charset="0"/>
                <a:ea typeface="Source Sans Pro" pitchFamily="34" charset="0"/>
              </a:rPr>
              <a:t>Análisis de </a:t>
            </a:r>
            <a:r>
              <a:rPr lang="es-MX" sz="3600" b="1" dirty="0" smtClean="0">
                <a:solidFill>
                  <a:srgbClr val="898D8D"/>
                </a:solidFill>
                <a:latin typeface="Gotham" panose="02000504050000020004" pitchFamily="2" charset="0"/>
                <a:ea typeface="Source Sans Pro" pitchFamily="34" charset="0"/>
              </a:rPr>
              <a:t>coeficiente de </a:t>
            </a:r>
            <a:r>
              <a:rPr lang="es-MX" sz="3600" b="1" dirty="0" err="1" smtClean="0">
                <a:solidFill>
                  <a:srgbClr val="898D8D"/>
                </a:solidFill>
                <a:latin typeface="Gotham" panose="02000504050000020004" pitchFamily="2" charset="0"/>
                <a:ea typeface="Source Sans Pro" pitchFamily="34" charset="0"/>
              </a:rPr>
              <a:t>correlacion</a:t>
            </a:r>
            <a:r>
              <a:rPr lang="es-MX" sz="3600" b="1" dirty="0" smtClean="0">
                <a:solidFill>
                  <a:srgbClr val="898D8D"/>
                </a:solidFill>
                <a:latin typeface="Gotham" panose="02000504050000020004" pitchFamily="2" charset="0"/>
                <a:ea typeface="Source Sans Pro" pitchFamily="34" charset="0"/>
              </a:rPr>
              <a:t> de </a:t>
            </a:r>
            <a:r>
              <a:rPr lang="es-MX" sz="3600" b="1" dirty="0" err="1" smtClean="0">
                <a:solidFill>
                  <a:srgbClr val="898D8D"/>
                </a:solidFill>
                <a:latin typeface="Gotham" panose="02000504050000020004" pitchFamily="2" charset="0"/>
                <a:ea typeface="Source Sans Pro" pitchFamily="34" charset="0"/>
              </a:rPr>
              <a:t>sperman</a:t>
            </a:r>
            <a:r>
              <a:rPr lang="es-ES" sz="3600" b="1" dirty="0" smtClean="0">
                <a:solidFill>
                  <a:srgbClr val="898D8D"/>
                </a:solidFill>
                <a:latin typeface="Gotham" panose="02000504050000020004" pitchFamily="2" charset="0"/>
                <a:ea typeface="Source Sans Pro" pitchFamily="34" charset="0"/>
              </a:rPr>
              <a:t> de homicidios y narcomenudeo </a:t>
            </a:r>
            <a:r>
              <a:rPr lang="es-ES" sz="3600" b="1" dirty="0" err="1" smtClean="0">
                <a:solidFill>
                  <a:srgbClr val="898D8D"/>
                </a:solidFill>
                <a:latin typeface="Gotham" panose="02000504050000020004" pitchFamily="2" charset="0"/>
                <a:ea typeface="Source Sans Pro" pitchFamily="34" charset="0"/>
              </a:rPr>
              <a:t>cdmx</a:t>
            </a:r>
            <a:endParaRPr lang="es-ES" sz="3600" b="1" dirty="0">
              <a:solidFill>
                <a:srgbClr val="898D8D"/>
              </a:solidFill>
              <a:latin typeface="Gotham" panose="02000504050000020004" pitchFamily="2" charset="0"/>
              <a:ea typeface="Source Sans Pro" pitchFamily="34" charset="0"/>
            </a:endParaRP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xmlns="" id="{0DF40DDF-2AC2-4A4E-AEFB-C0F812A336B2}"/>
              </a:ext>
            </a:extLst>
          </p:cNvPr>
          <p:cNvSpPr txBox="1"/>
          <p:nvPr/>
        </p:nvSpPr>
        <p:spPr>
          <a:xfrm>
            <a:off x="1561083" y="6238106"/>
            <a:ext cx="337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000" b="1">
                <a:solidFill>
                  <a:srgbClr val="898D8D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s-ES" b="0" dirty="0" smtClean="0">
                <a:solidFill>
                  <a:srgbClr val="B7915B"/>
                </a:solidFill>
              </a:rPr>
              <a:t>Diciembre  2022</a:t>
            </a:r>
            <a:endParaRPr lang="es-MX" b="0" dirty="0">
              <a:solidFill>
                <a:srgbClr val="B791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8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b="1" smtClean="0"/>
              <a:t>C5 / DGGE / DIC</a:t>
            </a:r>
            <a:endParaRPr lang="es-MX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512D-BBBB-4574-95EB-A13ADB4B902F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4" name="2 CuadroTexto">
            <a:extLst>
              <a:ext uri="{FF2B5EF4-FFF2-40B4-BE49-F238E27FC236}">
                <a16:creationId xmlns:a16="http://schemas.microsoft.com/office/drawing/2014/main" xmlns="" id="{99BC6589-4B73-434B-B62F-E8E477CC199E}"/>
              </a:ext>
            </a:extLst>
          </p:cNvPr>
          <p:cNvSpPr txBox="1"/>
          <p:nvPr/>
        </p:nvSpPr>
        <p:spPr>
          <a:xfrm>
            <a:off x="336947" y="333450"/>
            <a:ext cx="1152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CB2833"/>
                </a:solidFill>
                <a:latin typeface="Gotham" pitchFamily="50" charset="0"/>
                <a:ea typeface="Source Sans Pro" pitchFamily="34" charset="0"/>
              </a:rPr>
              <a:t>COEFICIENTE DE CORRELACION DE SPERMAN  </a:t>
            </a:r>
            <a:endParaRPr lang="es-MX" sz="2800" b="1" dirty="0">
              <a:solidFill>
                <a:srgbClr val="CB2833"/>
              </a:solidFill>
              <a:latin typeface="Gotham" pitchFamily="50" charset="0"/>
              <a:ea typeface="Source Sans Pro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08955" y="981522"/>
            <a:ext cx="10513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Aft>
                <a:spcPts val="853"/>
              </a:spcAft>
            </a:pPr>
            <a:r>
              <a:rPr lang="es-MX" sz="1800" dirty="0">
                <a:latin typeface="Gotham Light" pitchFamily="50" charset="0"/>
              </a:rPr>
              <a:t>Un coeficiente de correlación mide el grado de relación o asociación entre dos variables. No es conveniente identificar correlación con dependencia causal, ya que, si hay una semejanza formal entre ambos conceptos, son términos análogos; puede ser haya una alta correlación entre dos acontecimientos, pero puede que no exista entre ellos relación de causa o efecto. Cabe recordar que el coeficiente fluctúa entre -1 ≤ ρ ≤ </a:t>
            </a:r>
            <a:r>
              <a:rPr lang="es-MX" sz="1800">
                <a:latin typeface="Gotham Light" pitchFamily="50" charset="0"/>
              </a:rPr>
              <a:t>1</a:t>
            </a:r>
            <a:r>
              <a:rPr lang="es-MX" sz="1800" smtClean="0">
                <a:latin typeface="Gotham Light" pitchFamily="50" charset="0"/>
              </a:rPr>
              <a:t>.</a:t>
            </a:r>
            <a:endParaRPr lang="es-MX" sz="1800" dirty="0" smtClean="0">
              <a:latin typeface="Gotham Light" pitchFamily="50" charset="0"/>
            </a:endParaRPr>
          </a:p>
        </p:txBody>
      </p:sp>
      <p:sp>
        <p:nvSpPr>
          <p:cNvPr id="7" name="AutoShape 5" descr=" formula de spearm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52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b="1" smtClean="0"/>
              <a:t>C5 / DGGE / DIC</a:t>
            </a:r>
            <a:endParaRPr lang="es-MX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512D-BBBB-4574-95EB-A13ADB4B902F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2 CuadroTexto">
            <a:extLst>
              <a:ext uri="{FF2B5EF4-FFF2-40B4-BE49-F238E27FC236}">
                <a16:creationId xmlns:a16="http://schemas.microsoft.com/office/drawing/2014/main" xmlns="" id="{99BC6589-4B73-434B-B62F-E8E477CC199E}"/>
              </a:ext>
            </a:extLst>
          </p:cNvPr>
          <p:cNvSpPr txBox="1"/>
          <p:nvPr/>
        </p:nvSpPr>
        <p:spPr>
          <a:xfrm>
            <a:off x="336947" y="333450"/>
            <a:ext cx="1152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rgbClr val="CB2833"/>
                </a:solidFill>
                <a:latin typeface="Gotham" pitchFamily="50" charset="0"/>
                <a:ea typeface="Source Sans Pro" pitchFamily="34" charset="0"/>
              </a:rPr>
              <a:t>CORRELACION </a:t>
            </a:r>
            <a:r>
              <a:rPr lang="es-MX" sz="2800" b="1" dirty="0">
                <a:solidFill>
                  <a:srgbClr val="CB2833"/>
                </a:solidFill>
                <a:latin typeface="Gotham" pitchFamily="50" charset="0"/>
                <a:ea typeface="Source Sans Pro" pitchFamily="34" charset="0"/>
              </a:rPr>
              <a:t>POR RANGOS DE SPEARMAN</a:t>
            </a:r>
            <a:endParaRPr lang="es-MX" sz="2800" b="1" dirty="0">
              <a:solidFill>
                <a:srgbClr val="CB2833"/>
              </a:solidFill>
              <a:latin typeface="Gotham" pitchFamily="50" charset="0"/>
              <a:ea typeface="Source Sans Pro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24979" y="1053530"/>
            <a:ext cx="56886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latin typeface="Gotham Light" pitchFamily="50" charset="0"/>
              </a:rPr>
              <a:t>n= número de puntos de datos de las dos variables</a:t>
            </a:r>
          </a:p>
          <a:p>
            <a:endParaRPr lang="es-MX" sz="1800" dirty="0">
              <a:latin typeface="Gotham Light" pitchFamily="50" charset="0"/>
            </a:endParaRPr>
          </a:p>
          <a:p>
            <a:r>
              <a:rPr lang="es-MX" sz="1800" dirty="0">
                <a:latin typeface="Gotham Light" pitchFamily="50" charset="0"/>
              </a:rPr>
              <a:t>di= diferencia de rango del elemento «n”</a:t>
            </a:r>
          </a:p>
          <a:p>
            <a:endParaRPr lang="es-MX" sz="1800" dirty="0">
              <a:latin typeface="Gotham Light" pitchFamily="50" charset="0"/>
            </a:endParaRPr>
          </a:p>
          <a:p>
            <a:r>
              <a:rPr lang="es-MX" sz="1800" dirty="0">
                <a:latin typeface="Gotham Light" pitchFamily="50" charset="0"/>
              </a:rPr>
              <a:t>El Coeficiente </a:t>
            </a:r>
            <a:r>
              <a:rPr lang="es-MX" sz="1800" dirty="0" err="1">
                <a:latin typeface="Gotham Light" pitchFamily="50" charset="0"/>
              </a:rPr>
              <a:t>Spearman</a:t>
            </a:r>
            <a:r>
              <a:rPr lang="es-MX" sz="1800" dirty="0">
                <a:latin typeface="Gotham Light" pitchFamily="50" charset="0"/>
              </a:rPr>
              <a:t>,⍴, puede tomar un valor entre +1 y -1 donde,</a:t>
            </a:r>
          </a:p>
          <a:p>
            <a:endParaRPr lang="es-MX" sz="1800" dirty="0">
              <a:latin typeface="Gotham Light" pitchFamily="50" charset="0"/>
            </a:endParaRPr>
          </a:p>
          <a:p>
            <a:r>
              <a:rPr lang="es-MX" sz="1800" dirty="0">
                <a:latin typeface="Gotham Light" pitchFamily="50" charset="0"/>
              </a:rPr>
              <a:t>Un valor de +1 en ⍴ significa una perfecta asociación de rango</a:t>
            </a:r>
          </a:p>
          <a:p>
            <a:r>
              <a:rPr lang="es-MX" sz="1800" dirty="0">
                <a:latin typeface="Gotham Light" pitchFamily="50" charset="0"/>
              </a:rPr>
              <a:t>Un valor 0 en ⍴ significa que no hay asociación de rangos</a:t>
            </a:r>
          </a:p>
          <a:p>
            <a:r>
              <a:rPr lang="es-MX" sz="1800" dirty="0">
                <a:latin typeface="Gotham Light" pitchFamily="50" charset="0"/>
              </a:rPr>
              <a:t>Un valor de -1 en ⍴ significa una perfecta asociación negativa entre los rangos.</a:t>
            </a:r>
          </a:p>
          <a:p>
            <a:r>
              <a:rPr lang="es-MX" sz="1800" dirty="0">
                <a:latin typeface="Gotham Light" pitchFamily="50" charset="0"/>
              </a:rPr>
              <a:t>Si el valor de ⍴ se acerca a 0, la asociación entre los dos rangos es más débil.</a:t>
            </a:r>
            <a:endParaRPr lang="es-MX" sz="1800" dirty="0">
              <a:latin typeface="Gotham Light" pitchFamily="50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79" y="2787049"/>
            <a:ext cx="26384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32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b="1" smtClean="0"/>
              <a:t>C5 / DGGE / DIC</a:t>
            </a:r>
            <a:endParaRPr lang="es-MX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512D-BBBB-4574-95EB-A13ADB4B902F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24978" y="1053530"/>
            <a:ext cx="54726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coeficiente de </a:t>
            </a:r>
            <a:r>
              <a:rPr lang="es-MX" dirty="0" err="1"/>
              <a:t>Spearman</a:t>
            </a:r>
            <a:r>
              <a:rPr lang="es-MX" dirty="0"/>
              <a:t> requiere que la relación entre las variables sea monótona, es decir, que cuando una variable crece la otra también lo hace o cuando una crece la otra decrece (que la tendencia sea constante</a:t>
            </a:r>
            <a:r>
              <a:rPr lang="es-MX" dirty="0" smtClean="0"/>
              <a:t>).</a:t>
            </a:r>
          </a:p>
          <a:p>
            <a:r>
              <a:rPr lang="es-MX" dirty="0" smtClean="0"/>
              <a:t>Se puede ver en la grafica la elipse de color azul señala en donde se concentran la mayoría de los puntos.</a:t>
            </a:r>
          </a:p>
          <a:p>
            <a:r>
              <a:rPr lang="es-MX" dirty="0" smtClean="0"/>
              <a:t>La línea roja muestra que tanto crece una variable cuando la otra crece.</a:t>
            </a:r>
            <a:endParaRPr lang="es-MX" dirty="0"/>
          </a:p>
        </p:txBody>
      </p:sp>
      <p:sp>
        <p:nvSpPr>
          <p:cNvPr id="6" name="2 CuadroTexto">
            <a:extLst>
              <a:ext uri="{FF2B5EF4-FFF2-40B4-BE49-F238E27FC236}">
                <a16:creationId xmlns:a16="http://schemas.microsoft.com/office/drawing/2014/main" xmlns="" id="{99BC6589-4B73-434B-B62F-E8E477CC199E}"/>
              </a:ext>
            </a:extLst>
          </p:cNvPr>
          <p:cNvSpPr txBox="1"/>
          <p:nvPr/>
        </p:nvSpPr>
        <p:spPr>
          <a:xfrm>
            <a:off x="326066" y="333450"/>
            <a:ext cx="1152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rgbClr val="CB2833"/>
                </a:solidFill>
                <a:ea typeface="Source Sans Pro" pitchFamily="34" charset="0"/>
              </a:rPr>
              <a:t>Mapa de </a:t>
            </a:r>
            <a:r>
              <a:rPr lang="es-MX" sz="2800" b="1" dirty="0" err="1" smtClean="0">
                <a:solidFill>
                  <a:srgbClr val="CB2833"/>
                </a:solidFill>
                <a:ea typeface="Source Sans Pro" pitchFamily="34" charset="0"/>
              </a:rPr>
              <a:t>clusters</a:t>
            </a:r>
            <a:endParaRPr lang="es-MX" sz="2800" b="1" dirty="0">
              <a:solidFill>
                <a:srgbClr val="CB2833"/>
              </a:solidFill>
              <a:ea typeface="Source Sans Pro" pitchFamily="34" charset="0"/>
            </a:endParaRPr>
          </a:p>
        </p:txBody>
      </p:sp>
      <p:pic>
        <p:nvPicPr>
          <p:cNvPr id="3076" name="Picture 4" descr="C:\Users\iosoriod\Desktop\ARCHIVOS_2023\C5_2023\SPEARMAN\dispersion_de_dato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44" y="1054100"/>
            <a:ext cx="53911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4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D010C4C-AF74-49C3-A617-F386503D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512D-BBBB-4574-95EB-A13ADB4B902F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9" name="2 CuadroTexto">
            <a:extLst>
              <a:ext uri="{FF2B5EF4-FFF2-40B4-BE49-F238E27FC236}">
                <a16:creationId xmlns:a16="http://schemas.microsoft.com/office/drawing/2014/main" xmlns="" id="{99BC6589-4B73-434B-B62F-E8E477CC199E}"/>
              </a:ext>
            </a:extLst>
          </p:cNvPr>
          <p:cNvSpPr txBox="1"/>
          <p:nvPr/>
        </p:nvSpPr>
        <p:spPr>
          <a:xfrm>
            <a:off x="336947" y="261442"/>
            <a:ext cx="1152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rgbClr val="CB2833"/>
                </a:solidFill>
                <a:ea typeface="Source Sans Pro" pitchFamily="34" charset="0"/>
              </a:rPr>
              <a:t>Notas metodológicas</a:t>
            </a:r>
            <a:endParaRPr lang="es-MX" sz="2800" b="1" dirty="0">
              <a:solidFill>
                <a:srgbClr val="CB2833"/>
              </a:solidFill>
              <a:ea typeface="Source Sans Pro" pitchFamily="34" charset="0"/>
            </a:endParaRPr>
          </a:p>
        </p:txBody>
      </p:sp>
      <p:sp>
        <p:nvSpPr>
          <p:cNvPr id="7" name="Rectángulo 3"/>
          <p:cNvSpPr/>
          <p:nvPr/>
        </p:nvSpPr>
        <p:spPr>
          <a:xfrm>
            <a:off x="336947" y="837506"/>
            <a:ext cx="11305256" cy="17281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662" tIns="44331" rIns="88662" bIns="44331" rtlCol="0" anchor="t"/>
          <a:lstStyle/>
          <a:p>
            <a:pPr algn="just">
              <a:lnSpc>
                <a:spcPct val="115000"/>
              </a:lnSpc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Analizando los resultados de un ejercicio en </a:t>
            </a:r>
            <a:r>
              <a:rPr lang="es-MX" sz="1200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Rstudio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con los datos de narcomenudeo y homicidio podemos observar los siguiente:</a:t>
            </a:r>
          </a:p>
          <a:p>
            <a:pPr algn="just">
              <a:lnSpc>
                <a:spcPct val="115000"/>
              </a:lnSpc>
            </a:pP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Por lo tanto: H0 no existe correlación entre narcomenudeo y homicidio</a:t>
            </a:r>
          </a:p>
          <a:p>
            <a:pPr algn="just">
              <a:lnSpc>
                <a:spcPct val="115000"/>
              </a:lnSpc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H1 si existe correlación</a:t>
            </a:r>
          </a:p>
          <a:p>
            <a:pPr algn="just">
              <a:lnSpc>
                <a:spcPct val="115000"/>
              </a:lnSpc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P=0.18226    probabilidad de error 18.226</a:t>
            </a:r>
          </a:p>
          <a:p>
            <a:pPr algn="just">
              <a:lnSpc>
                <a:spcPct val="115000"/>
              </a:lnSpc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Como la probabilidad de error es mayor al 5% se descarta la hipótesis H1, por lo tanto nos quedamos con la </a:t>
            </a:r>
            <a:r>
              <a:rPr lang="es-MX" sz="1200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hipotesis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nula que nos dice que no existe </a:t>
            </a:r>
            <a:r>
              <a:rPr lang="es-MX" sz="1200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relacion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entre el numero de narcomenudeo y el de homicidios</a:t>
            </a:r>
            <a:endParaRPr lang="es-MX" sz="1200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algn="just">
              <a:lnSpc>
                <a:spcPct val="115000"/>
              </a:lnSpc>
            </a:pPr>
            <a:endParaRPr lang="es-MX" sz="1200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es-MX" sz="1200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es-MX" sz="14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MX" sz="1400" dirty="0">
              <a:solidFill>
                <a:srgbClr val="59595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59" y="3430588"/>
            <a:ext cx="44672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11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D010C4C-AF74-49C3-A617-F386503D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512D-BBBB-4574-95EB-A13ADB4B902F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9" name="2 CuadroTexto">
            <a:extLst>
              <a:ext uri="{FF2B5EF4-FFF2-40B4-BE49-F238E27FC236}">
                <a16:creationId xmlns:a16="http://schemas.microsoft.com/office/drawing/2014/main" xmlns="" id="{99BC6589-4B73-434B-B62F-E8E477CC199E}"/>
              </a:ext>
            </a:extLst>
          </p:cNvPr>
          <p:cNvSpPr txBox="1"/>
          <p:nvPr/>
        </p:nvSpPr>
        <p:spPr>
          <a:xfrm>
            <a:off x="336947" y="261442"/>
            <a:ext cx="1152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rgbClr val="CB2833"/>
                </a:solidFill>
                <a:ea typeface="Source Sans Pro" pitchFamily="34" charset="0"/>
              </a:rPr>
              <a:t>Notas metodológicas</a:t>
            </a:r>
            <a:endParaRPr lang="es-MX" sz="2800" b="1" dirty="0">
              <a:solidFill>
                <a:srgbClr val="CB2833"/>
              </a:solidFill>
              <a:ea typeface="Source Sans Pro" pitchFamily="34" charset="0"/>
            </a:endParaRPr>
          </a:p>
        </p:txBody>
      </p:sp>
      <p:sp>
        <p:nvSpPr>
          <p:cNvPr id="7" name="Rectángulo 3"/>
          <p:cNvSpPr/>
          <p:nvPr/>
        </p:nvSpPr>
        <p:spPr>
          <a:xfrm>
            <a:off x="336947" y="837506"/>
            <a:ext cx="11665296" cy="56166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662" tIns="44331" rIns="88662" bIns="44331" rtlCol="0" anchor="t"/>
          <a:lstStyle/>
          <a:p>
            <a:pPr algn="just">
              <a:lnSpc>
                <a:spcPct val="115000"/>
              </a:lnSpc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El presente análisis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empleo información obtenida del Portal de Datos Abiertos de la Ciudad de México, seleccionando los delitos y realizando los filtros señalados a continuación:</a:t>
            </a:r>
          </a:p>
          <a:p>
            <a:pPr algn="just">
              <a:lnSpc>
                <a:spcPct val="115000"/>
              </a:lnSpc>
            </a:pP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POLIGONOS 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Se incorporo la incidencia de homicidio en el archivo  de polígonos de </a:t>
            </a:r>
            <a:r>
              <a:rPr lang="es-MX" sz="1200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AGEB´s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(</a:t>
            </a: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AGEB.SHP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) . 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Se creo una columna para homicidios y narcomenudeo respectivamente con su sumatorio para cada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polígono.</a:t>
            </a:r>
          </a:p>
          <a:p>
            <a:pPr algn="just">
              <a:lnSpc>
                <a:spcPct val="115000"/>
              </a:lnSpc>
            </a:pP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MX" sz="1200" b="1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GeoDa</a:t>
            </a:r>
            <a:endParaRPr lang="es-MX" sz="1200" b="1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Cargamos el archivo </a:t>
            </a: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AGEB.SHP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.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Creamos el archivo de pesos, con </a:t>
            </a: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contigüidad de tipo reina y orden 1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.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Ejecutamos el procesos  de análisis: </a:t>
            </a: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I de local </a:t>
            </a:r>
            <a:r>
              <a:rPr lang="es-MX" sz="1200" b="1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bivariante</a:t>
            </a: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moran.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Seleccionamos la generación de  los mapas de significancia y </a:t>
            </a:r>
            <a:r>
              <a:rPr lang="es-MX" sz="1200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clusters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.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Guardamos los resultados de valores índice P , índice I y el valor de </a:t>
            </a:r>
            <a:r>
              <a:rPr lang="es-MX" sz="1200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clusters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dentro de </a:t>
            </a: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AGEB.SHP.</a:t>
            </a:r>
            <a:endParaRPr lang="es-MX" sz="1200" b="1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MX" sz="1200" b="1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Rstudio</a:t>
            </a:r>
            <a:endParaRPr lang="es-MX" sz="1200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Cargamos el archivo </a:t>
            </a: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AGEB.SHP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en </a:t>
            </a:r>
            <a:r>
              <a:rPr lang="es-MX" sz="1200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Rstudio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mediante un script de trabajo que se trabajo con la finalidad de hacer interactivos los mapas que se generan en </a:t>
            </a:r>
            <a:r>
              <a:rPr lang="es-MX" sz="1200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GeoDa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.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Se generan los mapas HTML de </a:t>
            </a:r>
            <a:r>
              <a:rPr lang="es-MX" sz="1200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cluster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y índice P con las librería </a:t>
            </a:r>
            <a:r>
              <a:rPr lang="es-MX" sz="1200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leaflet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.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En </a:t>
            </a: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p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unto podemos personalizar el mapa con los valores y colores que mas nos convengan modificando el </a:t>
            </a:r>
            <a:r>
              <a:rPr lang="es-MX" sz="1200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codigo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.</a:t>
            </a: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Mapas interactivos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.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  <a:hlinkClick r:id="rId2"/>
              </a:rPr>
              <a:t>https://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  <a:hlinkClick r:id="rId2"/>
              </a:rPr>
              <a:t>israelaod.github.io/C5_2023/MORAN_SPEARMAN/significancia_bivariado_moran.html</a:t>
            </a:r>
            <a:endParaRPr lang="es-MX" sz="1200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  <a:hlinkClick r:id="rId3"/>
              </a:rPr>
              <a:t>https</a:t>
            </a: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  <a:hlinkClick r:id="rId3"/>
              </a:rPr>
              <a:t>://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  <a:hlinkClick r:id="rId3"/>
              </a:rPr>
              <a:t>israelaod.github.io/C5_2023/MORAN_SPEARMAN/cluster_bimoran.html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</a:t>
            </a: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es-MX" sz="1200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es-MX" sz="14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MX" sz="1400" dirty="0">
              <a:solidFill>
                <a:srgbClr val="59595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67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13695</TotalTime>
  <Words>584</Words>
  <Application>Microsoft Office PowerPoint</Application>
  <PresentationFormat>Personalizado</PresentationFormat>
  <Paragraphs>57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DIC</dc:creator>
  <cp:lastModifiedBy>Israel Alberto Osorio Díaz</cp:lastModifiedBy>
  <cp:revision>151</cp:revision>
  <dcterms:created xsi:type="dcterms:W3CDTF">2019-02-06T00:20:18Z</dcterms:created>
  <dcterms:modified xsi:type="dcterms:W3CDTF">2023-01-25T00:52:35Z</dcterms:modified>
</cp:coreProperties>
</file>