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84" r:id="rId2"/>
    <p:sldId id="381" r:id="rId3"/>
    <p:sldId id="378" r:id="rId4"/>
    <p:sldId id="380" r:id="rId5"/>
  </p:sldIdLst>
  <p:sldSz cx="12195175" cy="6859588"/>
  <p:notesSz cx="6858000" cy="9144000"/>
  <p:defaultTextStyle>
    <a:defPPr>
      <a:defRPr lang="es-ES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915B"/>
    <a:srgbClr val="FE06BD"/>
    <a:srgbClr val="0000FF"/>
    <a:srgbClr val="CB2833"/>
    <a:srgbClr val="9F2241"/>
    <a:srgbClr val="235B4E"/>
    <a:srgbClr val="6F7271"/>
    <a:srgbClr val="0F4C42"/>
    <a:srgbClr val="BC955C"/>
    <a:srgbClr val="69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7" autoAdjust="0"/>
  </p:normalViewPr>
  <p:slideViewPr>
    <p:cSldViewPr>
      <p:cViewPr>
        <p:scale>
          <a:sx n="100" d="100"/>
          <a:sy n="100" d="100"/>
        </p:scale>
        <p:origin x="-870" y="-222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6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FED27-E2DD-4F0A-8D00-1720529F7A51}" type="datetime1">
              <a:rPr lang="es-ES" smtClean="0"/>
              <a:t>02/01/2023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D1BC2-6565-46B1-8B0D-64ADC3A8C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22322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8B669-7F00-459A-975F-EDBBEEBCA082}" type="datetime1">
              <a:rPr lang="es-ES" smtClean="0"/>
              <a:t>02/01/2023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01970-D360-4B2B-A196-93B802A70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82819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5175" cy="6859588"/>
          </a:xfrm>
          <a:prstGeom prst="rect">
            <a:avLst/>
          </a:prstGeom>
          <a:solidFill>
            <a:srgbClr val="235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9" name="Picture 5" descr="C:\Users\amunguias\Desktop\C5\EDICION\LOGOS_NUEVOS\tira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rgbClr val="CB28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6" b="7312"/>
          <a:stretch/>
        </p:blipFill>
        <p:spPr bwMode="auto">
          <a:xfrm>
            <a:off x="264939" y="1"/>
            <a:ext cx="9779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munguias\Desktop\C5\EDICION\LOGOS_NUEVOS\LOGOS_C5_MANUAL\ESLOGAN_BLANC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051" y="6225793"/>
            <a:ext cx="1512168" cy="2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munguias\Desktop\C5\EDICION\LOGOS_NUEVOS\LOGOS_C5_MANUAL\LOGO_GCM_C5_HORIZONTAL_BLANC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67" y="6036741"/>
            <a:ext cx="3073400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68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5175" cy="6859588"/>
          </a:xfrm>
          <a:prstGeom prst="rect">
            <a:avLst/>
          </a:prstGeom>
          <a:solidFill>
            <a:srgbClr val="9F2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9" name="Picture 5" descr="C:\Users\amunguias\Desktop\C5\EDICION\LOGOS_NUEVOS\tira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rgbClr val="235B4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6" b="7312"/>
          <a:stretch/>
        </p:blipFill>
        <p:spPr bwMode="auto">
          <a:xfrm>
            <a:off x="264939" y="1"/>
            <a:ext cx="9779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munguias\Desktop\C5\EDICION\LOGOS_NUEVOS\LOGOS_C5_MANUAL\ESLOGAN_BLANC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051" y="6225793"/>
            <a:ext cx="1512168" cy="2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munguias\Desktop\C5\EDICION\LOGOS_NUEVOS\LOGOS_C5_MANUAL\LOGO_GCM_C5_HORIZONTAL_BLANC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67" y="6036741"/>
            <a:ext cx="3073400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88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5175" cy="6859588"/>
          </a:xfrm>
          <a:prstGeom prst="rect">
            <a:avLst/>
          </a:prstGeom>
          <a:solidFill>
            <a:srgbClr val="235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9" name="Picture 5" descr="C:\Users\amunguias\Desktop\C5\EDICION\LOGOS_NUEVOS\tira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rgbClr val="DDC9A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6" b="7312"/>
          <a:stretch/>
        </p:blipFill>
        <p:spPr bwMode="auto">
          <a:xfrm>
            <a:off x="264939" y="1"/>
            <a:ext cx="9779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munguias\Desktop\C5\EDICION\LOGOS_NUEVOS\LOGOS_C5_MANUAL\ESLOGAN_BLANC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051" y="6225793"/>
            <a:ext cx="1512168" cy="2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munguias\Desktop\C5\EDICION\LOGOS_NUEVOS\LOGOS_C5_MANUAL\LOGO_GCM_C5_HORIZONTAL_BLANC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67" y="6036741"/>
            <a:ext cx="3073400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30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ALEJANDRA\Imagen institucional\Logos2021\CID-GRI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77" y="6184830"/>
            <a:ext cx="1987001" cy="62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2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35" y="5878066"/>
            <a:ext cx="3766567" cy="1191656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9" y="46178"/>
            <a:ext cx="973728" cy="68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5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ALEJANDRA\Imagen institucional\Logos2021\CID-GRI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77" y="6184830"/>
            <a:ext cx="1987001" cy="62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2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35" y="5878066"/>
            <a:ext cx="3766567" cy="119165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9" y="28178"/>
            <a:ext cx="973728" cy="68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ALEJANDRA\Imagen institucional\Logos2021\CID-GRI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77" y="6184830"/>
            <a:ext cx="1987001" cy="62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35" y="5878066"/>
            <a:ext cx="3766567" cy="119165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9" y="28178"/>
            <a:ext cx="973728" cy="68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3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98D8D"/>
                </a:solidFill>
              </a:defRPr>
            </a:lvl1pPr>
          </a:lstStyle>
          <a:p>
            <a:r>
              <a:rPr lang="es-MX" b="1"/>
              <a:t>C5 / DGGE / DIC</a:t>
            </a:r>
            <a:endParaRPr lang="es-MX" b="1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98D8D"/>
                </a:solidFill>
              </a:defRPr>
            </a:lvl1pPr>
          </a:lstStyle>
          <a:p>
            <a:fld id="{2FB0512D-BBBB-4574-95EB-A13ADB4B902F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335448" y="764881"/>
            <a:ext cx="11524280" cy="0"/>
          </a:xfrm>
          <a:prstGeom prst="line">
            <a:avLst/>
          </a:prstGeom>
          <a:ln w="19050">
            <a:solidFill>
              <a:srgbClr val="898D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11" y="6094090"/>
            <a:ext cx="2191972" cy="6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6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5448" y="6357822"/>
            <a:ext cx="3861805" cy="365210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300">
                <a:solidFill>
                  <a:srgbClr val="5B6569"/>
                </a:solidFill>
                <a:latin typeface="Gotham" panose="02000504050000020004" pitchFamily="2" charset="0"/>
              </a:defRPr>
            </a:lvl1pPr>
          </a:lstStyle>
          <a:p>
            <a:r>
              <a:rPr lang="es-MX" b="1"/>
              <a:t>C5 / DGGE / DIC</a:t>
            </a:r>
            <a:endParaRPr lang="es-MX" b="1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657052" y="6357822"/>
            <a:ext cx="2845541" cy="365210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300" b="1">
                <a:solidFill>
                  <a:srgbClr val="636569"/>
                </a:solidFill>
                <a:latin typeface="Gotham" panose="02000504050000020004" pitchFamily="2" charset="0"/>
              </a:defRPr>
            </a:lvl1pPr>
          </a:lstStyle>
          <a:p>
            <a:fld id="{2FB0512D-BBBB-4574-95EB-A13ADB4B902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915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49" r:id="rId3"/>
    <p:sldLayoutId id="2147483652" r:id="rId4"/>
    <p:sldLayoutId id="2147483656" r:id="rId5"/>
    <p:sldLayoutId id="2147483653" r:id="rId6"/>
    <p:sldLayoutId id="2147483650" r:id="rId7"/>
  </p:sldLayoutIdLst>
  <p:hf hdr="0" dt="0"/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3073251" y="692150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b="1" dirty="0">
                <a:solidFill>
                  <a:srgbClr val="898D8D"/>
                </a:solidFill>
                <a:latin typeface="Gotham" panose="02000504050000020004" pitchFamily="2" charset="0"/>
                <a:ea typeface="Source Sans Pro" pitchFamily="34" charset="0"/>
              </a:rPr>
              <a:t>Análisis de correlación espacial de Homicidios y Narcomenudeo </a:t>
            </a:r>
            <a:r>
              <a:rPr lang="es-ES" sz="3600" b="1" dirty="0" smtClean="0">
                <a:solidFill>
                  <a:srgbClr val="898D8D"/>
                </a:solidFill>
                <a:latin typeface="Gotham" panose="02000504050000020004" pitchFamily="2" charset="0"/>
                <a:ea typeface="Source Sans Pro" pitchFamily="34" charset="0"/>
              </a:rPr>
              <a:t>CDMX</a:t>
            </a:r>
            <a:r>
              <a:rPr lang="es-ES" sz="3600" b="1" dirty="0">
                <a:solidFill>
                  <a:srgbClr val="898D8D"/>
                </a:solidFill>
                <a:latin typeface="Gotham" panose="02000504050000020004" pitchFamily="2" charset="0"/>
                <a:ea typeface="Source Sans Pro" pitchFamily="34" charset="0"/>
              </a:rPr>
              <a:t> </a:t>
            </a:r>
            <a:r>
              <a:rPr lang="es-ES" sz="3600" b="1" dirty="0" smtClean="0">
                <a:solidFill>
                  <a:srgbClr val="898D8D"/>
                </a:solidFill>
                <a:latin typeface="Gotham" panose="02000504050000020004" pitchFamily="2" charset="0"/>
                <a:ea typeface="Source Sans Pro" pitchFamily="34" charset="0"/>
              </a:rPr>
              <a:t>2016-2018</a:t>
            </a:r>
            <a:endParaRPr lang="es-ES" sz="3600" b="1" dirty="0">
              <a:solidFill>
                <a:srgbClr val="898D8D"/>
              </a:solidFill>
              <a:latin typeface="Gotham" panose="02000504050000020004" pitchFamily="2" charset="0"/>
              <a:ea typeface="Source Sans Pro" pitchFamily="34" charset="0"/>
            </a:endParaRPr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xmlns="" id="{0DF40DDF-2AC2-4A4E-AEFB-C0F812A336B2}"/>
              </a:ext>
            </a:extLst>
          </p:cNvPr>
          <p:cNvSpPr txBox="1"/>
          <p:nvPr/>
        </p:nvSpPr>
        <p:spPr>
          <a:xfrm>
            <a:off x="1561083" y="6238106"/>
            <a:ext cx="337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000" b="1">
                <a:solidFill>
                  <a:srgbClr val="898D8D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s-ES" b="0" dirty="0" smtClean="0">
                <a:solidFill>
                  <a:srgbClr val="B7915B"/>
                </a:solidFill>
              </a:rPr>
              <a:t>Diciembre  2022</a:t>
            </a:r>
            <a:endParaRPr lang="es-MX" b="0" dirty="0">
              <a:solidFill>
                <a:srgbClr val="B791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8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D010C4C-AF74-49C3-A617-F386503D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512D-BBBB-4574-95EB-A13ADB4B902F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9" name="2 CuadroTexto">
            <a:extLst>
              <a:ext uri="{FF2B5EF4-FFF2-40B4-BE49-F238E27FC236}">
                <a16:creationId xmlns:a16="http://schemas.microsoft.com/office/drawing/2014/main" xmlns="" id="{99BC6589-4B73-434B-B62F-E8E477CC199E}"/>
              </a:ext>
            </a:extLst>
          </p:cNvPr>
          <p:cNvSpPr txBox="1"/>
          <p:nvPr/>
        </p:nvSpPr>
        <p:spPr>
          <a:xfrm>
            <a:off x="336947" y="261442"/>
            <a:ext cx="1152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rgbClr val="CB2833"/>
                </a:solidFill>
                <a:ea typeface="Source Sans Pro" pitchFamily="34" charset="0"/>
              </a:rPr>
              <a:t>Notas metodológicas</a:t>
            </a:r>
            <a:endParaRPr lang="es-MX" sz="2800" b="1" dirty="0">
              <a:solidFill>
                <a:srgbClr val="CB2833"/>
              </a:solidFill>
              <a:ea typeface="Source Sans Pro" pitchFamily="34" charset="0"/>
            </a:endParaRPr>
          </a:p>
        </p:txBody>
      </p:sp>
      <p:sp>
        <p:nvSpPr>
          <p:cNvPr id="7" name="Rectángulo 3"/>
          <p:cNvSpPr/>
          <p:nvPr/>
        </p:nvSpPr>
        <p:spPr>
          <a:xfrm>
            <a:off x="336947" y="837506"/>
            <a:ext cx="11665296" cy="56166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662" tIns="44331" rIns="88662" bIns="44331" rtlCol="0" anchor="t"/>
          <a:lstStyle/>
          <a:p>
            <a:pPr algn="just">
              <a:lnSpc>
                <a:spcPct val="115000"/>
              </a:lnSpc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El presente análisis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empleo información obtenida del Portal de Datos Abiertos de la Ciudad de México, seleccionando los delitos y realizando los filtros señalados a continuación:</a:t>
            </a:r>
          </a:p>
          <a:p>
            <a:pPr algn="just">
              <a:lnSpc>
                <a:spcPct val="115000"/>
              </a:lnSpc>
            </a:pP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BASES 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Fiscalía General de Justicia (FGJ) de la Ciudad de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México. </a:t>
            </a:r>
          </a:p>
          <a:p>
            <a:pPr algn="just">
              <a:lnSpc>
                <a:spcPct val="115000"/>
              </a:lnSpc>
            </a:pP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VARIABLES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Carpetas de investigación relacionadas con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Homicidio Doloso</a:t>
            </a: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Carpetas de investigación relacionadas con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Narcomenudeo</a:t>
            </a:r>
          </a:p>
          <a:p>
            <a:pPr algn="just">
              <a:lnSpc>
                <a:spcPct val="115000"/>
              </a:lnSpc>
            </a:pP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FILTROS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.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El periodo de análisis comprende los años 2016 a 2018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El ámbito geográfico es a nivel AGEB comprende los reportes registrados en las 16 alcaldías</a:t>
            </a: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FILTROS particulares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.</a:t>
            </a:r>
          </a:p>
          <a:p>
            <a:pPr marL="712788" indent="-350838" algn="just">
              <a:lnSpc>
                <a:spcPct val="115000"/>
              </a:lnSpc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Para la variable </a:t>
            </a:r>
            <a:r>
              <a:rPr lang="es-MX" sz="1200" b="1" dirty="0" smtClean="0">
                <a:solidFill>
                  <a:srgbClr val="C00000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Homicidio Doloso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fueron seleccionados los siguientes delitos: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HOMICIDIO POR ARMA DE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FUEGO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HOMICIDIOS INTENCIONALES (OTROS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)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HOMICIDIO POR ARMA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BLANCA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FEMINICIDIO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HOMICIDIO POR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GOLPES</a:t>
            </a: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FEMINICIDIO POR DISPARO DE ARMA DE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FUEGO</a:t>
            </a: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algn="just">
              <a:lnSpc>
                <a:spcPct val="115000"/>
              </a:lnSpc>
            </a:pPr>
            <a:endParaRPr lang="es-MX" sz="1200" dirty="0" smtClean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indent="361950" algn="just">
              <a:lnSpc>
                <a:spcPct val="115000"/>
              </a:lnSpc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Para </a:t>
            </a: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la variable </a:t>
            </a:r>
            <a:r>
              <a:rPr lang="es-MX" sz="1200" b="1" dirty="0">
                <a:solidFill>
                  <a:srgbClr val="C00000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Narcomenudeo</a:t>
            </a: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se emplearon los delitos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:</a:t>
            </a: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NARCOMENUDEO POSESION CON FINES DE VENTA, COMERCIO Y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SUMINISTRO.</a:t>
            </a: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algn="just">
              <a:lnSpc>
                <a:spcPct val="115000"/>
              </a:lnSpc>
            </a:pPr>
            <a:endParaRPr lang="es-MX" sz="1200" dirty="0" smtClean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es-MX" sz="1200" dirty="0" smtClean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es-MX" sz="14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MX" sz="1400" dirty="0">
              <a:solidFill>
                <a:srgbClr val="59595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1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htejedaj\Downloads\MAPA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39" y="837506"/>
            <a:ext cx="8136904" cy="575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tejedaj\Downloads\GRAFICA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31" y="2853730"/>
            <a:ext cx="3795649" cy="342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D010C4C-AF74-49C3-A617-F386503D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512D-BBBB-4574-95EB-A13ADB4B902F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8" name="2 CuadroTexto">
            <a:extLst>
              <a:ext uri="{FF2B5EF4-FFF2-40B4-BE49-F238E27FC236}">
                <a16:creationId xmlns:a16="http://schemas.microsoft.com/office/drawing/2014/main" xmlns="" id="{99BC6589-4B73-434B-B62F-E8E477CC199E}"/>
              </a:ext>
            </a:extLst>
          </p:cNvPr>
          <p:cNvSpPr txBox="1"/>
          <p:nvPr/>
        </p:nvSpPr>
        <p:spPr>
          <a:xfrm>
            <a:off x="7969795" y="2607509"/>
            <a:ext cx="3672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ea typeface="Source Sans Pro" pitchFamily="34" charset="0"/>
              </a:rPr>
              <a:t>Grafica de dispersión análisis de </a:t>
            </a:r>
            <a:r>
              <a:rPr lang="es-MX" sz="1000" b="1" dirty="0" err="1" smtClean="0">
                <a:ea typeface="Source Sans Pro" pitchFamily="34" charset="0"/>
              </a:rPr>
              <a:t>bivariado</a:t>
            </a:r>
            <a:r>
              <a:rPr lang="es-MX" sz="1000" b="1" dirty="0" smtClean="0">
                <a:ea typeface="Source Sans Pro" pitchFamily="34" charset="0"/>
              </a:rPr>
              <a:t> </a:t>
            </a:r>
            <a:r>
              <a:rPr lang="es-MX" sz="1000" b="1" dirty="0">
                <a:ea typeface="Source Sans Pro" pitchFamily="34" charset="0"/>
              </a:rPr>
              <a:t>de Moran (Homicidios)</a:t>
            </a:r>
          </a:p>
        </p:txBody>
      </p:sp>
      <p:sp>
        <p:nvSpPr>
          <p:cNvPr id="10" name="CuadroTexto 1">
            <a:extLst>
              <a:ext uri="{FF2B5EF4-FFF2-40B4-BE49-F238E27FC236}">
                <a16:creationId xmlns:a16="http://schemas.microsoft.com/office/drawing/2014/main" xmlns="" id="{7AD8AD0E-FAD4-4397-99CF-1F4C4066F7AD}"/>
              </a:ext>
            </a:extLst>
          </p:cNvPr>
          <p:cNvSpPr txBox="1"/>
          <p:nvPr/>
        </p:nvSpPr>
        <p:spPr>
          <a:xfrm>
            <a:off x="9986019" y="3142923"/>
            <a:ext cx="1531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solidFill>
                  <a:srgbClr val="0000FF"/>
                </a:solidFill>
              </a:rPr>
              <a:t>Índice de Correlación Global </a:t>
            </a:r>
            <a:r>
              <a:rPr lang="es-ES" sz="1050" b="1" dirty="0" smtClean="0">
                <a:solidFill>
                  <a:srgbClr val="0000FF"/>
                </a:solidFill>
              </a:rPr>
              <a:t>0.229</a:t>
            </a:r>
            <a:endParaRPr lang="es-MX" sz="1050" b="1" dirty="0">
              <a:solidFill>
                <a:srgbClr val="0000FF"/>
              </a:solidFill>
            </a:endParaRPr>
          </a:p>
        </p:txBody>
      </p:sp>
      <p:sp>
        <p:nvSpPr>
          <p:cNvPr id="11" name="Rectángulo 3"/>
          <p:cNvSpPr/>
          <p:nvPr/>
        </p:nvSpPr>
        <p:spPr>
          <a:xfrm>
            <a:off x="6097587" y="837505"/>
            <a:ext cx="5904656" cy="14401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662" tIns="44331" rIns="88662" bIns="44331" rtlCol="0" anchor="t"/>
          <a:lstStyle/>
          <a:p>
            <a:pPr algn="just">
              <a:lnSpc>
                <a:spcPct val="115000"/>
              </a:lnSpc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Resaltan la presencia de </a:t>
            </a: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clúster de polígonos con correlación </a:t>
            </a: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Alta-Alta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</a:t>
            </a: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entre ambas variables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para las alcaldías CUH, VCA, GAM, IZP y AZC.  Mientras que en COY, XOC, TLH y MIH no se observan aglomeraciones solo polígonos aislado con esta relación.</a:t>
            </a:r>
          </a:p>
          <a:p>
            <a:pPr algn="just">
              <a:lnSpc>
                <a:spcPct val="115000"/>
              </a:lnSpc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La relación Altos Homicidios-Bajo </a:t>
            </a: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Narcomenudeo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es dispersa en casi todas las alcaldías salvo en TLP, sucede lo mismo para la correlación inversa solo COY y CUH si tiende a generar clúster significativos donde la variable narcomenudeo tiene alta presencia.</a:t>
            </a: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</p:txBody>
      </p:sp>
      <p:sp>
        <p:nvSpPr>
          <p:cNvPr id="14" name="2 CuadroTexto">
            <a:extLst>
              <a:ext uri="{FF2B5EF4-FFF2-40B4-BE49-F238E27FC236}">
                <a16:creationId xmlns:a16="http://schemas.microsoft.com/office/drawing/2014/main" xmlns="" id="{99BC6589-4B73-434B-B62F-E8E477CC199E}"/>
              </a:ext>
            </a:extLst>
          </p:cNvPr>
          <p:cNvSpPr txBox="1"/>
          <p:nvPr/>
        </p:nvSpPr>
        <p:spPr>
          <a:xfrm>
            <a:off x="336947" y="261442"/>
            <a:ext cx="115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CB2833"/>
                </a:solidFill>
                <a:ea typeface="Source Sans Pro" pitchFamily="34" charset="0"/>
              </a:rPr>
              <a:t>Mapa de </a:t>
            </a:r>
            <a:r>
              <a:rPr lang="es-MX" b="1" dirty="0" err="1">
                <a:solidFill>
                  <a:srgbClr val="CB2833"/>
                </a:solidFill>
                <a:ea typeface="Source Sans Pro" pitchFamily="34" charset="0"/>
              </a:rPr>
              <a:t>cluster</a:t>
            </a:r>
            <a:r>
              <a:rPr lang="es-MX" b="1" dirty="0">
                <a:solidFill>
                  <a:srgbClr val="CB2833"/>
                </a:solidFill>
                <a:ea typeface="Source Sans Pro" pitchFamily="34" charset="0"/>
              </a:rPr>
              <a:t> análisis de </a:t>
            </a:r>
            <a:r>
              <a:rPr lang="es-MX" b="1" dirty="0" err="1" smtClean="0">
                <a:solidFill>
                  <a:srgbClr val="CB2833"/>
                </a:solidFill>
                <a:ea typeface="Source Sans Pro" pitchFamily="34" charset="0"/>
              </a:rPr>
              <a:t>bivariado</a:t>
            </a:r>
            <a:r>
              <a:rPr lang="es-MX" b="1" dirty="0" smtClean="0">
                <a:solidFill>
                  <a:srgbClr val="CB2833"/>
                </a:solidFill>
                <a:ea typeface="Source Sans Pro" pitchFamily="34" charset="0"/>
              </a:rPr>
              <a:t> </a:t>
            </a:r>
            <a:r>
              <a:rPr lang="es-MX" b="1" dirty="0">
                <a:solidFill>
                  <a:srgbClr val="CB2833"/>
                </a:solidFill>
                <a:ea typeface="Source Sans Pro" pitchFamily="34" charset="0"/>
              </a:rPr>
              <a:t>de </a:t>
            </a:r>
            <a:r>
              <a:rPr lang="es-MX" b="1" dirty="0" smtClean="0">
                <a:solidFill>
                  <a:srgbClr val="CB2833"/>
                </a:solidFill>
                <a:ea typeface="Source Sans Pro" pitchFamily="34" charset="0"/>
              </a:rPr>
              <a:t>Moran </a:t>
            </a:r>
            <a:r>
              <a:rPr lang="es-MX" b="1" dirty="0">
                <a:solidFill>
                  <a:srgbClr val="CB2833"/>
                </a:solidFill>
                <a:ea typeface="Source Sans Pro" pitchFamily="34" charset="0"/>
              </a:rPr>
              <a:t>(homicidios vs narcomenudeo</a:t>
            </a:r>
            <a:r>
              <a:rPr lang="es-MX" b="1" dirty="0" smtClean="0">
                <a:solidFill>
                  <a:srgbClr val="CB2833"/>
                </a:solidFill>
                <a:ea typeface="Source Sans Pro" pitchFamily="34" charset="0"/>
              </a:rPr>
              <a:t>) por </a:t>
            </a:r>
            <a:r>
              <a:rPr lang="es-MX" b="1" dirty="0" err="1" smtClean="0">
                <a:solidFill>
                  <a:srgbClr val="CB2833"/>
                </a:solidFill>
                <a:ea typeface="Source Sans Pro" pitchFamily="34" charset="0"/>
              </a:rPr>
              <a:t>AGEB</a:t>
            </a:r>
            <a:endParaRPr lang="es-MX" b="1" dirty="0">
              <a:solidFill>
                <a:srgbClr val="CB2833"/>
              </a:solidFill>
              <a:ea typeface="Source Sans Pro" pitchFamily="34" charset="0"/>
            </a:endParaRPr>
          </a:p>
        </p:txBody>
      </p:sp>
      <p:sp>
        <p:nvSpPr>
          <p:cNvPr id="43" name="CuadroTexto 1">
            <a:extLst>
              <a:ext uri="{FF2B5EF4-FFF2-40B4-BE49-F238E27FC236}">
                <a16:creationId xmlns="" xmlns:a16="http://schemas.microsoft.com/office/drawing/2014/main" id="{7AD8AD0E-FAD4-4397-99CF-1F4C4066F7AD}"/>
              </a:ext>
            </a:extLst>
          </p:cNvPr>
          <p:cNvSpPr txBox="1"/>
          <p:nvPr/>
        </p:nvSpPr>
        <p:spPr>
          <a:xfrm>
            <a:off x="3361283" y="84023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0000FF"/>
                </a:solidFill>
              </a:rPr>
              <a:t>Reclusorio Norte</a:t>
            </a:r>
            <a:endParaRPr lang="es-MX" sz="800" b="1" dirty="0">
              <a:solidFill>
                <a:srgbClr val="0000FF"/>
              </a:solidFill>
            </a:endParaRPr>
          </a:p>
        </p:txBody>
      </p:sp>
      <p:cxnSp>
        <p:nvCxnSpPr>
          <p:cNvPr id="44" name="43 Conector recto de flecha"/>
          <p:cNvCxnSpPr/>
          <p:nvPr/>
        </p:nvCxnSpPr>
        <p:spPr>
          <a:xfrm>
            <a:off x="3865339" y="1009510"/>
            <a:ext cx="396044" cy="30661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1">
            <a:extLst>
              <a:ext uri="{FF2B5EF4-FFF2-40B4-BE49-F238E27FC236}">
                <a16:creationId xmlns="" xmlns:a16="http://schemas.microsoft.com/office/drawing/2014/main" id="{7AD8AD0E-FAD4-4397-99CF-1F4C4066F7AD}"/>
              </a:ext>
            </a:extLst>
          </p:cNvPr>
          <p:cNvSpPr txBox="1"/>
          <p:nvPr/>
        </p:nvSpPr>
        <p:spPr>
          <a:xfrm>
            <a:off x="2791818" y="1447421"/>
            <a:ext cx="78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0000FF"/>
                </a:solidFill>
              </a:rPr>
              <a:t>San Martin </a:t>
            </a:r>
            <a:r>
              <a:rPr lang="es-ES" sz="800" b="1" dirty="0" err="1" smtClean="0">
                <a:solidFill>
                  <a:srgbClr val="0000FF"/>
                </a:solidFill>
              </a:rPr>
              <a:t>Xochinahuac</a:t>
            </a:r>
            <a:endParaRPr lang="es-MX" sz="800" b="1" dirty="0">
              <a:solidFill>
                <a:srgbClr val="0000FF"/>
              </a:solidFill>
            </a:endParaRPr>
          </a:p>
        </p:txBody>
      </p:sp>
      <p:cxnSp>
        <p:nvCxnSpPr>
          <p:cNvPr id="46" name="45 Conector recto de flecha"/>
          <p:cNvCxnSpPr/>
          <p:nvPr/>
        </p:nvCxnSpPr>
        <p:spPr>
          <a:xfrm>
            <a:off x="3433291" y="1616698"/>
            <a:ext cx="432048" cy="1692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1">
            <a:extLst>
              <a:ext uri="{FF2B5EF4-FFF2-40B4-BE49-F238E27FC236}">
                <a16:creationId xmlns="" xmlns:a16="http://schemas.microsoft.com/office/drawing/2014/main" id="{7AD8AD0E-FAD4-4397-99CF-1F4C4066F7AD}"/>
              </a:ext>
            </a:extLst>
          </p:cNvPr>
          <p:cNvSpPr txBox="1"/>
          <p:nvPr/>
        </p:nvSpPr>
        <p:spPr>
          <a:xfrm>
            <a:off x="5377508" y="217875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0000FF"/>
                </a:solidFill>
              </a:rPr>
              <a:t>Zona de la Merced</a:t>
            </a:r>
            <a:endParaRPr lang="es-MX" sz="800" b="1" dirty="0">
              <a:solidFill>
                <a:srgbClr val="0000FF"/>
              </a:solidFill>
            </a:endParaRPr>
          </a:p>
        </p:txBody>
      </p:sp>
      <p:cxnSp>
        <p:nvCxnSpPr>
          <p:cNvPr id="48" name="47 Conector recto de flecha"/>
          <p:cNvCxnSpPr/>
          <p:nvPr/>
        </p:nvCxnSpPr>
        <p:spPr>
          <a:xfrm flipH="1">
            <a:off x="4580190" y="2348029"/>
            <a:ext cx="971854" cy="1692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1">
            <a:extLst>
              <a:ext uri="{FF2B5EF4-FFF2-40B4-BE49-F238E27FC236}">
                <a16:creationId xmlns="" xmlns:a16="http://schemas.microsoft.com/office/drawing/2014/main" id="{7AD8AD0E-FAD4-4397-99CF-1F4C4066F7AD}"/>
              </a:ext>
            </a:extLst>
          </p:cNvPr>
          <p:cNvSpPr txBox="1"/>
          <p:nvPr/>
        </p:nvSpPr>
        <p:spPr>
          <a:xfrm>
            <a:off x="2147254" y="1939721"/>
            <a:ext cx="110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0000FF"/>
                </a:solidFill>
              </a:rPr>
              <a:t>Corredor Urbano Eje 1 Norte (Col. Buena Vista a Morelos)</a:t>
            </a:r>
            <a:endParaRPr lang="es-MX" sz="800" b="1" dirty="0">
              <a:solidFill>
                <a:srgbClr val="0000FF"/>
              </a:solidFill>
            </a:endParaRPr>
          </a:p>
        </p:txBody>
      </p:sp>
      <p:cxnSp>
        <p:nvCxnSpPr>
          <p:cNvPr id="50" name="49 Conector recto de flecha"/>
          <p:cNvCxnSpPr/>
          <p:nvPr/>
        </p:nvCxnSpPr>
        <p:spPr>
          <a:xfrm>
            <a:off x="3173031" y="2131714"/>
            <a:ext cx="1098459" cy="24321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1">
            <a:extLst>
              <a:ext uri="{FF2B5EF4-FFF2-40B4-BE49-F238E27FC236}">
                <a16:creationId xmlns="" xmlns:a16="http://schemas.microsoft.com/office/drawing/2014/main" id="{7AD8AD0E-FAD4-4397-99CF-1F4C4066F7AD}"/>
              </a:ext>
            </a:extLst>
          </p:cNvPr>
          <p:cNvSpPr txBox="1"/>
          <p:nvPr/>
        </p:nvSpPr>
        <p:spPr>
          <a:xfrm>
            <a:off x="1398224" y="3428237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0000FF"/>
                </a:solidFill>
              </a:rPr>
              <a:t>Pedregal de Santo Domingo</a:t>
            </a:r>
            <a:endParaRPr lang="es-MX" sz="800" b="1" dirty="0">
              <a:solidFill>
                <a:srgbClr val="0000FF"/>
              </a:solidFill>
            </a:endParaRPr>
          </a:p>
        </p:txBody>
      </p:sp>
      <p:cxnSp>
        <p:nvCxnSpPr>
          <p:cNvPr id="52" name="51 Conector recto de flecha"/>
          <p:cNvCxnSpPr/>
          <p:nvPr/>
        </p:nvCxnSpPr>
        <p:spPr>
          <a:xfrm>
            <a:off x="2209155" y="3597514"/>
            <a:ext cx="1854206" cy="10726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1">
            <a:extLst>
              <a:ext uri="{FF2B5EF4-FFF2-40B4-BE49-F238E27FC236}">
                <a16:creationId xmlns="" xmlns:a16="http://schemas.microsoft.com/office/drawing/2014/main" id="{7AD8AD0E-FAD4-4397-99CF-1F4C4066F7AD}"/>
              </a:ext>
            </a:extLst>
          </p:cNvPr>
          <p:cNvSpPr txBox="1"/>
          <p:nvPr/>
        </p:nvSpPr>
        <p:spPr>
          <a:xfrm>
            <a:off x="5197487" y="177044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0000FF"/>
                </a:solidFill>
              </a:rPr>
              <a:t>Morelos (Tepito)</a:t>
            </a:r>
            <a:endParaRPr lang="es-MX" sz="800" b="1" dirty="0">
              <a:solidFill>
                <a:srgbClr val="0000FF"/>
              </a:solidFill>
            </a:endParaRPr>
          </a:p>
        </p:txBody>
      </p:sp>
      <p:cxnSp>
        <p:nvCxnSpPr>
          <p:cNvPr id="54" name="53 Conector recto de flecha"/>
          <p:cNvCxnSpPr/>
          <p:nvPr/>
        </p:nvCxnSpPr>
        <p:spPr>
          <a:xfrm flipH="1">
            <a:off x="4441659" y="2043002"/>
            <a:ext cx="864096" cy="33855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1">
            <a:extLst>
              <a:ext uri="{FF2B5EF4-FFF2-40B4-BE49-F238E27FC236}">
                <a16:creationId xmlns="" xmlns:a16="http://schemas.microsoft.com/office/drawing/2014/main" id="{7AD8AD0E-FAD4-4397-99CF-1F4C4066F7AD}"/>
              </a:ext>
            </a:extLst>
          </p:cNvPr>
          <p:cNvSpPr txBox="1"/>
          <p:nvPr/>
        </p:nvSpPr>
        <p:spPr>
          <a:xfrm>
            <a:off x="6068986" y="3799359"/>
            <a:ext cx="1249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0000FF"/>
                </a:solidFill>
              </a:rPr>
              <a:t>Col. </a:t>
            </a:r>
            <a:r>
              <a:rPr lang="es-ES" sz="800" b="1" dirty="0">
                <a:solidFill>
                  <a:srgbClr val="0000FF"/>
                </a:solidFill>
              </a:rPr>
              <a:t>Miguel Hidalgo y </a:t>
            </a:r>
            <a:r>
              <a:rPr lang="es-ES" sz="800" b="1" dirty="0" smtClean="0">
                <a:solidFill>
                  <a:srgbClr val="0000FF"/>
                </a:solidFill>
              </a:rPr>
              <a:t>Agrícola Metropolitana </a:t>
            </a:r>
            <a:endParaRPr lang="es-MX" sz="800" b="1" dirty="0">
              <a:solidFill>
                <a:srgbClr val="0000FF"/>
              </a:solidFill>
            </a:endParaRPr>
          </a:p>
        </p:txBody>
      </p:sp>
      <p:cxnSp>
        <p:nvCxnSpPr>
          <p:cNvPr id="56" name="55 Conector recto de flecha"/>
          <p:cNvCxnSpPr/>
          <p:nvPr/>
        </p:nvCxnSpPr>
        <p:spPr>
          <a:xfrm flipH="1">
            <a:off x="5251969" y="3968636"/>
            <a:ext cx="93610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1">
            <a:extLst>
              <a:ext uri="{FF2B5EF4-FFF2-40B4-BE49-F238E27FC236}">
                <a16:creationId xmlns="" xmlns:a16="http://schemas.microsoft.com/office/drawing/2014/main" id="{7AD8AD0E-FAD4-4397-99CF-1F4C4066F7AD}"/>
              </a:ext>
            </a:extLst>
          </p:cNvPr>
          <p:cNvSpPr txBox="1"/>
          <p:nvPr/>
        </p:nvSpPr>
        <p:spPr>
          <a:xfrm>
            <a:off x="5305499" y="2515175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0000FF"/>
                </a:solidFill>
              </a:rPr>
              <a:t>Central de Abastos</a:t>
            </a:r>
            <a:endParaRPr lang="es-MX" sz="800" b="1" dirty="0">
              <a:solidFill>
                <a:srgbClr val="0000FF"/>
              </a:solidFill>
            </a:endParaRPr>
          </a:p>
        </p:txBody>
      </p:sp>
      <p:cxnSp>
        <p:nvCxnSpPr>
          <p:cNvPr id="58" name="57 Conector recto de flecha"/>
          <p:cNvCxnSpPr/>
          <p:nvPr/>
        </p:nvCxnSpPr>
        <p:spPr>
          <a:xfrm flipH="1">
            <a:off x="4873451" y="2730618"/>
            <a:ext cx="648072" cy="41230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1">
            <a:extLst>
              <a:ext uri="{FF2B5EF4-FFF2-40B4-BE49-F238E27FC236}">
                <a16:creationId xmlns="" xmlns:a16="http://schemas.microsoft.com/office/drawing/2014/main" id="{7AD8AD0E-FAD4-4397-99CF-1F4C4066F7AD}"/>
              </a:ext>
            </a:extLst>
          </p:cNvPr>
          <p:cNvSpPr txBox="1"/>
          <p:nvPr/>
        </p:nvSpPr>
        <p:spPr>
          <a:xfrm>
            <a:off x="6273481" y="345050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0000FF"/>
                </a:solidFill>
              </a:rPr>
              <a:t>Reclusorio Oriente</a:t>
            </a:r>
            <a:endParaRPr lang="es-MX" sz="800" b="1" dirty="0">
              <a:solidFill>
                <a:srgbClr val="0000FF"/>
              </a:solidFill>
            </a:endParaRPr>
          </a:p>
        </p:txBody>
      </p:sp>
      <p:cxnSp>
        <p:nvCxnSpPr>
          <p:cNvPr id="60" name="59 Conector recto de flecha"/>
          <p:cNvCxnSpPr/>
          <p:nvPr/>
        </p:nvCxnSpPr>
        <p:spPr>
          <a:xfrm flipH="1">
            <a:off x="5089476" y="3619780"/>
            <a:ext cx="1368151" cy="9424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1">
            <a:extLst>
              <a:ext uri="{FF2B5EF4-FFF2-40B4-BE49-F238E27FC236}">
                <a16:creationId xmlns="" xmlns:a16="http://schemas.microsoft.com/office/drawing/2014/main" id="{7AD8AD0E-FAD4-4397-99CF-1F4C4066F7AD}"/>
              </a:ext>
            </a:extLst>
          </p:cNvPr>
          <p:cNvSpPr txBox="1"/>
          <p:nvPr/>
        </p:nvSpPr>
        <p:spPr>
          <a:xfrm>
            <a:off x="2264419" y="2532741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0000FF"/>
                </a:solidFill>
              </a:rPr>
              <a:t>La Obrera</a:t>
            </a:r>
            <a:endParaRPr lang="es-MX" sz="800" b="1" dirty="0">
              <a:solidFill>
                <a:srgbClr val="0000FF"/>
              </a:solidFill>
            </a:endParaRPr>
          </a:p>
        </p:txBody>
      </p:sp>
      <p:cxnSp>
        <p:nvCxnSpPr>
          <p:cNvPr id="62" name="61 Conector recto de flecha"/>
          <p:cNvCxnSpPr/>
          <p:nvPr/>
        </p:nvCxnSpPr>
        <p:spPr>
          <a:xfrm>
            <a:off x="2879786" y="2650916"/>
            <a:ext cx="1436861" cy="461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1">
            <a:extLst>
              <a:ext uri="{FF2B5EF4-FFF2-40B4-BE49-F238E27FC236}">
                <a16:creationId xmlns="" xmlns:a16="http://schemas.microsoft.com/office/drawing/2014/main" id="{7AD8AD0E-FAD4-4397-99CF-1F4C4066F7AD}"/>
              </a:ext>
            </a:extLst>
          </p:cNvPr>
          <p:cNvSpPr txBox="1"/>
          <p:nvPr/>
        </p:nvSpPr>
        <p:spPr>
          <a:xfrm>
            <a:off x="5089476" y="1462119"/>
            <a:ext cx="845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0000FF"/>
                </a:solidFill>
              </a:rPr>
              <a:t>Col. 25 d</a:t>
            </a:r>
            <a:r>
              <a:rPr lang="es-ES" sz="800" b="1" dirty="0" smtClean="0">
                <a:solidFill>
                  <a:srgbClr val="0000FF"/>
                </a:solidFill>
              </a:rPr>
              <a:t>e Julio </a:t>
            </a:r>
            <a:endParaRPr lang="es-MX" sz="800" b="1" dirty="0">
              <a:solidFill>
                <a:srgbClr val="0000FF"/>
              </a:solidFill>
            </a:endParaRPr>
          </a:p>
        </p:txBody>
      </p:sp>
      <p:cxnSp>
        <p:nvCxnSpPr>
          <p:cNvPr id="64" name="63 Conector recto de flecha"/>
          <p:cNvCxnSpPr/>
          <p:nvPr/>
        </p:nvCxnSpPr>
        <p:spPr>
          <a:xfrm flipH="1">
            <a:off x="4974937" y="1605554"/>
            <a:ext cx="198149" cy="26845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1">
            <a:extLst>
              <a:ext uri="{FF2B5EF4-FFF2-40B4-BE49-F238E27FC236}">
                <a16:creationId xmlns="" xmlns:a16="http://schemas.microsoft.com/office/drawing/2014/main" id="{7AD8AD0E-FAD4-4397-99CF-1F4C4066F7AD}"/>
              </a:ext>
            </a:extLst>
          </p:cNvPr>
          <p:cNvSpPr txBox="1"/>
          <p:nvPr/>
        </p:nvSpPr>
        <p:spPr>
          <a:xfrm>
            <a:off x="4819234" y="1097574"/>
            <a:ext cx="1116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0000FF"/>
                </a:solidFill>
              </a:rPr>
              <a:t>Col. </a:t>
            </a:r>
            <a:r>
              <a:rPr lang="es-ES" sz="800" b="1" dirty="0" smtClean="0">
                <a:solidFill>
                  <a:srgbClr val="0000FF"/>
                </a:solidFill>
              </a:rPr>
              <a:t>Martín Carrera y La Villa</a:t>
            </a:r>
            <a:endParaRPr lang="es-MX" sz="800" b="1" dirty="0">
              <a:solidFill>
                <a:srgbClr val="0000FF"/>
              </a:solidFill>
            </a:endParaRPr>
          </a:p>
        </p:txBody>
      </p:sp>
      <p:cxnSp>
        <p:nvCxnSpPr>
          <p:cNvPr id="66" name="65 Conector recto de flecha"/>
          <p:cNvCxnSpPr/>
          <p:nvPr/>
        </p:nvCxnSpPr>
        <p:spPr>
          <a:xfrm flipH="1">
            <a:off x="4704695" y="1241009"/>
            <a:ext cx="198150" cy="68880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1">
            <a:extLst>
              <a:ext uri="{FF2B5EF4-FFF2-40B4-BE49-F238E27FC236}">
                <a16:creationId xmlns="" xmlns:a16="http://schemas.microsoft.com/office/drawing/2014/main" id="{7AD8AD0E-FAD4-4397-99CF-1F4C4066F7AD}"/>
              </a:ext>
            </a:extLst>
          </p:cNvPr>
          <p:cNvSpPr txBox="1"/>
          <p:nvPr/>
        </p:nvSpPr>
        <p:spPr>
          <a:xfrm>
            <a:off x="6385619" y="4700676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0000FF"/>
                </a:solidFill>
              </a:rPr>
              <a:t>Zona Reclusorio Sur</a:t>
            </a:r>
            <a:endParaRPr lang="es-MX" sz="800" b="1" dirty="0">
              <a:solidFill>
                <a:srgbClr val="0000FF"/>
              </a:solidFill>
            </a:endParaRPr>
          </a:p>
        </p:txBody>
      </p:sp>
      <p:cxnSp>
        <p:nvCxnSpPr>
          <p:cNvPr id="68" name="67 Conector recto de flecha"/>
          <p:cNvCxnSpPr/>
          <p:nvPr/>
        </p:nvCxnSpPr>
        <p:spPr>
          <a:xfrm flipH="1" flipV="1">
            <a:off x="4513411" y="4541889"/>
            <a:ext cx="1944216" cy="30280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1">
            <a:extLst>
              <a:ext uri="{FF2B5EF4-FFF2-40B4-BE49-F238E27FC236}">
                <a16:creationId xmlns="" xmlns:a16="http://schemas.microsoft.com/office/drawing/2014/main" id="{7AD8AD0E-FAD4-4397-99CF-1F4C4066F7AD}"/>
              </a:ext>
            </a:extLst>
          </p:cNvPr>
          <p:cNvSpPr txBox="1"/>
          <p:nvPr/>
        </p:nvSpPr>
        <p:spPr>
          <a:xfrm>
            <a:off x="6006529" y="2730618"/>
            <a:ext cx="1142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0000FF"/>
                </a:solidFill>
              </a:rPr>
              <a:t>Zona Reclusorio Santa Martha Acatitla</a:t>
            </a:r>
            <a:endParaRPr lang="es-MX" sz="800" b="1" dirty="0">
              <a:solidFill>
                <a:srgbClr val="0000FF"/>
              </a:solidFill>
            </a:endParaRPr>
          </a:p>
        </p:txBody>
      </p:sp>
      <p:cxnSp>
        <p:nvCxnSpPr>
          <p:cNvPr id="70" name="69 Conector recto de flecha"/>
          <p:cNvCxnSpPr/>
          <p:nvPr/>
        </p:nvCxnSpPr>
        <p:spPr>
          <a:xfrm flipH="1">
            <a:off x="5747505" y="2921389"/>
            <a:ext cx="455364" cy="25954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tejedaj\Downloads\WhatsApp Image 2023-01-02 at 7.24.01 PM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48" y="4865514"/>
            <a:ext cx="1243075" cy="1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1">
            <a:extLst>
              <a:ext uri="{FF2B5EF4-FFF2-40B4-BE49-F238E27FC236}">
                <a16:creationId xmlns="" xmlns:a16="http://schemas.microsoft.com/office/drawing/2014/main" id="{7AD8AD0E-FAD4-4397-99CF-1F4C4066F7AD}"/>
              </a:ext>
            </a:extLst>
          </p:cNvPr>
          <p:cNvSpPr txBox="1"/>
          <p:nvPr/>
        </p:nvSpPr>
        <p:spPr>
          <a:xfrm>
            <a:off x="6447709" y="3111949"/>
            <a:ext cx="109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0000FF"/>
                </a:solidFill>
              </a:rPr>
              <a:t>Zona Industrial de San Juan </a:t>
            </a:r>
            <a:r>
              <a:rPr lang="es-ES" sz="800" b="1" dirty="0" err="1" smtClean="0">
                <a:solidFill>
                  <a:srgbClr val="0000FF"/>
                </a:solidFill>
              </a:rPr>
              <a:t>Xalpa</a:t>
            </a:r>
            <a:endParaRPr lang="es-MX" sz="800" b="1" dirty="0">
              <a:solidFill>
                <a:srgbClr val="0000FF"/>
              </a:solidFill>
            </a:endParaRP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4902845" y="3281226"/>
            <a:ext cx="1729012" cy="33855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20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D010C4C-AF74-49C3-A617-F386503D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512D-BBBB-4574-95EB-A13ADB4B902F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7" name="Rectángulo 3"/>
          <p:cNvSpPr/>
          <p:nvPr/>
        </p:nvSpPr>
        <p:spPr>
          <a:xfrm>
            <a:off x="7537747" y="981522"/>
            <a:ext cx="4464496" cy="100811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662" tIns="44331" rIns="88662" bIns="44331" rtlCol="0" anchor="t"/>
          <a:lstStyle/>
          <a:p>
            <a:pPr algn="just">
              <a:lnSpc>
                <a:spcPct val="115000"/>
              </a:lnSpc>
            </a:pPr>
            <a:r>
              <a:rPr lang="es-MX" sz="14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El valor de  significancia </a:t>
            </a:r>
            <a:r>
              <a:rPr lang="es-MX" sz="14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confirma </a:t>
            </a:r>
            <a:r>
              <a:rPr lang="es-MX" sz="14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la </a:t>
            </a:r>
            <a:r>
              <a:rPr lang="es-MX" sz="14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correlación de las variables en clúster con valores </a:t>
            </a:r>
            <a:r>
              <a:rPr lang="es-MX" sz="14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Alto-Alto</a:t>
            </a:r>
            <a:r>
              <a:rPr lang="es-MX" sz="14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de las alcaldías CUH, VCA, GAM, IZP y AZC.</a:t>
            </a:r>
            <a:endParaRPr lang="es-MX" sz="1400" dirty="0">
              <a:solidFill>
                <a:srgbClr val="59595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</p:txBody>
      </p:sp>
      <p:pic>
        <p:nvPicPr>
          <p:cNvPr id="2050" name="Picture 2" descr="C:\Users\htejedaj\Downloads\MAPA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83" y="810799"/>
            <a:ext cx="4968552" cy="6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CuadroTexto">
            <a:extLst>
              <a:ext uri="{FF2B5EF4-FFF2-40B4-BE49-F238E27FC236}">
                <a16:creationId xmlns:a16="http://schemas.microsoft.com/office/drawing/2014/main" xmlns="" id="{99BC6589-4B73-434B-B62F-E8E477CC199E}"/>
              </a:ext>
            </a:extLst>
          </p:cNvPr>
          <p:cNvSpPr txBox="1"/>
          <p:nvPr/>
        </p:nvSpPr>
        <p:spPr>
          <a:xfrm>
            <a:off x="336947" y="261442"/>
            <a:ext cx="11521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>
                <a:solidFill>
                  <a:srgbClr val="CB2833"/>
                </a:solidFill>
                <a:ea typeface="Source Sans Pro" pitchFamily="34" charset="0"/>
              </a:rPr>
              <a:t>Mapa de significancia análisis de </a:t>
            </a:r>
            <a:r>
              <a:rPr lang="es-MX" sz="2200" b="1" dirty="0" err="1" smtClean="0">
                <a:solidFill>
                  <a:srgbClr val="CB2833"/>
                </a:solidFill>
                <a:ea typeface="Source Sans Pro" pitchFamily="34" charset="0"/>
              </a:rPr>
              <a:t>bivariado</a:t>
            </a:r>
            <a:r>
              <a:rPr lang="es-MX" sz="2200" b="1" dirty="0" smtClean="0">
                <a:solidFill>
                  <a:srgbClr val="CB2833"/>
                </a:solidFill>
                <a:ea typeface="Source Sans Pro" pitchFamily="34" charset="0"/>
              </a:rPr>
              <a:t> </a:t>
            </a:r>
            <a:r>
              <a:rPr lang="es-MX" sz="2200" b="1" dirty="0">
                <a:solidFill>
                  <a:srgbClr val="CB2833"/>
                </a:solidFill>
                <a:ea typeface="Source Sans Pro" pitchFamily="34" charset="0"/>
              </a:rPr>
              <a:t>de </a:t>
            </a:r>
            <a:r>
              <a:rPr lang="es-MX" sz="2200" b="1" dirty="0" smtClean="0">
                <a:solidFill>
                  <a:srgbClr val="CB2833"/>
                </a:solidFill>
                <a:ea typeface="Source Sans Pro" pitchFamily="34" charset="0"/>
              </a:rPr>
              <a:t>Moran </a:t>
            </a:r>
            <a:r>
              <a:rPr lang="es-MX" sz="2200" b="1" dirty="0">
                <a:solidFill>
                  <a:srgbClr val="CB2833"/>
                </a:solidFill>
                <a:ea typeface="Source Sans Pro" pitchFamily="34" charset="0"/>
              </a:rPr>
              <a:t>(</a:t>
            </a:r>
            <a:r>
              <a:rPr lang="es-MX" sz="2200" b="1" dirty="0" smtClean="0">
                <a:solidFill>
                  <a:srgbClr val="CB2833"/>
                </a:solidFill>
                <a:ea typeface="Source Sans Pro" pitchFamily="34" charset="0"/>
              </a:rPr>
              <a:t>homicidios vs narcomenudeo) por </a:t>
            </a:r>
            <a:r>
              <a:rPr lang="es-MX" sz="2200" b="1" dirty="0" err="1" smtClean="0">
                <a:solidFill>
                  <a:srgbClr val="CB2833"/>
                </a:solidFill>
                <a:ea typeface="Source Sans Pro" pitchFamily="34" charset="0"/>
              </a:rPr>
              <a:t>AGEB</a:t>
            </a:r>
            <a:endParaRPr lang="es-MX" sz="2200" b="1" dirty="0">
              <a:solidFill>
                <a:srgbClr val="CB2833"/>
              </a:solidFill>
              <a:ea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25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391</Words>
  <Application>Microsoft Office PowerPoint</Application>
  <PresentationFormat>Personalizado</PresentationFormat>
  <Paragraphs>54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DIC</dc:creator>
  <cp:lastModifiedBy>Héctor Fabricio Tejeda Juárez</cp:lastModifiedBy>
  <cp:revision>129</cp:revision>
  <dcterms:created xsi:type="dcterms:W3CDTF">2019-02-06T00:20:18Z</dcterms:created>
  <dcterms:modified xsi:type="dcterms:W3CDTF">2023-01-03T01:31:38Z</dcterms:modified>
</cp:coreProperties>
</file>