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Cousine"/>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45BB8E8-668E-452D-9FFE-52FD168D95F2}">
  <a:tblStyle styleId="{245BB8E8-668E-452D-9FFE-52FD168D95F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Cousine-bold.fntdata"/><Relationship Id="rId12" Type="http://schemas.openxmlformats.org/officeDocument/2006/relationships/slide" Target="slides/slide6.xml"/><Relationship Id="rId34" Type="http://schemas.openxmlformats.org/officeDocument/2006/relationships/font" Target="fonts/Cousine-regular.fntdata"/><Relationship Id="rId15" Type="http://schemas.openxmlformats.org/officeDocument/2006/relationships/slide" Target="slides/slide9.xml"/><Relationship Id="rId37" Type="http://schemas.openxmlformats.org/officeDocument/2006/relationships/font" Target="fonts/Cousine-boldItalic.fntdata"/><Relationship Id="rId14" Type="http://schemas.openxmlformats.org/officeDocument/2006/relationships/slide" Target="slides/slide8.xml"/><Relationship Id="rId36" Type="http://schemas.openxmlformats.org/officeDocument/2006/relationships/font" Target="fonts/Cousine-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16fb3d6b8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16fb3d6b8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16fb3d6b8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16fb3d6b8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16fb3d6b8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16fb3d6b8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de515da8af_4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de515da8af_4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de515da8af_4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de515da8af_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16fb3d6b8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16fb3d6b8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17a17d92e9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17a17d92e9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16fb3d6b8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16fb3d6b8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16fb3d6b8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16fb3d6b8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16fb3d6b8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16fb3d6b8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16fb3d6b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16fb3d6b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16fb3d6b8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16fb3d6b8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16fb3d6b8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16fb3d6b8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16fb3d6b8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16fb3d6b8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Experimental results for E_avg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de515da8af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de515da8af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16fb3d6b8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16fb3d6b8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de3d49c503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de3d49c503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de3d49c503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de3d49c503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17a17d92e9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17a17d92e9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de515da8af_4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de515da8af_4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de515da8af_4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de515da8af_4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de515da8af_4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de515da8af_4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de515da8af_4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de515da8af_4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de515da8af_4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de515da8af_4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de515da8af_4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de515da8af_4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de515da8af_4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de515da8af_4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914400" y="2980864"/>
            <a:ext cx="7212600" cy="11598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b="1" sz="4800"/>
            </a:lvl1pPr>
            <a:lvl2pPr lvl="1">
              <a:spcBef>
                <a:spcPts val="0"/>
              </a:spcBef>
              <a:spcAft>
                <a:spcPts val="0"/>
              </a:spcAft>
              <a:buSzPts val="4800"/>
              <a:buNone/>
              <a:defRPr b="1" sz="4800"/>
            </a:lvl2pPr>
            <a:lvl3pPr lvl="2">
              <a:spcBef>
                <a:spcPts val="0"/>
              </a:spcBef>
              <a:spcAft>
                <a:spcPts val="0"/>
              </a:spcAft>
              <a:buSzPts val="4800"/>
              <a:buNone/>
              <a:defRPr b="1" sz="4800"/>
            </a:lvl3pPr>
            <a:lvl4pPr lvl="3">
              <a:spcBef>
                <a:spcPts val="0"/>
              </a:spcBef>
              <a:spcAft>
                <a:spcPts val="0"/>
              </a:spcAft>
              <a:buSzPts val="4800"/>
              <a:buNone/>
              <a:defRPr b="1" sz="4800"/>
            </a:lvl4pPr>
            <a:lvl5pPr lvl="4">
              <a:spcBef>
                <a:spcPts val="0"/>
              </a:spcBef>
              <a:spcAft>
                <a:spcPts val="0"/>
              </a:spcAft>
              <a:buSzPts val="4800"/>
              <a:buNone/>
              <a:defRPr b="1" sz="4800"/>
            </a:lvl5pPr>
            <a:lvl6pPr lvl="5">
              <a:spcBef>
                <a:spcPts val="0"/>
              </a:spcBef>
              <a:spcAft>
                <a:spcPts val="0"/>
              </a:spcAft>
              <a:buSzPts val="4800"/>
              <a:buNone/>
              <a:defRPr b="1" sz="4800"/>
            </a:lvl6pPr>
            <a:lvl7pPr lvl="6">
              <a:spcBef>
                <a:spcPts val="0"/>
              </a:spcBef>
              <a:spcAft>
                <a:spcPts val="0"/>
              </a:spcAft>
              <a:buSzPts val="4800"/>
              <a:buNone/>
              <a:defRPr b="1" sz="4800"/>
            </a:lvl7pPr>
            <a:lvl8pPr lvl="7">
              <a:spcBef>
                <a:spcPts val="0"/>
              </a:spcBef>
              <a:spcAft>
                <a:spcPts val="0"/>
              </a:spcAft>
              <a:buSzPts val="4800"/>
              <a:buNone/>
              <a:defRPr b="1" sz="4800"/>
            </a:lvl8pPr>
            <a:lvl9pPr lvl="8">
              <a:spcBef>
                <a:spcPts val="0"/>
              </a:spcBef>
              <a:spcAft>
                <a:spcPts val="0"/>
              </a:spcAft>
              <a:buSzPts val="4800"/>
              <a:buNone/>
              <a:defRPr b="1" sz="4800"/>
            </a:lvl9pPr>
          </a:lstStyle>
          <a:p/>
        </p:txBody>
      </p:sp>
      <p:sp>
        <p:nvSpPr>
          <p:cNvPr id="13" name="Google Shape;13;p2"/>
          <p:cNvSpPr/>
          <p:nvPr/>
        </p:nvSpPr>
        <p:spPr>
          <a:xfrm rot="5400000">
            <a:off x="4527177" y="744699"/>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solid"/>
            <a:miter lim="8000"/>
            <a:headEnd len="med" w="med" type="none"/>
            <a:tailEnd len="med" w="med" type="none"/>
          </a:ln>
        </p:spPr>
      </p:sp>
      <p:sp>
        <p:nvSpPr>
          <p:cNvPr id="14" name="Google Shape;14;p2"/>
          <p:cNvSpPr/>
          <p:nvPr/>
        </p:nvSpPr>
        <p:spPr>
          <a:xfrm rot="10800000">
            <a:off x="660998" y="3645100"/>
            <a:ext cx="1080000" cy="9951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 name="Google Shape;15;p2"/>
          <p:cNvCxnSpPr/>
          <p:nvPr/>
        </p:nvCxnSpPr>
        <p:spPr>
          <a:xfrm>
            <a:off x="8296743" y="2299856"/>
            <a:ext cx="0" cy="2075100"/>
          </a:xfrm>
          <a:prstGeom prst="straightConnector1">
            <a:avLst/>
          </a:prstGeom>
          <a:noFill/>
          <a:ln cap="flat" cmpd="sng" w="9525">
            <a:solidFill>
              <a:srgbClr val="FFFFFF"/>
            </a:solidFill>
            <a:prstDash val="solid"/>
            <a:round/>
            <a:headEnd len="sm" w="sm" type="triangle"/>
            <a:tailEnd len="sm" w="sm" type="triangle"/>
          </a:ln>
        </p:spPr>
      </p:cxnSp>
      <p:sp>
        <p:nvSpPr>
          <p:cNvPr id="16" name="Google Shape;16;p2"/>
          <p:cNvSpPr/>
          <p:nvPr/>
        </p:nvSpPr>
        <p:spPr>
          <a:xfrm rot="-5400000">
            <a:off x="4525702" y="-1293868"/>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dashDot"/>
            <a:miter lim="8000"/>
            <a:headEnd len="med" w="med" type="none"/>
            <a:tailEnd len="med" w="med" type="none"/>
          </a:ln>
        </p:spPr>
      </p:sp>
      <p:sp>
        <p:nvSpPr>
          <p:cNvPr id="17" name="Google Shape;17;p2"/>
          <p:cNvSpPr/>
          <p:nvPr/>
        </p:nvSpPr>
        <p:spPr>
          <a:xfrm>
            <a:off x="7216304" y="1888685"/>
            <a:ext cx="1395000" cy="12855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61" name="Shape 61"/>
        <p:cNvGrpSpPr/>
        <p:nvPr/>
      </p:nvGrpSpPr>
      <p:grpSpPr>
        <a:xfrm>
          <a:off x="0" y="0"/>
          <a:ext cx="0" cy="0"/>
          <a:chOff x="0" y="0"/>
          <a:chExt cx="0" cy="0"/>
        </a:xfrm>
      </p:grpSpPr>
      <p:sp>
        <p:nvSpPr>
          <p:cNvPr id="62" name="Google Shape;62;p1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3" name="Google Shape;63;p1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 name="Google Shape;64;p1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8" name="Shape 18"/>
        <p:cNvGrpSpPr/>
        <p:nvPr/>
      </p:nvGrpSpPr>
      <p:grpSpPr>
        <a:xfrm>
          <a:off x="0" y="0"/>
          <a:ext cx="0" cy="0"/>
          <a:chOff x="0" y="0"/>
          <a:chExt cx="0" cy="0"/>
        </a:xfrm>
      </p:grpSpPr>
      <p:sp>
        <p:nvSpPr>
          <p:cNvPr id="19" name="Google Shape;19;p3"/>
          <p:cNvSpPr/>
          <p:nvPr/>
        </p:nvSpPr>
        <p:spPr>
          <a:xfrm rot="5400000">
            <a:off x="4527177" y="-550510"/>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solid"/>
            <a:miter lim="8000"/>
            <a:headEnd len="med" w="med" type="none"/>
            <a:tailEnd len="med" w="med" type="none"/>
          </a:ln>
        </p:spPr>
      </p:sp>
      <p:sp>
        <p:nvSpPr>
          <p:cNvPr id="20" name="Google Shape;20;p3"/>
          <p:cNvSpPr/>
          <p:nvPr/>
        </p:nvSpPr>
        <p:spPr>
          <a:xfrm rot="-5400000">
            <a:off x="695075" y="986571"/>
            <a:ext cx="995100" cy="10662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 name="Google Shape;21;p3"/>
          <p:cNvCxnSpPr/>
          <p:nvPr/>
        </p:nvCxnSpPr>
        <p:spPr>
          <a:xfrm>
            <a:off x="8365300" y="1345300"/>
            <a:ext cx="0" cy="1696800"/>
          </a:xfrm>
          <a:prstGeom prst="straightConnector1">
            <a:avLst/>
          </a:prstGeom>
          <a:noFill/>
          <a:ln cap="flat" cmpd="sng" w="9525">
            <a:solidFill>
              <a:srgbClr val="FFFFFF"/>
            </a:solidFill>
            <a:prstDash val="solid"/>
            <a:round/>
            <a:headEnd len="sm" w="sm" type="triangle"/>
            <a:tailEnd len="sm" w="sm" type="triangle"/>
          </a:ln>
        </p:spPr>
      </p:cxnSp>
      <p:sp>
        <p:nvSpPr>
          <p:cNvPr id="22" name="Google Shape;22;p3"/>
          <p:cNvSpPr/>
          <p:nvPr/>
        </p:nvSpPr>
        <p:spPr>
          <a:xfrm rot="-5400000">
            <a:off x="4525702" y="-2134011"/>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dashDot"/>
            <a:miter lim="8000"/>
            <a:headEnd len="med" w="med" type="none"/>
            <a:tailEnd len="med" w="med" type="none"/>
          </a:ln>
        </p:spPr>
      </p:sp>
      <p:sp>
        <p:nvSpPr>
          <p:cNvPr id="23" name="Google Shape;23;p3"/>
          <p:cNvSpPr/>
          <p:nvPr/>
        </p:nvSpPr>
        <p:spPr>
          <a:xfrm rot="5400000">
            <a:off x="7048175" y="2866905"/>
            <a:ext cx="1285500" cy="13773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txBox="1"/>
          <p:nvPr>
            <p:ph type="ctrTitle"/>
          </p:nvPr>
        </p:nvSpPr>
        <p:spPr>
          <a:xfrm>
            <a:off x="921200" y="1509206"/>
            <a:ext cx="7205700" cy="1159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b="1" sz="3600"/>
            </a:lvl1pPr>
            <a:lvl2pPr lvl="1" rtl="0">
              <a:spcBef>
                <a:spcPts val="0"/>
              </a:spcBef>
              <a:spcAft>
                <a:spcPts val="0"/>
              </a:spcAft>
              <a:buSzPts val="3600"/>
              <a:buNone/>
              <a:defRPr b="1" sz="3600"/>
            </a:lvl2pPr>
            <a:lvl3pPr lvl="2" rtl="0">
              <a:spcBef>
                <a:spcPts val="0"/>
              </a:spcBef>
              <a:spcAft>
                <a:spcPts val="0"/>
              </a:spcAft>
              <a:buSzPts val="3600"/>
              <a:buNone/>
              <a:defRPr b="1" sz="3600"/>
            </a:lvl3pPr>
            <a:lvl4pPr lvl="3" rtl="0">
              <a:spcBef>
                <a:spcPts val="0"/>
              </a:spcBef>
              <a:spcAft>
                <a:spcPts val="0"/>
              </a:spcAft>
              <a:buSzPts val="3600"/>
              <a:buNone/>
              <a:defRPr b="1" sz="3600"/>
            </a:lvl4pPr>
            <a:lvl5pPr lvl="4" rtl="0">
              <a:spcBef>
                <a:spcPts val="0"/>
              </a:spcBef>
              <a:spcAft>
                <a:spcPts val="0"/>
              </a:spcAft>
              <a:buSzPts val="3600"/>
              <a:buNone/>
              <a:defRPr b="1" sz="3600"/>
            </a:lvl5pPr>
            <a:lvl6pPr lvl="5" rtl="0">
              <a:spcBef>
                <a:spcPts val="0"/>
              </a:spcBef>
              <a:spcAft>
                <a:spcPts val="0"/>
              </a:spcAft>
              <a:buSzPts val="3600"/>
              <a:buNone/>
              <a:defRPr b="1" sz="3600"/>
            </a:lvl6pPr>
            <a:lvl7pPr lvl="6" rtl="0">
              <a:spcBef>
                <a:spcPts val="0"/>
              </a:spcBef>
              <a:spcAft>
                <a:spcPts val="0"/>
              </a:spcAft>
              <a:buSzPts val="3600"/>
              <a:buNone/>
              <a:defRPr b="1" sz="3600"/>
            </a:lvl7pPr>
            <a:lvl8pPr lvl="7" rtl="0">
              <a:spcBef>
                <a:spcPts val="0"/>
              </a:spcBef>
              <a:spcAft>
                <a:spcPts val="0"/>
              </a:spcAft>
              <a:buSzPts val="3600"/>
              <a:buNone/>
              <a:defRPr b="1" sz="3600"/>
            </a:lvl8pPr>
            <a:lvl9pPr lvl="8" rtl="0">
              <a:spcBef>
                <a:spcPts val="0"/>
              </a:spcBef>
              <a:spcAft>
                <a:spcPts val="0"/>
              </a:spcAft>
              <a:buSzPts val="3600"/>
              <a:buNone/>
              <a:defRPr b="1" sz="3600"/>
            </a:lvl9pPr>
          </a:lstStyle>
          <a:p/>
        </p:txBody>
      </p:sp>
      <p:sp>
        <p:nvSpPr>
          <p:cNvPr id="25" name="Google Shape;25;p3"/>
          <p:cNvSpPr txBox="1"/>
          <p:nvPr>
            <p:ph idx="1" type="subTitle"/>
          </p:nvPr>
        </p:nvSpPr>
        <p:spPr>
          <a:xfrm>
            <a:off x="4698564" y="3108819"/>
            <a:ext cx="3542400" cy="7848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1800"/>
              <a:buNone/>
              <a:defRPr sz="1800">
                <a:solidFill>
                  <a:srgbClr val="FFFFFF"/>
                </a:solidFill>
              </a:defRPr>
            </a:lvl1pPr>
            <a:lvl2pPr lvl="1" rtl="0" algn="r">
              <a:spcBef>
                <a:spcPts val="0"/>
              </a:spcBef>
              <a:spcAft>
                <a:spcPts val="0"/>
              </a:spcAft>
              <a:buClr>
                <a:srgbClr val="FFFFFF"/>
              </a:buClr>
              <a:buSzPts val="1800"/>
              <a:buNone/>
              <a:defRPr sz="1800">
                <a:solidFill>
                  <a:srgbClr val="FFFFFF"/>
                </a:solidFill>
              </a:defRPr>
            </a:lvl2pPr>
            <a:lvl3pPr lvl="2" rtl="0" algn="r">
              <a:spcBef>
                <a:spcPts val="0"/>
              </a:spcBef>
              <a:spcAft>
                <a:spcPts val="0"/>
              </a:spcAft>
              <a:buClr>
                <a:srgbClr val="FFFFFF"/>
              </a:buClr>
              <a:buSzPts val="1800"/>
              <a:buNone/>
              <a:defRPr sz="1800">
                <a:solidFill>
                  <a:srgbClr val="FFFFFF"/>
                </a:solidFill>
              </a:defRPr>
            </a:lvl3pPr>
            <a:lvl4pPr lvl="3" rtl="0" algn="r">
              <a:spcBef>
                <a:spcPts val="0"/>
              </a:spcBef>
              <a:spcAft>
                <a:spcPts val="0"/>
              </a:spcAft>
              <a:buClr>
                <a:srgbClr val="FFFFFF"/>
              </a:buClr>
              <a:buSzPts val="2400"/>
              <a:buNone/>
              <a:defRPr>
                <a:solidFill>
                  <a:srgbClr val="FFFFFF"/>
                </a:solidFill>
              </a:defRPr>
            </a:lvl4pPr>
            <a:lvl5pPr lvl="4" rtl="0" algn="r">
              <a:spcBef>
                <a:spcPts val="0"/>
              </a:spcBef>
              <a:spcAft>
                <a:spcPts val="0"/>
              </a:spcAft>
              <a:buClr>
                <a:srgbClr val="FFFFFF"/>
              </a:buClr>
              <a:buSzPts val="2400"/>
              <a:buNone/>
              <a:defRPr>
                <a:solidFill>
                  <a:srgbClr val="FFFFFF"/>
                </a:solidFill>
              </a:defRPr>
            </a:lvl5pPr>
            <a:lvl6pPr lvl="5" rtl="0" algn="r">
              <a:spcBef>
                <a:spcPts val="0"/>
              </a:spcBef>
              <a:spcAft>
                <a:spcPts val="0"/>
              </a:spcAft>
              <a:buClr>
                <a:srgbClr val="FFFFFF"/>
              </a:buClr>
              <a:buSzPts val="2400"/>
              <a:buNone/>
              <a:defRPr>
                <a:solidFill>
                  <a:srgbClr val="FFFFFF"/>
                </a:solidFill>
              </a:defRPr>
            </a:lvl6pPr>
            <a:lvl7pPr lvl="6" rtl="0" algn="r">
              <a:spcBef>
                <a:spcPts val="0"/>
              </a:spcBef>
              <a:spcAft>
                <a:spcPts val="0"/>
              </a:spcAft>
              <a:buClr>
                <a:srgbClr val="FFFFFF"/>
              </a:buClr>
              <a:buSzPts val="2400"/>
              <a:buNone/>
              <a:defRPr>
                <a:solidFill>
                  <a:srgbClr val="FFFFFF"/>
                </a:solidFill>
              </a:defRPr>
            </a:lvl7pPr>
            <a:lvl8pPr lvl="7" rtl="0" algn="r">
              <a:spcBef>
                <a:spcPts val="0"/>
              </a:spcBef>
              <a:spcAft>
                <a:spcPts val="0"/>
              </a:spcAft>
              <a:buClr>
                <a:srgbClr val="FFFFFF"/>
              </a:buClr>
              <a:buSzPts val="2400"/>
              <a:buNone/>
              <a:defRPr>
                <a:solidFill>
                  <a:srgbClr val="FFFFFF"/>
                </a:solidFill>
              </a:defRPr>
            </a:lvl8pPr>
            <a:lvl9pPr lvl="8" rtl="0" algn="r">
              <a:spcBef>
                <a:spcPts val="0"/>
              </a:spcBef>
              <a:spcAft>
                <a:spcPts val="0"/>
              </a:spcAft>
              <a:buClr>
                <a:srgbClr val="FFFFFF"/>
              </a:buClr>
              <a:buSzPts val="2400"/>
              <a:buNone/>
              <a:defRPr>
                <a:solidFill>
                  <a:srgbClr val="FFFFFF"/>
                </a:solidFill>
              </a:defRPr>
            </a:lvl9pPr>
          </a:lstStyle>
          <a:p/>
        </p:txBody>
      </p:sp>
      <p:sp>
        <p:nvSpPr>
          <p:cNvPr id="26" name="Google Shape;26;p3"/>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p4"/>
          <p:cNvSpPr txBox="1"/>
          <p:nvPr>
            <p:ph idx="1" type="body"/>
          </p:nvPr>
        </p:nvSpPr>
        <p:spPr>
          <a:xfrm>
            <a:off x="1413600" y="2466600"/>
            <a:ext cx="6316800" cy="8199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b="1" sz="2400"/>
            </a:lvl1pPr>
            <a:lvl2pPr indent="-381000" lvl="1" marL="914400" rtl="0" algn="ctr">
              <a:spcBef>
                <a:spcPts val="0"/>
              </a:spcBef>
              <a:spcAft>
                <a:spcPts val="0"/>
              </a:spcAft>
              <a:buSzPts val="2400"/>
              <a:buChar char="▫"/>
              <a:defRPr b="1"/>
            </a:lvl2pPr>
            <a:lvl3pPr indent="-381000" lvl="2" marL="1371600" rtl="0" algn="ctr">
              <a:spcBef>
                <a:spcPts val="0"/>
              </a:spcBef>
              <a:spcAft>
                <a:spcPts val="0"/>
              </a:spcAft>
              <a:buSzPts val="2400"/>
              <a:buChar char="■"/>
              <a:defRPr b="1"/>
            </a:lvl3pPr>
            <a:lvl4pPr indent="-381000" lvl="3" marL="1828800" rtl="0" algn="ctr">
              <a:spcBef>
                <a:spcPts val="0"/>
              </a:spcBef>
              <a:spcAft>
                <a:spcPts val="0"/>
              </a:spcAft>
              <a:buSzPts val="2400"/>
              <a:buChar char="●"/>
              <a:defRPr b="1" sz="2400"/>
            </a:lvl4pPr>
            <a:lvl5pPr indent="-381000" lvl="4" marL="2286000" rtl="0" algn="ctr">
              <a:spcBef>
                <a:spcPts val="0"/>
              </a:spcBef>
              <a:spcAft>
                <a:spcPts val="0"/>
              </a:spcAft>
              <a:buSzPts val="2400"/>
              <a:buChar char="○"/>
              <a:defRPr b="1" sz="2400"/>
            </a:lvl5pPr>
            <a:lvl6pPr indent="-381000" lvl="5" marL="2743200" rtl="0" algn="ctr">
              <a:spcBef>
                <a:spcPts val="0"/>
              </a:spcBef>
              <a:spcAft>
                <a:spcPts val="0"/>
              </a:spcAft>
              <a:buSzPts val="2400"/>
              <a:buChar char="■"/>
              <a:defRPr b="1" sz="2400"/>
            </a:lvl6pPr>
            <a:lvl7pPr indent="-381000" lvl="6" marL="3200400" rtl="0" algn="ctr">
              <a:spcBef>
                <a:spcPts val="0"/>
              </a:spcBef>
              <a:spcAft>
                <a:spcPts val="0"/>
              </a:spcAft>
              <a:buSzPts val="2400"/>
              <a:buChar char="●"/>
              <a:defRPr b="1" sz="2400"/>
            </a:lvl7pPr>
            <a:lvl8pPr indent="-381000" lvl="7" marL="3657600" rtl="0" algn="ctr">
              <a:spcBef>
                <a:spcPts val="0"/>
              </a:spcBef>
              <a:spcAft>
                <a:spcPts val="0"/>
              </a:spcAft>
              <a:buSzPts val="2400"/>
              <a:buChar char="○"/>
              <a:defRPr b="1" sz="2400"/>
            </a:lvl8pPr>
            <a:lvl9pPr indent="-381000" lvl="8" marL="4114800" algn="ctr">
              <a:spcBef>
                <a:spcPts val="0"/>
              </a:spcBef>
              <a:spcAft>
                <a:spcPts val="0"/>
              </a:spcAft>
              <a:buSzPts val="2400"/>
              <a:buChar char="■"/>
              <a:defRPr b="1" sz="2400"/>
            </a:lvl9pPr>
          </a:lstStyle>
          <a:p/>
        </p:txBody>
      </p:sp>
      <p:grpSp>
        <p:nvGrpSpPr>
          <p:cNvPr id="29" name="Google Shape;29;p4"/>
          <p:cNvGrpSpPr/>
          <p:nvPr/>
        </p:nvGrpSpPr>
        <p:grpSpPr>
          <a:xfrm>
            <a:off x="3954441" y="1078293"/>
            <a:ext cx="1212106" cy="1158543"/>
            <a:chOff x="3754950" y="1132925"/>
            <a:chExt cx="1580939" cy="1544725"/>
          </a:xfrm>
        </p:grpSpPr>
        <p:sp>
          <p:nvSpPr>
            <p:cNvPr id="30" name="Google Shape;30;p4"/>
            <p:cNvSpPr/>
            <p:nvPr/>
          </p:nvSpPr>
          <p:spPr>
            <a:xfrm>
              <a:off x="3907350" y="1285321"/>
              <a:ext cx="1329300" cy="1329300"/>
            </a:xfrm>
            <a:prstGeom prst="ellipse">
              <a:avLst/>
            </a:prstGeom>
            <a:noFill/>
            <a:ln cap="flat" cmpd="sng" w="9525">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rot="-5400000">
              <a:off x="3754950" y="1132925"/>
              <a:ext cx="1480500" cy="14805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 name="Google Shape;32;p4"/>
            <p:cNvCxnSpPr>
              <a:endCxn id="30" idx="1"/>
            </p:cNvCxnSpPr>
            <p:nvPr/>
          </p:nvCxnSpPr>
          <p:spPr>
            <a:xfrm>
              <a:off x="3890221" y="1267893"/>
              <a:ext cx="211800" cy="212100"/>
            </a:xfrm>
            <a:prstGeom prst="straightConnector1">
              <a:avLst/>
            </a:prstGeom>
            <a:noFill/>
            <a:ln cap="flat" cmpd="sng" w="9525">
              <a:solidFill>
                <a:srgbClr val="FFFFFF"/>
              </a:solidFill>
              <a:prstDash val="dash"/>
              <a:round/>
              <a:headEnd len="med" w="med" type="none"/>
              <a:tailEnd len="med" w="med" type="none"/>
            </a:ln>
          </p:spPr>
        </p:cxnSp>
        <p:cxnSp>
          <p:nvCxnSpPr>
            <p:cNvPr id="33" name="Google Shape;33;p4"/>
            <p:cNvCxnSpPr/>
            <p:nvPr/>
          </p:nvCxnSpPr>
          <p:spPr>
            <a:xfrm>
              <a:off x="5335889" y="1276425"/>
              <a:ext cx="0" cy="1393500"/>
            </a:xfrm>
            <a:prstGeom prst="straightConnector1">
              <a:avLst/>
            </a:prstGeom>
            <a:noFill/>
            <a:ln cap="flat" cmpd="sng" w="9525">
              <a:solidFill>
                <a:srgbClr val="FFFFFF"/>
              </a:solidFill>
              <a:prstDash val="solid"/>
              <a:round/>
              <a:headEnd len="sm" w="sm" type="triangle"/>
              <a:tailEnd len="sm" w="sm" type="triangle"/>
            </a:ln>
          </p:spPr>
        </p:cxnSp>
        <p:sp>
          <p:nvSpPr>
            <p:cNvPr id="34" name="Google Shape;34;p4"/>
            <p:cNvSpPr/>
            <p:nvPr/>
          </p:nvSpPr>
          <p:spPr>
            <a:xfrm>
              <a:off x="4222975" y="1683233"/>
              <a:ext cx="698050" cy="549925"/>
            </a:xfrm>
            <a:prstGeom prst="rect">
              <a:avLst/>
            </a:prstGeom>
          </p:spPr>
          <p:txBody>
            <a:bodyPr>
              <a:prstTxWarp prst="textPlain"/>
            </a:bodyPr>
            <a:lstStyle/>
            <a:p>
              <a:pPr lvl="0" algn="ctr"/>
              <a:r>
                <a:rPr b="1" i="0">
                  <a:ln cap="flat" cmpd="sng" w="19050">
                    <a:solidFill>
                      <a:srgbClr val="FFFFFF"/>
                    </a:solidFill>
                    <a:prstDash val="solid"/>
                    <a:round/>
                    <a:headEnd len="sm" w="sm" type="none"/>
                    <a:tailEnd len="sm" w="sm" type="none"/>
                  </a:ln>
                  <a:noFill/>
                  <a:latin typeface="Arial"/>
                </a:rPr>
                <a:t>“</a:t>
              </a:r>
            </a:p>
          </p:txBody>
        </p:sp>
        <p:cxnSp>
          <p:nvCxnSpPr>
            <p:cNvPr id="35" name="Google Shape;35;p4"/>
            <p:cNvCxnSpPr>
              <a:stCxn id="30" idx="5"/>
            </p:cNvCxnSpPr>
            <p:nvPr/>
          </p:nvCxnSpPr>
          <p:spPr>
            <a:xfrm>
              <a:off x="5041979" y="2419950"/>
              <a:ext cx="253800" cy="257700"/>
            </a:xfrm>
            <a:prstGeom prst="straightConnector1">
              <a:avLst/>
            </a:prstGeom>
            <a:noFill/>
            <a:ln cap="flat" cmpd="sng" w="9525">
              <a:solidFill>
                <a:srgbClr val="FFFFFF"/>
              </a:solidFill>
              <a:prstDash val="dash"/>
              <a:round/>
              <a:headEnd len="med" w="med" type="none"/>
              <a:tailEnd len="med" w="med" type="none"/>
            </a:ln>
          </p:spPr>
        </p:cxnSp>
        <p:cxnSp>
          <p:nvCxnSpPr>
            <p:cNvPr id="36" name="Google Shape;36;p4"/>
            <p:cNvCxnSpPr/>
            <p:nvPr/>
          </p:nvCxnSpPr>
          <p:spPr>
            <a:xfrm>
              <a:off x="4244700" y="1591869"/>
              <a:ext cx="654600" cy="0"/>
            </a:xfrm>
            <a:prstGeom prst="straightConnector1">
              <a:avLst/>
            </a:prstGeom>
            <a:noFill/>
            <a:ln cap="flat" cmpd="sng" w="9525">
              <a:solidFill>
                <a:srgbClr val="FFFFFF"/>
              </a:solidFill>
              <a:prstDash val="solid"/>
              <a:round/>
              <a:headEnd len="sm" w="sm" type="triangle"/>
              <a:tailEnd len="sm" w="sm" type="triangle"/>
            </a:ln>
          </p:spPr>
        </p:cxnSp>
      </p:grpSp>
      <p:sp>
        <p:nvSpPr>
          <p:cNvPr id="37" name="Google Shape;37;p4"/>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8" name="Shape 38"/>
        <p:cNvGrpSpPr/>
        <p:nvPr/>
      </p:nvGrpSpPr>
      <p:grpSpPr>
        <a:xfrm>
          <a:off x="0" y="0"/>
          <a:ext cx="0" cy="0"/>
          <a:chOff x="0" y="0"/>
          <a:chExt cx="0" cy="0"/>
        </a:xfrm>
      </p:grpSpPr>
      <p:sp>
        <p:nvSpPr>
          <p:cNvPr id="39" name="Google Shape;39;p5"/>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0" name="Google Shape;40;p5"/>
          <p:cNvSpPr txBox="1"/>
          <p:nvPr>
            <p:ph idx="1" type="body"/>
          </p:nvPr>
        </p:nvSpPr>
        <p:spPr>
          <a:xfrm>
            <a:off x="343225" y="1125000"/>
            <a:ext cx="8290800" cy="36390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41" name="Google Shape;41;p5"/>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2" name="Shape 42"/>
        <p:cNvGrpSpPr/>
        <p:nvPr/>
      </p:nvGrpSpPr>
      <p:grpSpPr>
        <a:xfrm>
          <a:off x="0" y="0"/>
          <a:ext cx="0" cy="0"/>
          <a:chOff x="0" y="0"/>
          <a:chExt cx="0" cy="0"/>
        </a:xfrm>
      </p:grpSpPr>
      <p:sp>
        <p:nvSpPr>
          <p:cNvPr id="43" name="Google Shape;43;p6"/>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4" name="Google Shape;44;p6"/>
          <p:cNvSpPr txBox="1"/>
          <p:nvPr>
            <p:ph idx="1" type="body"/>
          </p:nvPr>
        </p:nvSpPr>
        <p:spPr>
          <a:xfrm>
            <a:off x="420778" y="1239803"/>
            <a:ext cx="3994500" cy="37257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45" name="Google Shape;45;p6"/>
          <p:cNvSpPr txBox="1"/>
          <p:nvPr>
            <p:ph idx="2" type="body"/>
          </p:nvPr>
        </p:nvSpPr>
        <p:spPr>
          <a:xfrm>
            <a:off x="4731381" y="1239803"/>
            <a:ext cx="3994500" cy="37257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46" name="Google Shape;46;p6"/>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7" name="Shape 47"/>
        <p:cNvGrpSpPr/>
        <p:nvPr/>
      </p:nvGrpSpPr>
      <p:grpSpPr>
        <a:xfrm>
          <a:off x="0" y="0"/>
          <a:ext cx="0" cy="0"/>
          <a:chOff x="0" y="0"/>
          <a:chExt cx="0" cy="0"/>
        </a:xfrm>
      </p:grpSpPr>
      <p:sp>
        <p:nvSpPr>
          <p:cNvPr id="48" name="Google Shape;48;p7"/>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49" name="Google Shape;49;p7"/>
          <p:cNvSpPr txBox="1"/>
          <p:nvPr>
            <p:ph idx="1" type="body"/>
          </p:nvPr>
        </p:nvSpPr>
        <p:spPr>
          <a:xfrm>
            <a:off x="457200" y="1234143"/>
            <a:ext cx="2631900" cy="33483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0" name="Google Shape;50;p7"/>
          <p:cNvSpPr txBox="1"/>
          <p:nvPr>
            <p:ph idx="2" type="body"/>
          </p:nvPr>
        </p:nvSpPr>
        <p:spPr>
          <a:xfrm>
            <a:off x="3223964" y="1234143"/>
            <a:ext cx="2631900" cy="33483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1" name="Google Shape;51;p7"/>
          <p:cNvSpPr txBox="1"/>
          <p:nvPr>
            <p:ph idx="3" type="body"/>
          </p:nvPr>
        </p:nvSpPr>
        <p:spPr>
          <a:xfrm>
            <a:off x="5990727" y="1234143"/>
            <a:ext cx="2631900" cy="33483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2" name="Google Shape;52;p7"/>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5" name="Google Shape;55;p8"/>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9"/>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58" name="Google Shape;58;p9"/>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10"/>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1116" y="0"/>
            <a:ext cx="9141767" cy="5143500"/>
          </a:xfrm>
          <a:prstGeom prst="rect">
            <a:avLst/>
          </a:prstGeom>
          <a:noFill/>
          <a:ln>
            <a:noFill/>
          </a:ln>
        </p:spPr>
      </p:pic>
      <p:sp>
        <p:nvSpPr>
          <p:cNvPr id="7" name="Google Shape;7;p1"/>
          <p:cNvSpPr/>
          <p:nvPr/>
        </p:nvSpPr>
        <p:spPr>
          <a:xfrm>
            <a:off x="91700" y="96300"/>
            <a:ext cx="8966100" cy="49452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txBox="1"/>
          <p:nvPr>
            <p:ph type="title"/>
          </p:nvPr>
        </p:nvSpPr>
        <p:spPr>
          <a:xfrm>
            <a:off x="404330" y="493832"/>
            <a:ext cx="8229600" cy="413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1pPr>
            <a:lvl2pPr lvl="1">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2pPr>
            <a:lvl3pPr lvl="2">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3pPr>
            <a:lvl4pPr lvl="3">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4pPr>
            <a:lvl5pPr lvl="4">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5pPr>
            <a:lvl6pPr lvl="5">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6pPr>
            <a:lvl7pPr lvl="6">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7pPr>
            <a:lvl8pPr lvl="7">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8pPr>
            <a:lvl9pPr lvl="8">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9pPr>
          </a:lstStyle>
          <a:p/>
        </p:txBody>
      </p:sp>
      <p:sp>
        <p:nvSpPr>
          <p:cNvPr id="9" name="Google Shape;9;p1"/>
          <p:cNvSpPr txBox="1"/>
          <p:nvPr>
            <p:ph idx="1" type="body"/>
          </p:nvPr>
        </p:nvSpPr>
        <p:spPr>
          <a:xfrm>
            <a:off x="457200" y="1125000"/>
            <a:ext cx="8229600" cy="36390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lt1"/>
              </a:buClr>
              <a:buSzPts val="2400"/>
              <a:buFont typeface="Cousine"/>
              <a:buChar char="▪"/>
              <a:defRPr sz="2400">
                <a:solidFill>
                  <a:schemeClr val="lt1"/>
                </a:solidFill>
                <a:latin typeface="Cousine"/>
                <a:ea typeface="Cousine"/>
                <a:cs typeface="Cousine"/>
                <a:sym typeface="Cousine"/>
              </a:defRPr>
            </a:lvl1pPr>
            <a:lvl2pPr indent="-381000" lvl="1" marL="9144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2pPr>
            <a:lvl3pPr indent="-381000" lvl="2" marL="13716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3pPr>
            <a:lvl4pPr indent="-381000" lvl="3" marL="18288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4pPr>
            <a:lvl5pPr indent="-381000" lvl="4" marL="2286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5pPr>
            <a:lvl6pPr indent="-381000" lvl="5" marL="27432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6pPr>
            <a:lvl7pPr indent="-381000" lvl="6" marL="32004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7pPr>
            <a:lvl8pPr indent="-381000" lvl="7" marL="36576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8pPr>
            <a:lvl9pPr indent="-381000" lvl="8" marL="41148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9pPr>
          </a:lstStyle>
          <a:p/>
        </p:txBody>
      </p:sp>
      <p:sp>
        <p:nvSpPr>
          <p:cNvPr id="10" name="Google Shape;10;p1"/>
          <p:cNvSpPr txBox="1"/>
          <p:nvPr>
            <p:ph idx="12" type="sldNum"/>
          </p:nvPr>
        </p:nvSpPr>
        <p:spPr>
          <a:xfrm>
            <a:off x="8523157" y="4641567"/>
            <a:ext cx="461100" cy="291900"/>
          </a:xfrm>
          <a:prstGeom prst="rect">
            <a:avLst/>
          </a:prstGeom>
          <a:noFill/>
          <a:ln>
            <a:noFill/>
          </a:ln>
        </p:spPr>
        <p:txBody>
          <a:bodyPr anchorCtr="0" anchor="t" bIns="91425" lIns="91425" spcFirstLastPara="1" rIns="91425" wrap="square" tIns="91425">
            <a:noAutofit/>
          </a:bodyPr>
          <a:lstStyle>
            <a:lvl1pPr lvl="0" algn="r">
              <a:buNone/>
              <a:defRPr sz="1000">
                <a:solidFill>
                  <a:schemeClr val="lt1"/>
                </a:solidFill>
                <a:latin typeface="Cousine"/>
                <a:ea typeface="Cousine"/>
                <a:cs typeface="Cousine"/>
                <a:sym typeface="Cousine"/>
              </a:defRPr>
            </a:lvl1pPr>
            <a:lvl2pPr lvl="1" algn="r">
              <a:buNone/>
              <a:defRPr sz="1000">
                <a:solidFill>
                  <a:schemeClr val="lt1"/>
                </a:solidFill>
                <a:latin typeface="Cousine"/>
                <a:ea typeface="Cousine"/>
                <a:cs typeface="Cousine"/>
                <a:sym typeface="Cousine"/>
              </a:defRPr>
            </a:lvl2pPr>
            <a:lvl3pPr lvl="2" algn="r">
              <a:buNone/>
              <a:defRPr sz="1000">
                <a:solidFill>
                  <a:schemeClr val="lt1"/>
                </a:solidFill>
                <a:latin typeface="Cousine"/>
                <a:ea typeface="Cousine"/>
                <a:cs typeface="Cousine"/>
                <a:sym typeface="Cousine"/>
              </a:defRPr>
            </a:lvl3pPr>
            <a:lvl4pPr lvl="3" algn="r">
              <a:buNone/>
              <a:defRPr sz="1000">
                <a:solidFill>
                  <a:schemeClr val="lt1"/>
                </a:solidFill>
                <a:latin typeface="Cousine"/>
                <a:ea typeface="Cousine"/>
                <a:cs typeface="Cousine"/>
                <a:sym typeface="Cousine"/>
              </a:defRPr>
            </a:lvl4pPr>
            <a:lvl5pPr lvl="4" algn="r">
              <a:buNone/>
              <a:defRPr sz="1000">
                <a:solidFill>
                  <a:schemeClr val="lt1"/>
                </a:solidFill>
                <a:latin typeface="Cousine"/>
                <a:ea typeface="Cousine"/>
                <a:cs typeface="Cousine"/>
                <a:sym typeface="Cousine"/>
              </a:defRPr>
            </a:lvl5pPr>
            <a:lvl6pPr lvl="5" algn="r">
              <a:buNone/>
              <a:defRPr sz="1000">
                <a:solidFill>
                  <a:schemeClr val="lt1"/>
                </a:solidFill>
                <a:latin typeface="Cousine"/>
                <a:ea typeface="Cousine"/>
                <a:cs typeface="Cousine"/>
                <a:sym typeface="Cousine"/>
              </a:defRPr>
            </a:lvl6pPr>
            <a:lvl7pPr lvl="6" algn="r">
              <a:buNone/>
              <a:defRPr sz="1000">
                <a:solidFill>
                  <a:schemeClr val="lt1"/>
                </a:solidFill>
                <a:latin typeface="Cousine"/>
                <a:ea typeface="Cousine"/>
                <a:cs typeface="Cousine"/>
                <a:sym typeface="Cousine"/>
              </a:defRPr>
            </a:lvl7pPr>
            <a:lvl8pPr lvl="7" algn="r">
              <a:buNone/>
              <a:defRPr sz="1000">
                <a:solidFill>
                  <a:schemeClr val="lt1"/>
                </a:solidFill>
                <a:latin typeface="Cousine"/>
                <a:ea typeface="Cousine"/>
                <a:cs typeface="Cousine"/>
                <a:sym typeface="Cousine"/>
              </a:defRPr>
            </a:lvl8pPr>
            <a:lvl9pPr lvl="8" algn="r">
              <a:buNone/>
              <a:defRPr sz="1000">
                <a:solidFill>
                  <a:schemeClr val="lt1"/>
                </a:solidFill>
                <a:latin typeface="Cousine"/>
                <a:ea typeface="Cousine"/>
                <a:cs typeface="Cousine"/>
                <a:sym typeface="Cousin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Case Study Part 1</a:t>
            </a:r>
            <a:endParaRPr/>
          </a:p>
        </p:txBody>
      </p:sp>
      <p:sp>
        <p:nvSpPr>
          <p:cNvPr id="70" name="Google Shape;70;p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2350">
                <a:solidFill>
                  <a:schemeClr val="dk1"/>
                </a:solidFill>
              </a:rPr>
              <a:t>By Alexis, Nicole, Rosine, Israel</a:t>
            </a:r>
            <a:r>
              <a:rPr lang="en" sz="5200">
                <a:solidFill>
                  <a:schemeClr val="dk1"/>
                </a:solidFill>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Task 1: Density function</a:t>
            </a:r>
            <a:endParaRPr/>
          </a:p>
        </p:txBody>
      </p:sp>
      <p:sp>
        <p:nvSpPr>
          <p:cNvPr id="128" name="Google Shape;128;p21"/>
          <p:cNvSpPr txBox="1"/>
          <p:nvPr>
            <p:ph idx="1" type="body"/>
          </p:nvPr>
        </p:nvSpPr>
        <p:spPr>
          <a:xfrm>
            <a:off x="343225" y="1125000"/>
            <a:ext cx="8290800" cy="36390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rPr>
              <a:t>The algorithm for the density function:</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Once preprocessing is done, the final density function used will take O(1) time for values we have seen before, which will be in the average case. This is because we simply access the density_matrix at the specific indices, which takes O(1). For the worst case, the algorithm will run in O(logn) to find the density of a point we haven’t seen before and then store it into the density matrix. This will then take O(1) time the next time.</a:t>
            </a:r>
            <a:endParaRPr sz="1900">
              <a:solidFill>
                <a:schemeClr val="dk1"/>
              </a:solidFill>
              <a:latin typeface="Arial"/>
              <a:ea typeface="Arial"/>
              <a:cs typeface="Arial"/>
              <a:sym typeface="Aria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State the time complexity of density (p).</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The time complexity of density(p) takes O(1) time because we simply access density_matrix[ floor(p.x - min_x)] [floor(p.y - min_y)] which is a constant time operation. </a:t>
            </a:r>
            <a:endParaRPr sz="1600">
              <a:solidFill>
                <a:schemeClr val="dk1"/>
              </a:solidFill>
            </a:endParaRPr>
          </a:p>
          <a:p>
            <a:pPr indent="0" lvl="0" marL="0" rtl="0" algn="l">
              <a:spcBef>
                <a:spcPts val="600"/>
              </a:spcBef>
              <a:spcAft>
                <a:spcPts val="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73830" y="1630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Task 1: hubs(P, k, r)</a:t>
            </a:r>
            <a:endParaRPr/>
          </a:p>
        </p:txBody>
      </p:sp>
      <p:sp>
        <p:nvSpPr>
          <p:cNvPr id="134" name="Google Shape;134;p22"/>
          <p:cNvSpPr txBox="1"/>
          <p:nvPr>
            <p:ph idx="1" type="body"/>
          </p:nvPr>
        </p:nvSpPr>
        <p:spPr>
          <a:xfrm>
            <a:off x="277450" y="655475"/>
            <a:ext cx="8492700" cy="42747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rPr lang="en" sz="1300">
                <a:solidFill>
                  <a:schemeClr val="dk1"/>
                </a:solidFill>
              </a:rPr>
              <a:t>Describe the hubs (P;k,r) procedure. State its time complexity.</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 sz="1300">
                <a:solidFill>
                  <a:schemeClr val="dk1"/>
                </a:solidFill>
              </a:rPr>
              <a:t>The hubs procedure works as a method of the GeographicData class data structure. We simply use a top k largest elements algorithm to compute k points of high density that are at least a distance r apart</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 sz="1300">
                <a:solidFill>
                  <a:schemeClr val="dk1"/>
                </a:solidFill>
              </a:rPr>
              <a:t>First we use a heap to store k points in a list that are r distance apart from each other. We do this by iterating through the points of the dataset and adding any point that satisfies the criteria.</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 sz="1300">
                <a:solidFill>
                  <a:schemeClr val="dk1"/>
                </a:solidFill>
              </a:rPr>
              <a:t>Then we iterate from the kth element of the list to the last one, the nth. O(n). We do the following </a:t>
            </a:r>
            <a:endParaRPr sz="1300">
              <a:solidFill>
                <a:schemeClr val="dk1"/>
              </a:solidFill>
            </a:endParaRPr>
          </a:p>
          <a:p>
            <a:pPr indent="-311150" lvl="2" marL="1371600" rtl="0" algn="l">
              <a:lnSpc>
                <a:spcPct val="115000"/>
              </a:lnSpc>
              <a:spcBef>
                <a:spcPts val="0"/>
              </a:spcBef>
              <a:spcAft>
                <a:spcPts val="0"/>
              </a:spcAft>
              <a:buClr>
                <a:schemeClr val="dk1"/>
              </a:buClr>
              <a:buSzPts val="1300"/>
              <a:buChar char="■"/>
            </a:pPr>
            <a:r>
              <a:rPr lang="en" sz="1300">
                <a:solidFill>
                  <a:schemeClr val="dk1"/>
                </a:solidFill>
              </a:rPr>
              <a:t>We use our density function to find if the density of the current point is greater than the minimum density of our heap. If it’s not we skip this point O(1)</a:t>
            </a:r>
            <a:endParaRPr sz="1300">
              <a:solidFill>
                <a:schemeClr val="dk1"/>
              </a:solidFill>
            </a:endParaRPr>
          </a:p>
          <a:p>
            <a:pPr indent="-311150" lvl="2" marL="1371600" rtl="0" algn="l">
              <a:lnSpc>
                <a:spcPct val="115000"/>
              </a:lnSpc>
              <a:spcBef>
                <a:spcPts val="0"/>
              </a:spcBef>
              <a:spcAft>
                <a:spcPts val="0"/>
              </a:spcAft>
              <a:buClr>
                <a:schemeClr val="dk1"/>
              </a:buClr>
              <a:buSzPts val="1300"/>
              <a:buChar char="■"/>
            </a:pPr>
            <a:r>
              <a:rPr lang="en" sz="1300">
                <a:solidFill>
                  <a:schemeClr val="dk1"/>
                </a:solidFill>
              </a:rPr>
              <a:t>If it is, then we check if its at least r away from all other points in the heap. O(k) , if it’s not then we skip</a:t>
            </a:r>
            <a:endParaRPr sz="1300">
              <a:solidFill>
                <a:schemeClr val="dk1"/>
              </a:solidFill>
            </a:endParaRPr>
          </a:p>
          <a:p>
            <a:pPr indent="-311150" lvl="2" marL="1371600" rtl="0" algn="l">
              <a:spcBef>
                <a:spcPts val="0"/>
              </a:spcBef>
              <a:spcAft>
                <a:spcPts val="0"/>
              </a:spcAft>
              <a:buClr>
                <a:schemeClr val="dk1"/>
              </a:buClr>
              <a:buSzPts val="1300"/>
              <a:buChar char="■"/>
            </a:pPr>
            <a:r>
              <a:rPr lang="en" sz="1300">
                <a:solidFill>
                  <a:schemeClr val="dk1"/>
                </a:solidFill>
              </a:rPr>
              <a:t>If the new point satisfies all criteria, then we add it to the heap and move to the next point	</a:t>
            </a:r>
            <a:endParaRPr sz="1300">
              <a:solidFill>
                <a:schemeClr val="dk1"/>
              </a:solidFill>
            </a:endParaRPr>
          </a:p>
          <a:p>
            <a:pPr indent="-311150" lvl="2" marL="1371600" rtl="0" algn="l">
              <a:spcBef>
                <a:spcPts val="0"/>
              </a:spcBef>
              <a:spcAft>
                <a:spcPts val="0"/>
              </a:spcAft>
              <a:buClr>
                <a:schemeClr val="dk1"/>
              </a:buClr>
              <a:buSzPts val="1300"/>
              <a:buChar char="■"/>
            </a:pPr>
            <a:r>
              <a:rPr lang="en" sz="1300">
                <a:solidFill>
                  <a:schemeClr val="dk1"/>
                </a:solidFill>
              </a:rPr>
              <a:t>All of this portion of the code takes O(kn) = O(n) time complexity</a:t>
            </a:r>
            <a:endParaRPr sz="1300">
              <a:solidFill>
                <a:schemeClr val="dk1"/>
              </a:solidFill>
            </a:endParaRPr>
          </a:p>
          <a:p>
            <a:pPr indent="-311150" lvl="2" marL="1371600" rtl="0" algn="l">
              <a:spcBef>
                <a:spcPts val="0"/>
              </a:spcBef>
              <a:spcAft>
                <a:spcPts val="0"/>
              </a:spcAft>
              <a:buClr>
                <a:schemeClr val="dk1"/>
              </a:buClr>
              <a:buSzPts val="1300"/>
              <a:buChar char="■"/>
            </a:pPr>
            <a:r>
              <a:rPr lang="en" sz="1300">
                <a:solidFill>
                  <a:schemeClr val="dk1"/>
                </a:solidFill>
              </a:rPr>
              <a:t>Thus the total time complexity of the hubs algorithm takes O(n) time complexity</a:t>
            </a:r>
            <a:endParaRPr sz="1300">
              <a:solidFill>
                <a:schemeClr val="dk1"/>
              </a:solidFill>
            </a:endParaRPr>
          </a:p>
          <a:p>
            <a:pPr indent="0" lvl="0" marL="0" rtl="0" algn="l">
              <a:spcBef>
                <a:spcPts val="600"/>
              </a:spcBef>
              <a:spcAft>
                <a:spcPts val="0"/>
              </a:spcAft>
              <a:buNone/>
            </a:pPr>
            <a:r>
              <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Task 1: </a:t>
            </a:r>
            <a:r>
              <a:rPr lang="en" sz="2150">
                <a:latin typeface="Arial"/>
                <a:ea typeface="Arial"/>
                <a:cs typeface="Arial"/>
                <a:sym typeface="Arial"/>
              </a:rPr>
              <a:t>experimental results from Section 3.2.</a:t>
            </a:r>
            <a:endParaRPr sz="2800"/>
          </a:p>
          <a:p>
            <a:pPr indent="0" lvl="0" marL="0" rtl="0" algn="l">
              <a:spcBef>
                <a:spcPts val="0"/>
              </a:spcBef>
              <a:spcAft>
                <a:spcPts val="0"/>
              </a:spcAft>
              <a:buNone/>
            </a:pPr>
            <a:r>
              <a:t/>
            </a:r>
            <a:endParaRPr/>
          </a:p>
        </p:txBody>
      </p:sp>
      <p:sp>
        <p:nvSpPr>
          <p:cNvPr id="140" name="Google Shape;140;p23"/>
          <p:cNvSpPr txBox="1"/>
          <p:nvPr>
            <p:ph idx="1" type="body"/>
          </p:nvPr>
        </p:nvSpPr>
        <p:spPr>
          <a:xfrm>
            <a:off x="343225" y="966900"/>
            <a:ext cx="2694300" cy="40794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Clr>
                <a:schemeClr val="dk1"/>
              </a:buClr>
              <a:buSzPts val="1600"/>
              <a:buFont typeface="Arial"/>
              <a:buChar char="●"/>
            </a:pPr>
            <a:r>
              <a:rPr lang="en" sz="1600">
                <a:solidFill>
                  <a:schemeClr val="dk1"/>
                </a:solidFill>
                <a:latin typeface="Arial"/>
                <a:ea typeface="Arial"/>
                <a:cs typeface="Arial"/>
                <a:sym typeface="Arial"/>
              </a:rPr>
              <a:t>These are the hubs generated with parameters k=10 and r=8km.</a:t>
            </a:r>
            <a:endParaRPr sz="1600">
              <a:solidFill>
                <a:schemeClr val="dk1"/>
              </a:solidFill>
              <a:latin typeface="Arial"/>
              <a:ea typeface="Arial"/>
              <a:cs typeface="Arial"/>
              <a:sym typeface="Arial"/>
            </a:endParaRPr>
          </a:p>
          <a:p>
            <a:pPr indent="-330200" lvl="0" marL="457200" rtl="0" algn="l">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The blue dots are the trajectory points. </a:t>
            </a:r>
            <a:endParaRPr sz="1600">
              <a:solidFill>
                <a:schemeClr val="dk1"/>
              </a:solidFill>
              <a:latin typeface="Arial"/>
              <a:ea typeface="Arial"/>
              <a:cs typeface="Arial"/>
              <a:sym typeface="Arial"/>
            </a:endParaRPr>
          </a:p>
          <a:p>
            <a:pPr indent="-330200" lvl="0" marL="457200" rtl="0" algn="l">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The red circles are the hubs center.</a:t>
            </a:r>
            <a:endParaRPr sz="1600">
              <a:solidFill>
                <a:schemeClr val="dk1"/>
              </a:solidFill>
              <a:latin typeface="Arial"/>
              <a:ea typeface="Arial"/>
              <a:cs typeface="Arial"/>
              <a:sym typeface="Arial"/>
            </a:endParaRPr>
          </a:p>
          <a:p>
            <a:pPr indent="-330200" lvl="0" marL="457200" rtl="0" algn="l">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The black dotted circles indicate the separating distance r.</a:t>
            </a:r>
            <a:endParaRPr sz="1600">
              <a:solidFill>
                <a:schemeClr val="dk1"/>
              </a:solidFill>
              <a:latin typeface="Arial"/>
              <a:ea typeface="Arial"/>
              <a:cs typeface="Arial"/>
              <a:sym typeface="Arial"/>
            </a:endParaRPr>
          </a:p>
        </p:txBody>
      </p:sp>
      <p:pic>
        <p:nvPicPr>
          <p:cNvPr id="141" name="Google Shape;141;p23"/>
          <p:cNvPicPr preferRelativeResize="0"/>
          <p:nvPr/>
        </p:nvPicPr>
        <p:blipFill>
          <a:blip r:embed="rId3">
            <a:alphaModFix/>
          </a:blip>
          <a:stretch>
            <a:fillRect/>
          </a:stretch>
        </p:blipFill>
        <p:spPr>
          <a:xfrm>
            <a:off x="3189925" y="911700"/>
            <a:ext cx="5719600" cy="4079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72330" y="2804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Task 1: </a:t>
            </a:r>
            <a:r>
              <a:rPr lang="en" sz="2150">
                <a:latin typeface="Arial"/>
                <a:ea typeface="Arial"/>
                <a:cs typeface="Arial"/>
                <a:sym typeface="Arial"/>
              </a:rPr>
              <a:t>experimental results from Section 3.2.</a:t>
            </a:r>
            <a:endParaRPr sz="2800"/>
          </a:p>
          <a:p>
            <a:pPr indent="0" lvl="0" marL="0" rtl="0" algn="l">
              <a:spcBef>
                <a:spcPts val="0"/>
              </a:spcBef>
              <a:spcAft>
                <a:spcPts val="0"/>
              </a:spcAft>
              <a:buNone/>
            </a:pPr>
            <a:r>
              <a:t/>
            </a:r>
            <a:endParaRPr/>
          </a:p>
        </p:txBody>
      </p:sp>
      <p:graphicFrame>
        <p:nvGraphicFramePr>
          <p:cNvPr id="147" name="Google Shape;147;p24"/>
          <p:cNvGraphicFramePr/>
          <p:nvPr/>
        </p:nvGraphicFramePr>
        <p:xfrm>
          <a:off x="155300" y="985025"/>
          <a:ext cx="3000000" cy="3000000"/>
        </p:xfrm>
        <a:graphic>
          <a:graphicData uri="http://schemas.openxmlformats.org/drawingml/2006/table">
            <a:tbl>
              <a:tblPr>
                <a:noFill/>
                <a:tableStyleId>{245BB8E8-668E-452D-9FFE-52FD168D95F2}</a:tableStyleId>
              </a:tblPr>
              <a:tblGrid>
                <a:gridCol w="2208350"/>
                <a:gridCol w="2208350"/>
                <a:gridCol w="2208350"/>
                <a:gridCol w="2208350"/>
              </a:tblGrid>
              <a:tr h="1231700">
                <a:tc>
                  <a:txBody>
                    <a:bodyPr/>
                    <a:lstStyle/>
                    <a:p>
                      <a:pPr indent="0" lvl="0" marL="0" rtl="0" algn="l">
                        <a:spcBef>
                          <a:spcPts val="0"/>
                        </a:spcBef>
                        <a:spcAft>
                          <a:spcPts val="0"/>
                        </a:spcAft>
                        <a:buClr>
                          <a:schemeClr val="dk1"/>
                        </a:buClr>
                        <a:buSzPts val="1100"/>
                        <a:buFont typeface="Arial"/>
                        <a:buNone/>
                      </a:pPr>
                      <a:r>
                        <a:rPr lang="en" sz="1600">
                          <a:solidFill>
                            <a:schemeClr val="dk1"/>
                          </a:solidFill>
                        </a:rPr>
                        <a:t>The hubs algorithm at different values of k for the same value of r = 2 km</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600"/>
                        <a:t>Runtime for trial 1 (in milliseconds)</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600">
                          <a:solidFill>
                            <a:schemeClr val="dk1"/>
                          </a:solidFill>
                        </a:rPr>
                        <a:t>Runtime for trial 2 (in milliseconds)</a:t>
                      </a:r>
                      <a:endParaRPr sz="1600">
                        <a:solidFill>
                          <a:schemeClr val="dk1"/>
                        </a:solidFill>
                      </a:endParaRPr>
                    </a:p>
                    <a:p>
                      <a:pPr indent="0" lvl="0" marL="0" rtl="0" algn="l">
                        <a:spcBef>
                          <a:spcPts val="0"/>
                        </a:spcBef>
                        <a:spcAft>
                          <a:spcPts val="0"/>
                        </a:spcAft>
                        <a:buNone/>
                      </a:pPr>
                      <a:r>
                        <a:t/>
                      </a:r>
                      <a:endParaRPr sz="16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600">
                          <a:solidFill>
                            <a:schemeClr val="dk1"/>
                          </a:solidFill>
                        </a:rPr>
                        <a:t>Runtime for trial 3 (in milliseconds)</a:t>
                      </a:r>
                      <a:endParaRPr sz="1600">
                        <a:solidFill>
                          <a:schemeClr val="dk1"/>
                        </a:solidFill>
                      </a:endParaRPr>
                    </a:p>
                    <a:p>
                      <a:pPr indent="0" lvl="0" marL="0" rtl="0" algn="l">
                        <a:spcBef>
                          <a:spcPts val="0"/>
                        </a:spcBef>
                        <a:spcAft>
                          <a:spcPts val="0"/>
                        </a:spcAft>
                        <a:buNone/>
                      </a:pPr>
                      <a:r>
                        <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612750">
                <a:tc>
                  <a:txBody>
                    <a:bodyPr/>
                    <a:lstStyle/>
                    <a:p>
                      <a:pPr indent="0" lvl="0" marL="0" rtl="0" algn="l">
                        <a:spcBef>
                          <a:spcPts val="0"/>
                        </a:spcBef>
                        <a:spcAft>
                          <a:spcPts val="0"/>
                        </a:spcAft>
                        <a:buNone/>
                      </a:pPr>
                      <a:r>
                        <a:rPr lang="en" sz="1600">
                          <a:solidFill>
                            <a:schemeClr val="dk1"/>
                          </a:solidFill>
                        </a:rPr>
                        <a:t>K = 5</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600"/>
                        <a:t>1591.889</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600">
                          <a:solidFill>
                            <a:schemeClr val="dk1"/>
                          </a:solidFill>
                        </a:rPr>
                        <a:t>1606.357</a:t>
                      </a:r>
                      <a:endParaRPr sz="1600">
                        <a:solidFill>
                          <a:schemeClr val="dk1"/>
                        </a:solidFill>
                      </a:endParaRPr>
                    </a:p>
                    <a:p>
                      <a:pPr indent="0" lvl="0" marL="0" rtl="0" algn="l">
                        <a:spcBef>
                          <a:spcPts val="0"/>
                        </a:spcBef>
                        <a:spcAft>
                          <a:spcPts val="0"/>
                        </a:spcAft>
                        <a:buNone/>
                      </a:pPr>
                      <a:r>
                        <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600">
                          <a:solidFill>
                            <a:schemeClr val="dk1"/>
                          </a:solidFill>
                        </a:rPr>
                        <a:t>1564.897</a:t>
                      </a:r>
                      <a:endParaRPr sz="1600">
                        <a:solidFill>
                          <a:schemeClr val="dk1"/>
                        </a:solidFill>
                      </a:endParaRPr>
                    </a:p>
                    <a:p>
                      <a:pPr indent="0" lvl="0" marL="0" rtl="0" algn="l">
                        <a:spcBef>
                          <a:spcPts val="0"/>
                        </a:spcBef>
                        <a:spcAft>
                          <a:spcPts val="0"/>
                        </a:spcAft>
                        <a:buNone/>
                      </a:pPr>
                      <a:r>
                        <a:t/>
                      </a:r>
                      <a:endParaRPr sz="16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612750">
                <a:tc>
                  <a:txBody>
                    <a:bodyPr/>
                    <a:lstStyle/>
                    <a:p>
                      <a:pPr indent="0" lvl="0" marL="0" rtl="0" algn="l">
                        <a:spcBef>
                          <a:spcPts val="0"/>
                        </a:spcBef>
                        <a:spcAft>
                          <a:spcPts val="0"/>
                        </a:spcAft>
                        <a:buNone/>
                      </a:pPr>
                      <a:r>
                        <a:rPr lang="en" sz="1600"/>
                        <a:t>K = 10</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600"/>
                        <a:t>1737.859</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chemeClr val="dk1"/>
                          </a:solidFill>
                        </a:rPr>
                        <a:t>1625.894</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chemeClr val="dk1"/>
                          </a:solidFill>
                        </a:rPr>
                        <a:t>1652.735</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612750">
                <a:tc>
                  <a:txBody>
                    <a:bodyPr/>
                    <a:lstStyle/>
                    <a:p>
                      <a:pPr indent="0" lvl="0" marL="0" rtl="0" algn="l">
                        <a:spcBef>
                          <a:spcPts val="0"/>
                        </a:spcBef>
                        <a:spcAft>
                          <a:spcPts val="0"/>
                        </a:spcAft>
                        <a:buNone/>
                      </a:pPr>
                      <a:r>
                        <a:rPr lang="en" sz="1600"/>
                        <a:t>K = 20</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600"/>
                        <a:t>1924.238</a:t>
                      </a:r>
                      <a:endParaRPr sz="1600"/>
                    </a:p>
                    <a:p>
                      <a:pPr indent="0" lvl="0" marL="0" rtl="0" algn="l">
                        <a:spcBef>
                          <a:spcPts val="0"/>
                        </a:spcBef>
                        <a:spcAft>
                          <a:spcPts val="0"/>
                        </a:spcAft>
                        <a:buNone/>
                      </a:pPr>
                      <a:r>
                        <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600">
                          <a:solidFill>
                            <a:schemeClr val="dk1"/>
                          </a:solidFill>
                        </a:rPr>
                        <a:t>1941.053</a:t>
                      </a:r>
                      <a:endParaRPr sz="1600">
                        <a:solidFill>
                          <a:schemeClr val="dk1"/>
                        </a:solidFill>
                      </a:endParaRPr>
                    </a:p>
                    <a:p>
                      <a:pPr indent="0" lvl="0" marL="0" rtl="0" algn="l">
                        <a:spcBef>
                          <a:spcPts val="0"/>
                        </a:spcBef>
                        <a:spcAft>
                          <a:spcPts val="0"/>
                        </a:spcAft>
                        <a:buNone/>
                      </a:pPr>
                      <a:r>
                        <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600">
                          <a:solidFill>
                            <a:schemeClr val="dk1"/>
                          </a:solidFill>
                        </a:rPr>
                        <a:t>1915.683</a:t>
                      </a:r>
                      <a:endParaRPr sz="1600">
                        <a:solidFill>
                          <a:schemeClr val="dk1"/>
                        </a:solidFill>
                      </a:endParaRPr>
                    </a:p>
                    <a:p>
                      <a:pPr indent="0" lvl="0" marL="0" rtl="0" algn="l">
                        <a:spcBef>
                          <a:spcPts val="0"/>
                        </a:spcBef>
                        <a:spcAft>
                          <a:spcPts val="0"/>
                        </a:spcAft>
                        <a:buNone/>
                      </a:pPr>
                      <a:r>
                        <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612750">
                <a:tc>
                  <a:txBody>
                    <a:bodyPr/>
                    <a:lstStyle/>
                    <a:p>
                      <a:pPr indent="0" lvl="0" marL="0" rtl="0" algn="l">
                        <a:spcBef>
                          <a:spcPts val="0"/>
                        </a:spcBef>
                        <a:spcAft>
                          <a:spcPts val="0"/>
                        </a:spcAft>
                        <a:buNone/>
                      </a:pPr>
                      <a:r>
                        <a:rPr lang="en" sz="1600"/>
                        <a:t>K = 40</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600"/>
                        <a:t>2148.695</a:t>
                      </a:r>
                      <a:endParaRPr sz="1600"/>
                    </a:p>
                    <a:p>
                      <a:pPr indent="0" lvl="0" marL="0" rtl="0" algn="l">
                        <a:spcBef>
                          <a:spcPts val="0"/>
                        </a:spcBef>
                        <a:spcAft>
                          <a:spcPts val="0"/>
                        </a:spcAft>
                        <a:buNone/>
                      </a:pPr>
                      <a:r>
                        <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600">
                          <a:solidFill>
                            <a:schemeClr val="dk1"/>
                          </a:solidFill>
                        </a:rPr>
                        <a:t>2111.567</a:t>
                      </a:r>
                      <a:endParaRPr sz="1600">
                        <a:solidFill>
                          <a:schemeClr val="dk1"/>
                        </a:solidFill>
                      </a:endParaRPr>
                    </a:p>
                    <a:p>
                      <a:pPr indent="0" lvl="0" marL="0" rtl="0" algn="l">
                        <a:spcBef>
                          <a:spcPts val="0"/>
                        </a:spcBef>
                        <a:spcAft>
                          <a:spcPts val="0"/>
                        </a:spcAft>
                        <a:buNone/>
                      </a:pPr>
                      <a:r>
                        <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chemeClr val="dk1"/>
                          </a:solidFill>
                        </a:rPr>
                        <a:t>2212.2537</a:t>
                      </a:r>
                      <a:endParaRPr sz="16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Task 1: </a:t>
            </a:r>
            <a:r>
              <a:rPr lang="en" sz="2150">
                <a:latin typeface="Arial"/>
                <a:ea typeface="Arial"/>
                <a:cs typeface="Arial"/>
                <a:sym typeface="Arial"/>
              </a:rPr>
              <a:t>experimental results from Section 3.2.</a:t>
            </a:r>
            <a:endParaRPr sz="2800"/>
          </a:p>
          <a:p>
            <a:pPr indent="0" lvl="0" marL="0" rtl="0" algn="l">
              <a:spcBef>
                <a:spcPts val="0"/>
              </a:spcBef>
              <a:spcAft>
                <a:spcPts val="0"/>
              </a:spcAft>
              <a:buNone/>
            </a:pPr>
            <a:r>
              <a:t/>
            </a:r>
            <a:endParaRPr/>
          </a:p>
        </p:txBody>
      </p:sp>
      <p:graphicFrame>
        <p:nvGraphicFramePr>
          <p:cNvPr id="153" name="Google Shape;153;p25"/>
          <p:cNvGraphicFramePr/>
          <p:nvPr/>
        </p:nvGraphicFramePr>
        <p:xfrm>
          <a:off x="171063" y="1359333"/>
          <a:ext cx="3000000" cy="3000000"/>
        </p:xfrm>
        <a:graphic>
          <a:graphicData uri="http://schemas.openxmlformats.org/drawingml/2006/table">
            <a:tbl>
              <a:tblPr>
                <a:noFill/>
                <a:tableStyleId>{245BB8E8-668E-452D-9FFE-52FD168D95F2}</a:tableStyleId>
              </a:tblPr>
              <a:tblGrid>
                <a:gridCol w="2921800"/>
                <a:gridCol w="2921800"/>
                <a:gridCol w="2921800"/>
              </a:tblGrid>
              <a:tr h="795575">
                <a:tc>
                  <a:txBody>
                    <a:bodyPr/>
                    <a:lstStyle/>
                    <a:p>
                      <a:pPr indent="0" lvl="0" marL="0" rtl="0" algn="l">
                        <a:spcBef>
                          <a:spcPts val="0"/>
                        </a:spcBef>
                        <a:spcAft>
                          <a:spcPts val="0"/>
                        </a:spcAft>
                        <a:buNone/>
                      </a:pPr>
                      <a:r>
                        <a:rPr lang="en" sz="1600"/>
                        <a:t>% of subset</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600"/>
                        <a:t>K and R values</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600"/>
                        <a:t>Runtime in milliseconds</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77825">
                <a:tc>
                  <a:txBody>
                    <a:bodyPr/>
                    <a:lstStyle/>
                    <a:p>
                      <a:pPr indent="0" lvl="0" marL="0" rtl="0" algn="l">
                        <a:spcBef>
                          <a:spcPts val="0"/>
                        </a:spcBef>
                        <a:spcAft>
                          <a:spcPts val="0"/>
                        </a:spcAft>
                        <a:buNone/>
                      </a:pPr>
                      <a:r>
                        <a:rPr lang="en" sz="1600"/>
                        <a:t>10% subset</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600"/>
                        <a:t>K = 10 and r = 8</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600"/>
                        <a:t>148.1318473815918</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77825">
                <a:tc>
                  <a:txBody>
                    <a:bodyPr/>
                    <a:lstStyle/>
                    <a:p>
                      <a:pPr indent="0" lvl="0" marL="0" rtl="0" algn="l">
                        <a:spcBef>
                          <a:spcPts val="0"/>
                        </a:spcBef>
                        <a:spcAft>
                          <a:spcPts val="0"/>
                        </a:spcAft>
                        <a:buNone/>
                      </a:pPr>
                      <a:r>
                        <a:rPr lang="en" sz="1600"/>
                        <a:t>30% subset</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600"/>
                        <a:t>K = 10 and r = 8</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600"/>
                        <a:t>444.5412158966064</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77825">
                <a:tc>
                  <a:txBody>
                    <a:bodyPr/>
                    <a:lstStyle/>
                    <a:p>
                      <a:pPr indent="0" lvl="0" marL="0" rtl="0" algn="l">
                        <a:spcBef>
                          <a:spcPts val="0"/>
                        </a:spcBef>
                        <a:spcAft>
                          <a:spcPts val="0"/>
                        </a:spcAft>
                        <a:buNone/>
                      </a:pPr>
                      <a:r>
                        <a:rPr lang="en" sz="1600"/>
                        <a:t>60% subset</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600"/>
                        <a:t>K = 10 and r = 8</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600"/>
                        <a:t>953.9210796356201</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77825">
                <a:tc>
                  <a:txBody>
                    <a:bodyPr/>
                    <a:lstStyle/>
                    <a:p>
                      <a:pPr indent="0" lvl="0" marL="0" rtl="0" algn="l">
                        <a:spcBef>
                          <a:spcPts val="0"/>
                        </a:spcBef>
                        <a:spcAft>
                          <a:spcPts val="0"/>
                        </a:spcAft>
                        <a:buNone/>
                      </a:pPr>
                      <a:r>
                        <a:rPr lang="en" sz="1600"/>
                        <a:t>100% subset</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600"/>
                        <a:t>K = 10 and r = 8</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600"/>
                        <a:t>1525.783777236938</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Task 1: </a:t>
            </a:r>
            <a:r>
              <a:rPr lang="en" sz="2250">
                <a:latin typeface="Arial"/>
                <a:ea typeface="Arial"/>
                <a:cs typeface="Arial"/>
                <a:sym typeface="Arial"/>
              </a:rPr>
              <a:t>Benefits and Drawbacks of the Hubs</a:t>
            </a:r>
            <a:endParaRPr sz="2900"/>
          </a:p>
          <a:p>
            <a:pPr indent="0" lvl="0" marL="0" rtl="0" algn="l">
              <a:spcBef>
                <a:spcPts val="0"/>
              </a:spcBef>
              <a:spcAft>
                <a:spcPts val="0"/>
              </a:spcAft>
              <a:buNone/>
            </a:pPr>
            <a:r>
              <a:t/>
            </a:r>
            <a:endParaRPr/>
          </a:p>
        </p:txBody>
      </p:sp>
      <p:sp>
        <p:nvSpPr>
          <p:cNvPr id="159" name="Google Shape;159;p26"/>
          <p:cNvSpPr txBox="1"/>
          <p:nvPr>
            <p:ph idx="1" type="body"/>
          </p:nvPr>
        </p:nvSpPr>
        <p:spPr>
          <a:xfrm>
            <a:off x="420778" y="1239803"/>
            <a:ext cx="3994500" cy="372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t>Benefits:</a:t>
            </a:r>
            <a:r>
              <a:rPr lang="en" sz="1300">
                <a:solidFill>
                  <a:schemeClr val="dk1"/>
                </a:solidFill>
              </a:rPr>
              <a:t> </a:t>
            </a:r>
            <a:endParaRPr sz="1300">
              <a:solidFill>
                <a:schemeClr val="dk1"/>
              </a:solidFill>
            </a:endParaRPr>
          </a:p>
          <a:p>
            <a:pPr indent="-311150" lvl="0" marL="457200" rtl="0" algn="l">
              <a:spcBef>
                <a:spcPts val="600"/>
              </a:spcBef>
              <a:spcAft>
                <a:spcPts val="0"/>
              </a:spcAft>
              <a:buClr>
                <a:schemeClr val="dk1"/>
              </a:buClr>
              <a:buSzPts val="1300"/>
              <a:buChar char="▪"/>
            </a:pPr>
            <a:r>
              <a:rPr lang="en" sz="1300">
                <a:solidFill>
                  <a:schemeClr val="dk1"/>
                </a:solidFill>
              </a:rPr>
              <a:t>We don’t have to run more calculations once we know a point is too close to all points in the heap</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The algorithm is entirely self contained because of the data structure used to preprocess the data</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Because we only look at trajectory points, density will always be in O(1)</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Using a heap for hubs helps store the hubs by density</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The algorithm works great on sparse data sets where points are far apart</a:t>
            </a:r>
            <a:endParaRPr sz="1300">
              <a:solidFill>
                <a:schemeClr val="dk1"/>
              </a:solidFill>
            </a:endParaRPr>
          </a:p>
        </p:txBody>
      </p:sp>
      <p:sp>
        <p:nvSpPr>
          <p:cNvPr id="160" name="Google Shape;160;p26"/>
          <p:cNvSpPr txBox="1"/>
          <p:nvPr>
            <p:ph idx="2" type="body"/>
          </p:nvPr>
        </p:nvSpPr>
        <p:spPr>
          <a:xfrm>
            <a:off x="4720706" y="1175778"/>
            <a:ext cx="39945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500"/>
              <a:t>Drawbacks:</a:t>
            </a:r>
            <a:endParaRPr sz="1500"/>
          </a:p>
          <a:p>
            <a:pPr indent="-323850" lvl="0" marL="457200" rtl="0" algn="l">
              <a:spcBef>
                <a:spcPts val="600"/>
              </a:spcBef>
              <a:spcAft>
                <a:spcPts val="0"/>
              </a:spcAft>
              <a:buClr>
                <a:schemeClr val="dk1"/>
              </a:buClr>
              <a:buSzPts val="1500"/>
              <a:buChar char="▪"/>
            </a:pPr>
            <a:r>
              <a:rPr lang="en" sz="1500">
                <a:solidFill>
                  <a:schemeClr val="dk1"/>
                </a:solidFill>
              </a:rPr>
              <a:t>The algorithm still has some dependence on k in the final time complexity</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The algorithm is very liberal with the number of times it calls density</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The algorithm is not as efficient on dense datasets </a:t>
            </a:r>
            <a:endParaRPr sz="15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1: P</a:t>
            </a:r>
            <a:r>
              <a:rPr lang="en"/>
              <a:t>otential Avenues for Further Improvement</a:t>
            </a:r>
            <a:endParaRPr/>
          </a:p>
          <a:p>
            <a:pPr indent="0" lvl="0" marL="0" rtl="0" algn="l">
              <a:spcBef>
                <a:spcPts val="0"/>
              </a:spcBef>
              <a:spcAft>
                <a:spcPts val="0"/>
              </a:spcAft>
              <a:buNone/>
            </a:pPr>
            <a:r>
              <a:t/>
            </a:r>
            <a:endParaRPr/>
          </a:p>
        </p:txBody>
      </p:sp>
      <p:sp>
        <p:nvSpPr>
          <p:cNvPr id="166" name="Google Shape;166;p27"/>
          <p:cNvSpPr txBox="1"/>
          <p:nvPr>
            <p:ph idx="1" type="body"/>
          </p:nvPr>
        </p:nvSpPr>
        <p:spPr>
          <a:xfrm>
            <a:off x="343225" y="1125000"/>
            <a:ext cx="8290800" cy="36390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chemeClr val="dk1"/>
              </a:buClr>
              <a:buSzPts val="1800"/>
              <a:buChar char="▪"/>
            </a:pPr>
            <a:r>
              <a:rPr lang="en" sz="1800">
                <a:solidFill>
                  <a:schemeClr val="dk1"/>
                </a:solidFill>
              </a:rPr>
              <a:t>Some avenues for improvement</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Find a way to remove the algorithms dependence on k for runtime complexity </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Find a way to collect the top most dense hubs rather than an assortment of just high density hubs</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Find a way to reduce the number of calls to density</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Make the algorithm better for dense datasets</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Store a set of data points that are a set distance apart to have somewhere to start from when calling hubs</a:t>
            </a:r>
            <a:endParaRPr sz="18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404330" y="29108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Task 2: proposed trajectory simplification algorithm</a:t>
            </a:r>
            <a:endParaRPr/>
          </a:p>
          <a:p>
            <a:pPr indent="0" lvl="0" marL="0" rtl="0" algn="l">
              <a:spcBef>
                <a:spcPts val="0"/>
              </a:spcBef>
              <a:spcAft>
                <a:spcPts val="0"/>
              </a:spcAft>
              <a:buNone/>
            </a:pPr>
            <a:r>
              <a:t/>
            </a:r>
            <a:endParaRPr/>
          </a:p>
        </p:txBody>
      </p:sp>
      <p:sp>
        <p:nvSpPr>
          <p:cNvPr id="172" name="Google Shape;172;p28"/>
          <p:cNvSpPr txBox="1"/>
          <p:nvPr>
            <p:ph idx="1" type="body"/>
          </p:nvPr>
        </p:nvSpPr>
        <p:spPr>
          <a:xfrm>
            <a:off x="373725" y="832525"/>
            <a:ext cx="8290800" cy="38895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chemeClr val="dk1"/>
              </a:buClr>
              <a:buSzPts val="2000"/>
              <a:buFont typeface="Arial"/>
              <a:buChar char="▪"/>
            </a:pPr>
            <a:r>
              <a:rPr lang="en" sz="2000">
                <a:solidFill>
                  <a:schemeClr val="dk1"/>
                </a:solidFill>
                <a:latin typeface="Arial"/>
                <a:ea typeface="Arial"/>
                <a:cs typeface="Arial"/>
                <a:sym typeface="Arial"/>
              </a:rPr>
              <a:t>The algorithm takes in the original trajectory and an error parameter.</a:t>
            </a:r>
            <a:endParaRPr sz="2000">
              <a:solidFill>
                <a:schemeClr val="dk1"/>
              </a:solidFill>
              <a:latin typeface="Arial"/>
              <a:ea typeface="Arial"/>
              <a:cs typeface="Arial"/>
              <a:sym typeface="Arial"/>
            </a:endParaRPr>
          </a:p>
          <a:p>
            <a:pPr indent="-355600" lvl="1" marL="914400" rtl="0" algn="l">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It returns an e-simplification of the original trajectory.</a:t>
            </a:r>
            <a:endParaRPr sz="2000">
              <a:solidFill>
                <a:schemeClr val="dk1"/>
              </a:solidFill>
              <a:latin typeface="Arial"/>
              <a:ea typeface="Arial"/>
              <a:cs typeface="Arial"/>
              <a:sym typeface="Arial"/>
            </a:endParaRPr>
          </a:p>
          <a:p>
            <a:pPr indent="-355600" lvl="0" marL="457200" rtl="0" algn="l">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It then finds the vector between the endpoints of T.</a:t>
            </a:r>
            <a:endParaRPr sz="2000">
              <a:solidFill>
                <a:schemeClr val="dk1"/>
              </a:solidFill>
              <a:latin typeface="Arial"/>
              <a:ea typeface="Arial"/>
              <a:cs typeface="Arial"/>
              <a:sym typeface="Arial"/>
            </a:endParaRPr>
          </a:p>
          <a:p>
            <a:pPr indent="-355600" lvl="0" marL="457200" rtl="0" algn="l">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Next, it computes the point farthest from said vector.</a:t>
            </a:r>
            <a:endParaRPr sz="2000">
              <a:solidFill>
                <a:schemeClr val="dk1"/>
              </a:solidFill>
              <a:latin typeface="Arial"/>
              <a:ea typeface="Arial"/>
              <a:cs typeface="Arial"/>
              <a:sym typeface="Arial"/>
            </a:endParaRPr>
          </a:p>
          <a:p>
            <a:pPr indent="-412750" lvl="1" marL="742950" rtl="0" algn="l">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If the max distance is less than ε, it returns the e-simplification.</a:t>
            </a:r>
            <a:endParaRPr sz="2000">
              <a:solidFill>
                <a:schemeClr val="dk1"/>
              </a:solidFill>
              <a:latin typeface="Arial"/>
              <a:ea typeface="Arial"/>
              <a:cs typeface="Arial"/>
              <a:sym typeface="Arial"/>
            </a:endParaRPr>
          </a:p>
          <a:p>
            <a:pPr indent="-355600" lvl="0" marL="457200" rtl="0" algn="l">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Else, add the farthest point to the e-simplification and split the original trajectory into two sub-</a:t>
            </a:r>
            <a:r>
              <a:rPr lang="en" sz="2000">
                <a:solidFill>
                  <a:schemeClr val="dk1"/>
                </a:solidFill>
                <a:latin typeface="Arial"/>
                <a:ea typeface="Arial"/>
                <a:cs typeface="Arial"/>
                <a:sym typeface="Arial"/>
              </a:rPr>
              <a:t>trajectories</a:t>
            </a:r>
            <a:r>
              <a:rPr lang="en" sz="2000">
                <a:solidFill>
                  <a:schemeClr val="dk1"/>
                </a:solidFill>
                <a:latin typeface="Arial"/>
                <a:ea typeface="Arial"/>
                <a:cs typeface="Arial"/>
                <a:sym typeface="Arial"/>
              </a:rPr>
              <a:t> from the farthest point.</a:t>
            </a:r>
            <a:endParaRPr sz="2000">
              <a:solidFill>
                <a:schemeClr val="dk1"/>
              </a:solidFill>
              <a:latin typeface="Arial"/>
              <a:ea typeface="Arial"/>
              <a:cs typeface="Arial"/>
              <a:sym typeface="Arial"/>
            </a:endParaRPr>
          </a:p>
          <a:p>
            <a:pPr indent="-412750" lvl="1" marL="742950" rtl="0" algn="l">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Recursively apply the algorithm to the sub-trajectories.</a:t>
            </a:r>
            <a:endParaRPr sz="2000">
              <a:solidFill>
                <a:schemeClr val="dk1"/>
              </a:solidFill>
              <a:latin typeface="Arial"/>
              <a:ea typeface="Arial"/>
              <a:cs typeface="Arial"/>
              <a:sym typeface="Arial"/>
            </a:endParaRPr>
          </a:p>
          <a:p>
            <a:pPr indent="-355600" lvl="0" marL="457200" rtl="0" algn="l">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Return the e-simplification.</a:t>
            </a:r>
            <a:endParaRPr sz="2000">
              <a:solidFill>
                <a:schemeClr val="dk1"/>
              </a:solidFill>
              <a:latin typeface="Arial"/>
              <a:ea typeface="Arial"/>
              <a:cs typeface="Arial"/>
              <a:sym typeface="Arial"/>
            </a:endParaRPr>
          </a:p>
          <a:p>
            <a:pPr indent="0" lvl="0" marL="342900" rtl="0" algn="ctr">
              <a:spcBef>
                <a:spcPts val="600"/>
              </a:spcBef>
              <a:spcAft>
                <a:spcPts val="0"/>
              </a:spcAft>
              <a:buNone/>
            </a:pPr>
            <a:r>
              <a:rPr lang="en" sz="2200">
                <a:solidFill>
                  <a:schemeClr val="dk1"/>
                </a:solidFill>
                <a:latin typeface="Arial"/>
                <a:ea typeface="Arial"/>
                <a:cs typeface="Arial"/>
                <a:sym typeface="Arial"/>
              </a:rPr>
              <a:t>Runtime: </a:t>
            </a:r>
            <a:r>
              <a:rPr lang="en" sz="2200">
                <a:solidFill>
                  <a:schemeClr val="dk1"/>
                </a:solidFill>
                <a:latin typeface="Arial"/>
                <a:ea typeface="Arial"/>
                <a:cs typeface="Arial"/>
                <a:sym typeface="Arial"/>
              </a:rPr>
              <a:t>O(|T|log|T|) on average</a:t>
            </a:r>
            <a:endParaRPr sz="22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69375" y="408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Task 2: Experimental Results</a:t>
            </a:r>
            <a:endParaRPr/>
          </a:p>
        </p:txBody>
      </p:sp>
      <p:sp>
        <p:nvSpPr>
          <p:cNvPr id="178" name="Google Shape;178;p29"/>
          <p:cNvSpPr txBox="1"/>
          <p:nvPr>
            <p:ph idx="1" type="body"/>
          </p:nvPr>
        </p:nvSpPr>
        <p:spPr>
          <a:xfrm>
            <a:off x="311700" y="863550"/>
            <a:ext cx="3716700" cy="3724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700">
              <a:solidFill>
                <a:schemeClr val="dk1"/>
              </a:solidFill>
              <a:latin typeface="Arial"/>
              <a:ea typeface="Arial"/>
              <a:cs typeface="Arial"/>
              <a:sym typeface="Arial"/>
            </a:endParaRPr>
          </a:p>
          <a:p>
            <a:pPr indent="0" lvl="0" marL="0" rtl="0" algn="l">
              <a:lnSpc>
                <a:spcPct val="150000"/>
              </a:lnSpc>
              <a:spcBef>
                <a:spcPts val="0"/>
              </a:spcBef>
              <a:spcAft>
                <a:spcPts val="0"/>
              </a:spcAft>
              <a:buNone/>
            </a:pPr>
            <a:r>
              <a:rPr lang="en" sz="2000">
                <a:solidFill>
                  <a:schemeClr val="dk1"/>
                </a:solidFill>
                <a:latin typeface="Arial"/>
                <a:ea typeface="Arial"/>
                <a:cs typeface="Arial"/>
                <a:sym typeface="Arial"/>
              </a:rPr>
              <a:t>128-20080503104400-</a:t>
            </a:r>
            <a:endParaRPr sz="2000">
              <a:solidFill>
                <a:schemeClr val="dk1"/>
              </a:solidFill>
              <a:latin typeface="Arial"/>
              <a:ea typeface="Arial"/>
              <a:cs typeface="Arial"/>
              <a:sym typeface="Arial"/>
            </a:endParaRPr>
          </a:p>
          <a:p>
            <a:pPr indent="0" lvl="0" marL="0" rtl="0" algn="ctr">
              <a:lnSpc>
                <a:spcPct val="150000"/>
              </a:lnSpc>
              <a:spcBef>
                <a:spcPts val="0"/>
              </a:spcBef>
              <a:spcAft>
                <a:spcPts val="0"/>
              </a:spcAft>
              <a:buNone/>
            </a:pPr>
            <a:r>
              <a:rPr i="1" lang="en" sz="1800">
                <a:solidFill>
                  <a:schemeClr val="dk1"/>
                </a:solidFill>
              </a:rPr>
              <a:t>3.0</a:t>
            </a:r>
            <a:endParaRPr i="1" sz="1800">
              <a:solidFill>
                <a:schemeClr val="dk1"/>
              </a:solidFill>
            </a:endParaRPr>
          </a:p>
          <a:p>
            <a:pPr indent="0" lvl="0" marL="0" rtl="0" algn="l">
              <a:lnSpc>
                <a:spcPct val="150000"/>
              </a:lnSpc>
              <a:spcBef>
                <a:spcPts val="0"/>
              </a:spcBef>
              <a:spcAft>
                <a:spcPts val="0"/>
              </a:spcAft>
              <a:buNone/>
            </a:pPr>
            <a:r>
              <a:rPr lang="en" sz="2000">
                <a:solidFill>
                  <a:schemeClr val="dk1"/>
                </a:solidFill>
                <a:latin typeface="Arial"/>
                <a:ea typeface="Arial"/>
                <a:cs typeface="Arial"/>
                <a:sym typeface="Arial"/>
              </a:rPr>
              <a:t>010-20081016113953- </a:t>
            </a:r>
            <a:endParaRPr sz="2000">
              <a:solidFill>
                <a:schemeClr val="dk1"/>
              </a:solidFill>
              <a:latin typeface="Arial"/>
              <a:ea typeface="Arial"/>
              <a:cs typeface="Arial"/>
              <a:sym typeface="Arial"/>
            </a:endParaRPr>
          </a:p>
          <a:p>
            <a:pPr indent="0" lvl="0" marL="0" rtl="0" algn="ctr">
              <a:lnSpc>
                <a:spcPct val="150000"/>
              </a:lnSpc>
              <a:spcBef>
                <a:spcPts val="0"/>
              </a:spcBef>
              <a:spcAft>
                <a:spcPts val="0"/>
              </a:spcAft>
              <a:buNone/>
            </a:pPr>
            <a:r>
              <a:rPr i="1" lang="en" sz="1800">
                <a:solidFill>
                  <a:schemeClr val="dk1"/>
                </a:solidFill>
              </a:rPr>
              <a:t>5.967032967032967</a:t>
            </a:r>
            <a:endParaRPr i="1" sz="1800">
              <a:solidFill>
                <a:schemeClr val="dk1"/>
              </a:solidFill>
            </a:endParaRPr>
          </a:p>
          <a:p>
            <a:pPr indent="0" lvl="0" marL="0" rtl="0" algn="l">
              <a:lnSpc>
                <a:spcPct val="150000"/>
              </a:lnSpc>
              <a:spcBef>
                <a:spcPts val="0"/>
              </a:spcBef>
              <a:spcAft>
                <a:spcPts val="0"/>
              </a:spcAft>
              <a:buNone/>
            </a:pPr>
            <a:r>
              <a:rPr lang="en" sz="2000">
                <a:solidFill>
                  <a:schemeClr val="dk1"/>
                </a:solidFill>
                <a:latin typeface="Arial"/>
                <a:ea typeface="Arial"/>
                <a:cs typeface="Arial"/>
                <a:sym typeface="Arial"/>
              </a:rPr>
              <a:t>115-20080520225850-</a:t>
            </a:r>
            <a:endParaRPr sz="2000">
              <a:solidFill>
                <a:schemeClr val="dk1"/>
              </a:solidFill>
              <a:latin typeface="Arial"/>
              <a:ea typeface="Arial"/>
              <a:cs typeface="Arial"/>
              <a:sym typeface="Arial"/>
            </a:endParaRPr>
          </a:p>
          <a:p>
            <a:pPr indent="0" lvl="0" marL="0" rtl="0" algn="ctr">
              <a:lnSpc>
                <a:spcPct val="150000"/>
              </a:lnSpc>
              <a:spcBef>
                <a:spcPts val="0"/>
              </a:spcBef>
              <a:spcAft>
                <a:spcPts val="0"/>
              </a:spcAft>
              <a:buNone/>
            </a:pPr>
            <a:r>
              <a:rPr i="1" lang="en" sz="1800">
                <a:solidFill>
                  <a:schemeClr val="dk1"/>
                </a:solidFill>
              </a:rPr>
              <a:t>1.9821162444113263</a:t>
            </a:r>
            <a:endParaRPr i="1" sz="1800">
              <a:solidFill>
                <a:schemeClr val="dk1"/>
              </a:solidFill>
            </a:endParaRPr>
          </a:p>
          <a:p>
            <a:pPr indent="0" lvl="0" marL="0" rtl="0" algn="l">
              <a:lnSpc>
                <a:spcPct val="150000"/>
              </a:lnSpc>
              <a:spcBef>
                <a:spcPts val="600"/>
              </a:spcBef>
              <a:spcAft>
                <a:spcPts val="0"/>
              </a:spcAft>
              <a:buNone/>
            </a:pPr>
            <a:r>
              <a:rPr lang="en" sz="2000">
                <a:solidFill>
                  <a:schemeClr val="dk1"/>
                </a:solidFill>
                <a:latin typeface="Arial"/>
                <a:ea typeface="Arial"/>
                <a:cs typeface="Arial"/>
                <a:sym typeface="Arial"/>
              </a:rPr>
              <a:t>115-20080615225707</a:t>
            </a:r>
            <a:r>
              <a:rPr lang="en"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indent="0" lvl="0" marL="0" rtl="0" algn="ctr">
              <a:lnSpc>
                <a:spcPct val="150000"/>
              </a:lnSpc>
              <a:spcBef>
                <a:spcPts val="600"/>
              </a:spcBef>
              <a:spcAft>
                <a:spcPts val="0"/>
              </a:spcAft>
              <a:buNone/>
            </a:pPr>
            <a:r>
              <a:rPr i="1" lang="en" sz="1800">
                <a:solidFill>
                  <a:schemeClr val="dk1"/>
                </a:solidFill>
              </a:rPr>
              <a:t>2.158682634730539</a:t>
            </a:r>
            <a:endParaRPr i="1" sz="1800">
              <a:solidFill>
                <a:schemeClr val="dk1"/>
              </a:solidFill>
            </a:endParaRPr>
          </a:p>
          <a:p>
            <a:pPr indent="0" lvl="0" marL="0" rtl="0" algn="l">
              <a:spcBef>
                <a:spcPts val="600"/>
              </a:spcBef>
              <a:spcAft>
                <a:spcPts val="0"/>
              </a:spcAft>
              <a:buNone/>
            </a:pPr>
            <a:r>
              <a:t/>
            </a:r>
            <a:endParaRPr sz="1350">
              <a:solidFill>
                <a:schemeClr val="dk1"/>
              </a:solidFill>
              <a:highlight>
                <a:srgbClr val="FFFFFF"/>
              </a:highlight>
            </a:endParaRPr>
          </a:p>
          <a:p>
            <a:pPr indent="0" lvl="0" marL="0" rtl="0" algn="l">
              <a:spcBef>
                <a:spcPts val="600"/>
              </a:spcBef>
              <a:spcAft>
                <a:spcPts val="0"/>
              </a:spcAft>
              <a:buNone/>
            </a:pPr>
            <a:r>
              <a:t/>
            </a:r>
            <a:endParaRPr sz="1350">
              <a:solidFill>
                <a:schemeClr val="dk1"/>
              </a:solidFill>
              <a:highlight>
                <a:srgbClr val="FFFFFF"/>
              </a:highlight>
            </a:endParaRPr>
          </a:p>
          <a:p>
            <a:pPr indent="0" lvl="0" marL="0" rtl="0" algn="l">
              <a:spcBef>
                <a:spcPts val="600"/>
              </a:spcBef>
              <a:spcAft>
                <a:spcPts val="0"/>
              </a:spcAft>
              <a:buNone/>
            </a:pPr>
            <a:r>
              <a:t/>
            </a:r>
            <a:endParaRPr sz="1350">
              <a:solidFill>
                <a:schemeClr val="dk1"/>
              </a:solidFill>
              <a:highlight>
                <a:srgbClr val="FFFFFF"/>
              </a:highlight>
            </a:endParaRPr>
          </a:p>
          <a:p>
            <a:pPr indent="0" lvl="0" marL="0" rtl="0" algn="l">
              <a:spcBef>
                <a:spcPts val="600"/>
              </a:spcBef>
              <a:spcAft>
                <a:spcPts val="0"/>
              </a:spcAft>
              <a:buNone/>
            </a:pPr>
            <a:r>
              <a:t/>
            </a:r>
            <a:endParaRPr sz="1350">
              <a:solidFill>
                <a:schemeClr val="dk1"/>
              </a:solidFill>
              <a:highlight>
                <a:srgbClr val="FFFFFF"/>
              </a:highlight>
            </a:endParaRPr>
          </a:p>
          <a:p>
            <a:pPr indent="0" lvl="0" marL="0" rtl="0" algn="l">
              <a:spcBef>
                <a:spcPts val="600"/>
              </a:spcBef>
              <a:spcAft>
                <a:spcPts val="0"/>
              </a:spcAft>
              <a:buNone/>
            </a:pPr>
            <a:r>
              <a:t/>
            </a:r>
            <a:endParaRPr sz="1350">
              <a:solidFill>
                <a:schemeClr val="dk1"/>
              </a:solidFill>
              <a:highlight>
                <a:srgbClr val="FFFFFF"/>
              </a:highlight>
            </a:endParaRPr>
          </a:p>
        </p:txBody>
      </p:sp>
      <p:sp>
        <p:nvSpPr>
          <p:cNvPr id="179" name="Google Shape;179;p29"/>
          <p:cNvSpPr txBox="1"/>
          <p:nvPr/>
        </p:nvSpPr>
        <p:spPr>
          <a:xfrm>
            <a:off x="6281100" y="2056875"/>
            <a:ext cx="24864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300">
                <a:solidFill>
                  <a:schemeClr val="dk1"/>
                </a:solidFill>
              </a:rPr>
              <a:t>ε=0.1</a:t>
            </a:r>
            <a:endParaRPr>
              <a:latin typeface="Cousine"/>
              <a:ea typeface="Cousine"/>
              <a:cs typeface="Cousine"/>
              <a:sym typeface="Cousine"/>
            </a:endParaRPr>
          </a:p>
        </p:txBody>
      </p:sp>
      <p:sp>
        <p:nvSpPr>
          <p:cNvPr id="180" name="Google Shape;180;p29"/>
          <p:cNvSpPr txBox="1"/>
          <p:nvPr/>
        </p:nvSpPr>
        <p:spPr>
          <a:xfrm>
            <a:off x="3825000" y="3948325"/>
            <a:ext cx="22623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 sz="1300">
                <a:solidFill>
                  <a:schemeClr val="dk1"/>
                </a:solidFill>
              </a:rPr>
              <a:t>ε=0.3</a:t>
            </a:r>
            <a:endParaRPr>
              <a:latin typeface="Cousine"/>
              <a:ea typeface="Cousine"/>
              <a:cs typeface="Cousine"/>
              <a:sym typeface="Cousine"/>
            </a:endParaRPr>
          </a:p>
        </p:txBody>
      </p:sp>
      <p:sp>
        <p:nvSpPr>
          <p:cNvPr id="181" name="Google Shape;181;p29"/>
          <p:cNvSpPr txBox="1"/>
          <p:nvPr/>
        </p:nvSpPr>
        <p:spPr>
          <a:xfrm>
            <a:off x="6464675" y="4588050"/>
            <a:ext cx="23712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 sz="1300">
                <a:solidFill>
                  <a:schemeClr val="dk1"/>
                </a:solidFill>
              </a:rPr>
              <a:t>ε=0.03</a:t>
            </a:r>
            <a:endParaRPr>
              <a:latin typeface="Cousine"/>
              <a:ea typeface="Cousine"/>
              <a:cs typeface="Cousine"/>
              <a:sym typeface="Cousine"/>
            </a:endParaRPr>
          </a:p>
        </p:txBody>
      </p:sp>
      <p:pic>
        <p:nvPicPr>
          <p:cNvPr id="182" name="Google Shape;182;p29"/>
          <p:cNvPicPr preferRelativeResize="0"/>
          <p:nvPr/>
        </p:nvPicPr>
        <p:blipFill>
          <a:blip r:embed="rId3">
            <a:alphaModFix/>
          </a:blip>
          <a:stretch>
            <a:fillRect/>
          </a:stretch>
        </p:blipFill>
        <p:spPr>
          <a:xfrm>
            <a:off x="6199350" y="234150"/>
            <a:ext cx="2649900" cy="1822721"/>
          </a:xfrm>
          <a:prstGeom prst="rect">
            <a:avLst/>
          </a:prstGeom>
          <a:noFill/>
          <a:ln>
            <a:noFill/>
          </a:ln>
        </p:spPr>
      </p:pic>
      <p:pic>
        <p:nvPicPr>
          <p:cNvPr id="183" name="Google Shape;183;p29"/>
          <p:cNvPicPr preferRelativeResize="0"/>
          <p:nvPr/>
        </p:nvPicPr>
        <p:blipFill>
          <a:blip r:embed="rId4">
            <a:alphaModFix/>
          </a:blip>
          <a:stretch>
            <a:fillRect/>
          </a:stretch>
        </p:blipFill>
        <p:spPr>
          <a:xfrm>
            <a:off x="3631200" y="2142250"/>
            <a:ext cx="2649900" cy="1806077"/>
          </a:xfrm>
          <a:prstGeom prst="rect">
            <a:avLst/>
          </a:prstGeom>
          <a:noFill/>
          <a:ln>
            <a:noFill/>
          </a:ln>
        </p:spPr>
      </p:pic>
      <p:pic>
        <p:nvPicPr>
          <p:cNvPr id="184" name="Google Shape;184;p29"/>
          <p:cNvPicPr preferRelativeResize="0"/>
          <p:nvPr/>
        </p:nvPicPr>
        <p:blipFill>
          <a:blip r:embed="rId5">
            <a:alphaModFix/>
          </a:blip>
          <a:stretch>
            <a:fillRect/>
          </a:stretch>
        </p:blipFill>
        <p:spPr>
          <a:xfrm>
            <a:off x="6410575" y="2948775"/>
            <a:ext cx="2479400" cy="1703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457205" y="29108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Task 2: Advantages and Drawbacks</a:t>
            </a:r>
            <a:endParaRPr/>
          </a:p>
          <a:p>
            <a:pPr indent="0" lvl="0" marL="0" rtl="0" algn="l">
              <a:spcBef>
                <a:spcPts val="0"/>
              </a:spcBef>
              <a:spcAft>
                <a:spcPts val="0"/>
              </a:spcAft>
              <a:buNone/>
            </a:pPr>
            <a:r>
              <a:t/>
            </a:r>
            <a:endParaRPr/>
          </a:p>
        </p:txBody>
      </p:sp>
      <p:sp>
        <p:nvSpPr>
          <p:cNvPr id="190" name="Google Shape;190;p30"/>
          <p:cNvSpPr txBox="1"/>
          <p:nvPr>
            <p:ph idx="1" type="body"/>
          </p:nvPr>
        </p:nvSpPr>
        <p:spPr>
          <a:xfrm>
            <a:off x="457203" y="884953"/>
            <a:ext cx="39945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Advantages:</a:t>
            </a:r>
            <a:endParaRPr>
              <a:solidFill>
                <a:schemeClr val="dk1"/>
              </a:solidFill>
              <a:latin typeface="Calibri"/>
              <a:ea typeface="Calibri"/>
              <a:cs typeface="Calibri"/>
              <a:sym typeface="Calibri"/>
            </a:endParaRPr>
          </a:p>
          <a:p>
            <a:pPr indent="-349250" lvl="0" marL="457200" rtl="0" algn="l">
              <a:spcBef>
                <a:spcPts val="0"/>
              </a:spcBef>
              <a:spcAft>
                <a:spcPts val="0"/>
              </a:spcAft>
              <a:buClr>
                <a:schemeClr val="dk1"/>
              </a:buClr>
              <a:buSzPts val="1900"/>
              <a:buFont typeface="Arial"/>
              <a:buChar char="▪"/>
            </a:pPr>
            <a:r>
              <a:rPr lang="en" sz="1900">
                <a:solidFill>
                  <a:schemeClr val="dk1"/>
                </a:solidFill>
                <a:latin typeface="Arial"/>
                <a:ea typeface="Arial"/>
                <a:cs typeface="Arial"/>
                <a:sym typeface="Arial"/>
              </a:rPr>
              <a:t>The algorithm has an </a:t>
            </a:r>
            <a:r>
              <a:rPr lang="en" sz="1900">
                <a:solidFill>
                  <a:schemeClr val="dk1"/>
                </a:solidFill>
                <a:latin typeface="Arial"/>
                <a:ea typeface="Arial"/>
                <a:cs typeface="Arial"/>
                <a:sym typeface="Arial"/>
              </a:rPr>
              <a:t>average</a:t>
            </a:r>
            <a:r>
              <a:rPr lang="en" sz="1900">
                <a:solidFill>
                  <a:schemeClr val="dk1"/>
                </a:solidFill>
                <a:latin typeface="Arial"/>
                <a:ea typeface="Arial"/>
                <a:cs typeface="Arial"/>
                <a:sym typeface="Arial"/>
              </a:rPr>
              <a:t> case runtime of O(|T|log|T|) so it is efficient in that regard.</a:t>
            </a:r>
            <a:endParaRPr sz="1900">
              <a:solidFill>
                <a:schemeClr val="dk1"/>
              </a:solidFill>
              <a:latin typeface="Arial"/>
              <a:ea typeface="Arial"/>
              <a:cs typeface="Arial"/>
              <a:sym typeface="Arial"/>
            </a:endParaRPr>
          </a:p>
          <a:p>
            <a:pPr indent="0" lvl="0" marL="342900" rtl="0" algn="l">
              <a:spcBef>
                <a:spcPts val="0"/>
              </a:spcBef>
              <a:spcAft>
                <a:spcPts val="0"/>
              </a:spcAft>
              <a:buNone/>
            </a:pPr>
            <a:r>
              <a:t/>
            </a:r>
            <a:endParaRPr sz="1900">
              <a:solidFill>
                <a:schemeClr val="dk1"/>
              </a:solidFill>
              <a:latin typeface="Arial"/>
              <a:ea typeface="Arial"/>
              <a:cs typeface="Arial"/>
              <a:sym typeface="Arial"/>
            </a:endParaRPr>
          </a:p>
          <a:p>
            <a:pPr indent="-349250" lvl="0" marL="457200" rtl="0" algn="l">
              <a:spcBef>
                <a:spcPts val="0"/>
              </a:spcBef>
              <a:spcAft>
                <a:spcPts val="0"/>
              </a:spcAft>
              <a:buClr>
                <a:schemeClr val="dk1"/>
              </a:buClr>
              <a:buSzPts val="1900"/>
              <a:buFont typeface="Arial"/>
              <a:buChar char="▪"/>
            </a:pPr>
            <a:r>
              <a:rPr lang="en" sz="1900">
                <a:solidFill>
                  <a:schemeClr val="dk1"/>
                </a:solidFill>
                <a:latin typeface="Arial"/>
                <a:ea typeface="Arial"/>
                <a:cs typeface="Arial"/>
                <a:sym typeface="Arial"/>
              </a:rPr>
              <a:t>It is a practical algorithm that is sufficient for reaching a short-term approximation.</a:t>
            </a:r>
            <a:endParaRPr sz="1900">
              <a:solidFill>
                <a:schemeClr val="dk1"/>
              </a:solidFill>
              <a:latin typeface="Arial"/>
              <a:ea typeface="Arial"/>
              <a:cs typeface="Arial"/>
              <a:sym typeface="Arial"/>
            </a:endParaRPr>
          </a:p>
          <a:p>
            <a:pPr indent="0" lvl="0" marL="342900" rtl="0" algn="l">
              <a:spcBef>
                <a:spcPts val="0"/>
              </a:spcBef>
              <a:spcAft>
                <a:spcPts val="0"/>
              </a:spcAft>
              <a:buNone/>
            </a:pPr>
            <a:r>
              <a:t/>
            </a:r>
            <a:endParaRPr sz="1900">
              <a:solidFill>
                <a:schemeClr val="dk1"/>
              </a:solidFill>
              <a:latin typeface="Arial"/>
              <a:ea typeface="Arial"/>
              <a:cs typeface="Arial"/>
              <a:sym typeface="Arial"/>
            </a:endParaRPr>
          </a:p>
          <a:p>
            <a:pPr indent="-349250" lvl="0" marL="457200" rtl="0" algn="l">
              <a:spcBef>
                <a:spcPts val="0"/>
              </a:spcBef>
              <a:spcAft>
                <a:spcPts val="0"/>
              </a:spcAft>
              <a:buClr>
                <a:schemeClr val="dk1"/>
              </a:buClr>
              <a:buSzPts val="1900"/>
              <a:buFont typeface="Arial"/>
              <a:buChar char="▪"/>
            </a:pPr>
            <a:r>
              <a:rPr lang="en" sz="1900">
                <a:solidFill>
                  <a:schemeClr val="dk1"/>
                </a:solidFill>
                <a:latin typeface="Arial"/>
                <a:ea typeface="Arial"/>
                <a:cs typeface="Arial"/>
                <a:sym typeface="Arial"/>
              </a:rPr>
              <a:t>You can </a:t>
            </a:r>
            <a:r>
              <a:rPr lang="en" sz="1900">
                <a:solidFill>
                  <a:schemeClr val="dk1"/>
                </a:solidFill>
                <a:latin typeface="Arial"/>
                <a:ea typeface="Arial"/>
                <a:cs typeface="Arial"/>
                <a:sym typeface="Arial"/>
              </a:rPr>
              <a:t>adjust the error level based on your needs.</a:t>
            </a:r>
            <a:endParaRPr sz="1900">
              <a:solidFill>
                <a:schemeClr val="dk1"/>
              </a:solidFill>
              <a:latin typeface="Arial"/>
              <a:ea typeface="Arial"/>
              <a:cs typeface="Arial"/>
              <a:sym typeface="Arial"/>
            </a:endParaRPr>
          </a:p>
          <a:p>
            <a:pPr indent="0" lvl="0" marL="342900" rtl="0" algn="l">
              <a:spcBef>
                <a:spcPts val="600"/>
              </a:spcBef>
              <a:spcAft>
                <a:spcPts val="0"/>
              </a:spcAft>
              <a:buNone/>
            </a:pPr>
            <a:r>
              <a:t/>
            </a:r>
            <a:endParaRPr sz="1500">
              <a:solidFill>
                <a:schemeClr val="dk1"/>
              </a:solidFill>
            </a:endParaRPr>
          </a:p>
        </p:txBody>
      </p:sp>
      <p:sp>
        <p:nvSpPr>
          <p:cNvPr id="191" name="Google Shape;191;p30"/>
          <p:cNvSpPr txBox="1"/>
          <p:nvPr>
            <p:ph idx="2" type="body"/>
          </p:nvPr>
        </p:nvSpPr>
        <p:spPr>
          <a:xfrm>
            <a:off x="4889031" y="884953"/>
            <a:ext cx="39945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Drawbacks:</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It only considers the local simplification which might not even be the smallest size possible for the e-simplification (gives n optimal solutions).</a:t>
            </a:r>
            <a:endParaRPr sz="1600">
              <a:solidFill>
                <a:schemeClr val="dk1"/>
              </a:solidFill>
              <a:latin typeface="Arial"/>
              <a:ea typeface="Arial"/>
              <a:cs typeface="Arial"/>
              <a:sym typeface="Arial"/>
            </a:endParaRPr>
          </a:p>
          <a:p>
            <a:pPr indent="0" lvl="0" marL="342900" rtl="0" algn="l">
              <a:spcBef>
                <a:spcPts val="0"/>
              </a:spcBef>
              <a:spcAft>
                <a:spcPts val="0"/>
              </a:spcAft>
              <a:buNone/>
            </a:pPr>
            <a:r>
              <a:t/>
            </a:r>
            <a:endParaRPr sz="1600">
              <a:solidFill>
                <a:schemeClr val="dk1"/>
              </a:solidFill>
              <a:latin typeface="Arial"/>
              <a:ea typeface="Arial"/>
              <a:cs typeface="Arial"/>
              <a:sym typeface="Arial"/>
            </a:endParaRPr>
          </a:p>
          <a:p>
            <a:pPr indent="-330200" lvl="0" marL="457200" rtl="0" algn="l">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It’s not holistic so intricate trajectories might </a:t>
            </a:r>
            <a:r>
              <a:rPr lang="en" sz="1600">
                <a:solidFill>
                  <a:schemeClr val="dk1"/>
                </a:solidFill>
                <a:latin typeface="Arial"/>
                <a:ea typeface="Arial"/>
                <a:cs typeface="Arial"/>
                <a:sym typeface="Arial"/>
              </a:rPr>
              <a:t>throw</a:t>
            </a:r>
            <a:r>
              <a:rPr lang="en" sz="1600">
                <a:solidFill>
                  <a:schemeClr val="dk1"/>
                </a:solidFill>
                <a:latin typeface="Arial"/>
                <a:ea typeface="Arial"/>
                <a:cs typeface="Arial"/>
                <a:sym typeface="Arial"/>
              </a:rPr>
              <a:t> off the results. (i</a:t>
            </a:r>
            <a:r>
              <a:rPr lang="en" sz="1600">
                <a:solidFill>
                  <a:schemeClr val="dk1"/>
                </a:solidFill>
                <a:latin typeface="Arial"/>
                <a:ea typeface="Arial"/>
                <a:cs typeface="Arial"/>
                <a:sym typeface="Arial"/>
              </a:rPr>
              <a:t>.e the farthest point from the vector is 2nd or 2nd to last.)</a:t>
            </a:r>
            <a:endParaRPr sz="1600">
              <a:solidFill>
                <a:schemeClr val="dk1"/>
              </a:solidFill>
              <a:latin typeface="Arial"/>
              <a:ea typeface="Arial"/>
              <a:cs typeface="Arial"/>
              <a:sym typeface="Arial"/>
            </a:endParaRPr>
          </a:p>
          <a:p>
            <a:pPr indent="0" lvl="0" marL="342900" rtl="0" algn="l">
              <a:spcBef>
                <a:spcPts val="0"/>
              </a:spcBef>
              <a:spcAft>
                <a:spcPts val="0"/>
              </a:spcAft>
              <a:buNone/>
            </a:pPr>
            <a:r>
              <a:t/>
            </a:r>
            <a:endParaRPr sz="1600">
              <a:solidFill>
                <a:schemeClr val="dk1"/>
              </a:solidFill>
              <a:latin typeface="Arial"/>
              <a:ea typeface="Arial"/>
              <a:cs typeface="Arial"/>
              <a:sym typeface="Arial"/>
            </a:endParaRPr>
          </a:p>
          <a:p>
            <a:pPr indent="-330200" lvl="0" marL="457200" rtl="0" algn="l">
              <a:spcBef>
                <a:spcPts val="600"/>
              </a:spcBef>
              <a:spcAft>
                <a:spcPts val="0"/>
              </a:spcAft>
              <a:buClr>
                <a:schemeClr val="dk1"/>
              </a:buClr>
              <a:buSzPts val="1600"/>
              <a:buFont typeface="Arial"/>
              <a:buChar char="▪"/>
            </a:pPr>
            <a:r>
              <a:rPr lang="en" sz="1600">
                <a:solidFill>
                  <a:schemeClr val="dk1"/>
                </a:solidFill>
                <a:latin typeface="Arial"/>
                <a:ea typeface="Arial"/>
                <a:cs typeface="Arial"/>
                <a:sym typeface="Arial"/>
              </a:rPr>
              <a:t>Could lead to loss of important points in some cases. </a:t>
            </a:r>
            <a:endParaRPr sz="16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3"/>
          <p:cNvSpPr txBox="1"/>
          <p:nvPr>
            <p:ph type="title"/>
          </p:nvPr>
        </p:nvSpPr>
        <p:spPr>
          <a:xfrm>
            <a:off x="404325" y="493807"/>
            <a:ext cx="8229600" cy="4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1: </a:t>
            </a:r>
            <a:r>
              <a:rPr lang="en"/>
              <a:t>Density Function</a:t>
            </a:r>
            <a:endParaRPr/>
          </a:p>
          <a:p>
            <a:pPr indent="0" lvl="0" marL="0" rtl="0" algn="l">
              <a:spcBef>
                <a:spcPts val="0"/>
              </a:spcBef>
              <a:spcAft>
                <a:spcPts val="0"/>
              </a:spcAft>
              <a:buNone/>
            </a:pPr>
            <a:r>
              <a:t/>
            </a:r>
            <a:endParaRPr sz="2300"/>
          </a:p>
        </p:txBody>
      </p:sp>
      <p:sp>
        <p:nvSpPr>
          <p:cNvPr id="76" name="Google Shape;76;p13"/>
          <p:cNvSpPr txBox="1"/>
          <p:nvPr>
            <p:ph idx="1" type="body"/>
          </p:nvPr>
        </p:nvSpPr>
        <p:spPr>
          <a:xfrm>
            <a:off x="343225" y="989100"/>
            <a:ext cx="8411700" cy="37752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Clearly explain the density function “density” that you used.</a:t>
            </a:r>
            <a:endParaRPr sz="1600">
              <a:solidFill>
                <a:schemeClr val="dk1"/>
              </a:solidFill>
              <a:latin typeface="Arial"/>
              <a:ea typeface="Arial"/>
              <a:cs typeface="Arial"/>
              <a:sym typeface="Arial"/>
            </a:endParaRPr>
          </a:p>
          <a:p>
            <a:pPr indent="-330200" lvl="1" marL="914400" rtl="0" algn="l">
              <a:lnSpc>
                <a:spcPct val="115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The density function used calculates the density at the specified point in a circular radius of 5km, given the geographic data as a data </a:t>
            </a:r>
            <a:r>
              <a:rPr lang="en" sz="1600">
                <a:solidFill>
                  <a:schemeClr val="dk1"/>
                </a:solidFill>
                <a:latin typeface="Arial"/>
                <a:ea typeface="Arial"/>
                <a:cs typeface="Arial"/>
                <a:sym typeface="Arial"/>
              </a:rPr>
              <a:t>structure</a:t>
            </a:r>
            <a:r>
              <a:rPr lang="en" sz="1600">
                <a:solidFill>
                  <a:schemeClr val="dk1"/>
                </a:solidFill>
                <a:latin typeface="Arial"/>
                <a:ea typeface="Arial"/>
                <a:cs typeface="Arial"/>
                <a:sym typeface="Arial"/>
              </a:rPr>
              <a:t> with a KD-tree, density matrix and array of all the trajectory points. A KD-tree is a k-dimensional tree (in this case k=2) that is good at storing and searching for coordinates in a k-dimensional space. The mathematical formula is (the number of points within the circle of radius r centered at point p) divided by (the area of the circle). We then store whatever density is calculated in a “density matrix”, so that the next time we want to calculate the density of the same point, it will be in constant time. </a:t>
            </a:r>
            <a:endParaRPr sz="1600">
              <a:solidFill>
                <a:schemeClr val="dk1"/>
              </a:solidFill>
              <a:latin typeface="Arial"/>
              <a:ea typeface="Arial"/>
              <a:cs typeface="Arial"/>
              <a:sym typeface="Arial"/>
            </a:endParaRPr>
          </a:p>
          <a:p>
            <a:pPr indent="0" lvl="0" marL="0" rtl="0" algn="l">
              <a:lnSpc>
                <a:spcPct val="115000"/>
              </a:lnSpc>
              <a:spcBef>
                <a:spcPts val="0"/>
              </a:spcBef>
              <a:spcAft>
                <a:spcPts val="0"/>
              </a:spcAft>
              <a:buNone/>
            </a:pPr>
            <a:r>
              <a:t/>
            </a:r>
            <a:endParaRPr sz="1600">
              <a:solidFill>
                <a:schemeClr val="dk1"/>
              </a:solidFill>
              <a:latin typeface="Arial"/>
              <a:ea typeface="Arial"/>
              <a:cs typeface="Arial"/>
              <a:sym typeface="Arial"/>
            </a:endParaRPr>
          </a:p>
          <a:p>
            <a:pPr indent="0" lvl="0" marL="0" rtl="0" algn="l">
              <a:lnSpc>
                <a:spcPct val="115000"/>
              </a:lnSpc>
              <a:spcBef>
                <a:spcPts val="0"/>
              </a:spcBef>
              <a:spcAft>
                <a:spcPts val="0"/>
              </a:spcAft>
              <a:buNone/>
            </a:pPr>
            <a:r>
              <a:t/>
            </a:r>
            <a:endParaRPr sz="1600">
              <a:solidFill>
                <a:schemeClr val="dk1"/>
              </a:solidFill>
              <a:latin typeface="Arial"/>
              <a:ea typeface="Arial"/>
              <a:cs typeface="Arial"/>
              <a:sym typeface="Arial"/>
            </a:endParaRPr>
          </a:p>
          <a:p>
            <a:pPr indent="0" lvl="0" marL="0" rtl="0" algn="l">
              <a:lnSpc>
                <a:spcPct val="115000"/>
              </a:lnSpc>
              <a:spcBef>
                <a:spcPts val="0"/>
              </a:spcBef>
              <a:spcAft>
                <a:spcPts val="0"/>
              </a:spcAft>
              <a:buNone/>
            </a:pPr>
            <a:r>
              <a:t/>
            </a:r>
            <a:endParaRPr sz="160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2: </a:t>
            </a:r>
            <a:r>
              <a:rPr lang="en"/>
              <a:t>Future scope for Enhancement</a:t>
            </a:r>
            <a:endParaRPr/>
          </a:p>
        </p:txBody>
      </p:sp>
      <p:sp>
        <p:nvSpPr>
          <p:cNvPr id="197" name="Google Shape;197;p31"/>
          <p:cNvSpPr txBox="1"/>
          <p:nvPr>
            <p:ph idx="1" type="body"/>
          </p:nvPr>
        </p:nvSpPr>
        <p:spPr>
          <a:xfrm>
            <a:off x="373725" y="1092975"/>
            <a:ext cx="8290800" cy="3639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Arial"/>
              <a:buAutoNum type="arabicPeriod"/>
            </a:pPr>
            <a:r>
              <a:rPr lang="en" sz="1600">
                <a:solidFill>
                  <a:schemeClr val="dk1"/>
                </a:solidFill>
                <a:latin typeface="Arial"/>
                <a:ea typeface="Arial"/>
                <a:cs typeface="Arial"/>
                <a:sym typeface="Arial"/>
              </a:rPr>
              <a:t>The algorithm could be enhanced to automatically detect the optimal ε-simplification needed for individual trajectory regions instead of having to specify for the entire trajectory.</a:t>
            </a:r>
            <a:endParaRPr sz="1600">
              <a:solidFill>
                <a:schemeClr val="dk1"/>
              </a:solidFill>
              <a:latin typeface="Arial"/>
              <a:ea typeface="Arial"/>
              <a:cs typeface="Arial"/>
              <a:sym typeface="Arial"/>
            </a:endParaRPr>
          </a:p>
          <a:p>
            <a:pPr indent="0" lvl="0" marL="342900" rtl="0" algn="l">
              <a:spcBef>
                <a:spcPts val="0"/>
              </a:spcBef>
              <a:spcAft>
                <a:spcPts val="0"/>
              </a:spcAft>
              <a:buNone/>
            </a:pPr>
            <a:r>
              <a:t/>
            </a:r>
            <a:endParaRPr sz="1600">
              <a:solidFill>
                <a:schemeClr val="dk1"/>
              </a:solidFill>
              <a:latin typeface="Arial"/>
              <a:ea typeface="Arial"/>
              <a:cs typeface="Arial"/>
              <a:sym typeface="Arial"/>
            </a:endParaRPr>
          </a:p>
          <a:p>
            <a:pPr indent="-330200" lvl="0" marL="457200" rtl="0" algn="l">
              <a:spcBef>
                <a:spcPts val="0"/>
              </a:spcBef>
              <a:spcAft>
                <a:spcPts val="0"/>
              </a:spcAft>
              <a:buClr>
                <a:schemeClr val="dk1"/>
              </a:buClr>
              <a:buSzPts val="1600"/>
              <a:buFont typeface="Arial"/>
              <a:buAutoNum type="arabicPeriod"/>
            </a:pPr>
            <a:r>
              <a:rPr lang="en" sz="1600">
                <a:solidFill>
                  <a:schemeClr val="dk1"/>
                </a:solidFill>
                <a:latin typeface="Arial"/>
                <a:ea typeface="Arial"/>
                <a:cs typeface="Arial"/>
                <a:sym typeface="Arial"/>
              </a:rPr>
              <a:t>A future algorithm could also consider the curves of the trajectory as the </a:t>
            </a:r>
            <a:r>
              <a:rPr lang="en" sz="1600">
                <a:solidFill>
                  <a:schemeClr val="dk1"/>
                </a:solidFill>
                <a:latin typeface="Arial"/>
                <a:ea typeface="Arial"/>
                <a:cs typeface="Arial"/>
                <a:sym typeface="Arial"/>
              </a:rPr>
              <a:t>current</a:t>
            </a:r>
            <a:r>
              <a:rPr lang="en" sz="1600">
                <a:solidFill>
                  <a:schemeClr val="dk1"/>
                </a:solidFill>
                <a:latin typeface="Arial"/>
                <a:ea typeface="Arial"/>
                <a:cs typeface="Arial"/>
                <a:sym typeface="Arial"/>
              </a:rPr>
              <a:t> greedy algorithm uses the distance between points (a straight line) to determine those to remove.</a:t>
            </a:r>
            <a:endParaRPr sz="1600">
              <a:solidFill>
                <a:schemeClr val="dk1"/>
              </a:solidFill>
              <a:latin typeface="Arial"/>
              <a:ea typeface="Arial"/>
              <a:cs typeface="Arial"/>
              <a:sym typeface="Arial"/>
            </a:endParaRPr>
          </a:p>
          <a:p>
            <a:pPr indent="0" lvl="0" marL="342900" rtl="0" algn="l">
              <a:spcBef>
                <a:spcPts val="0"/>
              </a:spcBef>
              <a:spcAft>
                <a:spcPts val="0"/>
              </a:spcAft>
              <a:buNone/>
            </a:pPr>
            <a:r>
              <a:t/>
            </a:r>
            <a:endParaRPr sz="1600">
              <a:solidFill>
                <a:schemeClr val="dk1"/>
              </a:solidFill>
              <a:latin typeface="Arial"/>
              <a:ea typeface="Arial"/>
              <a:cs typeface="Arial"/>
              <a:sym typeface="Arial"/>
            </a:endParaRPr>
          </a:p>
          <a:p>
            <a:pPr indent="-330200" lvl="0" marL="457200" rtl="0" algn="l">
              <a:spcBef>
                <a:spcPts val="0"/>
              </a:spcBef>
              <a:spcAft>
                <a:spcPts val="0"/>
              </a:spcAft>
              <a:buClr>
                <a:schemeClr val="dk1"/>
              </a:buClr>
              <a:buSzPts val="1600"/>
              <a:buFont typeface="Arial"/>
              <a:buAutoNum type="arabicPeriod"/>
            </a:pPr>
            <a:r>
              <a:rPr lang="en" sz="1600">
                <a:solidFill>
                  <a:schemeClr val="dk1"/>
                </a:solidFill>
                <a:latin typeface="Arial"/>
                <a:ea typeface="Arial"/>
                <a:cs typeface="Arial"/>
                <a:sym typeface="Arial"/>
              </a:rPr>
              <a:t>Another enhancement could be to consider points of interest because the algorithm seeks to find the </a:t>
            </a:r>
            <a:r>
              <a:rPr lang="en" sz="1600">
                <a:solidFill>
                  <a:schemeClr val="dk1"/>
                </a:solidFill>
                <a:latin typeface="Arial"/>
                <a:ea typeface="Arial"/>
                <a:cs typeface="Arial"/>
                <a:sym typeface="Arial"/>
              </a:rPr>
              <a:t>minimum</a:t>
            </a:r>
            <a:r>
              <a:rPr lang="en" sz="1600">
                <a:solidFill>
                  <a:schemeClr val="dk1"/>
                </a:solidFill>
                <a:latin typeface="Arial"/>
                <a:ea typeface="Arial"/>
                <a:cs typeface="Arial"/>
                <a:sym typeface="Arial"/>
              </a:rPr>
              <a:t> number of points required for simplification but in the real world some points might be essential even with a low error.</a:t>
            </a:r>
            <a:endParaRPr sz="1600">
              <a:solidFill>
                <a:schemeClr val="dk1"/>
              </a:solidFill>
              <a:latin typeface="Arial"/>
              <a:ea typeface="Arial"/>
              <a:cs typeface="Arial"/>
              <a:sym typeface="Arial"/>
            </a:endParaRPr>
          </a:p>
          <a:p>
            <a:pPr indent="0" lvl="0" marL="342900" rtl="0" algn="l">
              <a:spcBef>
                <a:spcPts val="0"/>
              </a:spcBef>
              <a:spcAft>
                <a:spcPts val="0"/>
              </a:spcAft>
              <a:buNone/>
            </a:pPr>
            <a:r>
              <a:t/>
            </a:r>
            <a:endParaRPr sz="1600">
              <a:solidFill>
                <a:schemeClr val="dk1"/>
              </a:solidFill>
              <a:latin typeface="Arial"/>
              <a:ea typeface="Arial"/>
              <a:cs typeface="Arial"/>
              <a:sym typeface="Arial"/>
            </a:endParaRPr>
          </a:p>
          <a:p>
            <a:pPr indent="-330200" lvl="0" marL="457200" rtl="0" algn="l">
              <a:spcBef>
                <a:spcPts val="0"/>
              </a:spcBef>
              <a:spcAft>
                <a:spcPts val="0"/>
              </a:spcAft>
              <a:buClr>
                <a:schemeClr val="dk1"/>
              </a:buClr>
              <a:buSzPts val="1600"/>
              <a:buFont typeface="Arial"/>
              <a:buAutoNum type="arabicPeriod"/>
            </a:pPr>
            <a:r>
              <a:rPr lang="en" sz="1600">
                <a:solidFill>
                  <a:schemeClr val="dk1"/>
                </a:solidFill>
                <a:latin typeface="Arial"/>
                <a:ea typeface="Arial"/>
                <a:cs typeface="Arial"/>
                <a:sym typeface="Arial"/>
              </a:rPr>
              <a:t>Some new GPS features include </a:t>
            </a:r>
            <a:r>
              <a:rPr lang="en" sz="1600">
                <a:solidFill>
                  <a:schemeClr val="dk1"/>
                </a:solidFill>
                <a:latin typeface="Arial"/>
                <a:ea typeface="Arial"/>
                <a:cs typeface="Arial"/>
                <a:sym typeface="Arial"/>
              </a:rPr>
              <a:t>avoid</a:t>
            </a:r>
            <a:r>
              <a:rPr lang="en" sz="1600">
                <a:solidFill>
                  <a:schemeClr val="dk1"/>
                </a:solidFill>
                <a:latin typeface="Arial"/>
                <a:ea typeface="Arial"/>
                <a:cs typeface="Arial"/>
                <a:sym typeface="Arial"/>
              </a:rPr>
              <a:t> tolls or highways so an enhancement could be to remove points that have </a:t>
            </a:r>
            <a:r>
              <a:rPr lang="en" sz="1600">
                <a:solidFill>
                  <a:schemeClr val="dk1"/>
                </a:solidFill>
                <a:latin typeface="Arial"/>
                <a:ea typeface="Arial"/>
                <a:cs typeface="Arial"/>
                <a:sym typeface="Arial"/>
              </a:rPr>
              <a:t>undesired</a:t>
            </a:r>
            <a:r>
              <a:rPr lang="en" sz="1600">
                <a:solidFill>
                  <a:schemeClr val="dk1"/>
                </a:solidFill>
                <a:latin typeface="Arial"/>
                <a:ea typeface="Arial"/>
                <a:cs typeface="Arial"/>
                <a:sym typeface="Arial"/>
              </a:rPr>
              <a:t> features.</a:t>
            </a:r>
            <a:endParaRPr sz="16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392950" y="503825"/>
            <a:ext cx="8474700" cy="3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Task 3</a:t>
            </a:r>
            <a:endParaRPr/>
          </a:p>
        </p:txBody>
      </p:sp>
      <p:sp>
        <p:nvSpPr>
          <p:cNvPr id="203" name="Google Shape;203;p32"/>
          <p:cNvSpPr txBox="1"/>
          <p:nvPr>
            <p:ph idx="1" type="body"/>
          </p:nvPr>
        </p:nvSpPr>
        <p:spPr>
          <a:xfrm>
            <a:off x="392950" y="1042900"/>
            <a:ext cx="8520600" cy="3672600"/>
          </a:xfrm>
          <a:prstGeom prst="rect">
            <a:avLst/>
          </a:prstGeom>
        </p:spPr>
        <p:txBody>
          <a:bodyPr anchorCtr="0" anchor="t" bIns="91425" lIns="91425" spcFirstLastPara="1" rIns="91425" wrap="square" tIns="91425">
            <a:noAutofit/>
          </a:bodyPr>
          <a:lstStyle/>
          <a:p>
            <a:pPr indent="0" lvl="0" marL="0" rtl="0" algn="l">
              <a:lnSpc>
                <a:spcPct val="95000"/>
              </a:lnSpc>
              <a:spcBef>
                <a:spcPts val="600"/>
              </a:spcBef>
              <a:spcAft>
                <a:spcPts val="0"/>
              </a:spcAft>
              <a:buNone/>
            </a:pPr>
            <a:r>
              <a:rPr b="1" lang="en" sz="1600">
                <a:solidFill>
                  <a:schemeClr val="dk1"/>
                </a:solidFill>
                <a:latin typeface="Arial"/>
                <a:ea typeface="Arial"/>
                <a:cs typeface="Arial"/>
                <a:sym typeface="Arial"/>
              </a:rPr>
              <a:t>E_avg:</a:t>
            </a:r>
            <a:endParaRPr b="1" sz="1600">
              <a:solidFill>
                <a:schemeClr val="dk1"/>
              </a:solidFill>
              <a:latin typeface="Arial"/>
              <a:ea typeface="Arial"/>
              <a:cs typeface="Arial"/>
              <a:sym typeface="Arial"/>
            </a:endParaRPr>
          </a:p>
          <a:p>
            <a:pPr indent="-323850" lvl="0" marL="457200" rtl="0" algn="l">
              <a:lnSpc>
                <a:spcPct val="95000"/>
              </a:lnSpc>
              <a:spcBef>
                <a:spcPts val="600"/>
              </a:spcBef>
              <a:spcAft>
                <a:spcPts val="0"/>
              </a:spcAft>
              <a:buClr>
                <a:schemeClr val="dk1"/>
              </a:buClr>
              <a:buSzPts val="1500"/>
              <a:buFont typeface="Arial"/>
              <a:buChar char="▪"/>
            </a:pPr>
            <a:r>
              <a:rPr lang="en" sz="1500">
                <a:solidFill>
                  <a:schemeClr val="dk1"/>
                </a:solidFill>
                <a:latin typeface="Arial"/>
                <a:ea typeface="Arial"/>
                <a:cs typeface="Arial"/>
                <a:sym typeface="Arial"/>
              </a:rPr>
              <a:t>Algorithm: A</a:t>
            </a:r>
            <a:r>
              <a:rPr lang="en" sz="1500">
                <a:solidFill>
                  <a:schemeClr val="dk1"/>
                </a:solidFill>
                <a:latin typeface="Arial"/>
                <a:ea typeface="Arial"/>
                <a:cs typeface="Arial"/>
                <a:sym typeface="Arial"/>
              </a:rPr>
              <a:t> dynamic programming to compute the dtw for the optimal monotone assignment between two trajectories, P and Q. It does so with the following recurrence relation:</a:t>
            </a:r>
            <a:endParaRPr sz="1500">
              <a:solidFill>
                <a:schemeClr val="dk1"/>
              </a:solidFill>
              <a:latin typeface="Arial"/>
              <a:ea typeface="Arial"/>
              <a:cs typeface="Arial"/>
              <a:sym typeface="Arial"/>
            </a:endParaRPr>
          </a:p>
          <a:p>
            <a:pPr indent="-323850" lvl="1" marL="914400" rtl="0" algn="l">
              <a:lnSpc>
                <a:spcPct val="95000"/>
              </a:lnSpc>
              <a:spcBef>
                <a:spcPts val="0"/>
              </a:spcBef>
              <a:spcAft>
                <a:spcPts val="0"/>
              </a:spcAft>
              <a:buClr>
                <a:schemeClr val="dk1"/>
              </a:buClr>
              <a:buSzPts val="1500"/>
              <a:buFont typeface="Arial"/>
              <a:buChar char="▫"/>
            </a:pPr>
            <a:r>
              <a:t/>
            </a:r>
            <a:endParaRPr sz="1500">
              <a:solidFill>
                <a:schemeClr val="dk1"/>
              </a:solidFill>
              <a:latin typeface="Arial"/>
              <a:ea typeface="Arial"/>
              <a:cs typeface="Arial"/>
              <a:sym typeface="Arial"/>
            </a:endParaRPr>
          </a:p>
          <a:p>
            <a:pPr indent="-323850" lvl="1" marL="914400" rtl="0" algn="l">
              <a:lnSpc>
                <a:spcPct val="95000"/>
              </a:lnSpc>
              <a:spcBef>
                <a:spcPts val="0"/>
              </a:spcBef>
              <a:spcAft>
                <a:spcPts val="0"/>
              </a:spcAft>
              <a:buClr>
                <a:schemeClr val="dk1"/>
              </a:buClr>
              <a:buSzPts val="1500"/>
              <a:buFont typeface="Arial"/>
              <a:buChar char="▫"/>
            </a:pPr>
            <a:r>
              <a:t/>
            </a:r>
            <a:endParaRPr sz="1500">
              <a:solidFill>
                <a:schemeClr val="dk1"/>
              </a:solidFill>
              <a:latin typeface="Arial"/>
              <a:ea typeface="Arial"/>
              <a:cs typeface="Arial"/>
              <a:sym typeface="Arial"/>
            </a:endParaRPr>
          </a:p>
          <a:p>
            <a:pPr indent="-323850" lvl="1" marL="914400" rtl="0" algn="l">
              <a:lnSpc>
                <a:spcPct val="95000"/>
              </a:lnSpc>
              <a:spcBef>
                <a:spcPts val="0"/>
              </a:spcBef>
              <a:spcAft>
                <a:spcPts val="0"/>
              </a:spcAft>
              <a:buClr>
                <a:schemeClr val="dk1"/>
              </a:buClr>
              <a:buSzPts val="1500"/>
              <a:buFont typeface="Arial"/>
              <a:buChar char="▫"/>
            </a:pPr>
            <a:r>
              <a:t/>
            </a:r>
            <a:endParaRPr sz="1500">
              <a:solidFill>
                <a:schemeClr val="dk1"/>
              </a:solidFill>
              <a:latin typeface="Arial"/>
              <a:ea typeface="Arial"/>
              <a:cs typeface="Arial"/>
              <a:sym typeface="Arial"/>
            </a:endParaRPr>
          </a:p>
          <a:p>
            <a:pPr indent="-323850" lvl="0" marL="457200" rtl="0" algn="l">
              <a:lnSpc>
                <a:spcPct val="95000"/>
              </a:lnSpc>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Returns: an array containing all the pairs of E</a:t>
            </a:r>
            <a:r>
              <a:rPr baseline="-25000" lang="en" sz="1500">
                <a:solidFill>
                  <a:schemeClr val="dk1"/>
                </a:solidFill>
                <a:latin typeface="Arial"/>
                <a:ea typeface="Arial"/>
                <a:cs typeface="Arial"/>
                <a:sym typeface="Arial"/>
              </a:rPr>
              <a:t>avg</a:t>
            </a:r>
            <a:r>
              <a:rPr lang="en" sz="1500">
                <a:solidFill>
                  <a:schemeClr val="dk1"/>
                </a:solidFill>
                <a:latin typeface="Arial"/>
                <a:ea typeface="Arial"/>
                <a:cs typeface="Arial"/>
                <a:sym typeface="Arial"/>
              </a:rPr>
              <a:t> in indices [0...n-2] and the dtw for that assignment in the index [n-1].</a:t>
            </a:r>
            <a:endParaRPr sz="1500">
              <a:solidFill>
                <a:schemeClr val="dk1"/>
              </a:solidFill>
              <a:latin typeface="Arial"/>
              <a:ea typeface="Arial"/>
              <a:cs typeface="Arial"/>
              <a:sym typeface="Arial"/>
            </a:endParaRPr>
          </a:p>
          <a:p>
            <a:pPr indent="-323850" lvl="0" marL="457200" rtl="0" algn="l">
              <a:lnSpc>
                <a:spcPct val="95000"/>
              </a:lnSpc>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The runtime complexity and the space complexity are both O(|P|*|Q|)</a:t>
            </a:r>
            <a:endParaRPr sz="1500">
              <a:solidFill>
                <a:schemeClr val="dk1"/>
              </a:solidFill>
              <a:latin typeface="Arial"/>
              <a:ea typeface="Arial"/>
              <a:cs typeface="Arial"/>
              <a:sym typeface="Arial"/>
            </a:endParaRPr>
          </a:p>
          <a:p>
            <a:pPr indent="0" lvl="0" marL="0" rtl="0" algn="l">
              <a:lnSpc>
                <a:spcPct val="95000"/>
              </a:lnSpc>
              <a:spcBef>
                <a:spcPts val="600"/>
              </a:spcBef>
              <a:spcAft>
                <a:spcPts val="0"/>
              </a:spcAft>
              <a:buNone/>
            </a:pPr>
            <a:r>
              <a:rPr b="1" lang="en" sz="1500">
                <a:solidFill>
                  <a:schemeClr val="dk1"/>
                </a:solidFill>
                <a:latin typeface="Arial"/>
                <a:ea typeface="Arial"/>
                <a:cs typeface="Arial"/>
                <a:sym typeface="Arial"/>
              </a:rPr>
              <a:t>Dtw: </a:t>
            </a:r>
            <a:endParaRPr b="1" sz="1500">
              <a:solidFill>
                <a:schemeClr val="dk1"/>
              </a:solidFill>
              <a:latin typeface="Arial"/>
              <a:ea typeface="Arial"/>
              <a:cs typeface="Arial"/>
              <a:sym typeface="Arial"/>
            </a:endParaRPr>
          </a:p>
          <a:p>
            <a:pPr indent="-323850" lvl="0" marL="457200" rtl="0" algn="l">
              <a:lnSpc>
                <a:spcPct val="95000"/>
              </a:lnSpc>
              <a:spcBef>
                <a:spcPts val="600"/>
              </a:spcBef>
              <a:spcAft>
                <a:spcPts val="0"/>
              </a:spcAft>
              <a:buClr>
                <a:schemeClr val="dk1"/>
              </a:buClr>
              <a:buSzPts val="1500"/>
              <a:buFont typeface="Arial"/>
              <a:buChar char="▪"/>
            </a:pPr>
            <a:r>
              <a:rPr lang="en" sz="1500">
                <a:solidFill>
                  <a:schemeClr val="dk1"/>
                </a:solidFill>
                <a:latin typeface="Arial"/>
                <a:ea typeface="Arial"/>
                <a:cs typeface="Arial"/>
                <a:sym typeface="Arial"/>
              </a:rPr>
              <a:t>Algorithm:</a:t>
            </a:r>
            <a:r>
              <a:rPr lang="en" sz="1500">
                <a:solidFill>
                  <a:schemeClr val="dk1"/>
                </a:solidFill>
                <a:latin typeface="Arial"/>
                <a:ea typeface="Arial"/>
                <a:cs typeface="Arial"/>
                <a:sym typeface="Arial"/>
              </a:rPr>
              <a:t> Takes as input the array obtained in E_avg and returns the last element in that array, which is the dtw of assignment </a:t>
            </a:r>
            <a:r>
              <a:rPr lang="en" sz="1500">
                <a:solidFill>
                  <a:schemeClr val="dk1"/>
                </a:solidFill>
                <a:latin typeface="Arial"/>
                <a:ea typeface="Arial"/>
                <a:cs typeface="Arial"/>
                <a:sym typeface="Arial"/>
              </a:rPr>
              <a:t>E</a:t>
            </a:r>
            <a:r>
              <a:rPr baseline="-25000" lang="en" sz="1500">
                <a:solidFill>
                  <a:schemeClr val="dk1"/>
                </a:solidFill>
                <a:latin typeface="Arial"/>
                <a:ea typeface="Arial"/>
                <a:cs typeface="Arial"/>
                <a:sym typeface="Arial"/>
              </a:rPr>
              <a:t>avg</a:t>
            </a:r>
            <a:r>
              <a:rPr lang="en" sz="1500">
                <a:solidFill>
                  <a:schemeClr val="dk1"/>
                </a:solidFill>
                <a:latin typeface="Arial"/>
                <a:ea typeface="Arial"/>
                <a:cs typeface="Arial"/>
                <a:sym typeface="Arial"/>
              </a:rPr>
              <a:t>. </a:t>
            </a:r>
            <a:endParaRPr sz="1500">
              <a:solidFill>
                <a:schemeClr val="dk1"/>
              </a:solidFill>
              <a:latin typeface="Arial"/>
              <a:ea typeface="Arial"/>
              <a:cs typeface="Arial"/>
              <a:sym typeface="Arial"/>
            </a:endParaRPr>
          </a:p>
          <a:p>
            <a:pPr indent="-323850" lvl="0" marL="457200" rtl="0" algn="l">
              <a:lnSpc>
                <a:spcPct val="95000"/>
              </a:lnSpc>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The runtime complexity and the space complexity for this function are both O(1)</a:t>
            </a:r>
            <a:endParaRPr sz="1500">
              <a:solidFill>
                <a:schemeClr val="dk1"/>
              </a:solidFill>
              <a:latin typeface="Arial"/>
              <a:ea typeface="Arial"/>
              <a:cs typeface="Arial"/>
              <a:sym typeface="Arial"/>
            </a:endParaRPr>
          </a:p>
        </p:txBody>
      </p:sp>
      <p:pic>
        <p:nvPicPr>
          <p:cNvPr id="204" name="Google Shape;204;p32"/>
          <p:cNvPicPr preferRelativeResize="0"/>
          <p:nvPr/>
        </p:nvPicPr>
        <p:blipFill rotWithShape="1">
          <a:blip r:embed="rId3">
            <a:alphaModFix/>
          </a:blip>
          <a:srcRect b="20545" l="1497" r="0" t="10971"/>
          <a:stretch/>
        </p:blipFill>
        <p:spPr>
          <a:xfrm>
            <a:off x="1238575" y="2041450"/>
            <a:ext cx="7143749" cy="481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121200" y="-361775"/>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t>Task 3</a:t>
            </a:r>
            <a:endParaRPr/>
          </a:p>
        </p:txBody>
      </p:sp>
      <p:pic>
        <p:nvPicPr>
          <p:cNvPr id="210" name="Google Shape;210;p33"/>
          <p:cNvPicPr preferRelativeResize="0"/>
          <p:nvPr/>
        </p:nvPicPr>
        <p:blipFill>
          <a:blip r:embed="rId3">
            <a:alphaModFix/>
          </a:blip>
          <a:stretch>
            <a:fillRect/>
          </a:stretch>
        </p:blipFill>
        <p:spPr>
          <a:xfrm>
            <a:off x="1174587" y="210900"/>
            <a:ext cx="3473475" cy="2013176"/>
          </a:xfrm>
          <a:prstGeom prst="rect">
            <a:avLst/>
          </a:prstGeom>
          <a:noFill/>
          <a:ln>
            <a:noFill/>
          </a:ln>
        </p:spPr>
      </p:pic>
      <p:sp>
        <p:nvSpPr>
          <p:cNvPr id="211" name="Google Shape;211;p33"/>
          <p:cNvSpPr txBox="1"/>
          <p:nvPr/>
        </p:nvSpPr>
        <p:spPr>
          <a:xfrm>
            <a:off x="1174613" y="2218500"/>
            <a:ext cx="347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P1, Q1: Dtw = 0.010811333491296746</a:t>
            </a:r>
            <a:endParaRPr/>
          </a:p>
        </p:txBody>
      </p:sp>
      <p:pic>
        <p:nvPicPr>
          <p:cNvPr id="212" name="Google Shape;212;p33"/>
          <p:cNvPicPr preferRelativeResize="0"/>
          <p:nvPr/>
        </p:nvPicPr>
        <p:blipFill>
          <a:blip r:embed="rId4">
            <a:alphaModFix/>
          </a:blip>
          <a:stretch>
            <a:fillRect/>
          </a:stretch>
        </p:blipFill>
        <p:spPr>
          <a:xfrm>
            <a:off x="1243426" y="2592410"/>
            <a:ext cx="3404636" cy="2013191"/>
          </a:xfrm>
          <a:prstGeom prst="rect">
            <a:avLst/>
          </a:prstGeom>
          <a:noFill/>
          <a:ln>
            <a:noFill/>
          </a:ln>
        </p:spPr>
      </p:pic>
      <p:sp>
        <p:nvSpPr>
          <p:cNvPr id="213" name="Google Shape;213;p33"/>
          <p:cNvSpPr txBox="1"/>
          <p:nvPr/>
        </p:nvSpPr>
        <p:spPr>
          <a:xfrm>
            <a:off x="1243428" y="4626275"/>
            <a:ext cx="376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P2, Q2: Dtw = 3.1373601334975384e-05</a:t>
            </a:r>
            <a:endParaRPr/>
          </a:p>
        </p:txBody>
      </p:sp>
      <p:pic>
        <p:nvPicPr>
          <p:cNvPr id="214" name="Google Shape;214;p33"/>
          <p:cNvPicPr preferRelativeResize="0"/>
          <p:nvPr/>
        </p:nvPicPr>
        <p:blipFill>
          <a:blip r:embed="rId5">
            <a:alphaModFix/>
          </a:blip>
          <a:stretch>
            <a:fillRect/>
          </a:stretch>
        </p:blipFill>
        <p:spPr>
          <a:xfrm>
            <a:off x="5047439" y="185425"/>
            <a:ext cx="3567411" cy="2064152"/>
          </a:xfrm>
          <a:prstGeom prst="rect">
            <a:avLst/>
          </a:prstGeom>
          <a:noFill/>
          <a:ln>
            <a:noFill/>
          </a:ln>
        </p:spPr>
      </p:pic>
      <p:sp>
        <p:nvSpPr>
          <p:cNvPr id="215" name="Google Shape;215;p33"/>
          <p:cNvSpPr txBox="1"/>
          <p:nvPr/>
        </p:nvSpPr>
        <p:spPr>
          <a:xfrm>
            <a:off x="5230975" y="2224100"/>
            <a:ext cx="3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P3, Q3: Dtw = 0.37873881639749035</a:t>
            </a:r>
            <a:endParaRPr/>
          </a:p>
        </p:txBody>
      </p:sp>
      <p:pic>
        <p:nvPicPr>
          <p:cNvPr id="216" name="Google Shape;216;p33"/>
          <p:cNvPicPr preferRelativeResize="0"/>
          <p:nvPr/>
        </p:nvPicPr>
        <p:blipFill>
          <a:blip r:embed="rId6">
            <a:alphaModFix/>
          </a:blip>
          <a:stretch>
            <a:fillRect/>
          </a:stretch>
        </p:blipFill>
        <p:spPr>
          <a:xfrm>
            <a:off x="5020500" y="2566937"/>
            <a:ext cx="3621299" cy="2064151"/>
          </a:xfrm>
          <a:prstGeom prst="rect">
            <a:avLst/>
          </a:prstGeom>
          <a:noFill/>
          <a:ln>
            <a:noFill/>
          </a:ln>
        </p:spPr>
      </p:pic>
      <p:sp>
        <p:nvSpPr>
          <p:cNvPr id="217" name="Google Shape;217;p33"/>
          <p:cNvSpPr txBox="1"/>
          <p:nvPr/>
        </p:nvSpPr>
        <p:spPr>
          <a:xfrm>
            <a:off x="5811450" y="4637475"/>
            <a:ext cx="2039400" cy="66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Ε</a:t>
            </a:r>
            <a:r>
              <a:rPr lang="en" sz="1350">
                <a:solidFill>
                  <a:schemeClr val="dk1"/>
                </a:solidFill>
              </a:rPr>
              <a:t>-simplifications for </a:t>
            </a:r>
            <a:r>
              <a:rPr lang="en" sz="1500">
                <a:solidFill>
                  <a:schemeClr val="dk1"/>
                </a:solidFill>
                <a:latin typeface="Calibri"/>
                <a:ea typeface="Calibri"/>
                <a:cs typeface="Calibri"/>
                <a:sym typeface="Calibri"/>
              </a:rPr>
              <a:t>E</a:t>
            </a:r>
            <a:r>
              <a:rPr baseline="-25000" lang="en" sz="1500">
                <a:solidFill>
                  <a:schemeClr val="dk1"/>
                </a:solidFill>
                <a:latin typeface="Calibri"/>
                <a:ea typeface="Calibri"/>
                <a:cs typeface="Calibri"/>
                <a:sym typeface="Calibri"/>
              </a:rPr>
              <a:t>avg</a:t>
            </a:r>
            <a:endParaRPr sz="1350">
              <a:solidFill>
                <a:schemeClr val="dk1"/>
              </a:solidFill>
            </a:endParaRPr>
          </a:p>
          <a:p>
            <a:pPr indent="0" lvl="0" marL="0" rtl="0" algn="l">
              <a:spcBef>
                <a:spcPts val="0"/>
              </a:spcBef>
              <a:spcAft>
                <a:spcPts val="0"/>
              </a:spcAft>
              <a:buNone/>
            </a:pPr>
            <a:r>
              <a:t/>
            </a:r>
            <a:endParaRPr>
              <a:latin typeface="Cousine"/>
              <a:ea typeface="Cousine"/>
              <a:cs typeface="Cousine"/>
              <a:sym typeface="Cousine"/>
            </a:endParaRPr>
          </a:p>
        </p:txBody>
      </p:sp>
      <p:sp>
        <p:nvSpPr>
          <p:cNvPr id="218" name="Google Shape;218;p33"/>
          <p:cNvSpPr txBox="1"/>
          <p:nvPr/>
        </p:nvSpPr>
        <p:spPr>
          <a:xfrm>
            <a:off x="121200" y="210925"/>
            <a:ext cx="1053300" cy="120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lt1"/>
                </a:solidFill>
                <a:latin typeface="Cousine"/>
                <a:ea typeface="Cousine"/>
                <a:cs typeface="Cousine"/>
                <a:sym typeface="Cousine"/>
              </a:rPr>
              <a:t>Task</a:t>
            </a:r>
            <a:endParaRPr sz="2200">
              <a:solidFill>
                <a:schemeClr val="lt1"/>
              </a:solidFill>
              <a:latin typeface="Cousine"/>
              <a:ea typeface="Cousine"/>
              <a:cs typeface="Cousine"/>
              <a:sym typeface="Cousine"/>
            </a:endParaRPr>
          </a:p>
          <a:p>
            <a:pPr indent="0" lvl="0" marL="0" rtl="0" algn="ctr">
              <a:spcBef>
                <a:spcPts val="0"/>
              </a:spcBef>
              <a:spcAft>
                <a:spcPts val="0"/>
              </a:spcAft>
              <a:buNone/>
            </a:pPr>
            <a:r>
              <a:rPr lang="en" sz="2200">
                <a:solidFill>
                  <a:schemeClr val="lt1"/>
                </a:solidFill>
                <a:latin typeface="Cousine"/>
                <a:ea typeface="Cousine"/>
                <a:cs typeface="Cousine"/>
                <a:sym typeface="Cousine"/>
              </a:rPr>
              <a:t>3:</a:t>
            </a:r>
            <a:endParaRPr sz="2200">
              <a:solidFill>
                <a:schemeClr val="lt1"/>
              </a:solidFill>
              <a:latin typeface="Cousine"/>
              <a:ea typeface="Cousine"/>
              <a:cs typeface="Cousine"/>
              <a:sym typeface="Cousine"/>
            </a:endParaRPr>
          </a:p>
          <a:p>
            <a:pPr indent="0" lvl="0" marL="0" rtl="0" algn="ctr">
              <a:spcBef>
                <a:spcPts val="0"/>
              </a:spcBef>
              <a:spcAft>
                <a:spcPts val="0"/>
              </a:spcAft>
              <a:buNone/>
            </a:pPr>
            <a:r>
              <a:rPr lang="en" sz="2200">
                <a:solidFill>
                  <a:schemeClr val="lt1"/>
                </a:solidFill>
                <a:latin typeface="Cousine"/>
                <a:ea typeface="Cousine"/>
                <a:cs typeface="Cousine"/>
                <a:sym typeface="Cousine"/>
              </a:rPr>
              <a:t>E_avg</a:t>
            </a:r>
            <a:endParaRPr sz="2200">
              <a:solidFill>
                <a:schemeClr val="lt1"/>
              </a:solidFill>
              <a:latin typeface="Cousine"/>
              <a:ea typeface="Cousine"/>
              <a:cs typeface="Cousine"/>
              <a:sym typeface="Cousin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Task 3:Advantages and Drawbacks of E_avg</a:t>
            </a:r>
            <a:endParaRPr/>
          </a:p>
        </p:txBody>
      </p:sp>
      <p:sp>
        <p:nvSpPr>
          <p:cNvPr id="224" name="Google Shape;224;p34"/>
          <p:cNvSpPr txBox="1"/>
          <p:nvPr>
            <p:ph idx="1" type="body"/>
          </p:nvPr>
        </p:nvSpPr>
        <p:spPr>
          <a:xfrm>
            <a:off x="420778" y="1239803"/>
            <a:ext cx="39945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Advantages:</a:t>
            </a:r>
            <a:endParaRPr/>
          </a:p>
          <a:p>
            <a:pPr indent="-330200" lvl="0" marL="457200" rtl="0" algn="l">
              <a:spcBef>
                <a:spcPts val="600"/>
              </a:spcBef>
              <a:spcAft>
                <a:spcPts val="0"/>
              </a:spcAft>
              <a:buClr>
                <a:schemeClr val="dk1"/>
              </a:buClr>
              <a:buSzPts val="1600"/>
              <a:buFont typeface="Arial"/>
              <a:buChar char="▪"/>
            </a:pPr>
            <a:r>
              <a:rPr lang="en" sz="1600">
                <a:solidFill>
                  <a:schemeClr val="dk1"/>
                </a:solidFill>
                <a:latin typeface="Arial"/>
                <a:ea typeface="Arial"/>
                <a:cs typeface="Arial"/>
                <a:sym typeface="Arial"/>
              </a:rPr>
              <a:t>The use of </a:t>
            </a:r>
            <a:r>
              <a:rPr lang="en" sz="1600">
                <a:solidFill>
                  <a:schemeClr val="dk1"/>
                </a:solidFill>
                <a:latin typeface="Arial"/>
                <a:ea typeface="Arial"/>
                <a:cs typeface="Arial"/>
                <a:sym typeface="Arial"/>
              </a:rPr>
              <a:t>dynamic</a:t>
            </a:r>
            <a:r>
              <a:rPr lang="en" sz="1600">
                <a:solidFill>
                  <a:schemeClr val="dk1"/>
                </a:solidFill>
                <a:latin typeface="Arial"/>
                <a:ea typeface="Arial"/>
                <a:cs typeface="Arial"/>
                <a:sym typeface="Arial"/>
              </a:rPr>
              <a:t> programming ensures that we are not recomputing values, making the algorithm efficient for large sets of data</a:t>
            </a:r>
            <a:endParaRPr sz="1600">
              <a:solidFill>
                <a:schemeClr val="dk1"/>
              </a:solidFill>
              <a:latin typeface="Arial"/>
              <a:ea typeface="Arial"/>
              <a:cs typeface="Arial"/>
              <a:sym typeface="Arial"/>
            </a:endParaRPr>
          </a:p>
          <a:p>
            <a:pPr indent="-330200" lvl="0" marL="457200" rtl="0" algn="l">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As we compute the optimal assignment for two trajectories, we are computing the optimal assignment for any subsequence of the trajectories as well</a:t>
            </a:r>
            <a:endParaRPr sz="1600">
              <a:solidFill>
                <a:schemeClr val="dk1"/>
              </a:solidFill>
              <a:latin typeface="Arial"/>
              <a:ea typeface="Arial"/>
              <a:cs typeface="Arial"/>
              <a:sym typeface="Arial"/>
            </a:endParaRPr>
          </a:p>
          <a:p>
            <a:pPr indent="0" lvl="0" marL="457200" rtl="0" algn="l">
              <a:spcBef>
                <a:spcPts val="600"/>
              </a:spcBef>
              <a:spcAft>
                <a:spcPts val="0"/>
              </a:spcAft>
              <a:buNone/>
            </a:pPr>
            <a:r>
              <a:t/>
            </a:r>
            <a:endParaRPr sz="1300">
              <a:solidFill>
                <a:schemeClr val="dk1"/>
              </a:solidFill>
            </a:endParaRPr>
          </a:p>
        </p:txBody>
      </p:sp>
      <p:sp>
        <p:nvSpPr>
          <p:cNvPr id="225" name="Google Shape;225;p34"/>
          <p:cNvSpPr txBox="1"/>
          <p:nvPr>
            <p:ph idx="2" type="body"/>
          </p:nvPr>
        </p:nvSpPr>
        <p:spPr>
          <a:xfrm>
            <a:off x="4731381" y="1239803"/>
            <a:ext cx="39945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Drawbacks</a:t>
            </a:r>
            <a:endParaRPr/>
          </a:p>
          <a:p>
            <a:pPr indent="-330200" lvl="0" marL="457200" rtl="0" algn="l">
              <a:spcBef>
                <a:spcPts val="600"/>
              </a:spcBef>
              <a:spcAft>
                <a:spcPts val="0"/>
              </a:spcAft>
              <a:buClr>
                <a:schemeClr val="dk1"/>
              </a:buClr>
              <a:buSzPts val="1600"/>
              <a:buFont typeface="Arial"/>
              <a:buChar char="▪"/>
            </a:pPr>
            <a:r>
              <a:rPr lang="en" sz="1600">
                <a:solidFill>
                  <a:schemeClr val="dk1"/>
                </a:solidFill>
                <a:latin typeface="Arial"/>
                <a:ea typeface="Arial"/>
                <a:cs typeface="Arial"/>
                <a:sym typeface="Arial"/>
              </a:rPr>
              <a:t>The space complexity is </a:t>
            </a:r>
            <a:r>
              <a:rPr lang="en" sz="1600">
                <a:solidFill>
                  <a:schemeClr val="dk1"/>
                </a:solidFill>
                <a:latin typeface="Arial"/>
                <a:ea typeface="Arial"/>
                <a:cs typeface="Arial"/>
                <a:sym typeface="Arial"/>
              </a:rPr>
              <a:t>O(|P|*|Q|), so it does use a substantial amount of memory, especially when processing large data sets</a:t>
            </a:r>
            <a:endParaRPr sz="1600">
              <a:solidFill>
                <a:schemeClr val="dk1"/>
              </a:solidFill>
              <a:latin typeface="Arial"/>
              <a:ea typeface="Arial"/>
              <a:cs typeface="Arial"/>
              <a:sym typeface="Arial"/>
            </a:endParaRPr>
          </a:p>
          <a:p>
            <a:pPr indent="-330200" lvl="0" marL="457200" rtl="0" algn="l">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The output is an array with two different types of information, the pairs in E_avg and the dtw value for the E_avg. The formatting of this output could be potentially confusing for use in other computations.</a:t>
            </a:r>
            <a:endParaRPr sz="1600">
              <a:solidFill>
                <a:schemeClr val="dk1"/>
              </a:solidFill>
              <a:latin typeface="Arial"/>
              <a:ea typeface="Arial"/>
              <a:cs typeface="Arial"/>
              <a:sym typeface="Arial"/>
            </a:endParaRPr>
          </a:p>
          <a:p>
            <a:pPr indent="0" lvl="0" marL="457200" rtl="0" algn="l">
              <a:spcBef>
                <a:spcPts val="600"/>
              </a:spcBef>
              <a:spcAft>
                <a:spcPts val="0"/>
              </a:spcAft>
              <a:buNone/>
            </a:pPr>
            <a:r>
              <a:t/>
            </a:r>
            <a:endParaRPr sz="1600">
              <a:solidFill>
                <a:schemeClr val="dk1"/>
              </a:solidFill>
            </a:endParaRPr>
          </a:p>
          <a:p>
            <a:pPr indent="0" lvl="0" marL="457200" rtl="0" algn="l">
              <a:spcBef>
                <a:spcPts val="600"/>
              </a:spcBef>
              <a:spcAft>
                <a:spcPts val="0"/>
              </a:spcAft>
              <a:buNone/>
            </a:pPr>
            <a:r>
              <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Task 3</a:t>
            </a:r>
            <a:endParaRPr/>
          </a:p>
        </p:txBody>
      </p:sp>
      <p:sp>
        <p:nvSpPr>
          <p:cNvPr id="231" name="Google Shape;231;p35"/>
          <p:cNvSpPr txBox="1"/>
          <p:nvPr>
            <p:ph idx="1" type="body"/>
          </p:nvPr>
        </p:nvSpPr>
        <p:spPr>
          <a:xfrm>
            <a:off x="343225" y="1125000"/>
            <a:ext cx="8290800" cy="3639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600">
                <a:solidFill>
                  <a:schemeClr val="dk1"/>
                </a:solidFill>
                <a:latin typeface="Arial"/>
                <a:ea typeface="Arial"/>
                <a:cs typeface="Arial"/>
                <a:sym typeface="Arial"/>
              </a:rPr>
              <a:t>E_Max:</a:t>
            </a:r>
            <a:endParaRPr b="1" sz="1600">
              <a:solidFill>
                <a:schemeClr val="dk1"/>
              </a:solidFill>
              <a:latin typeface="Arial"/>
              <a:ea typeface="Arial"/>
              <a:cs typeface="Arial"/>
              <a:sym typeface="Arial"/>
            </a:endParaRPr>
          </a:p>
          <a:p>
            <a:pPr indent="-323850" lvl="0" marL="457200" rtl="0" algn="l">
              <a:spcBef>
                <a:spcPts val="600"/>
              </a:spcBef>
              <a:spcAft>
                <a:spcPts val="0"/>
              </a:spcAft>
              <a:buClr>
                <a:schemeClr val="dk1"/>
              </a:buClr>
              <a:buSzPts val="1500"/>
              <a:buFont typeface="Arial"/>
              <a:buChar char="▪"/>
            </a:pPr>
            <a:r>
              <a:rPr lang="en" sz="1500">
                <a:solidFill>
                  <a:schemeClr val="dk1"/>
                </a:solidFill>
                <a:latin typeface="Arial"/>
                <a:ea typeface="Arial"/>
                <a:cs typeface="Arial"/>
                <a:sym typeface="Arial"/>
              </a:rPr>
              <a:t>Dynamic</a:t>
            </a:r>
            <a:r>
              <a:rPr lang="en" sz="1500">
                <a:solidFill>
                  <a:schemeClr val="dk1"/>
                </a:solidFill>
                <a:latin typeface="Arial"/>
                <a:ea typeface="Arial"/>
                <a:cs typeface="Arial"/>
                <a:sym typeface="Arial"/>
              </a:rPr>
              <a:t> programming is similarly used to compute fd </a:t>
            </a:r>
            <a:r>
              <a:rPr lang="en" sz="1500">
                <a:solidFill>
                  <a:schemeClr val="dk1"/>
                </a:solidFill>
                <a:latin typeface="Arial"/>
                <a:ea typeface="Arial"/>
                <a:cs typeface="Arial"/>
                <a:sym typeface="Arial"/>
              </a:rPr>
              <a:t>for the optimal monotone assignment between trajectories P and Q. With its recurrence relation being the following:</a:t>
            </a:r>
            <a:endParaRPr sz="1500">
              <a:solidFill>
                <a:schemeClr val="dk1"/>
              </a:solidFill>
              <a:latin typeface="Arial"/>
              <a:ea typeface="Arial"/>
              <a:cs typeface="Arial"/>
              <a:sym typeface="Arial"/>
            </a:endParaRPr>
          </a:p>
          <a:p>
            <a:pPr indent="-323850" lvl="1" marL="914400" rtl="0" algn="l">
              <a:lnSpc>
                <a:spcPct val="95000"/>
              </a:lnSpc>
              <a:spcBef>
                <a:spcPts val="0"/>
              </a:spcBef>
              <a:spcAft>
                <a:spcPts val="0"/>
              </a:spcAft>
              <a:buClr>
                <a:schemeClr val="dk1"/>
              </a:buClr>
              <a:buSzPts val="1500"/>
              <a:buFont typeface="Arial"/>
              <a:buChar char="▫"/>
            </a:pPr>
            <a:r>
              <a:t/>
            </a:r>
            <a:endParaRPr sz="1500">
              <a:solidFill>
                <a:schemeClr val="dk1"/>
              </a:solidFill>
              <a:latin typeface="Arial"/>
              <a:ea typeface="Arial"/>
              <a:cs typeface="Arial"/>
              <a:sym typeface="Arial"/>
            </a:endParaRPr>
          </a:p>
          <a:p>
            <a:pPr indent="-323850" lvl="1" marL="914400" rtl="0" algn="l">
              <a:lnSpc>
                <a:spcPct val="95000"/>
              </a:lnSpc>
              <a:spcBef>
                <a:spcPts val="0"/>
              </a:spcBef>
              <a:spcAft>
                <a:spcPts val="0"/>
              </a:spcAft>
              <a:buClr>
                <a:schemeClr val="dk1"/>
              </a:buClr>
              <a:buSzPts val="1500"/>
              <a:buFont typeface="Arial"/>
              <a:buChar char="▫"/>
            </a:pPr>
            <a:r>
              <a:t/>
            </a:r>
            <a:endParaRPr sz="1500">
              <a:solidFill>
                <a:schemeClr val="dk1"/>
              </a:solidFill>
              <a:latin typeface="Arial"/>
              <a:ea typeface="Arial"/>
              <a:cs typeface="Arial"/>
              <a:sym typeface="Arial"/>
            </a:endParaRPr>
          </a:p>
          <a:p>
            <a:pPr indent="-323850" lvl="0" marL="457200" rtl="0" algn="l">
              <a:lnSpc>
                <a:spcPct val="95000"/>
              </a:lnSpc>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The functions returns an array </a:t>
            </a:r>
            <a:r>
              <a:rPr lang="en" sz="1500">
                <a:solidFill>
                  <a:schemeClr val="dk1"/>
                </a:solidFill>
                <a:latin typeface="Arial"/>
                <a:ea typeface="Arial"/>
                <a:cs typeface="Arial"/>
                <a:sym typeface="Arial"/>
              </a:rPr>
              <a:t>containing</a:t>
            </a:r>
            <a:r>
              <a:rPr lang="en" sz="1500">
                <a:solidFill>
                  <a:schemeClr val="dk1"/>
                </a:solidFill>
                <a:latin typeface="Arial"/>
                <a:ea typeface="Arial"/>
                <a:cs typeface="Arial"/>
                <a:sym typeface="Arial"/>
              </a:rPr>
              <a:t> all of the edges in the </a:t>
            </a:r>
            <a:r>
              <a:rPr lang="en" sz="1500">
                <a:solidFill>
                  <a:schemeClr val="dk1"/>
                </a:solidFill>
                <a:latin typeface="Arial"/>
                <a:ea typeface="Arial"/>
                <a:cs typeface="Arial"/>
                <a:sym typeface="Arial"/>
              </a:rPr>
              <a:t>optimal</a:t>
            </a:r>
            <a:r>
              <a:rPr lang="en" sz="1500">
                <a:solidFill>
                  <a:schemeClr val="dk1"/>
                </a:solidFill>
                <a:latin typeface="Arial"/>
                <a:ea typeface="Arial"/>
                <a:cs typeface="Arial"/>
                <a:sym typeface="Arial"/>
              </a:rPr>
              <a:t> assignment and the fd of that assignment </a:t>
            </a:r>
            <a:endParaRPr sz="1500">
              <a:solidFill>
                <a:schemeClr val="dk1"/>
              </a:solidFill>
              <a:latin typeface="Arial"/>
              <a:ea typeface="Arial"/>
              <a:cs typeface="Arial"/>
              <a:sym typeface="Arial"/>
            </a:endParaRPr>
          </a:p>
          <a:p>
            <a:pPr indent="-323850" lvl="0" marL="457200" rtl="0" algn="l">
              <a:lnSpc>
                <a:spcPct val="95000"/>
              </a:lnSpc>
              <a:spcBef>
                <a:spcPts val="0"/>
              </a:spcBef>
              <a:spcAft>
                <a:spcPts val="0"/>
              </a:spcAft>
              <a:buClr>
                <a:schemeClr val="dk1"/>
              </a:buClr>
              <a:buSzPts val="1500"/>
              <a:buChar char="▪"/>
            </a:pPr>
            <a:r>
              <a:rPr lang="en" sz="1500">
                <a:solidFill>
                  <a:schemeClr val="dk1"/>
                </a:solidFill>
                <a:latin typeface="Arial"/>
                <a:ea typeface="Arial"/>
                <a:cs typeface="Arial"/>
                <a:sym typeface="Arial"/>
              </a:rPr>
              <a:t>The runtime complexity and the space complexity are </a:t>
            </a:r>
            <a:r>
              <a:rPr lang="en" sz="1400">
                <a:solidFill>
                  <a:schemeClr val="dk1"/>
                </a:solidFill>
                <a:latin typeface="Arial"/>
                <a:ea typeface="Arial"/>
                <a:cs typeface="Arial"/>
                <a:sym typeface="Arial"/>
              </a:rPr>
              <a:t>O(|P|*|Q|)</a:t>
            </a:r>
            <a:r>
              <a:rPr lang="en" sz="1500">
                <a:solidFill>
                  <a:schemeClr val="dk1"/>
                </a:solidFill>
                <a:latin typeface="Arial"/>
                <a:ea typeface="Arial"/>
                <a:cs typeface="Arial"/>
                <a:sym typeface="Arial"/>
              </a:rPr>
              <a:t> </a:t>
            </a:r>
            <a:endParaRPr sz="1600">
              <a:solidFill>
                <a:schemeClr val="dk1"/>
              </a:solidFill>
              <a:latin typeface="Arial"/>
              <a:ea typeface="Arial"/>
              <a:cs typeface="Arial"/>
              <a:sym typeface="Arial"/>
            </a:endParaRPr>
          </a:p>
          <a:p>
            <a:pPr indent="0" lvl="0" marL="0" rtl="0" algn="l">
              <a:spcBef>
                <a:spcPts val="600"/>
              </a:spcBef>
              <a:spcAft>
                <a:spcPts val="0"/>
              </a:spcAft>
              <a:buNone/>
            </a:pPr>
            <a:r>
              <a:rPr b="1" lang="en" sz="1600">
                <a:solidFill>
                  <a:schemeClr val="dk1"/>
                </a:solidFill>
                <a:latin typeface="Arial"/>
                <a:ea typeface="Arial"/>
                <a:cs typeface="Arial"/>
                <a:sym typeface="Arial"/>
              </a:rPr>
              <a:t>Fd:</a:t>
            </a:r>
            <a:endParaRPr b="1" sz="1600">
              <a:solidFill>
                <a:schemeClr val="dk1"/>
              </a:solidFill>
              <a:latin typeface="Arial"/>
              <a:ea typeface="Arial"/>
              <a:cs typeface="Arial"/>
              <a:sym typeface="Arial"/>
            </a:endParaRPr>
          </a:p>
          <a:p>
            <a:pPr indent="-323850" lvl="0" marL="457200" rtl="0" algn="l">
              <a:spcBef>
                <a:spcPts val="600"/>
              </a:spcBef>
              <a:spcAft>
                <a:spcPts val="0"/>
              </a:spcAft>
              <a:buClr>
                <a:schemeClr val="dk1"/>
              </a:buClr>
              <a:buSzPts val="1500"/>
              <a:buFont typeface="Arial"/>
              <a:buChar char="▪"/>
            </a:pPr>
            <a:r>
              <a:rPr lang="en" sz="1500">
                <a:solidFill>
                  <a:schemeClr val="dk1"/>
                </a:solidFill>
                <a:latin typeface="Arial"/>
                <a:ea typeface="Arial"/>
                <a:cs typeface="Arial"/>
                <a:sym typeface="Arial"/>
              </a:rPr>
              <a:t>The function's input takes in an array and returns the last element of the array. For the implementation for task 3, the array which is passed into the function is the same array that is the result of calling E_max on two trajectories. This means the element returned is the fd of an assignment.</a:t>
            </a:r>
            <a:endParaRPr sz="1500">
              <a:solidFill>
                <a:schemeClr val="dk1"/>
              </a:solidFill>
              <a:latin typeface="Arial"/>
              <a:ea typeface="Arial"/>
              <a:cs typeface="Arial"/>
              <a:sym typeface="Arial"/>
            </a:endParaRPr>
          </a:p>
          <a:p>
            <a:pPr indent="-330200" lvl="0" marL="457200" rtl="0" algn="l">
              <a:lnSpc>
                <a:spcPct val="95000"/>
              </a:lnSpc>
              <a:spcBef>
                <a:spcPts val="0"/>
              </a:spcBef>
              <a:spcAft>
                <a:spcPts val="0"/>
              </a:spcAft>
              <a:buClr>
                <a:schemeClr val="dk1"/>
              </a:buClr>
              <a:buSzPts val="1600"/>
              <a:buFont typeface="Arial"/>
              <a:buChar char="▪"/>
            </a:pPr>
            <a:r>
              <a:rPr lang="en" sz="1500">
                <a:solidFill>
                  <a:schemeClr val="dk1"/>
                </a:solidFill>
                <a:latin typeface="Arial"/>
                <a:ea typeface="Arial"/>
                <a:cs typeface="Arial"/>
                <a:sym typeface="Arial"/>
              </a:rPr>
              <a:t>The runtime complexity and the space complexity for this function are both O(1)</a:t>
            </a:r>
            <a:endParaRPr b="1" sz="1600">
              <a:solidFill>
                <a:schemeClr val="dk1"/>
              </a:solidFill>
              <a:latin typeface="Arial"/>
              <a:ea typeface="Arial"/>
              <a:cs typeface="Arial"/>
              <a:sym typeface="Arial"/>
            </a:endParaRPr>
          </a:p>
        </p:txBody>
      </p:sp>
      <p:pic>
        <p:nvPicPr>
          <p:cNvPr id="232" name="Google Shape;232;p35"/>
          <p:cNvPicPr preferRelativeResize="0"/>
          <p:nvPr/>
        </p:nvPicPr>
        <p:blipFill>
          <a:blip r:embed="rId3">
            <a:alphaModFix/>
          </a:blip>
          <a:stretch>
            <a:fillRect/>
          </a:stretch>
        </p:blipFill>
        <p:spPr>
          <a:xfrm>
            <a:off x="1246100" y="2147500"/>
            <a:ext cx="6651800" cy="294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3: E_max</a:t>
            </a:r>
            <a:endParaRPr/>
          </a:p>
        </p:txBody>
      </p:sp>
      <p:sp>
        <p:nvSpPr>
          <p:cNvPr id="238" name="Google Shape;238;p36"/>
          <p:cNvSpPr txBox="1"/>
          <p:nvPr/>
        </p:nvSpPr>
        <p:spPr>
          <a:xfrm>
            <a:off x="2560350" y="2044948"/>
            <a:ext cx="402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sine"/>
                <a:ea typeface="Cousine"/>
                <a:cs typeface="Cousine"/>
                <a:sym typeface="Cousine"/>
              </a:rPr>
              <a:t>P1, Q1: fd = 0.0034848529380753384</a:t>
            </a:r>
            <a:endParaRPr>
              <a:latin typeface="Cousine"/>
              <a:ea typeface="Cousine"/>
              <a:cs typeface="Cousine"/>
              <a:sym typeface="Cousine"/>
            </a:endParaRPr>
          </a:p>
        </p:txBody>
      </p:sp>
      <p:pic>
        <p:nvPicPr>
          <p:cNvPr id="239" name="Google Shape;239;p36"/>
          <p:cNvPicPr preferRelativeResize="0"/>
          <p:nvPr/>
        </p:nvPicPr>
        <p:blipFill>
          <a:blip r:embed="rId3">
            <a:alphaModFix/>
          </a:blip>
          <a:stretch>
            <a:fillRect/>
          </a:stretch>
        </p:blipFill>
        <p:spPr>
          <a:xfrm>
            <a:off x="2989525" y="270375"/>
            <a:ext cx="3059200" cy="1774575"/>
          </a:xfrm>
          <a:prstGeom prst="rect">
            <a:avLst/>
          </a:prstGeom>
          <a:noFill/>
          <a:ln>
            <a:noFill/>
          </a:ln>
        </p:spPr>
      </p:pic>
      <p:pic>
        <p:nvPicPr>
          <p:cNvPr id="240" name="Google Shape;240;p36"/>
          <p:cNvPicPr preferRelativeResize="0"/>
          <p:nvPr/>
        </p:nvPicPr>
        <p:blipFill>
          <a:blip r:embed="rId4">
            <a:alphaModFix/>
          </a:blip>
          <a:stretch>
            <a:fillRect/>
          </a:stretch>
        </p:blipFill>
        <p:spPr>
          <a:xfrm>
            <a:off x="735100" y="2429250"/>
            <a:ext cx="3399875" cy="1992126"/>
          </a:xfrm>
          <a:prstGeom prst="rect">
            <a:avLst/>
          </a:prstGeom>
          <a:noFill/>
          <a:ln>
            <a:noFill/>
          </a:ln>
        </p:spPr>
      </p:pic>
      <p:sp>
        <p:nvSpPr>
          <p:cNvPr id="241" name="Google Shape;241;p36"/>
          <p:cNvSpPr txBox="1"/>
          <p:nvPr/>
        </p:nvSpPr>
        <p:spPr>
          <a:xfrm>
            <a:off x="395475" y="4530975"/>
            <a:ext cx="407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sine"/>
                <a:ea typeface="Cousine"/>
                <a:cs typeface="Cousine"/>
                <a:sym typeface="Cousine"/>
              </a:rPr>
              <a:t>P2, Q2: fd = 0.007024339399544827</a:t>
            </a:r>
            <a:endParaRPr>
              <a:latin typeface="Cousine"/>
              <a:ea typeface="Cousine"/>
              <a:cs typeface="Cousine"/>
              <a:sym typeface="Cousine"/>
            </a:endParaRPr>
          </a:p>
        </p:txBody>
      </p:sp>
      <p:pic>
        <p:nvPicPr>
          <p:cNvPr id="242" name="Google Shape;242;p36"/>
          <p:cNvPicPr preferRelativeResize="0"/>
          <p:nvPr/>
        </p:nvPicPr>
        <p:blipFill>
          <a:blip r:embed="rId5">
            <a:alphaModFix/>
          </a:blip>
          <a:stretch>
            <a:fillRect/>
          </a:stretch>
        </p:blipFill>
        <p:spPr>
          <a:xfrm>
            <a:off x="5043120" y="2406025"/>
            <a:ext cx="3422705" cy="1992124"/>
          </a:xfrm>
          <a:prstGeom prst="rect">
            <a:avLst/>
          </a:prstGeom>
          <a:noFill/>
          <a:ln>
            <a:noFill/>
          </a:ln>
        </p:spPr>
      </p:pic>
      <p:sp>
        <p:nvSpPr>
          <p:cNvPr id="243" name="Google Shape;243;p36"/>
          <p:cNvSpPr txBox="1"/>
          <p:nvPr/>
        </p:nvSpPr>
        <p:spPr>
          <a:xfrm>
            <a:off x="4959125" y="4530975"/>
            <a:ext cx="359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sine"/>
                <a:ea typeface="Cousine"/>
                <a:cs typeface="Cousine"/>
                <a:sym typeface="Cousine"/>
              </a:rPr>
              <a:t>P3, Q3: fd = 15.062574206535745</a:t>
            </a:r>
            <a:endParaRPr>
              <a:latin typeface="Cousine"/>
              <a:ea typeface="Cousine"/>
              <a:cs typeface="Cousine"/>
              <a:sym typeface="Cousin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7"/>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3: Advantages and Drawbacks</a:t>
            </a:r>
            <a:endParaRPr/>
          </a:p>
          <a:p>
            <a:pPr indent="0" lvl="0" marL="0" rtl="0" algn="l">
              <a:spcBef>
                <a:spcPts val="0"/>
              </a:spcBef>
              <a:spcAft>
                <a:spcPts val="0"/>
              </a:spcAft>
              <a:buClr>
                <a:schemeClr val="dk1"/>
              </a:buClr>
              <a:buSzPts val="1100"/>
              <a:buFont typeface="Arial"/>
              <a:buNone/>
            </a:pPr>
            <a:r>
              <a:t/>
            </a:r>
            <a:endParaRPr/>
          </a:p>
        </p:txBody>
      </p:sp>
      <p:sp>
        <p:nvSpPr>
          <p:cNvPr id="249" name="Google Shape;249;p37"/>
          <p:cNvSpPr txBox="1"/>
          <p:nvPr>
            <p:ph idx="1" type="body"/>
          </p:nvPr>
        </p:nvSpPr>
        <p:spPr>
          <a:xfrm>
            <a:off x="420778" y="1239803"/>
            <a:ext cx="39945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Advantages:</a:t>
            </a:r>
            <a:endParaRPr/>
          </a:p>
          <a:p>
            <a:pPr indent="-254000" lvl="0" marL="342900" rtl="0" algn="l">
              <a:lnSpc>
                <a:spcPct val="115000"/>
              </a:lnSpc>
              <a:spcBef>
                <a:spcPts val="0"/>
              </a:spcBef>
              <a:spcAft>
                <a:spcPts val="0"/>
              </a:spcAft>
              <a:buClr>
                <a:schemeClr val="dk1"/>
              </a:buClr>
              <a:buSzPts val="1600"/>
              <a:buChar char="▪"/>
            </a:pPr>
            <a:r>
              <a:rPr lang="en" sz="1600">
                <a:solidFill>
                  <a:schemeClr val="dk1"/>
                </a:solidFill>
                <a:latin typeface="Arial"/>
                <a:ea typeface="Arial"/>
                <a:cs typeface="Arial"/>
                <a:sym typeface="Arial"/>
              </a:rPr>
              <a:t>The algorithm uses a dynamic programming approach  so it’s efficient for large datasets </a:t>
            </a:r>
            <a:endParaRPr sz="1600">
              <a:solidFill>
                <a:schemeClr val="dk1"/>
              </a:solidFill>
              <a:latin typeface="Arial"/>
              <a:ea typeface="Arial"/>
              <a:cs typeface="Arial"/>
              <a:sym typeface="Arial"/>
            </a:endParaRPr>
          </a:p>
          <a:p>
            <a:pPr indent="-254000" lvl="0" marL="342900" rtl="0" algn="l">
              <a:lnSpc>
                <a:spcPct val="115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The algorithm implements memoization to avoid redundant computations which further improves its efficiency</a:t>
            </a:r>
            <a:endParaRPr sz="1600">
              <a:solidFill>
                <a:schemeClr val="dk1"/>
              </a:solidFill>
              <a:latin typeface="Arial"/>
              <a:ea typeface="Arial"/>
              <a:cs typeface="Arial"/>
              <a:sym typeface="Arial"/>
            </a:endParaRPr>
          </a:p>
          <a:p>
            <a:pPr indent="-254000" lvl="0" marL="342900" rtl="0" algn="l">
              <a:lnSpc>
                <a:spcPct val="115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The algorithm is generalized so it can work with any pair of trajectories which makes it versatile for different datasets </a:t>
            </a:r>
            <a:endParaRPr sz="1600">
              <a:solidFill>
                <a:schemeClr val="dk1"/>
              </a:solidFill>
              <a:latin typeface="Arial"/>
              <a:ea typeface="Arial"/>
              <a:cs typeface="Arial"/>
              <a:sym typeface="Arial"/>
            </a:endParaRPr>
          </a:p>
        </p:txBody>
      </p:sp>
      <p:sp>
        <p:nvSpPr>
          <p:cNvPr id="250" name="Google Shape;250;p37"/>
          <p:cNvSpPr txBox="1"/>
          <p:nvPr>
            <p:ph idx="2" type="body"/>
          </p:nvPr>
        </p:nvSpPr>
        <p:spPr>
          <a:xfrm>
            <a:off x="4731381" y="1239803"/>
            <a:ext cx="39945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Drawbacks:</a:t>
            </a:r>
            <a:endParaRPr/>
          </a:p>
          <a:p>
            <a:pPr indent="-279400" lvl="0" marL="342900" rtl="0" algn="l">
              <a:lnSpc>
                <a:spcPct val="115000"/>
              </a:lnSpc>
              <a:spcBef>
                <a:spcPts val="0"/>
              </a:spcBef>
              <a:spcAft>
                <a:spcPts val="0"/>
              </a:spcAft>
              <a:buClr>
                <a:schemeClr val="dk1"/>
              </a:buClr>
              <a:buSzPts val="2000"/>
              <a:buChar char="▪"/>
            </a:pPr>
            <a:r>
              <a:rPr lang="en" sz="1600">
                <a:solidFill>
                  <a:schemeClr val="dk1"/>
                </a:solidFill>
                <a:latin typeface="Arial"/>
                <a:ea typeface="Arial"/>
                <a:cs typeface="Arial"/>
                <a:sym typeface="Arial"/>
              </a:rPr>
              <a:t>The algorithm is sensitive to outliers in input trajectories which could produce unreliable results</a:t>
            </a:r>
            <a:endParaRPr sz="1600">
              <a:solidFill>
                <a:schemeClr val="dk1"/>
              </a:solidFill>
              <a:latin typeface="Arial"/>
              <a:ea typeface="Arial"/>
              <a:cs typeface="Arial"/>
              <a:sym typeface="Arial"/>
            </a:endParaRPr>
          </a:p>
          <a:p>
            <a:pPr indent="-254000" lvl="0" marL="342900" rtl="0" algn="l">
              <a:lnSpc>
                <a:spcPct val="115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The algorithm implements the Fréchet distance algorithm which makes it computationally expensive for large input trajectories </a:t>
            </a:r>
            <a:endParaRPr sz="1600">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8"/>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50">
                <a:latin typeface="Arial"/>
                <a:ea typeface="Arial"/>
                <a:cs typeface="Arial"/>
                <a:sym typeface="Arial"/>
              </a:rPr>
              <a:t>Describes the Contribution of Each Group Member</a:t>
            </a:r>
            <a:endParaRPr sz="2900"/>
          </a:p>
        </p:txBody>
      </p:sp>
      <p:sp>
        <p:nvSpPr>
          <p:cNvPr id="256" name="Google Shape;256;p38"/>
          <p:cNvSpPr txBox="1"/>
          <p:nvPr>
            <p:ph idx="1" type="body"/>
          </p:nvPr>
        </p:nvSpPr>
        <p:spPr>
          <a:xfrm>
            <a:off x="343225" y="1125000"/>
            <a:ext cx="8375100" cy="3639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en">
                <a:solidFill>
                  <a:schemeClr val="dk1"/>
                </a:solidFill>
              </a:rPr>
              <a:t>Alexis:Implemented Task 1</a:t>
            </a:r>
            <a:endParaRPr>
              <a:solidFill>
                <a:schemeClr val="dk1"/>
              </a:solidFill>
            </a:endParaRPr>
          </a:p>
          <a:p>
            <a:pPr indent="0" lvl="0" marL="457200" rtl="0" algn="l">
              <a:spcBef>
                <a:spcPts val="0"/>
              </a:spcBef>
              <a:spcAft>
                <a:spcPts val="0"/>
              </a:spcAft>
              <a:buNone/>
            </a:pPr>
            <a:r>
              <a:t/>
            </a:r>
            <a:endParaRPr>
              <a:solidFill>
                <a:schemeClr val="dk1"/>
              </a:solidFill>
            </a:endParaRPr>
          </a:p>
          <a:p>
            <a:pPr indent="-381000" lvl="0" marL="457200" rtl="0" algn="l">
              <a:spcBef>
                <a:spcPts val="0"/>
              </a:spcBef>
              <a:spcAft>
                <a:spcPts val="0"/>
              </a:spcAft>
              <a:buClr>
                <a:schemeClr val="dk1"/>
              </a:buClr>
              <a:buSzPts val="2400"/>
              <a:buChar char="▪"/>
            </a:pPr>
            <a:r>
              <a:rPr lang="en">
                <a:solidFill>
                  <a:schemeClr val="dk1"/>
                </a:solidFill>
              </a:rPr>
              <a:t>Nicole:Implemented Task 3 (dtw(P,Q)&amp; Eavg) README file</a:t>
            </a:r>
            <a:endParaRPr>
              <a:solidFill>
                <a:schemeClr val="dk1"/>
              </a:solidFill>
            </a:endParaRPr>
          </a:p>
          <a:p>
            <a:pPr indent="0" lvl="0" marL="0" rtl="0" algn="l">
              <a:spcBef>
                <a:spcPts val="0"/>
              </a:spcBef>
              <a:spcAft>
                <a:spcPts val="0"/>
              </a:spcAft>
              <a:buNone/>
            </a:pPr>
            <a:r>
              <a:t/>
            </a:r>
            <a:endParaRPr>
              <a:solidFill>
                <a:schemeClr val="dk1"/>
              </a:solidFill>
            </a:endParaRPr>
          </a:p>
          <a:p>
            <a:pPr indent="-381000" lvl="0" marL="457200" rtl="0" algn="l">
              <a:spcBef>
                <a:spcPts val="0"/>
              </a:spcBef>
              <a:spcAft>
                <a:spcPts val="0"/>
              </a:spcAft>
              <a:buClr>
                <a:schemeClr val="dk1"/>
              </a:buClr>
              <a:buSzPts val="2400"/>
              <a:buChar char="▪"/>
            </a:pPr>
            <a:r>
              <a:rPr lang="en">
                <a:solidFill>
                  <a:schemeClr val="dk1"/>
                </a:solidFill>
              </a:rPr>
              <a:t>Rosine:Implemented Task 2</a:t>
            </a:r>
            <a:endParaRPr>
              <a:solidFill>
                <a:schemeClr val="dk1"/>
              </a:solidFill>
            </a:endParaRPr>
          </a:p>
          <a:p>
            <a:pPr indent="0" lvl="0" marL="0" rtl="0" algn="l">
              <a:spcBef>
                <a:spcPts val="0"/>
              </a:spcBef>
              <a:spcAft>
                <a:spcPts val="0"/>
              </a:spcAft>
              <a:buNone/>
            </a:pPr>
            <a:r>
              <a:t/>
            </a:r>
            <a:endParaRPr>
              <a:solidFill>
                <a:schemeClr val="dk1"/>
              </a:solidFill>
            </a:endParaRPr>
          </a:p>
          <a:p>
            <a:pPr indent="-381000" lvl="0" marL="457200" rtl="0" algn="l">
              <a:spcBef>
                <a:spcPts val="0"/>
              </a:spcBef>
              <a:spcAft>
                <a:spcPts val="0"/>
              </a:spcAft>
              <a:buClr>
                <a:schemeClr val="dk1"/>
              </a:buClr>
              <a:buSzPts val="2400"/>
              <a:buChar char="▪"/>
            </a:pPr>
            <a:r>
              <a:rPr lang="en">
                <a:solidFill>
                  <a:schemeClr val="dk1"/>
                </a:solidFill>
              </a:rPr>
              <a:t>Israel:Implemented Task 3 (fd(P,Q)&amp; Emax) README file</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4"/>
          <p:cNvSpPr txBox="1"/>
          <p:nvPr>
            <p:ph type="title"/>
          </p:nvPr>
        </p:nvSpPr>
        <p:spPr>
          <a:xfrm>
            <a:off x="404325" y="493807"/>
            <a:ext cx="8229600" cy="4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1: Density Function</a:t>
            </a:r>
            <a:endParaRPr/>
          </a:p>
          <a:p>
            <a:pPr indent="0" lvl="0" marL="0" rtl="0" algn="l">
              <a:spcBef>
                <a:spcPts val="0"/>
              </a:spcBef>
              <a:spcAft>
                <a:spcPts val="0"/>
              </a:spcAft>
              <a:buNone/>
            </a:pPr>
            <a:r>
              <a:t/>
            </a:r>
            <a:endParaRPr sz="2300"/>
          </a:p>
        </p:txBody>
      </p:sp>
      <p:sp>
        <p:nvSpPr>
          <p:cNvPr id="82" name="Google Shape;82;p14"/>
          <p:cNvSpPr txBox="1"/>
          <p:nvPr>
            <p:ph idx="1" type="body"/>
          </p:nvPr>
        </p:nvSpPr>
        <p:spPr>
          <a:xfrm>
            <a:off x="343225" y="989100"/>
            <a:ext cx="8411700" cy="37752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The reason for choosing the specified function</a:t>
            </a:r>
            <a:endParaRPr sz="1600">
              <a:solidFill>
                <a:schemeClr val="dk1"/>
              </a:solidFill>
              <a:latin typeface="Arial"/>
              <a:ea typeface="Arial"/>
              <a:cs typeface="Arial"/>
              <a:sym typeface="Arial"/>
            </a:endParaRPr>
          </a:p>
          <a:p>
            <a:pPr indent="-330200" lvl="1" marL="914400" rtl="0" algn="l">
              <a:lnSpc>
                <a:spcPct val="115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We chose to calculate the density in this way because it provided a very quick method of searching all points in a specified radius of a specific point, by eliminating all points we know can’t be found in the desired region first. It also limits the number of times we have to call the euclidean distance formula, which has some overhead. </a:t>
            </a:r>
            <a:endParaRPr sz="1600">
              <a:solidFill>
                <a:schemeClr val="dk1"/>
              </a:solidFill>
              <a:latin typeface="Arial"/>
              <a:ea typeface="Arial"/>
              <a:cs typeface="Arial"/>
              <a:sym typeface="Arial"/>
            </a:endParaRPr>
          </a:p>
          <a:p>
            <a:pPr indent="-330200" lvl="0" marL="457200" rtl="0" algn="l">
              <a:lnSpc>
                <a:spcPct val="115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Describe each parameter in the parameter set Θ</a:t>
            </a:r>
            <a:endParaRPr sz="1600">
              <a:solidFill>
                <a:schemeClr val="dk1"/>
              </a:solidFill>
              <a:latin typeface="Arial"/>
              <a:ea typeface="Arial"/>
              <a:cs typeface="Arial"/>
              <a:sym typeface="Arial"/>
            </a:endParaRPr>
          </a:p>
          <a:p>
            <a:pPr indent="-330200" lvl="1" marL="914400" rtl="0" algn="l">
              <a:lnSpc>
                <a:spcPct val="115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The parameters given to the density function were </a:t>
            </a:r>
            <a:endParaRPr sz="1600">
              <a:solidFill>
                <a:schemeClr val="dk1"/>
              </a:solidFill>
              <a:latin typeface="Arial"/>
              <a:ea typeface="Arial"/>
              <a:cs typeface="Arial"/>
              <a:sym typeface="Arial"/>
            </a:endParaRPr>
          </a:p>
          <a:p>
            <a:pPr indent="-330200" lvl="2" marL="1371600" rtl="0" algn="l">
              <a:lnSpc>
                <a:spcPct val="115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p: the center point for which to calculate the density</a:t>
            </a:r>
            <a:endParaRPr sz="1600">
              <a:solidFill>
                <a:schemeClr val="dk1"/>
              </a:solidFill>
              <a:latin typeface="Arial"/>
              <a:ea typeface="Arial"/>
              <a:cs typeface="Arial"/>
              <a:sym typeface="Arial"/>
            </a:endParaRPr>
          </a:p>
          <a:p>
            <a:pPr indent="-330200" lvl="2" marL="1371600" rtl="0" algn="l">
              <a:lnSpc>
                <a:spcPct val="115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root: the root of the KD-tree holding the full dataset of trajectory points</a:t>
            </a:r>
            <a:endParaRPr sz="1600">
              <a:solidFill>
                <a:schemeClr val="dk1"/>
              </a:solidFill>
              <a:latin typeface="Arial"/>
              <a:ea typeface="Arial"/>
              <a:cs typeface="Arial"/>
              <a:sym typeface="Arial"/>
            </a:endParaRPr>
          </a:p>
          <a:p>
            <a:pPr indent="-330200" lvl="2" marL="1371600" rtl="0" algn="l">
              <a:lnSpc>
                <a:spcPct val="115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r: the radius from the center point for which to calculate the density (# of points per km^2)</a:t>
            </a:r>
            <a:endParaRPr sz="1600">
              <a:solidFill>
                <a:schemeClr val="dk1"/>
              </a:solidFill>
              <a:latin typeface="Arial"/>
              <a:ea typeface="Arial"/>
              <a:cs typeface="Arial"/>
              <a:sym typeface="Arial"/>
            </a:endParaRPr>
          </a:p>
          <a:p>
            <a:pPr indent="0" lvl="0" marL="457200" rtl="0" algn="l">
              <a:lnSpc>
                <a:spcPct val="115000"/>
              </a:lnSpc>
              <a:spcBef>
                <a:spcPts val="0"/>
              </a:spcBef>
              <a:spcAft>
                <a:spcPts val="0"/>
              </a:spcAft>
              <a:buNone/>
            </a:pPr>
            <a:r>
              <a:t/>
            </a:r>
            <a:endParaRPr sz="16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type="title"/>
          </p:nvPr>
        </p:nvSpPr>
        <p:spPr>
          <a:xfrm>
            <a:off x="404325" y="493807"/>
            <a:ext cx="8229600" cy="4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1: Density Function</a:t>
            </a:r>
            <a:endParaRPr/>
          </a:p>
          <a:p>
            <a:pPr indent="0" lvl="0" marL="0" rtl="0" algn="l">
              <a:spcBef>
                <a:spcPts val="0"/>
              </a:spcBef>
              <a:spcAft>
                <a:spcPts val="0"/>
              </a:spcAft>
              <a:buNone/>
            </a:pPr>
            <a:r>
              <a:t/>
            </a:r>
            <a:endParaRPr sz="2300"/>
          </a:p>
        </p:txBody>
      </p:sp>
      <p:sp>
        <p:nvSpPr>
          <p:cNvPr id="88" name="Google Shape;88;p15"/>
          <p:cNvSpPr txBox="1"/>
          <p:nvPr>
            <p:ph idx="1" type="body"/>
          </p:nvPr>
        </p:nvSpPr>
        <p:spPr>
          <a:xfrm>
            <a:off x="245025" y="878600"/>
            <a:ext cx="4878600" cy="41280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Illustrate density calculation with an example. </a:t>
            </a:r>
            <a:endParaRPr sz="1600">
              <a:solidFill>
                <a:schemeClr val="dk1"/>
              </a:solidFill>
              <a:latin typeface="Arial"/>
              <a:ea typeface="Arial"/>
              <a:cs typeface="Arial"/>
              <a:sym typeface="Arial"/>
            </a:endParaRPr>
          </a:p>
          <a:p>
            <a:pPr indent="-330200" lvl="1" marL="914400" rtl="0" algn="l">
              <a:lnSpc>
                <a:spcPct val="115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KD-trees work similar to BSTs except the value used to branch the tree depends on the level of the node. For example, the root sorts its children by the first coordinate value, and its children sorts their children by the second coordinate value, and the cycle repeats</a:t>
            </a:r>
            <a:endParaRPr sz="1600">
              <a:solidFill>
                <a:schemeClr val="dk1"/>
              </a:solidFill>
              <a:latin typeface="Arial"/>
              <a:ea typeface="Arial"/>
              <a:cs typeface="Arial"/>
              <a:sym typeface="Arial"/>
            </a:endParaRPr>
          </a:p>
          <a:p>
            <a:pPr indent="-330200" lvl="1" marL="914400" rtl="0" algn="l">
              <a:lnSpc>
                <a:spcPct val="115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Take the tree at the right for instance.Let’s say we wanted to find the density of a point centered at (5,25) with a radius of 5. </a:t>
            </a:r>
            <a:endParaRPr sz="1600">
              <a:solidFill>
                <a:schemeClr val="dk1"/>
              </a:solidFill>
              <a:latin typeface="Arial"/>
              <a:ea typeface="Arial"/>
              <a:cs typeface="Arial"/>
              <a:sym typeface="Arial"/>
            </a:endParaRPr>
          </a:p>
        </p:txBody>
      </p:sp>
      <p:pic>
        <p:nvPicPr>
          <p:cNvPr id="89" name="Google Shape;89;p15"/>
          <p:cNvPicPr preferRelativeResize="0"/>
          <p:nvPr/>
        </p:nvPicPr>
        <p:blipFill>
          <a:blip r:embed="rId3">
            <a:alphaModFix/>
          </a:blip>
          <a:stretch>
            <a:fillRect/>
          </a:stretch>
        </p:blipFill>
        <p:spPr>
          <a:xfrm>
            <a:off x="5172725" y="989100"/>
            <a:ext cx="3913324" cy="3444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title"/>
          </p:nvPr>
        </p:nvSpPr>
        <p:spPr>
          <a:xfrm>
            <a:off x="404325" y="493807"/>
            <a:ext cx="8229600" cy="4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1: Density Function</a:t>
            </a:r>
            <a:endParaRPr/>
          </a:p>
          <a:p>
            <a:pPr indent="0" lvl="0" marL="0" rtl="0" algn="l">
              <a:spcBef>
                <a:spcPts val="0"/>
              </a:spcBef>
              <a:spcAft>
                <a:spcPts val="0"/>
              </a:spcAft>
              <a:buNone/>
            </a:pPr>
            <a:r>
              <a:t/>
            </a:r>
            <a:endParaRPr sz="2300"/>
          </a:p>
        </p:txBody>
      </p:sp>
      <p:sp>
        <p:nvSpPr>
          <p:cNvPr id="95" name="Google Shape;95;p16"/>
          <p:cNvSpPr txBox="1"/>
          <p:nvPr>
            <p:ph idx="1" type="body"/>
          </p:nvPr>
        </p:nvSpPr>
        <p:spPr>
          <a:xfrm>
            <a:off x="343225" y="878600"/>
            <a:ext cx="4647900" cy="38856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We first go to the root node. If this point is in the search area, then we add it to the number of nodes within this area and run the algorithm recursively on its left and right children.</a:t>
            </a:r>
            <a:endParaRPr sz="1600">
              <a:solidFill>
                <a:schemeClr val="dk1"/>
              </a:solidFill>
              <a:latin typeface="Arial"/>
              <a:ea typeface="Arial"/>
              <a:cs typeface="Arial"/>
              <a:sym typeface="Arial"/>
            </a:endParaRPr>
          </a:p>
          <a:p>
            <a:pPr indent="-330200" lvl="0" marL="457200" rtl="0" algn="l">
              <a:lnSpc>
                <a:spcPct val="115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If a point is not within the area, then we check if its due to the coordinate value used to sort its children. If it is, then we know whether to move to ONLY its right or left child because then we can get closer to the area we are looking for.</a:t>
            </a:r>
            <a:endParaRPr sz="1600">
              <a:solidFill>
                <a:schemeClr val="dk1"/>
              </a:solidFill>
              <a:latin typeface="Arial"/>
              <a:ea typeface="Arial"/>
              <a:cs typeface="Arial"/>
              <a:sym typeface="Arial"/>
            </a:endParaRPr>
          </a:p>
        </p:txBody>
      </p:sp>
      <p:pic>
        <p:nvPicPr>
          <p:cNvPr id="96" name="Google Shape;96;p16"/>
          <p:cNvPicPr preferRelativeResize="0"/>
          <p:nvPr/>
        </p:nvPicPr>
        <p:blipFill>
          <a:blip r:embed="rId3">
            <a:alphaModFix/>
          </a:blip>
          <a:stretch>
            <a:fillRect/>
          </a:stretch>
        </p:blipFill>
        <p:spPr>
          <a:xfrm>
            <a:off x="5172725" y="989100"/>
            <a:ext cx="3913324" cy="3444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404325" y="493807"/>
            <a:ext cx="8229600" cy="4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1: Density Function</a:t>
            </a:r>
            <a:endParaRPr/>
          </a:p>
          <a:p>
            <a:pPr indent="0" lvl="0" marL="0" rtl="0" algn="l">
              <a:spcBef>
                <a:spcPts val="0"/>
              </a:spcBef>
              <a:spcAft>
                <a:spcPts val="0"/>
              </a:spcAft>
              <a:buNone/>
            </a:pPr>
            <a:r>
              <a:t/>
            </a:r>
            <a:endParaRPr sz="2300"/>
          </a:p>
        </p:txBody>
      </p:sp>
      <p:sp>
        <p:nvSpPr>
          <p:cNvPr id="102" name="Google Shape;102;p17"/>
          <p:cNvSpPr txBox="1"/>
          <p:nvPr>
            <p:ph idx="1" type="body"/>
          </p:nvPr>
        </p:nvSpPr>
        <p:spPr>
          <a:xfrm>
            <a:off x="343225" y="878600"/>
            <a:ext cx="4647900" cy="38856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If it is not because of the coordinate the node sorts by, then we still just check the left and right child recursively</a:t>
            </a:r>
            <a:endParaRPr sz="1600">
              <a:solidFill>
                <a:schemeClr val="dk1"/>
              </a:solidFill>
              <a:latin typeface="Arial"/>
              <a:ea typeface="Arial"/>
              <a:cs typeface="Arial"/>
              <a:sym typeface="Arial"/>
            </a:endParaRPr>
          </a:p>
          <a:p>
            <a:pPr indent="-330200" lvl="0" marL="457200" rtl="0" algn="l">
              <a:lnSpc>
                <a:spcPct val="115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In this case, the point is not in the area because the x coordinate 30 is outside the bounds, thus we then only run the algorithm recursively on its left child, which is closer to (5, 25)</a:t>
            </a:r>
            <a:endParaRPr sz="1600">
              <a:solidFill>
                <a:schemeClr val="dk1"/>
              </a:solidFill>
              <a:latin typeface="Arial"/>
              <a:ea typeface="Arial"/>
              <a:cs typeface="Arial"/>
              <a:sym typeface="Arial"/>
            </a:endParaRPr>
          </a:p>
          <a:p>
            <a:pPr indent="-330200" lvl="0" marL="457200" rtl="0" algn="l">
              <a:lnSpc>
                <a:spcPct val="115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We see (5, 25) is within the area we’re looking for, so we check both its children</a:t>
            </a:r>
            <a:endParaRPr sz="1600">
              <a:solidFill>
                <a:schemeClr val="dk1"/>
              </a:solidFill>
              <a:latin typeface="Arial"/>
              <a:ea typeface="Arial"/>
              <a:cs typeface="Arial"/>
              <a:sym typeface="Arial"/>
            </a:endParaRPr>
          </a:p>
          <a:p>
            <a:pPr indent="-330200" lvl="0" marL="457200" rtl="0" algn="l">
              <a:lnSpc>
                <a:spcPct val="115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We see (10, 12) is not within the area and a leaf node, so we’re done running the algorithm</a:t>
            </a:r>
            <a:endParaRPr sz="1600">
              <a:solidFill>
                <a:schemeClr val="dk1"/>
              </a:solidFill>
              <a:latin typeface="Arial"/>
              <a:ea typeface="Arial"/>
              <a:cs typeface="Arial"/>
              <a:sym typeface="Arial"/>
            </a:endParaRPr>
          </a:p>
        </p:txBody>
      </p:sp>
      <p:pic>
        <p:nvPicPr>
          <p:cNvPr id="103" name="Google Shape;103;p17"/>
          <p:cNvPicPr preferRelativeResize="0"/>
          <p:nvPr/>
        </p:nvPicPr>
        <p:blipFill>
          <a:blip r:embed="rId3">
            <a:alphaModFix/>
          </a:blip>
          <a:stretch>
            <a:fillRect/>
          </a:stretch>
        </p:blipFill>
        <p:spPr>
          <a:xfrm>
            <a:off x="5172725" y="989100"/>
            <a:ext cx="3913324" cy="3444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404325" y="493807"/>
            <a:ext cx="8229600" cy="4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1: Density Function</a:t>
            </a:r>
            <a:endParaRPr/>
          </a:p>
          <a:p>
            <a:pPr indent="0" lvl="0" marL="0" rtl="0" algn="l">
              <a:spcBef>
                <a:spcPts val="0"/>
              </a:spcBef>
              <a:spcAft>
                <a:spcPts val="0"/>
              </a:spcAft>
              <a:buNone/>
            </a:pPr>
            <a:r>
              <a:t/>
            </a:r>
            <a:endParaRPr sz="2300"/>
          </a:p>
        </p:txBody>
      </p:sp>
      <p:sp>
        <p:nvSpPr>
          <p:cNvPr id="109" name="Google Shape;109;p18"/>
          <p:cNvSpPr txBox="1"/>
          <p:nvPr>
            <p:ph idx="1" type="body"/>
          </p:nvPr>
        </p:nvSpPr>
        <p:spPr>
          <a:xfrm>
            <a:off x="332550" y="1667200"/>
            <a:ext cx="4647900" cy="20880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Once we’re done with the calculation, we store the result in a density matrix so the next time we need the value it is in constant time. </a:t>
            </a:r>
            <a:endParaRPr sz="1600">
              <a:solidFill>
                <a:schemeClr val="dk1"/>
              </a:solidFill>
              <a:latin typeface="Arial"/>
              <a:ea typeface="Arial"/>
              <a:cs typeface="Arial"/>
              <a:sym typeface="Arial"/>
            </a:endParaRPr>
          </a:p>
          <a:p>
            <a:pPr indent="-330200" lvl="0" marL="457200" rtl="0" algn="l">
              <a:lnSpc>
                <a:spcPct val="115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After preprocessing the data the density function will run in constant time.</a:t>
            </a:r>
            <a:endParaRPr sz="1600">
              <a:solidFill>
                <a:schemeClr val="dk1"/>
              </a:solidFill>
              <a:latin typeface="Arial"/>
              <a:ea typeface="Arial"/>
              <a:cs typeface="Arial"/>
              <a:sym typeface="Arial"/>
            </a:endParaRPr>
          </a:p>
        </p:txBody>
      </p:sp>
      <p:pic>
        <p:nvPicPr>
          <p:cNvPr id="110" name="Google Shape;110;p18"/>
          <p:cNvPicPr preferRelativeResize="0"/>
          <p:nvPr/>
        </p:nvPicPr>
        <p:blipFill>
          <a:blip r:embed="rId3">
            <a:alphaModFix/>
          </a:blip>
          <a:stretch>
            <a:fillRect/>
          </a:stretch>
        </p:blipFill>
        <p:spPr>
          <a:xfrm>
            <a:off x="4980450" y="989100"/>
            <a:ext cx="3913324" cy="3444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404325" y="493807"/>
            <a:ext cx="8229600" cy="4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1: Density Function</a:t>
            </a:r>
            <a:endParaRPr/>
          </a:p>
          <a:p>
            <a:pPr indent="0" lvl="0" marL="0" rtl="0" algn="l">
              <a:spcBef>
                <a:spcPts val="0"/>
              </a:spcBef>
              <a:spcAft>
                <a:spcPts val="0"/>
              </a:spcAft>
              <a:buNone/>
            </a:pPr>
            <a:r>
              <a:t/>
            </a:r>
            <a:endParaRPr sz="2300"/>
          </a:p>
        </p:txBody>
      </p:sp>
      <p:sp>
        <p:nvSpPr>
          <p:cNvPr id="116" name="Google Shape;116;p19"/>
          <p:cNvSpPr txBox="1"/>
          <p:nvPr>
            <p:ph idx="1" type="body"/>
          </p:nvPr>
        </p:nvSpPr>
        <p:spPr>
          <a:xfrm>
            <a:off x="343225" y="989100"/>
            <a:ext cx="8411700" cy="37752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Describe the preprocessing algorithm and the algorithm for computing density(p). </a:t>
            </a:r>
            <a:endParaRPr sz="1500">
              <a:solidFill>
                <a:schemeClr val="dk1"/>
              </a:solidFill>
              <a:latin typeface="Arial"/>
              <a:ea typeface="Arial"/>
              <a:cs typeface="Arial"/>
              <a:sym typeface="Arial"/>
            </a:endParaRPr>
          </a:p>
          <a:p>
            <a:pPr indent="-323850" lvl="1" marL="914400" rtl="0" algn="l">
              <a:lnSpc>
                <a:spcPct val="115000"/>
              </a:lnSpc>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For preprocessing, we use a data structure called GeographicData which is comprised of an array, a matrix, and a KD-tree\</a:t>
            </a:r>
            <a:endParaRPr sz="1500">
              <a:solidFill>
                <a:schemeClr val="dk1"/>
              </a:solidFill>
              <a:latin typeface="Arial"/>
              <a:ea typeface="Arial"/>
              <a:cs typeface="Arial"/>
              <a:sym typeface="Arial"/>
            </a:endParaRPr>
          </a:p>
          <a:p>
            <a:pPr indent="-323850" lvl="1" marL="914400" rtl="0" algn="l">
              <a:lnSpc>
                <a:spcPct val="115000"/>
              </a:lnSpc>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The array stores all coordinate points</a:t>
            </a:r>
            <a:endParaRPr sz="1500">
              <a:solidFill>
                <a:schemeClr val="dk1"/>
              </a:solidFill>
              <a:latin typeface="Arial"/>
              <a:ea typeface="Arial"/>
              <a:cs typeface="Arial"/>
              <a:sym typeface="Arial"/>
            </a:endParaRPr>
          </a:p>
          <a:p>
            <a:pPr indent="-323850" lvl="1" marL="914400" rtl="0" algn="l">
              <a:lnSpc>
                <a:spcPct val="115000"/>
              </a:lnSpc>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The matrix is a density matrix storing the density of a specific point, using the points coordinates to get </a:t>
            </a:r>
            <a:r>
              <a:rPr lang="en" sz="1500">
                <a:solidFill>
                  <a:schemeClr val="dk1"/>
                </a:solidFill>
                <a:latin typeface="Arial"/>
                <a:ea typeface="Arial"/>
                <a:cs typeface="Arial"/>
                <a:sym typeface="Arial"/>
              </a:rPr>
              <a:t>the</a:t>
            </a:r>
            <a:r>
              <a:rPr lang="en" sz="1500">
                <a:solidFill>
                  <a:schemeClr val="dk1"/>
                </a:solidFill>
                <a:latin typeface="Arial"/>
                <a:ea typeface="Arial"/>
                <a:cs typeface="Arial"/>
                <a:sym typeface="Arial"/>
              </a:rPr>
              <a:t> indices of the matrix: floor(x-min_x) and floor(y-</a:t>
            </a:r>
            <a:r>
              <a:rPr lang="en" sz="1500">
                <a:solidFill>
                  <a:schemeClr val="dk1"/>
                </a:solidFill>
                <a:latin typeface="Arial"/>
                <a:ea typeface="Arial"/>
                <a:cs typeface="Arial"/>
                <a:sym typeface="Arial"/>
              </a:rPr>
              <a:t>min_y</a:t>
            </a:r>
            <a:r>
              <a:rPr lang="en" sz="1500">
                <a:solidFill>
                  <a:schemeClr val="dk1"/>
                </a:solidFill>
                <a:latin typeface="Arial"/>
                <a:ea typeface="Arial"/>
                <a:cs typeface="Arial"/>
                <a:sym typeface="Arial"/>
              </a:rPr>
              <a:t>). Here </a:t>
            </a:r>
            <a:r>
              <a:rPr lang="en" sz="1500">
                <a:solidFill>
                  <a:schemeClr val="dk1"/>
                </a:solidFill>
                <a:latin typeface="Arial"/>
                <a:ea typeface="Arial"/>
                <a:cs typeface="Arial"/>
                <a:sym typeface="Arial"/>
              </a:rPr>
              <a:t>min_x and min_y refer to the minimum x and y values from all coordinates. This is so we don’t use negative indices in the matrix </a:t>
            </a:r>
            <a:endParaRPr sz="1500">
              <a:solidFill>
                <a:schemeClr val="dk1"/>
              </a:solidFill>
              <a:latin typeface="Arial"/>
              <a:ea typeface="Arial"/>
              <a:cs typeface="Arial"/>
              <a:sym typeface="Arial"/>
            </a:endParaRPr>
          </a:p>
          <a:p>
            <a:pPr indent="-323850" lvl="1" marL="914400" rtl="0" algn="l">
              <a:lnSpc>
                <a:spcPct val="115000"/>
              </a:lnSpc>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The preprocessing algorithm goes through every point in the csv file and reads all coordinate pairs. O(n) time</a:t>
            </a:r>
            <a:endParaRPr sz="1500">
              <a:solidFill>
                <a:schemeClr val="dk1"/>
              </a:solidFill>
              <a:latin typeface="Arial"/>
              <a:ea typeface="Arial"/>
              <a:cs typeface="Arial"/>
              <a:sym typeface="Arial"/>
            </a:endParaRPr>
          </a:p>
          <a:p>
            <a:pPr indent="-323850" lvl="1" marL="914400" rtl="0" algn="l">
              <a:lnSpc>
                <a:spcPct val="115000"/>
              </a:lnSpc>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Then it stores all these values in the all_points array in GeographicData. O(1) time</a:t>
            </a:r>
            <a:endParaRPr sz="1500">
              <a:solidFill>
                <a:schemeClr val="dk1"/>
              </a:solidFill>
              <a:latin typeface="Arial"/>
              <a:ea typeface="Arial"/>
              <a:cs typeface="Arial"/>
              <a:sym typeface="Arial"/>
            </a:endParaRPr>
          </a:p>
          <a:p>
            <a:pPr indent="-323850" lvl="1" marL="914400" rtl="0" algn="l">
              <a:lnSpc>
                <a:spcPct val="115000"/>
              </a:lnSpc>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We then shuffle these values ( O(N) )and insert all of them into a KD-tree ( O(n log n))</a:t>
            </a:r>
            <a:endParaRPr sz="1500">
              <a:solidFill>
                <a:schemeClr val="dk1"/>
              </a:solidFill>
              <a:latin typeface="Arial"/>
              <a:ea typeface="Arial"/>
              <a:cs typeface="Arial"/>
              <a:sym typeface="Arial"/>
            </a:endParaRPr>
          </a:p>
          <a:p>
            <a:pPr indent="-323850" lvl="1" marL="914400" rtl="0" algn="l">
              <a:lnSpc>
                <a:spcPct val="115000"/>
              </a:lnSpc>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We then go through all the points in all_points and </a:t>
            </a:r>
            <a:r>
              <a:rPr lang="en" sz="1500">
                <a:solidFill>
                  <a:schemeClr val="dk1"/>
                </a:solidFill>
                <a:latin typeface="Arial"/>
                <a:ea typeface="Arial"/>
                <a:cs typeface="Arial"/>
                <a:sym typeface="Arial"/>
              </a:rPr>
              <a:t>calculate</a:t>
            </a:r>
            <a:r>
              <a:rPr lang="en" sz="1500">
                <a:solidFill>
                  <a:schemeClr val="dk1"/>
                </a:solidFill>
                <a:latin typeface="Arial"/>
                <a:ea typeface="Arial"/>
                <a:cs typeface="Arial"/>
                <a:sym typeface="Arial"/>
              </a:rPr>
              <a:t> the densities using the tree for these values in the density matrix. </a:t>
            </a:r>
            <a:r>
              <a:rPr lang="en" sz="1500">
                <a:solidFill>
                  <a:schemeClr val="dk1"/>
                </a:solidFill>
                <a:latin typeface="Arial"/>
                <a:ea typeface="Arial"/>
                <a:cs typeface="Arial"/>
                <a:sym typeface="Arial"/>
              </a:rPr>
              <a:t>O(n logn) time</a:t>
            </a:r>
            <a:endParaRPr sz="1500">
              <a:solidFill>
                <a:schemeClr val="dk1"/>
              </a:solidFill>
              <a:latin typeface="Arial"/>
              <a:ea typeface="Arial"/>
              <a:cs typeface="Arial"/>
              <a:sym typeface="Arial"/>
            </a:endParaRPr>
          </a:p>
          <a:p>
            <a:pPr indent="0" lvl="0" marL="914400" rtl="0" algn="l">
              <a:lnSpc>
                <a:spcPct val="115000"/>
              </a:lnSpc>
              <a:spcBef>
                <a:spcPts val="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404325" y="493807"/>
            <a:ext cx="8229600" cy="4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1: Density Function</a:t>
            </a:r>
            <a:endParaRPr/>
          </a:p>
          <a:p>
            <a:pPr indent="0" lvl="0" marL="0" rtl="0" algn="l">
              <a:spcBef>
                <a:spcPts val="0"/>
              </a:spcBef>
              <a:spcAft>
                <a:spcPts val="0"/>
              </a:spcAft>
              <a:buNone/>
            </a:pPr>
            <a:r>
              <a:t/>
            </a:r>
            <a:endParaRPr sz="2300"/>
          </a:p>
        </p:txBody>
      </p:sp>
      <p:sp>
        <p:nvSpPr>
          <p:cNvPr id="122" name="Google Shape;122;p20"/>
          <p:cNvSpPr txBox="1"/>
          <p:nvPr>
            <p:ph idx="1" type="body"/>
          </p:nvPr>
        </p:nvSpPr>
        <p:spPr>
          <a:xfrm>
            <a:off x="343225" y="989100"/>
            <a:ext cx="8411700" cy="37752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Filling the density matrix is </a:t>
            </a:r>
            <a:r>
              <a:rPr lang="en" sz="1600">
                <a:solidFill>
                  <a:schemeClr val="dk1"/>
                </a:solidFill>
              </a:rPr>
              <a:t>O(n logn) time because the function for calculating the density using the KD-tree first is O(logn) and we run this n times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Building the KD-tree takes O(n logn) time because inserting the nodes takes O(logn) time and we run this O(n) times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Once we have built the all_points array, the density_matrix, and the kd_tree, we have finished preprocessing all the data.</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This preprocessing step took O(n logn) time as shown above</a:t>
            </a:r>
            <a:endParaRPr sz="1600">
              <a:solidFill>
                <a:schemeClr val="dk1"/>
              </a:solidFill>
            </a:endParaRPr>
          </a:p>
          <a:p>
            <a:pPr indent="0" lvl="0" marL="457200" rtl="0" algn="l">
              <a:lnSpc>
                <a:spcPct val="115000"/>
              </a:lnSpc>
              <a:spcBef>
                <a:spcPts val="0"/>
              </a:spcBef>
              <a:spcAft>
                <a:spcPts val="0"/>
              </a:spcAft>
              <a:buNone/>
            </a:pPr>
            <a:r>
              <a:t/>
            </a:r>
            <a:endParaRPr sz="14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alentine template">
  <a:themeElements>
    <a:clrScheme name="Custom 347">
      <a:dk1>
        <a:srgbClr val="000000"/>
      </a:dk1>
      <a:lt1>
        <a:srgbClr val="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