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70"/>
  </p:notesMasterIdLst>
  <p:handoutMasterIdLst>
    <p:handoutMasterId r:id="rId71"/>
  </p:handoutMasterIdLst>
  <p:sldIdLst>
    <p:sldId id="256" r:id="rId5"/>
    <p:sldId id="291" r:id="rId6"/>
    <p:sldId id="257" r:id="rId7"/>
    <p:sldId id="352" r:id="rId8"/>
    <p:sldId id="358" r:id="rId9"/>
    <p:sldId id="351" r:id="rId10"/>
    <p:sldId id="354" r:id="rId11"/>
    <p:sldId id="292" r:id="rId12"/>
    <p:sldId id="293" r:id="rId13"/>
    <p:sldId id="355" r:id="rId14"/>
    <p:sldId id="356" r:id="rId15"/>
    <p:sldId id="357"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6" r:id="rId33"/>
    <p:sldId id="377" r:id="rId34"/>
    <p:sldId id="378" r:id="rId35"/>
    <p:sldId id="380" r:id="rId36"/>
    <p:sldId id="379" r:id="rId37"/>
    <p:sldId id="381" r:id="rId38"/>
    <p:sldId id="383" r:id="rId39"/>
    <p:sldId id="382" r:id="rId40"/>
    <p:sldId id="384" r:id="rId41"/>
    <p:sldId id="385" r:id="rId42"/>
    <p:sldId id="387" r:id="rId43"/>
    <p:sldId id="388" r:id="rId44"/>
    <p:sldId id="389" r:id="rId45"/>
    <p:sldId id="390" r:id="rId46"/>
    <p:sldId id="391" r:id="rId47"/>
    <p:sldId id="392" r:id="rId48"/>
    <p:sldId id="393" r:id="rId49"/>
    <p:sldId id="394" r:id="rId50"/>
    <p:sldId id="395" r:id="rId51"/>
    <p:sldId id="401" r:id="rId52"/>
    <p:sldId id="396" r:id="rId53"/>
    <p:sldId id="399" r:id="rId54"/>
    <p:sldId id="402" r:id="rId55"/>
    <p:sldId id="400" r:id="rId56"/>
    <p:sldId id="398" r:id="rId57"/>
    <p:sldId id="403" r:id="rId58"/>
    <p:sldId id="404" r:id="rId59"/>
    <p:sldId id="405" r:id="rId60"/>
    <p:sldId id="406" r:id="rId61"/>
    <p:sldId id="407" r:id="rId62"/>
    <p:sldId id="408" r:id="rId63"/>
    <p:sldId id="409" r:id="rId64"/>
    <p:sldId id="410" r:id="rId65"/>
    <p:sldId id="411" r:id="rId66"/>
    <p:sldId id="412" r:id="rId67"/>
    <p:sldId id="413" r:id="rId68"/>
    <p:sldId id="414" r:id="rId6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rael Courtois" initials="IC" lastIdx="1" clrIdx="0">
    <p:extLst>
      <p:ext uri="{19B8F6BF-5375-455C-9EA6-DF929625EA0E}">
        <p15:presenceInfo xmlns:p15="http://schemas.microsoft.com/office/powerpoint/2012/main" userId="21be2df026f0c8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700"/>
    <a:srgbClr val="1B36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4" autoAdjust="0"/>
    <p:restoredTop sz="91948" autoAdjust="0"/>
  </p:normalViewPr>
  <p:slideViewPr>
    <p:cSldViewPr snapToGrid="0" snapToObjects="1">
      <p:cViewPr varScale="1">
        <p:scale>
          <a:sx n="90" d="100"/>
          <a:sy n="90" d="100"/>
        </p:scale>
        <p:origin x="672" y="72"/>
      </p:cViewPr>
      <p:guideLst>
        <p:guide orient="horz" pos="1620"/>
        <p:guide pos="2880"/>
      </p:guideLst>
    </p:cSldViewPr>
  </p:slideViewPr>
  <p:outlineViewPr>
    <p:cViewPr>
      <p:scale>
        <a:sx n="33" d="100"/>
        <a:sy n="33" d="100"/>
      </p:scale>
      <p:origin x="0" y="-6000"/>
    </p:cViewPr>
  </p:outlineViewPr>
  <p:notesTextViewPr>
    <p:cViewPr>
      <p:scale>
        <a:sx n="100" d="100"/>
        <a:sy n="100" d="100"/>
      </p:scale>
      <p:origin x="0" y="0"/>
    </p:cViewPr>
  </p:notesTextViewPr>
  <p:sorterViewPr>
    <p:cViewPr>
      <p:scale>
        <a:sx n="149" d="100"/>
        <a:sy n="149" d="100"/>
      </p:scale>
      <p:origin x="0" y="-64866"/>
    </p:cViewPr>
  </p:sorterViewPr>
  <p:notesViewPr>
    <p:cSldViewPr snapToGrid="0" snapToObjects="1" showGuides="1">
      <p:cViewPr>
        <p:scale>
          <a:sx n="50" d="100"/>
          <a:sy n="50" d="100"/>
        </p:scale>
        <p:origin x="-2934" y="-1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8FAF5-AAAF-47A1-BCC0-067C87A4E6D3}" type="doc">
      <dgm:prSet loTypeId="urn:microsoft.com/office/officeart/2008/layout/HorizontalMultiLevelHierarchy" loCatId="hierarchy" qsTypeId="urn:microsoft.com/office/officeart/2005/8/quickstyle/simple2" qsCatId="simple" csTypeId="urn:microsoft.com/office/officeart/2005/8/colors/colorful3" csCatId="colorful" phldr="1"/>
      <dgm:spPr/>
      <dgm:t>
        <a:bodyPr/>
        <a:lstStyle/>
        <a:p>
          <a:endParaRPr lang="es-MX"/>
        </a:p>
      </dgm:t>
    </dgm:pt>
    <dgm:pt modelId="{E6BB13F5-0A66-4651-AA16-00C0D47686BE}">
      <dgm:prSet phldrT="[Texto]" custT="1"/>
      <dgm:spPr/>
      <dgm:t>
        <a:bodyPr/>
        <a:lstStyle/>
        <a:p>
          <a:r>
            <a:rPr lang="es-MX" sz="1600" dirty="0"/>
            <a:t>Cual es mi experiencia con la virtualización</a:t>
          </a:r>
        </a:p>
      </dgm:t>
    </dgm:pt>
    <dgm:pt modelId="{D5682C93-0B4A-429A-81E9-BE0E5368FB90}" type="parTrans" cxnId="{05921E88-1EFD-4699-8638-4AD403509A73}">
      <dgm:prSet/>
      <dgm:spPr/>
      <dgm:t>
        <a:bodyPr/>
        <a:lstStyle/>
        <a:p>
          <a:endParaRPr lang="es-MX"/>
        </a:p>
      </dgm:t>
    </dgm:pt>
    <dgm:pt modelId="{771B9FA6-78D0-4C57-8FF9-8A8B364905B9}" type="sibTrans" cxnId="{05921E88-1EFD-4699-8638-4AD403509A73}">
      <dgm:prSet/>
      <dgm:spPr/>
      <dgm:t>
        <a:bodyPr/>
        <a:lstStyle/>
        <a:p>
          <a:endParaRPr lang="es-MX"/>
        </a:p>
      </dgm:t>
    </dgm:pt>
    <dgm:pt modelId="{BC31C61D-BE97-4574-8C48-08D73181A973}">
      <dgm:prSet phldrT="[Texto]" custT="1"/>
      <dgm:spPr/>
      <dgm:t>
        <a:bodyPr/>
        <a:lstStyle/>
        <a:p>
          <a:r>
            <a:rPr lang="es-MX" sz="1400" dirty="0"/>
            <a:t>Alrededor de 90 servidores virtuales configurados en </a:t>
          </a:r>
          <a:r>
            <a:rPr lang="es-MX" sz="1400" dirty="0" err="1"/>
            <a:t>Vmware</a:t>
          </a:r>
          <a:r>
            <a:rPr lang="es-MX" sz="1400" dirty="0"/>
            <a:t>, durante 11 años de manejar la tecnología</a:t>
          </a:r>
        </a:p>
      </dgm:t>
    </dgm:pt>
    <dgm:pt modelId="{90588EF6-F0BF-4543-BE7D-F500677766A5}" type="parTrans" cxnId="{406747C0-2A41-4CB3-BCED-AA9067FBB93E}">
      <dgm:prSet/>
      <dgm:spPr/>
      <dgm:t>
        <a:bodyPr/>
        <a:lstStyle/>
        <a:p>
          <a:endParaRPr lang="es-MX"/>
        </a:p>
      </dgm:t>
    </dgm:pt>
    <dgm:pt modelId="{B6DBD740-518D-49D7-BC73-F28392254BFE}" type="sibTrans" cxnId="{406747C0-2A41-4CB3-BCED-AA9067FBB93E}">
      <dgm:prSet/>
      <dgm:spPr/>
      <dgm:t>
        <a:bodyPr/>
        <a:lstStyle/>
        <a:p>
          <a:endParaRPr lang="es-MX"/>
        </a:p>
      </dgm:t>
    </dgm:pt>
    <dgm:pt modelId="{F9E7CD19-179E-42D3-B350-C3CD20257C3F}">
      <dgm:prSet phldrT="[Texto]" custT="1"/>
      <dgm:spPr/>
      <dgm:t>
        <a:bodyPr/>
        <a:lstStyle/>
        <a:p>
          <a:r>
            <a:rPr lang="es-MX" sz="1400" dirty="0"/>
            <a:t>Más de 20,000 horas de soporte técnico y consultoría</a:t>
          </a:r>
        </a:p>
      </dgm:t>
    </dgm:pt>
    <dgm:pt modelId="{51129FE1-3924-43B4-AA6C-F02076788588}" type="parTrans" cxnId="{AB7E5B9E-B9AA-4415-A89E-56C8BECBED75}">
      <dgm:prSet/>
      <dgm:spPr/>
      <dgm:t>
        <a:bodyPr/>
        <a:lstStyle/>
        <a:p>
          <a:endParaRPr lang="es-MX"/>
        </a:p>
      </dgm:t>
    </dgm:pt>
    <dgm:pt modelId="{F532DC67-6A30-49FB-B020-1D2686F04510}" type="sibTrans" cxnId="{AB7E5B9E-B9AA-4415-A89E-56C8BECBED75}">
      <dgm:prSet/>
      <dgm:spPr/>
      <dgm:t>
        <a:bodyPr/>
        <a:lstStyle/>
        <a:p>
          <a:endParaRPr lang="es-MX"/>
        </a:p>
      </dgm:t>
    </dgm:pt>
    <dgm:pt modelId="{9A1542DF-CB23-47C7-89AE-0B1B305EB25C}">
      <dgm:prSet phldrT="[Texto]" custT="1"/>
      <dgm:spPr/>
      <dgm:t>
        <a:bodyPr/>
        <a:lstStyle/>
        <a:p>
          <a:r>
            <a:rPr lang="es-MX" sz="1400" dirty="0"/>
            <a:t>Implementación de virtualización en SAN y Stand Alone</a:t>
          </a:r>
        </a:p>
      </dgm:t>
    </dgm:pt>
    <dgm:pt modelId="{E5C17BEB-BFA4-4786-AE14-F0A3EE437FCE}" type="parTrans" cxnId="{FFB36FDF-7FB8-4882-8171-9184D003CFAE}">
      <dgm:prSet/>
      <dgm:spPr/>
      <dgm:t>
        <a:bodyPr/>
        <a:lstStyle/>
        <a:p>
          <a:endParaRPr lang="es-MX"/>
        </a:p>
      </dgm:t>
    </dgm:pt>
    <dgm:pt modelId="{CE78D1BC-290C-4443-A7D5-08976A6624A5}" type="sibTrans" cxnId="{FFB36FDF-7FB8-4882-8171-9184D003CFAE}">
      <dgm:prSet/>
      <dgm:spPr/>
      <dgm:t>
        <a:bodyPr/>
        <a:lstStyle/>
        <a:p>
          <a:endParaRPr lang="es-MX"/>
        </a:p>
      </dgm:t>
    </dgm:pt>
    <dgm:pt modelId="{61B44C13-D33E-484F-8D31-11D5F315597F}" type="pres">
      <dgm:prSet presAssocID="{AC38FAF5-AAAF-47A1-BCC0-067C87A4E6D3}" presName="Name0" presStyleCnt="0">
        <dgm:presLayoutVars>
          <dgm:chPref val="1"/>
          <dgm:dir/>
          <dgm:animOne val="branch"/>
          <dgm:animLvl val="lvl"/>
          <dgm:resizeHandles val="exact"/>
        </dgm:presLayoutVars>
      </dgm:prSet>
      <dgm:spPr/>
    </dgm:pt>
    <dgm:pt modelId="{E3FC8059-AD1B-4BAB-AF0F-9875982FEFDA}" type="pres">
      <dgm:prSet presAssocID="{E6BB13F5-0A66-4651-AA16-00C0D47686BE}" presName="root1" presStyleCnt="0"/>
      <dgm:spPr/>
    </dgm:pt>
    <dgm:pt modelId="{4233C3E0-56A0-409F-9454-5869968D0A18}" type="pres">
      <dgm:prSet presAssocID="{E6BB13F5-0A66-4651-AA16-00C0D47686BE}" presName="LevelOneTextNode" presStyleLbl="node0" presStyleIdx="0" presStyleCnt="1">
        <dgm:presLayoutVars>
          <dgm:chPref val="3"/>
        </dgm:presLayoutVars>
      </dgm:prSet>
      <dgm:spPr/>
    </dgm:pt>
    <dgm:pt modelId="{37F7A062-107E-4D16-A7E1-B6B25DDE2396}" type="pres">
      <dgm:prSet presAssocID="{E6BB13F5-0A66-4651-AA16-00C0D47686BE}" presName="level2hierChild" presStyleCnt="0"/>
      <dgm:spPr/>
    </dgm:pt>
    <dgm:pt modelId="{9A718FB5-BAEC-44C3-9595-136B16B9737F}" type="pres">
      <dgm:prSet presAssocID="{90588EF6-F0BF-4543-BE7D-F500677766A5}" presName="conn2-1" presStyleLbl="parChTrans1D2" presStyleIdx="0" presStyleCnt="3"/>
      <dgm:spPr/>
    </dgm:pt>
    <dgm:pt modelId="{7C540D59-6307-4321-945F-3193518B3F52}" type="pres">
      <dgm:prSet presAssocID="{90588EF6-F0BF-4543-BE7D-F500677766A5}" presName="connTx" presStyleLbl="parChTrans1D2" presStyleIdx="0" presStyleCnt="3"/>
      <dgm:spPr/>
    </dgm:pt>
    <dgm:pt modelId="{575302C4-08D1-445F-B169-12C68FC88093}" type="pres">
      <dgm:prSet presAssocID="{BC31C61D-BE97-4574-8C48-08D73181A973}" presName="root2" presStyleCnt="0"/>
      <dgm:spPr/>
    </dgm:pt>
    <dgm:pt modelId="{9B447586-CCCB-486D-904C-E35E568A0FF7}" type="pres">
      <dgm:prSet presAssocID="{BC31C61D-BE97-4574-8C48-08D73181A973}" presName="LevelTwoTextNode" presStyleLbl="node2" presStyleIdx="0" presStyleCnt="3" custScaleX="179955">
        <dgm:presLayoutVars>
          <dgm:chPref val="3"/>
        </dgm:presLayoutVars>
      </dgm:prSet>
      <dgm:spPr/>
    </dgm:pt>
    <dgm:pt modelId="{816CB1FF-7CD4-41E6-80FC-854DDB1546C9}" type="pres">
      <dgm:prSet presAssocID="{BC31C61D-BE97-4574-8C48-08D73181A973}" presName="level3hierChild" presStyleCnt="0"/>
      <dgm:spPr/>
    </dgm:pt>
    <dgm:pt modelId="{D4801DEE-6C08-4CE4-AC82-E9D124987CAB}" type="pres">
      <dgm:prSet presAssocID="{51129FE1-3924-43B4-AA6C-F02076788588}" presName="conn2-1" presStyleLbl="parChTrans1D2" presStyleIdx="1" presStyleCnt="3"/>
      <dgm:spPr/>
    </dgm:pt>
    <dgm:pt modelId="{19E47920-E10A-4480-8AF2-BF8CEF179122}" type="pres">
      <dgm:prSet presAssocID="{51129FE1-3924-43B4-AA6C-F02076788588}" presName="connTx" presStyleLbl="parChTrans1D2" presStyleIdx="1" presStyleCnt="3"/>
      <dgm:spPr/>
    </dgm:pt>
    <dgm:pt modelId="{AAC3BEA6-85D8-4853-9793-BB85BDB5CC78}" type="pres">
      <dgm:prSet presAssocID="{F9E7CD19-179E-42D3-B350-C3CD20257C3F}" presName="root2" presStyleCnt="0"/>
      <dgm:spPr/>
    </dgm:pt>
    <dgm:pt modelId="{190F3299-02FD-4366-B7E1-582B5080F1C3}" type="pres">
      <dgm:prSet presAssocID="{F9E7CD19-179E-42D3-B350-C3CD20257C3F}" presName="LevelTwoTextNode" presStyleLbl="node2" presStyleIdx="1" presStyleCnt="3" custScaleX="179955">
        <dgm:presLayoutVars>
          <dgm:chPref val="3"/>
        </dgm:presLayoutVars>
      </dgm:prSet>
      <dgm:spPr/>
    </dgm:pt>
    <dgm:pt modelId="{6303764C-D8BB-482A-A7D0-B9B5F4E4FB65}" type="pres">
      <dgm:prSet presAssocID="{F9E7CD19-179E-42D3-B350-C3CD20257C3F}" presName="level3hierChild" presStyleCnt="0"/>
      <dgm:spPr/>
    </dgm:pt>
    <dgm:pt modelId="{70B47AA8-485A-42FA-B497-7D2B70AC6181}" type="pres">
      <dgm:prSet presAssocID="{E5C17BEB-BFA4-4786-AE14-F0A3EE437FCE}" presName="conn2-1" presStyleLbl="parChTrans1D2" presStyleIdx="2" presStyleCnt="3"/>
      <dgm:spPr/>
    </dgm:pt>
    <dgm:pt modelId="{89283D96-9782-4FAC-8BF8-2FBEE71C97B6}" type="pres">
      <dgm:prSet presAssocID="{E5C17BEB-BFA4-4786-AE14-F0A3EE437FCE}" presName="connTx" presStyleLbl="parChTrans1D2" presStyleIdx="2" presStyleCnt="3"/>
      <dgm:spPr/>
    </dgm:pt>
    <dgm:pt modelId="{5890ECD5-F986-49A4-BB92-D80522657147}" type="pres">
      <dgm:prSet presAssocID="{9A1542DF-CB23-47C7-89AE-0B1B305EB25C}" presName="root2" presStyleCnt="0"/>
      <dgm:spPr/>
    </dgm:pt>
    <dgm:pt modelId="{4AC7A351-7384-4F1D-B1FD-D93669D85B5B}" type="pres">
      <dgm:prSet presAssocID="{9A1542DF-CB23-47C7-89AE-0B1B305EB25C}" presName="LevelTwoTextNode" presStyleLbl="node2" presStyleIdx="2" presStyleCnt="3" custScaleX="179955">
        <dgm:presLayoutVars>
          <dgm:chPref val="3"/>
        </dgm:presLayoutVars>
      </dgm:prSet>
      <dgm:spPr/>
    </dgm:pt>
    <dgm:pt modelId="{A50ED5DD-D534-4C02-820A-9A0C25023EC1}" type="pres">
      <dgm:prSet presAssocID="{9A1542DF-CB23-47C7-89AE-0B1B305EB25C}" presName="level3hierChild" presStyleCnt="0"/>
      <dgm:spPr/>
    </dgm:pt>
  </dgm:ptLst>
  <dgm:cxnLst>
    <dgm:cxn modelId="{35FF000F-F1B0-4CB8-8934-339656BBBEFC}" type="presOf" srcId="{F9E7CD19-179E-42D3-B350-C3CD20257C3F}" destId="{190F3299-02FD-4366-B7E1-582B5080F1C3}" srcOrd="0" destOrd="0" presId="urn:microsoft.com/office/officeart/2008/layout/HorizontalMultiLevelHierarchy"/>
    <dgm:cxn modelId="{6404E91E-54CC-4B00-BCB0-3FBAF1097EC2}" type="presOf" srcId="{E5C17BEB-BFA4-4786-AE14-F0A3EE437FCE}" destId="{89283D96-9782-4FAC-8BF8-2FBEE71C97B6}" srcOrd="1" destOrd="0" presId="urn:microsoft.com/office/officeart/2008/layout/HorizontalMultiLevelHierarchy"/>
    <dgm:cxn modelId="{2D714436-F81D-42C3-940B-5F20E7C4156A}" type="presOf" srcId="{AC38FAF5-AAAF-47A1-BCC0-067C87A4E6D3}" destId="{61B44C13-D33E-484F-8D31-11D5F315597F}" srcOrd="0" destOrd="0" presId="urn:microsoft.com/office/officeart/2008/layout/HorizontalMultiLevelHierarchy"/>
    <dgm:cxn modelId="{E876CF3E-0484-4DE7-825C-5674CCF9F168}" type="presOf" srcId="{90588EF6-F0BF-4543-BE7D-F500677766A5}" destId="{7C540D59-6307-4321-945F-3193518B3F52}" srcOrd="1" destOrd="0" presId="urn:microsoft.com/office/officeart/2008/layout/HorizontalMultiLevelHierarchy"/>
    <dgm:cxn modelId="{149F4D5F-B314-4207-9A66-25BDFFDAEFD2}" type="presOf" srcId="{E6BB13F5-0A66-4651-AA16-00C0D47686BE}" destId="{4233C3E0-56A0-409F-9454-5869968D0A18}" srcOrd="0" destOrd="0" presId="urn:microsoft.com/office/officeart/2008/layout/HorizontalMultiLevelHierarchy"/>
    <dgm:cxn modelId="{A36ED953-AD90-49DD-B80F-F9DA01352174}" type="presOf" srcId="{51129FE1-3924-43B4-AA6C-F02076788588}" destId="{D4801DEE-6C08-4CE4-AC82-E9D124987CAB}" srcOrd="0" destOrd="0" presId="urn:microsoft.com/office/officeart/2008/layout/HorizontalMultiLevelHierarchy"/>
    <dgm:cxn modelId="{D53CA685-4E38-40FE-9A1F-D15090C2362C}" type="presOf" srcId="{9A1542DF-CB23-47C7-89AE-0B1B305EB25C}" destId="{4AC7A351-7384-4F1D-B1FD-D93669D85B5B}" srcOrd="0" destOrd="0" presId="urn:microsoft.com/office/officeart/2008/layout/HorizontalMultiLevelHierarchy"/>
    <dgm:cxn modelId="{05921E88-1EFD-4699-8638-4AD403509A73}" srcId="{AC38FAF5-AAAF-47A1-BCC0-067C87A4E6D3}" destId="{E6BB13F5-0A66-4651-AA16-00C0D47686BE}" srcOrd="0" destOrd="0" parTransId="{D5682C93-0B4A-429A-81E9-BE0E5368FB90}" sibTransId="{771B9FA6-78D0-4C57-8FF9-8A8B364905B9}"/>
    <dgm:cxn modelId="{BEF41A8D-43F7-4102-9D1E-80FCD7E9295F}" type="presOf" srcId="{90588EF6-F0BF-4543-BE7D-F500677766A5}" destId="{9A718FB5-BAEC-44C3-9595-136B16B9737F}" srcOrd="0" destOrd="0" presId="urn:microsoft.com/office/officeart/2008/layout/HorizontalMultiLevelHierarchy"/>
    <dgm:cxn modelId="{AB7E5B9E-B9AA-4415-A89E-56C8BECBED75}" srcId="{E6BB13F5-0A66-4651-AA16-00C0D47686BE}" destId="{F9E7CD19-179E-42D3-B350-C3CD20257C3F}" srcOrd="1" destOrd="0" parTransId="{51129FE1-3924-43B4-AA6C-F02076788588}" sibTransId="{F532DC67-6A30-49FB-B020-1D2686F04510}"/>
    <dgm:cxn modelId="{2F822BA8-4244-4238-89ED-0DFDEE8EF08D}" type="presOf" srcId="{BC31C61D-BE97-4574-8C48-08D73181A973}" destId="{9B447586-CCCB-486D-904C-E35E568A0FF7}" srcOrd="0" destOrd="0" presId="urn:microsoft.com/office/officeart/2008/layout/HorizontalMultiLevelHierarchy"/>
    <dgm:cxn modelId="{A7814BBD-2E21-4AC1-9A42-3BB387422CA2}" type="presOf" srcId="{E5C17BEB-BFA4-4786-AE14-F0A3EE437FCE}" destId="{70B47AA8-485A-42FA-B497-7D2B70AC6181}" srcOrd="0" destOrd="0" presId="urn:microsoft.com/office/officeart/2008/layout/HorizontalMultiLevelHierarchy"/>
    <dgm:cxn modelId="{406747C0-2A41-4CB3-BCED-AA9067FBB93E}" srcId="{E6BB13F5-0A66-4651-AA16-00C0D47686BE}" destId="{BC31C61D-BE97-4574-8C48-08D73181A973}" srcOrd="0" destOrd="0" parTransId="{90588EF6-F0BF-4543-BE7D-F500677766A5}" sibTransId="{B6DBD740-518D-49D7-BC73-F28392254BFE}"/>
    <dgm:cxn modelId="{16C7ABC2-EDC3-4744-8BC5-F2117C15B60F}" type="presOf" srcId="{51129FE1-3924-43B4-AA6C-F02076788588}" destId="{19E47920-E10A-4480-8AF2-BF8CEF179122}" srcOrd="1" destOrd="0" presId="urn:microsoft.com/office/officeart/2008/layout/HorizontalMultiLevelHierarchy"/>
    <dgm:cxn modelId="{FFB36FDF-7FB8-4882-8171-9184D003CFAE}" srcId="{E6BB13F5-0A66-4651-AA16-00C0D47686BE}" destId="{9A1542DF-CB23-47C7-89AE-0B1B305EB25C}" srcOrd="2" destOrd="0" parTransId="{E5C17BEB-BFA4-4786-AE14-F0A3EE437FCE}" sibTransId="{CE78D1BC-290C-4443-A7D5-08976A6624A5}"/>
    <dgm:cxn modelId="{6699F355-C0ED-4494-9577-9B0B8861D3A7}" type="presParOf" srcId="{61B44C13-D33E-484F-8D31-11D5F315597F}" destId="{E3FC8059-AD1B-4BAB-AF0F-9875982FEFDA}" srcOrd="0" destOrd="0" presId="urn:microsoft.com/office/officeart/2008/layout/HorizontalMultiLevelHierarchy"/>
    <dgm:cxn modelId="{830112DA-7245-45C7-B10A-B9E6D56F3A46}" type="presParOf" srcId="{E3FC8059-AD1B-4BAB-AF0F-9875982FEFDA}" destId="{4233C3E0-56A0-409F-9454-5869968D0A18}" srcOrd="0" destOrd="0" presId="urn:microsoft.com/office/officeart/2008/layout/HorizontalMultiLevelHierarchy"/>
    <dgm:cxn modelId="{E32732C1-E30C-450E-8CF7-F162BB2AA7F9}" type="presParOf" srcId="{E3FC8059-AD1B-4BAB-AF0F-9875982FEFDA}" destId="{37F7A062-107E-4D16-A7E1-B6B25DDE2396}" srcOrd="1" destOrd="0" presId="urn:microsoft.com/office/officeart/2008/layout/HorizontalMultiLevelHierarchy"/>
    <dgm:cxn modelId="{07D42A15-316F-4D08-91E9-D9A614923B2B}" type="presParOf" srcId="{37F7A062-107E-4D16-A7E1-B6B25DDE2396}" destId="{9A718FB5-BAEC-44C3-9595-136B16B9737F}" srcOrd="0" destOrd="0" presId="urn:microsoft.com/office/officeart/2008/layout/HorizontalMultiLevelHierarchy"/>
    <dgm:cxn modelId="{FAF428D2-C9F8-4C78-8C6F-0533BC382CB4}" type="presParOf" srcId="{9A718FB5-BAEC-44C3-9595-136B16B9737F}" destId="{7C540D59-6307-4321-945F-3193518B3F52}" srcOrd="0" destOrd="0" presId="urn:microsoft.com/office/officeart/2008/layout/HorizontalMultiLevelHierarchy"/>
    <dgm:cxn modelId="{C9D800F2-71D2-414B-86EE-5D8DD15CEECF}" type="presParOf" srcId="{37F7A062-107E-4D16-A7E1-B6B25DDE2396}" destId="{575302C4-08D1-445F-B169-12C68FC88093}" srcOrd="1" destOrd="0" presId="urn:microsoft.com/office/officeart/2008/layout/HorizontalMultiLevelHierarchy"/>
    <dgm:cxn modelId="{73961E03-4C5A-47B5-805D-612D81437A93}" type="presParOf" srcId="{575302C4-08D1-445F-B169-12C68FC88093}" destId="{9B447586-CCCB-486D-904C-E35E568A0FF7}" srcOrd="0" destOrd="0" presId="urn:microsoft.com/office/officeart/2008/layout/HorizontalMultiLevelHierarchy"/>
    <dgm:cxn modelId="{E54A643C-2841-4731-B610-A32064C57794}" type="presParOf" srcId="{575302C4-08D1-445F-B169-12C68FC88093}" destId="{816CB1FF-7CD4-41E6-80FC-854DDB1546C9}" srcOrd="1" destOrd="0" presId="urn:microsoft.com/office/officeart/2008/layout/HorizontalMultiLevelHierarchy"/>
    <dgm:cxn modelId="{0AF5A559-A514-4EFD-8662-BA67BFD5229E}" type="presParOf" srcId="{37F7A062-107E-4D16-A7E1-B6B25DDE2396}" destId="{D4801DEE-6C08-4CE4-AC82-E9D124987CAB}" srcOrd="2" destOrd="0" presId="urn:microsoft.com/office/officeart/2008/layout/HorizontalMultiLevelHierarchy"/>
    <dgm:cxn modelId="{633A7F08-828D-42E7-8B05-83C505D7536A}" type="presParOf" srcId="{D4801DEE-6C08-4CE4-AC82-E9D124987CAB}" destId="{19E47920-E10A-4480-8AF2-BF8CEF179122}" srcOrd="0" destOrd="0" presId="urn:microsoft.com/office/officeart/2008/layout/HorizontalMultiLevelHierarchy"/>
    <dgm:cxn modelId="{FC653EE7-9CCF-44A8-AF48-780EAE0BD2ED}" type="presParOf" srcId="{37F7A062-107E-4D16-A7E1-B6B25DDE2396}" destId="{AAC3BEA6-85D8-4853-9793-BB85BDB5CC78}" srcOrd="3" destOrd="0" presId="urn:microsoft.com/office/officeart/2008/layout/HorizontalMultiLevelHierarchy"/>
    <dgm:cxn modelId="{F0F00096-D6DB-4FE4-BCC0-F1F18A79A2E5}" type="presParOf" srcId="{AAC3BEA6-85D8-4853-9793-BB85BDB5CC78}" destId="{190F3299-02FD-4366-B7E1-582B5080F1C3}" srcOrd="0" destOrd="0" presId="urn:microsoft.com/office/officeart/2008/layout/HorizontalMultiLevelHierarchy"/>
    <dgm:cxn modelId="{433B7C2F-43E5-4447-8446-421B1A89CA5F}" type="presParOf" srcId="{AAC3BEA6-85D8-4853-9793-BB85BDB5CC78}" destId="{6303764C-D8BB-482A-A7D0-B9B5F4E4FB65}" srcOrd="1" destOrd="0" presId="urn:microsoft.com/office/officeart/2008/layout/HorizontalMultiLevelHierarchy"/>
    <dgm:cxn modelId="{8FDC42F8-50CB-4CC0-9D73-D66D4C624984}" type="presParOf" srcId="{37F7A062-107E-4D16-A7E1-B6B25DDE2396}" destId="{70B47AA8-485A-42FA-B497-7D2B70AC6181}" srcOrd="4" destOrd="0" presId="urn:microsoft.com/office/officeart/2008/layout/HorizontalMultiLevelHierarchy"/>
    <dgm:cxn modelId="{F526F543-36CE-41E7-8BDE-4622BDB51005}" type="presParOf" srcId="{70B47AA8-485A-42FA-B497-7D2B70AC6181}" destId="{89283D96-9782-4FAC-8BF8-2FBEE71C97B6}" srcOrd="0" destOrd="0" presId="urn:microsoft.com/office/officeart/2008/layout/HorizontalMultiLevelHierarchy"/>
    <dgm:cxn modelId="{B75435EB-7E27-45D9-A6E6-4A5B8C594928}" type="presParOf" srcId="{37F7A062-107E-4D16-A7E1-B6B25DDE2396}" destId="{5890ECD5-F986-49A4-BB92-D80522657147}" srcOrd="5" destOrd="0" presId="urn:microsoft.com/office/officeart/2008/layout/HorizontalMultiLevelHierarchy"/>
    <dgm:cxn modelId="{100861CF-4847-4FC7-BCC2-E6AABBA9A25D}" type="presParOf" srcId="{5890ECD5-F986-49A4-BB92-D80522657147}" destId="{4AC7A351-7384-4F1D-B1FD-D93669D85B5B}" srcOrd="0" destOrd="0" presId="urn:microsoft.com/office/officeart/2008/layout/HorizontalMultiLevelHierarchy"/>
    <dgm:cxn modelId="{C2CB6942-8F35-4B73-AF3E-97311263600A}" type="presParOf" srcId="{5890ECD5-F986-49A4-BB92-D80522657147}" destId="{A50ED5DD-D534-4C02-820A-9A0C25023EC1}"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F08A29-29DD-48E8-B444-34A9C27AFF30}"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s-MX"/>
        </a:p>
      </dgm:t>
    </dgm:pt>
    <dgm:pt modelId="{BE0B7FBC-4F9F-48D3-99FE-64005661754F}">
      <dgm:prSet phldrT="[Texto]" custT="1"/>
      <dgm:spPr/>
      <dgm:t>
        <a:bodyPr/>
        <a:lstStyle/>
        <a:p>
          <a:r>
            <a:rPr lang="es-MX" sz="1600" dirty="0" err="1">
              <a:latin typeface="Arial" panose="020B0604020202020204" pitchFamily="34" charset="0"/>
              <a:cs typeface="Arial" panose="020B0604020202020204" pitchFamily="34" charset="0"/>
            </a:rPr>
            <a:t>DataCenter_A</a:t>
          </a:r>
          <a:endParaRPr lang="es-MX" sz="1600" dirty="0">
            <a:latin typeface="Arial" panose="020B0604020202020204" pitchFamily="34" charset="0"/>
            <a:cs typeface="Arial" panose="020B0604020202020204" pitchFamily="34" charset="0"/>
          </a:endParaRPr>
        </a:p>
      </dgm:t>
    </dgm:pt>
    <dgm:pt modelId="{4DAE9988-9198-4086-BEBA-7C005627848A}" type="parTrans" cxnId="{E73F7B9A-C25B-4D59-92CB-0A7DA5D9B856}">
      <dgm:prSet/>
      <dgm:spPr/>
      <dgm:t>
        <a:bodyPr/>
        <a:lstStyle/>
        <a:p>
          <a:endParaRPr lang="es-MX" sz="1600">
            <a:latin typeface="Arial" panose="020B0604020202020204" pitchFamily="34" charset="0"/>
            <a:cs typeface="Arial" panose="020B0604020202020204" pitchFamily="34" charset="0"/>
          </a:endParaRPr>
        </a:p>
      </dgm:t>
    </dgm:pt>
    <dgm:pt modelId="{D210F61F-CCE9-44EB-96D7-620DEC42CB99}" type="sibTrans" cxnId="{E73F7B9A-C25B-4D59-92CB-0A7DA5D9B856}">
      <dgm:prSet/>
      <dgm:spPr/>
      <dgm:t>
        <a:bodyPr/>
        <a:lstStyle/>
        <a:p>
          <a:endParaRPr lang="es-MX" sz="1600">
            <a:latin typeface="Arial" panose="020B0604020202020204" pitchFamily="34" charset="0"/>
            <a:cs typeface="Arial" panose="020B0604020202020204" pitchFamily="34" charset="0"/>
          </a:endParaRPr>
        </a:p>
      </dgm:t>
    </dgm:pt>
    <dgm:pt modelId="{8C06D065-E36A-465F-8CE6-6711B2F33A36}">
      <dgm:prSet phldrT="[Texto]" custT="1"/>
      <dgm:spPr/>
      <dgm:t>
        <a:bodyPr/>
        <a:lstStyle/>
        <a:p>
          <a:r>
            <a:rPr lang="es-MX" sz="1600" dirty="0" err="1">
              <a:latin typeface="Arial" panose="020B0604020202020204" pitchFamily="34" charset="0"/>
              <a:cs typeface="Arial" panose="020B0604020202020204" pitchFamily="34" charset="0"/>
            </a:rPr>
            <a:t>Network_AB</a:t>
          </a:r>
          <a:endParaRPr lang="es-MX" sz="1600" dirty="0">
            <a:latin typeface="Arial" panose="020B0604020202020204" pitchFamily="34" charset="0"/>
            <a:cs typeface="Arial" panose="020B0604020202020204" pitchFamily="34" charset="0"/>
          </a:endParaRPr>
        </a:p>
      </dgm:t>
    </dgm:pt>
    <dgm:pt modelId="{15195AA2-A9CF-4854-B341-F6884E88BFF5}" type="parTrans" cxnId="{3C8ECA33-7AA1-47D4-8636-28FE001977F0}">
      <dgm:prSet/>
      <dgm:spPr/>
      <dgm:t>
        <a:bodyPr/>
        <a:lstStyle/>
        <a:p>
          <a:endParaRPr lang="es-MX" sz="1600">
            <a:latin typeface="Arial" panose="020B0604020202020204" pitchFamily="34" charset="0"/>
            <a:cs typeface="Arial" panose="020B0604020202020204" pitchFamily="34" charset="0"/>
          </a:endParaRPr>
        </a:p>
      </dgm:t>
    </dgm:pt>
    <dgm:pt modelId="{558B63BC-3E98-4D74-9809-09A8AFD5CEC0}" type="sibTrans" cxnId="{3C8ECA33-7AA1-47D4-8636-28FE001977F0}">
      <dgm:prSet/>
      <dgm:spPr/>
      <dgm:t>
        <a:bodyPr/>
        <a:lstStyle/>
        <a:p>
          <a:endParaRPr lang="es-MX" sz="1600">
            <a:latin typeface="Arial" panose="020B0604020202020204" pitchFamily="34" charset="0"/>
            <a:cs typeface="Arial" panose="020B0604020202020204" pitchFamily="34" charset="0"/>
          </a:endParaRPr>
        </a:p>
      </dgm:t>
    </dgm:pt>
    <dgm:pt modelId="{3E8D4ADB-3A93-42A9-94C4-E51F52ACEFBF}">
      <dgm:prSet phldrT="[Texto]" custT="1"/>
      <dgm:spPr/>
      <dgm:t>
        <a:bodyPr/>
        <a:lstStyle/>
        <a:p>
          <a:r>
            <a:rPr lang="es-MX" sz="1600" dirty="0" err="1">
              <a:latin typeface="Arial" panose="020B0604020202020204" pitchFamily="34" charset="0"/>
              <a:cs typeface="Arial" panose="020B0604020202020204" pitchFamily="34" charset="0"/>
            </a:rPr>
            <a:t>DataCenter_B</a:t>
          </a:r>
          <a:endParaRPr lang="es-MX" sz="1600" dirty="0">
            <a:latin typeface="Arial" panose="020B0604020202020204" pitchFamily="34" charset="0"/>
            <a:cs typeface="Arial" panose="020B0604020202020204" pitchFamily="34" charset="0"/>
          </a:endParaRPr>
        </a:p>
      </dgm:t>
    </dgm:pt>
    <dgm:pt modelId="{EA7F6458-93B4-4EE7-8A1D-FFF86C77D279}" type="parTrans" cxnId="{3D0FA62E-B691-4ADB-8A3C-0510CDF6C2D1}">
      <dgm:prSet/>
      <dgm:spPr/>
      <dgm:t>
        <a:bodyPr/>
        <a:lstStyle/>
        <a:p>
          <a:endParaRPr lang="es-MX" sz="1600">
            <a:latin typeface="Arial" panose="020B0604020202020204" pitchFamily="34" charset="0"/>
            <a:cs typeface="Arial" panose="020B0604020202020204" pitchFamily="34" charset="0"/>
          </a:endParaRPr>
        </a:p>
      </dgm:t>
    </dgm:pt>
    <dgm:pt modelId="{7C0D6C89-4A33-432D-A88A-5397C25F71DD}" type="sibTrans" cxnId="{3D0FA62E-B691-4ADB-8A3C-0510CDF6C2D1}">
      <dgm:prSet/>
      <dgm:spPr/>
      <dgm:t>
        <a:bodyPr/>
        <a:lstStyle/>
        <a:p>
          <a:endParaRPr lang="es-MX" sz="1600">
            <a:latin typeface="Arial" panose="020B0604020202020204" pitchFamily="34" charset="0"/>
            <a:cs typeface="Arial" panose="020B0604020202020204" pitchFamily="34" charset="0"/>
          </a:endParaRPr>
        </a:p>
      </dgm:t>
    </dgm:pt>
    <dgm:pt modelId="{9C41E4D9-64FB-4FFB-9266-813304796EBE}">
      <dgm:prSet phldrT="[Texto]" custT="1"/>
      <dgm:spPr/>
      <dgm:t>
        <a:bodyPr/>
        <a:lstStyle/>
        <a:p>
          <a:r>
            <a:rPr lang="es-MX" sz="1600" dirty="0" err="1">
              <a:latin typeface="Arial" panose="020B0604020202020204" pitchFamily="34" charset="0"/>
              <a:cs typeface="Arial" panose="020B0604020202020204" pitchFamily="34" charset="0"/>
            </a:rPr>
            <a:t>Network_AB</a:t>
          </a:r>
          <a:endParaRPr lang="es-MX" sz="1600" dirty="0">
            <a:latin typeface="Arial" panose="020B0604020202020204" pitchFamily="34" charset="0"/>
            <a:cs typeface="Arial" panose="020B0604020202020204" pitchFamily="34" charset="0"/>
          </a:endParaRPr>
        </a:p>
      </dgm:t>
    </dgm:pt>
    <dgm:pt modelId="{93CDF89F-5596-4E92-A6E5-3D3CF1006615}" type="parTrans" cxnId="{0D91B360-BD9F-471A-AF1D-52CF142A9DB3}">
      <dgm:prSet/>
      <dgm:spPr/>
      <dgm:t>
        <a:bodyPr/>
        <a:lstStyle/>
        <a:p>
          <a:endParaRPr lang="es-MX" sz="1600">
            <a:latin typeface="Arial" panose="020B0604020202020204" pitchFamily="34" charset="0"/>
            <a:cs typeface="Arial" panose="020B0604020202020204" pitchFamily="34" charset="0"/>
          </a:endParaRPr>
        </a:p>
      </dgm:t>
    </dgm:pt>
    <dgm:pt modelId="{58C1CD29-9E65-4A19-946A-1A74F72C2D96}" type="sibTrans" cxnId="{0D91B360-BD9F-471A-AF1D-52CF142A9DB3}">
      <dgm:prSet/>
      <dgm:spPr/>
      <dgm:t>
        <a:bodyPr/>
        <a:lstStyle/>
        <a:p>
          <a:endParaRPr lang="es-MX" sz="1600">
            <a:latin typeface="Arial" panose="020B0604020202020204" pitchFamily="34" charset="0"/>
            <a:cs typeface="Arial" panose="020B0604020202020204" pitchFamily="34" charset="0"/>
          </a:endParaRPr>
        </a:p>
      </dgm:t>
    </dgm:pt>
    <dgm:pt modelId="{4FF8D6BF-9639-4CFA-96D4-F9BD068A6557}">
      <dgm:prSet phldrT="[Texto]" custT="1"/>
      <dgm:spPr/>
      <dgm:t>
        <a:bodyPr/>
        <a:lstStyle/>
        <a:p>
          <a:r>
            <a:rPr lang="es-MX" sz="1600" dirty="0">
              <a:latin typeface="Arial" panose="020B0604020202020204" pitchFamily="34" charset="0"/>
              <a:cs typeface="Arial" panose="020B0604020202020204" pitchFamily="34" charset="0"/>
            </a:rPr>
            <a:t>VM01</a:t>
          </a:r>
        </a:p>
      </dgm:t>
    </dgm:pt>
    <dgm:pt modelId="{AC69D670-EAA0-44BA-AA81-8EFB129AF480}" type="parTrans" cxnId="{F8661F16-A5AC-46AA-8578-1E6879229CF0}">
      <dgm:prSet/>
      <dgm:spPr/>
      <dgm:t>
        <a:bodyPr/>
        <a:lstStyle/>
        <a:p>
          <a:endParaRPr lang="es-MX" sz="1600">
            <a:latin typeface="Arial" panose="020B0604020202020204" pitchFamily="34" charset="0"/>
            <a:cs typeface="Arial" panose="020B0604020202020204" pitchFamily="34" charset="0"/>
          </a:endParaRPr>
        </a:p>
      </dgm:t>
    </dgm:pt>
    <dgm:pt modelId="{38197D40-0F58-4930-A99E-23480EC98296}" type="sibTrans" cxnId="{F8661F16-A5AC-46AA-8578-1E6879229CF0}">
      <dgm:prSet/>
      <dgm:spPr/>
      <dgm:t>
        <a:bodyPr/>
        <a:lstStyle/>
        <a:p>
          <a:endParaRPr lang="es-MX" sz="1600">
            <a:latin typeface="Arial" panose="020B0604020202020204" pitchFamily="34" charset="0"/>
            <a:cs typeface="Arial" panose="020B0604020202020204" pitchFamily="34" charset="0"/>
          </a:endParaRPr>
        </a:p>
      </dgm:t>
    </dgm:pt>
    <dgm:pt modelId="{C1E904F6-0C91-4AB4-967F-03DF93363557}" type="pres">
      <dgm:prSet presAssocID="{33F08A29-29DD-48E8-B444-34A9C27AFF30}" presName="Name0" presStyleCnt="0">
        <dgm:presLayoutVars>
          <dgm:dir/>
          <dgm:animLvl val="lvl"/>
          <dgm:resizeHandles val="exact"/>
        </dgm:presLayoutVars>
      </dgm:prSet>
      <dgm:spPr/>
    </dgm:pt>
    <dgm:pt modelId="{DA0659DD-02EE-428C-980E-9B47AC6725DB}" type="pres">
      <dgm:prSet presAssocID="{BE0B7FBC-4F9F-48D3-99FE-64005661754F}" presName="vertFlow" presStyleCnt="0"/>
      <dgm:spPr/>
    </dgm:pt>
    <dgm:pt modelId="{2E67B940-F25F-456D-BE23-2121DE965840}" type="pres">
      <dgm:prSet presAssocID="{BE0B7FBC-4F9F-48D3-99FE-64005661754F}" presName="header" presStyleLbl="node1" presStyleIdx="0" presStyleCnt="2"/>
      <dgm:spPr/>
    </dgm:pt>
    <dgm:pt modelId="{4F0E8BB2-0DB4-4E56-842B-CEC1A05931F0}" type="pres">
      <dgm:prSet presAssocID="{15195AA2-A9CF-4854-B341-F6884E88BFF5}" presName="parTrans" presStyleLbl="sibTrans2D1" presStyleIdx="0" presStyleCnt="3"/>
      <dgm:spPr/>
    </dgm:pt>
    <dgm:pt modelId="{5E300003-3DD1-4400-A961-629C02F7AB8F}" type="pres">
      <dgm:prSet presAssocID="{8C06D065-E36A-465F-8CE6-6711B2F33A36}" presName="child" presStyleLbl="alignAccFollowNode1" presStyleIdx="0" presStyleCnt="3">
        <dgm:presLayoutVars>
          <dgm:chMax val="0"/>
          <dgm:bulletEnabled val="1"/>
        </dgm:presLayoutVars>
      </dgm:prSet>
      <dgm:spPr/>
    </dgm:pt>
    <dgm:pt modelId="{4BC2AC9E-E3A0-4A81-9F2D-D074A6AE08EC}" type="pres">
      <dgm:prSet presAssocID="{558B63BC-3E98-4D74-9809-09A8AFD5CEC0}" presName="sibTrans" presStyleLbl="sibTrans2D1" presStyleIdx="1" presStyleCnt="3"/>
      <dgm:spPr/>
    </dgm:pt>
    <dgm:pt modelId="{AB3D92AF-1BBF-41BE-BFAB-3173A0D41984}" type="pres">
      <dgm:prSet presAssocID="{4FF8D6BF-9639-4CFA-96D4-F9BD068A6557}" presName="child" presStyleLbl="alignAccFollowNode1" presStyleIdx="1" presStyleCnt="3">
        <dgm:presLayoutVars>
          <dgm:chMax val="0"/>
          <dgm:bulletEnabled val="1"/>
        </dgm:presLayoutVars>
      </dgm:prSet>
      <dgm:spPr/>
    </dgm:pt>
    <dgm:pt modelId="{C69CF0FC-6339-4AA0-ADC3-06144EB4C178}" type="pres">
      <dgm:prSet presAssocID="{BE0B7FBC-4F9F-48D3-99FE-64005661754F}" presName="hSp" presStyleCnt="0"/>
      <dgm:spPr/>
    </dgm:pt>
    <dgm:pt modelId="{03CEBC33-2B3D-49C5-BC85-AB24130F4C64}" type="pres">
      <dgm:prSet presAssocID="{3E8D4ADB-3A93-42A9-94C4-E51F52ACEFBF}" presName="vertFlow" presStyleCnt="0"/>
      <dgm:spPr/>
    </dgm:pt>
    <dgm:pt modelId="{6E3C4FFE-A64E-4F6A-90A4-39E4B1EC0F86}" type="pres">
      <dgm:prSet presAssocID="{3E8D4ADB-3A93-42A9-94C4-E51F52ACEFBF}" presName="header" presStyleLbl="node1" presStyleIdx="1" presStyleCnt="2"/>
      <dgm:spPr/>
    </dgm:pt>
    <dgm:pt modelId="{704B2559-E82E-4FF4-888C-E0E609FA6E7D}" type="pres">
      <dgm:prSet presAssocID="{93CDF89F-5596-4E92-A6E5-3D3CF1006615}" presName="parTrans" presStyleLbl="sibTrans2D1" presStyleIdx="2" presStyleCnt="3"/>
      <dgm:spPr/>
    </dgm:pt>
    <dgm:pt modelId="{917B3586-D8AE-4A04-8721-9D372C7B6B07}" type="pres">
      <dgm:prSet presAssocID="{9C41E4D9-64FB-4FFB-9266-813304796EBE}" presName="child" presStyleLbl="alignAccFollowNode1" presStyleIdx="2" presStyleCnt="3">
        <dgm:presLayoutVars>
          <dgm:chMax val="0"/>
          <dgm:bulletEnabled val="1"/>
        </dgm:presLayoutVars>
      </dgm:prSet>
      <dgm:spPr/>
    </dgm:pt>
  </dgm:ptLst>
  <dgm:cxnLst>
    <dgm:cxn modelId="{BF2E6413-89D0-4307-9DB0-4C135182C4EA}" type="presOf" srcId="{4FF8D6BF-9639-4CFA-96D4-F9BD068A6557}" destId="{AB3D92AF-1BBF-41BE-BFAB-3173A0D41984}" srcOrd="0" destOrd="0" presId="urn:microsoft.com/office/officeart/2005/8/layout/lProcess1"/>
    <dgm:cxn modelId="{F8661F16-A5AC-46AA-8578-1E6879229CF0}" srcId="{BE0B7FBC-4F9F-48D3-99FE-64005661754F}" destId="{4FF8D6BF-9639-4CFA-96D4-F9BD068A6557}" srcOrd="1" destOrd="0" parTransId="{AC69D670-EAA0-44BA-AA81-8EFB129AF480}" sibTransId="{38197D40-0F58-4930-A99E-23480EC98296}"/>
    <dgm:cxn modelId="{B271B22A-5266-4941-8E84-CF7E4F8930C7}" type="presOf" srcId="{33F08A29-29DD-48E8-B444-34A9C27AFF30}" destId="{C1E904F6-0C91-4AB4-967F-03DF93363557}" srcOrd="0" destOrd="0" presId="urn:microsoft.com/office/officeart/2005/8/layout/lProcess1"/>
    <dgm:cxn modelId="{3D0FA62E-B691-4ADB-8A3C-0510CDF6C2D1}" srcId="{33F08A29-29DD-48E8-B444-34A9C27AFF30}" destId="{3E8D4ADB-3A93-42A9-94C4-E51F52ACEFBF}" srcOrd="1" destOrd="0" parTransId="{EA7F6458-93B4-4EE7-8A1D-FFF86C77D279}" sibTransId="{7C0D6C89-4A33-432D-A88A-5397C25F71DD}"/>
    <dgm:cxn modelId="{3C8ECA33-7AA1-47D4-8636-28FE001977F0}" srcId="{BE0B7FBC-4F9F-48D3-99FE-64005661754F}" destId="{8C06D065-E36A-465F-8CE6-6711B2F33A36}" srcOrd="0" destOrd="0" parTransId="{15195AA2-A9CF-4854-B341-F6884E88BFF5}" sibTransId="{558B63BC-3E98-4D74-9809-09A8AFD5CEC0}"/>
    <dgm:cxn modelId="{0D91B360-BD9F-471A-AF1D-52CF142A9DB3}" srcId="{3E8D4ADB-3A93-42A9-94C4-E51F52ACEFBF}" destId="{9C41E4D9-64FB-4FFB-9266-813304796EBE}" srcOrd="0" destOrd="0" parTransId="{93CDF89F-5596-4E92-A6E5-3D3CF1006615}" sibTransId="{58C1CD29-9E65-4A19-946A-1A74F72C2D96}"/>
    <dgm:cxn modelId="{2F38CD41-84EA-41B0-9C5B-17B5EDBEEB31}" type="presOf" srcId="{8C06D065-E36A-465F-8CE6-6711B2F33A36}" destId="{5E300003-3DD1-4400-A961-629C02F7AB8F}" srcOrd="0" destOrd="0" presId="urn:microsoft.com/office/officeart/2005/8/layout/lProcess1"/>
    <dgm:cxn modelId="{9B835851-B2EE-46F0-ACE8-2B8DD35CA508}" type="presOf" srcId="{9C41E4D9-64FB-4FFB-9266-813304796EBE}" destId="{917B3586-D8AE-4A04-8721-9D372C7B6B07}" srcOrd="0" destOrd="0" presId="urn:microsoft.com/office/officeart/2005/8/layout/lProcess1"/>
    <dgm:cxn modelId="{72248E54-88ED-4C5F-8801-F0F24A090194}" type="presOf" srcId="{BE0B7FBC-4F9F-48D3-99FE-64005661754F}" destId="{2E67B940-F25F-456D-BE23-2121DE965840}" srcOrd="0" destOrd="0" presId="urn:microsoft.com/office/officeart/2005/8/layout/lProcess1"/>
    <dgm:cxn modelId="{3BC8AB98-EB30-42B3-B1A2-AA6C902A6B86}" type="presOf" srcId="{3E8D4ADB-3A93-42A9-94C4-E51F52ACEFBF}" destId="{6E3C4FFE-A64E-4F6A-90A4-39E4B1EC0F86}" srcOrd="0" destOrd="0" presId="urn:microsoft.com/office/officeart/2005/8/layout/lProcess1"/>
    <dgm:cxn modelId="{E73F7B9A-C25B-4D59-92CB-0A7DA5D9B856}" srcId="{33F08A29-29DD-48E8-B444-34A9C27AFF30}" destId="{BE0B7FBC-4F9F-48D3-99FE-64005661754F}" srcOrd="0" destOrd="0" parTransId="{4DAE9988-9198-4086-BEBA-7C005627848A}" sibTransId="{D210F61F-CCE9-44EB-96D7-620DEC42CB99}"/>
    <dgm:cxn modelId="{F5814E9C-1FD4-4F94-BF2A-EC52E6583DCB}" type="presOf" srcId="{558B63BC-3E98-4D74-9809-09A8AFD5CEC0}" destId="{4BC2AC9E-E3A0-4A81-9F2D-D074A6AE08EC}" srcOrd="0" destOrd="0" presId="urn:microsoft.com/office/officeart/2005/8/layout/lProcess1"/>
    <dgm:cxn modelId="{4D6443AB-D3E9-44D0-866C-EED67231C33F}" type="presOf" srcId="{15195AA2-A9CF-4854-B341-F6884E88BFF5}" destId="{4F0E8BB2-0DB4-4E56-842B-CEC1A05931F0}" srcOrd="0" destOrd="0" presId="urn:microsoft.com/office/officeart/2005/8/layout/lProcess1"/>
    <dgm:cxn modelId="{C9E907D2-DA38-411A-AA79-E1D02F6330D9}" type="presOf" srcId="{93CDF89F-5596-4E92-A6E5-3D3CF1006615}" destId="{704B2559-E82E-4FF4-888C-E0E609FA6E7D}" srcOrd="0" destOrd="0" presId="urn:microsoft.com/office/officeart/2005/8/layout/lProcess1"/>
    <dgm:cxn modelId="{D3E325A0-A234-4EFC-8D4D-7F54B5EFF9F3}" type="presParOf" srcId="{C1E904F6-0C91-4AB4-967F-03DF93363557}" destId="{DA0659DD-02EE-428C-980E-9B47AC6725DB}" srcOrd="0" destOrd="0" presId="urn:microsoft.com/office/officeart/2005/8/layout/lProcess1"/>
    <dgm:cxn modelId="{E75C5628-BB7B-4065-B144-65EF1A514F6A}" type="presParOf" srcId="{DA0659DD-02EE-428C-980E-9B47AC6725DB}" destId="{2E67B940-F25F-456D-BE23-2121DE965840}" srcOrd="0" destOrd="0" presId="urn:microsoft.com/office/officeart/2005/8/layout/lProcess1"/>
    <dgm:cxn modelId="{55CB98FE-B6EF-4B22-BF2F-66512AABB908}" type="presParOf" srcId="{DA0659DD-02EE-428C-980E-9B47AC6725DB}" destId="{4F0E8BB2-0DB4-4E56-842B-CEC1A05931F0}" srcOrd="1" destOrd="0" presId="urn:microsoft.com/office/officeart/2005/8/layout/lProcess1"/>
    <dgm:cxn modelId="{A745F425-8B95-44B9-B5B9-07AEE1A16CC9}" type="presParOf" srcId="{DA0659DD-02EE-428C-980E-9B47AC6725DB}" destId="{5E300003-3DD1-4400-A961-629C02F7AB8F}" srcOrd="2" destOrd="0" presId="urn:microsoft.com/office/officeart/2005/8/layout/lProcess1"/>
    <dgm:cxn modelId="{1963D210-7A45-415B-9802-F42DDFBC6D86}" type="presParOf" srcId="{DA0659DD-02EE-428C-980E-9B47AC6725DB}" destId="{4BC2AC9E-E3A0-4A81-9F2D-D074A6AE08EC}" srcOrd="3" destOrd="0" presId="urn:microsoft.com/office/officeart/2005/8/layout/lProcess1"/>
    <dgm:cxn modelId="{27461E69-9E35-4EFC-92CE-8256FBFC90D3}" type="presParOf" srcId="{DA0659DD-02EE-428C-980E-9B47AC6725DB}" destId="{AB3D92AF-1BBF-41BE-BFAB-3173A0D41984}" srcOrd="4" destOrd="0" presId="urn:microsoft.com/office/officeart/2005/8/layout/lProcess1"/>
    <dgm:cxn modelId="{855BDF06-6368-4F0B-A4C6-274A8D9C24E6}" type="presParOf" srcId="{C1E904F6-0C91-4AB4-967F-03DF93363557}" destId="{C69CF0FC-6339-4AA0-ADC3-06144EB4C178}" srcOrd="1" destOrd="0" presId="urn:microsoft.com/office/officeart/2005/8/layout/lProcess1"/>
    <dgm:cxn modelId="{C0A31372-AEFF-449A-BFBB-5DA842F315B7}" type="presParOf" srcId="{C1E904F6-0C91-4AB4-967F-03DF93363557}" destId="{03CEBC33-2B3D-49C5-BC85-AB24130F4C64}" srcOrd="2" destOrd="0" presId="urn:microsoft.com/office/officeart/2005/8/layout/lProcess1"/>
    <dgm:cxn modelId="{41C2DEA8-0409-479A-9533-D8D24A1A0AC2}" type="presParOf" srcId="{03CEBC33-2B3D-49C5-BC85-AB24130F4C64}" destId="{6E3C4FFE-A64E-4F6A-90A4-39E4B1EC0F86}" srcOrd="0" destOrd="0" presId="urn:microsoft.com/office/officeart/2005/8/layout/lProcess1"/>
    <dgm:cxn modelId="{B96A3665-A166-4B40-967B-7644E6317190}" type="presParOf" srcId="{03CEBC33-2B3D-49C5-BC85-AB24130F4C64}" destId="{704B2559-E82E-4FF4-888C-E0E609FA6E7D}" srcOrd="1" destOrd="0" presId="urn:microsoft.com/office/officeart/2005/8/layout/lProcess1"/>
    <dgm:cxn modelId="{31DB1F4B-9209-440C-90CF-92901390D4C0}" type="presParOf" srcId="{03CEBC33-2B3D-49C5-BC85-AB24130F4C64}" destId="{917B3586-D8AE-4A04-8721-9D372C7B6B07}"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7AA8-485A-42FA-B497-7D2B70AC6181}">
      <dsp:nvSpPr>
        <dsp:cNvPr id="0" name=""/>
        <dsp:cNvSpPr/>
      </dsp:nvSpPr>
      <dsp:spPr>
        <a:xfrm>
          <a:off x="806396" y="1694786"/>
          <a:ext cx="421651" cy="803451"/>
        </a:xfrm>
        <a:custGeom>
          <a:avLst/>
          <a:gdLst/>
          <a:ahLst/>
          <a:cxnLst/>
          <a:rect l="0" t="0" r="0" b="0"/>
          <a:pathLst>
            <a:path>
              <a:moveTo>
                <a:pt x="0" y="0"/>
              </a:moveTo>
              <a:lnTo>
                <a:pt x="210825" y="0"/>
              </a:lnTo>
              <a:lnTo>
                <a:pt x="210825" y="803451"/>
              </a:lnTo>
              <a:lnTo>
                <a:pt x="421651" y="80345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994537" y="2073827"/>
        <a:ext cx="45368" cy="45368"/>
      </dsp:txXfrm>
    </dsp:sp>
    <dsp:sp modelId="{D4801DEE-6C08-4CE4-AC82-E9D124987CAB}">
      <dsp:nvSpPr>
        <dsp:cNvPr id="0" name=""/>
        <dsp:cNvSpPr/>
      </dsp:nvSpPr>
      <dsp:spPr>
        <a:xfrm>
          <a:off x="806396" y="1649066"/>
          <a:ext cx="421651" cy="91440"/>
        </a:xfrm>
        <a:custGeom>
          <a:avLst/>
          <a:gdLst/>
          <a:ahLst/>
          <a:cxnLst/>
          <a:rect l="0" t="0" r="0" b="0"/>
          <a:pathLst>
            <a:path>
              <a:moveTo>
                <a:pt x="0" y="45720"/>
              </a:moveTo>
              <a:lnTo>
                <a:pt x="421651" y="4572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006681" y="1684244"/>
        <a:ext cx="21082" cy="21082"/>
      </dsp:txXfrm>
    </dsp:sp>
    <dsp:sp modelId="{9A718FB5-BAEC-44C3-9595-136B16B9737F}">
      <dsp:nvSpPr>
        <dsp:cNvPr id="0" name=""/>
        <dsp:cNvSpPr/>
      </dsp:nvSpPr>
      <dsp:spPr>
        <a:xfrm>
          <a:off x="806396" y="891334"/>
          <a:ext cx="421651" cy="803451"/>
        </a:xfrm>
        <a:custGeom>
          <a:avLst/>
          <a:gdLst/>
          <a:ahLst/>
          <a:cxnLst/>
          <a:rect l="0" t="0" r="0" b="0"/>
          <a:pathLst>
            <a:path>
              <a:moveTo>
                <a:pt x="0" y="803451"/>
              </a:moveTo>
              <a:lnTo>
                <a:pt x="210825" y="803451"/>
              </a:lnTo>
              <a:lnTo>
                <a:pt x="210825" y="0"/>
              </a:lnTo>
              <a:lnTo>
                <a:pt x="421651"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994537" y="1270375"/>
        <a:ext cx="45368" cy="45368"/>
      </dsp:txXfrm>
    </dsp:sp>
    <dsp:sp modelId="{4233C3E0-56A0-409F-9454-5869968D0A18}">
      <dsp:nvSpPr>
        <dsp:cNvPr id="0" name=""/>
        <dsp:cNvSpPr/>
      </dsp:nvSpPr>
      <dsp:spPr>
        <a:xfrm rot="16200000">
          <a:off x="-1206461" y="1373405"/>
          <a:ext cx="3382954" cy="64276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MX" sz="1600" kern="1200" dirty="0"/>
            <a:t>Cual es mi experiencia con la virtualización</a:t>
          </a:r>
        </a:p>
      </dsp:txBody>
      <dsp:txXfrm>
        <a:off x="-1206461" y="1373405"/>
        <a:ext cx="3382954" cy="642761"/>
      </dsp:txXfrm>
    </dsp:sp>
    <dsp:sp modelId="{9B447586-CCCB-486D-904C-E35E568A0FF7}">
      <dsp:nvSpPr>
        <dsp:cNvPr id="0" name=""/>
        <dsp:cNvSpPr/>
      </dsp:nvSpPr>
      <dsp:spPr>
        <a:xfrm>
          <a:off x="1228048" y="569953"/>
          <a:ext cx="3793914" cy="64276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Alrededor de 90 servidores virtuales configurados en </a:t>
          </a:r>
          <a:r>
            <a:rPr lang="es-MX" sz="1400" kern="1200" dirty="0" err="1"/>
            <a:t>Vmware</a:t>
          </a:r>
          <a:r>
            <a:rPr lang="es-MX" sz="1400" kern="1200" dirty="0"/>
            <a:t>, durante 11 años de manejar la tecnología</a:t>
          </a:r>
        </a:p>
      </dsp:txBody>
      <dsp:txXfrm>
        <a:off x="1228048" y="569953"/>
        <a:ext cx="3793914" cy="642761"/>
      </dsp:txXfrm>
    </dsp:sp>
    <dsp:sp modelId="{190F3299-02FD-4366-B7E1-582B5080F1C3}">
      <dsp:nvSpPr>
        <dsp:cNvPr id="0" name=""/>
        <dsp:cNvSpPr/>
      </dsp:nvSpPr>
      <dsp:spPr>
        <a:xfrm>
          <a:off x="1228048" y="1373405"/>
          <a:ext cx="3793914" cy="64276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Más de 20,000 horas de soporte técnico y consultoría</a:t>
          </a:r>
        </a:p>
      </dsp:txBody>
      <dsp:txXfrm>
        <a:off x="1228048" y="1373405"/>
        <a:ext cx="3793914" cy="642761"/>
      </dsp:txXfrm>
    </dsp:sp>
    <dsp:sp modelId="{4AC7A351-7384-4F1D-B1FD-D93669D85B5B}">
      <dsp:nvSpPr>
        <dsp:cNvPr id="0" name=""/>
        <dsp:cNvSpPr/>
      </dsp:nvSpPr>
      <dsp:spPr>
        <a:xfrm>
          <a:off x="1228048" y="2176857"/>
          <a:ext cx="3793914" cy="64276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Implementación de virtualización en SAN y Stand Alone</a:t>
          </a:r>
        </a:p>
      </dsp:txBody>
      <dsp:txXfrm>
        <a:off x="1228048" y="2176857"/>
        <a:ext cx="3793914" cy="642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7B940-F25F-456D-BE23-2121DE965840}">
      <dsp:nvSpPr>
        <dsp:cNvPr id="0" name=""/>
        <dsp:cNvSpPr/>
      </dsp:nvSpPr>
      <dsp:spPr>
        <a:xfrm>
          <a:off x="1338355" y="1012"/>
          <a:ext cx="2358278" cy="5895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kern="1200" dirty="0" err="1">
              <a:latin typeface="Arial" panose="020B0604020202020204" pitchFamily="34" charset="0"/>
              <a:cs typeface="Arial" panose="020B0604020202020204" pitchFamily="34" charset="0"/>
            </a:rPr>
            <a:t>DataCenter_A</a:t>
          </a:r>
          <a:endParaRPr lang="es-MX" sz="1600" kern="1200" dirty="0">
            <a:latin typeface="Arial" panose="020B0604020202020204" pitchFamily="34" charset="0"/>
            <a:cs typeface="Arial" panose="020B0604020202020204" pitchFamily="34" charset="0"/>
          </a:endParaRPr>
        </a:p>
      </dsp:txBody>
      <dsp:txXfrm>
        <a:off x="1355623" y="18280"/>
        <a:ext cx="2323742" cy="555033"/>
      </dsp:txXfrm>
    </dsp:sp>
    <dsp:sp modelId="{4F0E8BB2-0DB4-4E56-842B-CEC1A05931F0}">
      <dsp:nvSpPr>
        <dsp:cNvPr id="0" name=""/>
        <dsp:cNvSpPr/>
      </dsp:nvSpPr>
      <dsp:spPr>
        <a:xfrm rot="5400000">
          <a:off x="2465907" y="642169"/>
          <a:ext cx="103174" cy="10317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300003-3DD1-4400-A961-629C02F7AB8F}">
      <dsp:nvSpPr>
        <dsp:cNvPr id="0" name=""/>
        <dsp:cNvSpPr/>
      </dsp:nvSpPr>
      <dsp:spPr>
        <a:xfrm>
          <a:off x="1338355" y="796931"/>
          <a:ext cx="2358278" cy="58956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kern="1200" dirty="0" err="1">
              <a:latin typeface="Arial" panose="020B0604020202020204" pitchFamily="34" charset="0"/>
              <a:cs typeface="Arial" panose="020B0604020202020204" pitchFamily="34" charset="0"/>
            </a:rPr>
            <a:t>Network_AB</a:t>
          </a:r>
          <a:endParaRPr lang="es-MX" sz="1600" kern="1200" dirty="0">
            <a:latin typeface="Arial" panose="020B0604020202020204" pitchFamily="34" charset="0"/>
            <a:cs typeface="Arial" panose="020B0604020202020204" pitchFamily="34" charset="0"/>
          </a:endParaRPr>
        </a:p>
      </dsp:txBody>
      <dsp:txXfrm>
        <a:off x="1355623" y="814199"/>
        <a:ext cx="2323742" cy="555033"/>
      </dsp:txXfrm>
    </dsp:sp>
    <dsp:sp modelId="{4BC2AC9E-E3A0-4A81-9F2D-D074A6AE08EC}">
      <dsp:nvSpPr>
        <dsp:cNvPr id="0" name=""/>
        <dsp:cNvSpPr/>
      </dsp:nvSpPr>
      <dsp:spPr>
        <a:xfrm rot="5400000">
          <a:off x="2465907" y="1438088"/>
          <a:ext cx="103174" cy="10317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3D92AF-1BBF-41BE-BFAB-3173A0D41984}">
      <dsp:nvSpPr>
        <dsp:cNvPr id="0" name=""/>
        <dsp:cNvSpPr/>
      </dsp:nvSpPr>
      <dsp:spPr>
        <a:xfrm>
          <a:off x="1338355" y="1592850"/>
          <a:ext cx="2358278" cy="58956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kern="1200" dirty="0">
              <a:latin typeface="Arial" panose="020B0604020202020204" pitchFamily="34" charset="0"/>
              <a:cs typeface="Arial" panose="020B0604020202020204" pitchFamily="34" charset="0"/>
            </a:rPr>
            <a:t>VM01</a:t>
          </a:r>
        </a:p>
      </dsp:txBody>
      <dsp:txXfrm>
        <a:off x="1355623" y="1610118"/>
        <a:ext cx="2323742" cy="555033"/>
      </dsp:txXfrm>
    </dsp:sp>
    <dsp:sp modelId="{6E3C4FFE-A64E-4F6A-90A4-39E4B1EC0F86}">
      <dsp:nvSpPr>
        <dsp:cNvPr id="0" name=""/>
        <dsp:cNvSpPr/>
      </dsp:nvSpPr>
      <dsp:spPr>
        <a:xfrm>
          <a:off x="4026792" y="1012"/>
          <a:ext cx="2358278" cy="5895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kern="1200" dirty="0" err="1">
              <a:latin typeface="Arial" panose="020B0604020202020204" pitchFamily="34" charset="0"/>
              <a:cs typeface="Arial" panose="020B0604020202020204" pitchFamily="34" charset="0"/>
            </a:rPr>
            <a:t>DataCenter_B</a:t>
          </a:r>
          <a:endParaRPr lang="es-MX" sz="1600" kern="1200" dirty="0">
            <a:latin typeface="Arial" panose="020B0604020202020204" pitchFamily="34" charset="0"/>
            <a:cs typeface="Arial" panose="020B0604020202020204" pitchFamily="34" charset="0"/>
          </a:endParaRPr>
        </a:p>
      </dsp:txBody>
      <dsp:txXfrm>
        <a:off x="4044060" y="18280"/>
        <a:ext cx="2323742" cy="555033"/>
      </dsp:txXfrm>
    </dsp:sp>
    <dsp:sp modelId="{704B2559-E82E-4FF4-888C-E0E609FA6E7D}">
      <dsp:nvSpPr>
        <dsp:cNvPr id="0" name=""/>
        <dsp:cNvSpPr/>
      </dsp:nvSpPr>
      <dsp:spPr>
        <a:xfrm rot="5400000">
          <a:off x="5154344" y="642169"/>
          <a:ext cx="103174" cy="10317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7B3586-D8AE-4A04-8721-9D372C7B6B07}">
      <dsp:nvSpPr>
        <dsp:cNvPr id="0" name=""/>
        <dsp:cNvSpPr/>
      </dsp:nvSpPr>
      <dsp:spPr>
        <a:xfrm>
          <a:off x="4026792" y="796931"/>
          <a:ext cx="2358278" cy="58956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kern="1200" dirty="0" err="1">
              <a:latin typeface="Arial" panose="020B0604020202020204" pitchFamily="34" charset="0"/>
              <a:cs typeface="Arial" panose="020B0604020202020204" pitchFamily="34" charset="0"/>
            </a:rPr>
            <a:t>Network_AB</a:t>
          </a:r>
          <a:endParaRPr lang="es-MX" sz="1600" kern="1200" dirty="0">
            <a:latin typeface="Arial" panose="020B0604020202020204" pitchFamily="34" charset="0"/>
            <a:cs typeface="Arial" panose="020B0604020202020204" pitchFamily="34" charset="0"/>
          </a:endParaRPr>
        </a:p>
      </dsp:txBody>
      <dsp:txXfrm>
        <a:off x="4044060" y="814199"/>
        <a:ext cx="2323742" cy="55503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theme" Target="../theme/theme3.xml"/><Relationship Id="rId4" Type="http://schemas.openxmlformats.org/officeDocument/2006/relationships/image" Target="../media/image4.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027092" y="8712119"/>
            <a:ext cx="4567549" cy="424780"/>
          </a:xfrm>
          <a:prstGeom prst="rect">
            <a:avLst/>
          </a:prstGeom>
          <a:noFill/>
          <a:ln>
            <a:noFill/>
          </a:ln>
        </p:spPr>
        <p:txBody>
          <a:bodyPr wrap="none" lIns="146344" tIns="73176" rIns="146344" bIns="73176">
            <a:spAutoFit/>
          </a:bodyP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algn="ctr">
              <a:spcBef>
                <a:spcPct val="0"/>
              </a:spcBef>
            </a:pPr>
            <a:r>
              <a:rPr lang="es-MX" sz="900" i="1" dirty="0">
                <a:solidFill>
                  <a:srgbClr val="7F7F7F"/>
                </a:solidFill>
                <a:latin typeface="+mj-lt"/>
              </a:rPr>
              <a:t>Nombre del Curso, Taller o Diplomado</a:t>
            </a:r>
            <a:endParaRPr lang="es-ES" sz="900" i="1" dirty="0">
              <a:solidFill>
                <a:srgbClr val="7F7F7F"/>
              </a:solidFill>
              <a:latin typeface="+mj-lt"/>
            </a:endParaRPr>
          </a:p>
          <a:p>
            <a:pPr algn="ctr" eaLnBrk="1" hangingPunct="1">
              <a:defRPr/>
            </a:pPr>
            <a:r>
              <a:rPr lang="es-MX" sz="900" i="1" dirty="0">
                <a:solidFill>
                  <a:srgbClr val="7F7F7F"/>
                </a:solidFill>
                <a:latin typeface="+mj-lt"/>
              </a:rPr>
              <a:t> Material  elaborado para Grupo NYCE, queda prohibida la reproducción parcial o total.</a:t>
            </a:r>
          </a:p>
        </p:txBody>
      </p:sp>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500782" y="8603576"/>
            <a:ext cx="8201302" cy="146364"/>
          </a:xfrm>
          <a:prstGeom prst="rect">
            <a:avLst/>
          </a:prstGeom>
          <a:extLst>
            <a:ext uri="{FAA26D3D-D897-4be2-8F04-BA451C77F1D7}">
              <ma14:placeholderFlag xmlns="" xmlns:ma14="http://schemas.microsoft.com/office/mac/drawingml/2011/main"/>
            </a:ext>
          </a:extLst>
        </p:spPr>
      </p:pic>
      <p:sp>
        <p:nvSpPr>
          <p:cNvPr id="8" name="4 Marcador de número de diapositiva"/>
          <p:cNvSpPr txBox="1">
            <a:spLocks/>
          </p:cNvSpPr>
          <p:nvPr/>
        </p:nvSpPr>
        <p:spPr>
          <a:xfrm>
            <a:off x="6293564" y="8581076"/>
            <a:ext cx="847515" cy="663944"/>
          </a:xfrm>
          <a:prstGeom prst="rect">
            <a:avLst/>
          </a:prstGeom>
        </p:spPr>
        <p:txBody>
          <a:bodyPr lIns="131311" tIns="65657" rIns="131311" bIns="65657" anchor="ct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eaLnBrk="1" hangingPunct="1">
              <a:defRPr/>
            </a:pPr>
            <a:fld id="{A7625FA2-E728-4802-909F-7A92FC73986F}" type="slidenum">
              <a:rPr lang="es-ES" sz="1300" b="0">
                <a:latin typeface="+mj-lt"/>
              </a:rPr>
              <a:pPr eaLnBrk="1" hangingPunct="1">
                <a:defRPr/>
              </a:pPr>
              <a:t>‹Nº›</a:t>
            </a:fld>
            <a:endParaRPr lang="es-ES" sz="1300" b="0" dirty="0">
              <a:latin typeface="+mj-lt"/>
            </a:endParaRPr>
          </a:p>
        </p:txBody>
      </p:sp>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295" y="152400"/>
            <a:ext cx="873456" cy="791873"/>
          </a:xfrm>
          <a:prstGeom prst="rect">
            <a:avLst/>
          </a:prstGeom>
        </p:spPr>
      </p:pic>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94" y="225427"/>
            <a:ext cx="2091102" cy="681826"/>
          </a:xfrm>
          <a:prstGeom prst="rect">
            <a:avLst/>
          </a:prstGeom>
        </p:spPr>
      </p:pic>
    </p:spTree>
    <p:extLst>
      <p:ext uri="{BB962C8B-B14F-4D97-AF65-F5344CB8AC3E}">
        <p14:creationId xmlns:p14="http://schemas.microsoft.com/office/powerpoint/2010/main" val="3956562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46F5E-E533-49D7-A0D2-585A3E9F8EE2}" type="datetimeFigureOut">
              <a:rPr lang="es-MX" smtClean="0"/>
              <a:t>03/09/2019</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s-MX"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8" name="TextBox 5"/>
          <p:cNvSpPr txBox="1">
            <a:spLocks noChangeArrowheads="1"/>
          </p:cNvSpPr>
          <p:nvPr/>
        </p:nvSpPr>
        <p:spPr bwMode="auto">
          <a:xfrm>
            <a:off x="1027092" y="8674019"/>
            <a:ext cx="4567549" cy="424780"/>
          </a:xfrm>
          <a:prstGeom prst="rect">
            <a:avLst/>
          </a:prstGeom>
          <a:noFill/>
          <a:ln>
            <a:noFill/>
          </a:ln>
        </p:spPr>
        <p:txBody>
          <a:bodyPr wrap="none" lIns="146344" tIns="73176" rIns="146344" bIns="73176">
            <a:spAutoFit/>
          </a:bodyP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algn="ctr">
              <a:spcBef>
                <a:spcPct val="0"/>
              </a:spcBef>
            </a:pPr>
            <a:r>
              <a:rPr lang="es-MX" sz="900" i="1" dirty="0">
                <a:solidFill>
                  <a:srgbClr val="7F7F7F"/>
                </a:solidFill>
                <a:latin typeface="+mj-lt"/>
              </a:rPr>
              <a:t>Nombre del Curso, Taller o Diplomado</a:t>
            </a:r>
            <a:endParaRPr lang="es-ES" sz="900" i="1" dirty="0">
              <a:solidFill>
                <a:srgbClr val="7F7F7F"/>
              </a:solidFill>
              <a:latin typeface="+mj-lt"/>
            </a:endParaRPr>
          </a:p>
          <a:p>
            <a:pPr algn="ctr" eaLnBrk="1" hangingPunct="1">
              <a:defRPr/>
            </a:pPr>
            <a:r>
              <a:rPr lang="es-MX" sz="900" i="1" dirty="0">
                <a:solidFill>
                  <a:srgbClr val="7F7F7F"/>
                </a:solidFill>
                <a:latin typeface="+mj-lt"/>
              </a:rPr>
              <a:t> Material  elaborado para Grupo NYCE, queda prohibida la reproducción parcial o total.</a:t>
            </a:r>
          </a:p>
        </p:txBody>
      </p:sp>
      <p:pic>
        <p:nvPicPr>
          <p:cNvPr id="9" name="8 Imagen"/>
          <p:cNvPicPr/>
          <p:nvPr/>
        </p:nvPicPr>
        <p:blipFill>
          <a:blip r:embed="rId2">
            <a:extLst>
              <a:ext uri="{28A0092B-C50C-407E-A947-70E740481C1C}">
                <a14:useLocalDpi xmlns:a14="http://schemas.microsoft.com/office/drawing/2010/main" val="0"/>
              </a:ext>
            </a:extLst>
          </a:blip>
          <a:stretch>
            <a:fillRect/>
          </a:stretch>
        </p:blipFill>
        <p:spPr>
          <a:xfrm>
            <a:off x="-500782" y="8565476"/>
            <a:ext cx="8201302" cy="146364"/>
          </a:xfrm>
          <a:prstGeom prst="rect">
            <a:avLst/>
          </a:prstGeom>
          <a:extLst>
            <a:ext uri="{FAA26D3D-D897-4be2-8F04-BA451C77F1D7}">
              <ma14:placeholderFlag xmlns="" xmlns:ma14="http://schemas.microsoft.com/office/mac/drawingml/2011/main"/>
            </a:ext>
          </a:extLst>
        </p:spPr>
      </p:pic>
      <p:sp>
        <p:nvSpPr>
          <p:cNvPr id="10" name="4 Marcador de número de diapositiva"/>
          <p:cNvSpPr txBox="1">
            <a:spLocks/>
          </p:cNvSpPr>
          <p:nvPr/>
        </p:nvSpPr>
        <p:spPr>
          <a:xfrm>
            <a:off x="6293564" y="8542976"/>
            <a:ext cx="847515" cy="663944"/>
          </a:xfrm>
          <a:prstGeom prst="rect">
            <a:avLst/>
          </a:prstGeom>
        </p:spPr>
        <p:txBody>
          <a:bodyPr lIns="131311" tIns="65657" rIns="131311" bIns="65657" anchor="ct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eaLnBrk="1" hangingPunct="1">
              <a:defRPr/>
            </a:pPr>
            <a:fld id="{A7625FA2-E728-4802-909F-7A92FC73986F}" type="slidenum">
              <a:rPr lang="es-ES" sz="1300" b="0">
                <a:latin typeface="+mj-lt"/>
              </a:rPr>
              <a:pPr eaLnBrk="1" hangingPunct="1">
                <a:defRPr/>
              </a:pPr>
              <a:t>‹Nº›</a:t>
            </a:fld>
            <a:endParaRPr lang="es-ES" sz="1300" b="0" dirty="0">
              <a:latin typeface="+mj-lt"/>
            </a:endParaRPr>
          </a:p>
        </p:txBody>
      </p:sp>
    </p:spTree>
    <p:extLst>
      <p:ext uri="{BB962C8B-B14F-4D97-AF65-F5344CB8AC3E}">
        <p14:creationId xmlns:p14="http://schemas.microsoft.com/office/powerpoint/2010/main" val="1595745080"/>
      </p:ext>
    </p:extLst>
  </p:cSld>
  <p:clrMap bg1="lt1" tx1="dk1" bg2="lt2" tx2="dk2" accent1="accent1" accent2="accent2" accent3="accent3" accent4="accent4" accent5="accent5" accent6="accent6" hlink="hlink" folHlink="folHlink"/>
  <p:notesStyle>
    <a:lvl1pPr marL="0" algn="l"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9/3/2019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‹Nº›</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124200" y="75354"/>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24200" y="79851"/>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‹Nº›</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24200" y="64085"/>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24200" y="75354"/>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24200" y="75354"/>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‹Nº›</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9/3/2019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diagramData" Target="../diagrams/data1.xml"/><Relationship Id="rId12"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diagramDrawing" Target="../diagrams/drawing1.xml"/><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diagramColors" Target="../diagrams/colors1.xml"/><Relationship Id="rId4" Type="http://schemas.openxmlformats.org/officeDocument/2006/relationships/image" Target="../media/image7.jpeg"/><Relationship Id="rId9" Type="http://schemas.openxmlformats.org/officeDocument/2006/relationships/diagramQuickStyle" Target="../diagrams/quickStyle1.xml"/><Relationship Id="rId1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MX" sz="2400" b="1" dirty="0">
                <a:solidFill>
                  <a:schemeClr val="bg1"/>
                </a:solidFill>
                <a:effectLst>
                  <a:outerShdw blurRad="88900" dist="63500" algn="l" rotWithShape="0">
                    <a:prstClr val="black">
                      <a:alpha val="91000"/>
                    </a:prstClr>
                  </a:outerShdw>
                </a:effectLst>
                <a:latin typeface="Helvetica"/>
                <a:ea typeface="+mj-ea"/>
                <a:cs typeface="Helvetica"/>
              </a:rPr>
              <a:t>VMware NSX: Instalación, configuración y gestión</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394051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5227253"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VMware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es completa suite de virtualización que está diseñada para virtualizar a través de hardware servidores y centros de datos. Se trata de un entorno nativo de virtualización instalado directamente en un servidor que se utiliza fundamentalmente para virtualizar centros de datos.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A partir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6.5, todos los servicios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y algunos de </a:t>
            </a:r>
            <a:r>
              <a:rPr lang="es-MX" sz="1600" dirty="0" err="1">
                <a:latin typeface="Arial" panose="020B0604020202020204" pitchFamily="34" charset="0"/>
                <a:cs typeface="Arial" panose="020B0604020202020204" pitchFamily="34" charset="0"/>
              </a:rPr>
              <a:t>Platform</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Services</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se ejecutan como procesos secundarios del servicio VMware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Lifecycle</a:t>
            </a:r>
            <a:r>
              <a:rPr lang="es-MX" sz="1600" dirty="0">
                <a:latin typeface="Arial" panose="020B0604020202020204" pitchFamily="34" charset="0"/>
                <a:cs typeface="Arial" panose="020B0604020202020204" pitchFamily="34" charset="0"/>
              </a:rPr>
              <a:t> Manager.</a:t>
            </a:r>
          </a:p>
        </p:txBody>
      </p:sp>
      <p:pic>
        <p:nvPicPr>
          <p:cNvPr id="5122" name="Picture 2" descr="Resultado de imagen para servidores virtualizados">
            <a:extLst>
              <a:ext uri="{FF2B5EF4-FFF2-40B4-BE49-F238E27FC236}">
                <a16:creationId xmlns:a16="http://schemas.microsoft.com/office/drawing/2014/main" id="{67FBB3BB-DF6D-4FD0-9D5A-9D5D85E178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943" y="1212273"/>
            <a:ext cx="390525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73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5351077"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VMware virtualiza mediante el sistema de virtualización por hardware. Es una herramienta instalada directamente en un servidor que hace las funciones de anfitrión o </a:t>
            </a:r>
            <a:r>
              <a:rPr lang="es-MX" sz="1600" dirty="0" err="1">
                <a:latin typeface="Arial" panose="020B0604020202020204" pitchFamily="34" charset="0"/>
                <a:cs typeface="Arial" panose="020B0604020202020204" pitchFamily="34" charset="0"/>
              </a:rPr>
              <a:t>Hypervisor</a:t>
            </a:r>
            <a:r>
              <a:rPr lang="es-MX" sz="1600" dirty="0">
                <a:latin typeface="Arial" panose="020B0604020202020204" pitchFamily="34" charset="0"/>
                <a:cs typeface="Arial" panose="020B0604020202020204" pitchFamily="34" charset="0"/>
              </a:rPr>
              <a:t> en el que se ejecutarán las máquinas virtuales que estén creadas con sus correspondientes sistemas operativos y el hardware físico asignado a cada una de ellas.</a:t>
            </a:r>
          </a:p>
          <a:p>
            <a:pPr algn="just"/>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Virtual </a:t>
            </a:r>
            <a:r>
              <a:rPr lang="es-MX" sz="1600" dirty="0" err="1">
                <a:latin typeface="Arial" panose="020B0604020202020204" pitchFamily="34" charset="0"/>
                <a:cs typeface="Arial" panose="020B0604020202020204" pitchFamily="34" charset="0"/>
              </a:rPr>
              <a:t>Symmetric</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Multiprocessing</a:t>
            </a:r>
            <a:r>
              <a:rPr lang="es-MX" sz="1600" dirty="0">
                <a:latin typeface="Arial" panose="020B0604020202020204" pitchFamily="34" charset="0"/>
                <a:cs typeface="Arial" panose="020B0604020202020204" pitchFamily="34" charset="0"/>
              </a:rPr>
              <a:t> (SMP) permite utilizar máquinas virtuales </a:t>
            </a:r>
            <a:r>
              <a:rPr lang="es-MX" sz="1600" dirty="0" err="1">
                <a:latin typeface="Arial" panose="020B0604020202020204" pitchFamily="34" charset="0"/>
                <a:cs typeface="Arial" panose="020B0604020202020204" pitchFamily="34" charset="0"/>
              </a:rPr>
              <a:t>ultrapotentes</a:t>
            </a:r>
            <a:r>
              <a:rPr lang="es-MX" sz="1600" dirty="0">
                <a:latin typeface="Arial" panose="020B0604020202020204" pitchFamily="34" charset="0"/>
                <a:cs typeface="Arial" panose="020B0604020202020204" pitchFamily="34" charset="0"/>
              </a:rPr>
              <a:t> con hasta 32 CPU virtuales. El hardware virtual de VMware admite hasta 1 TB de RAM y una gran variedad de hardware como procesadores de gráficos 3D o los dispositivos USB 3.0.</a:t>
            </a:r>
          </a:p>
        </p:txBody>
      </p:sp>
      <p:pic>
        <p:nvPicPr>
          <p:cNvPr id="7170" name="Picture 2" descr="Resultado de imagen para vmware smp">
            <a:extLst>
              <a:ext uri="{FF2B5EF4-FFF2-40B4-BE49-F238E27FC236}">
                <a16:creationId xmlns:a16="http://schemas.microsoft.com/office/drawing/2014/main" id="{8AD1AE0B-8EFA-426D-AF46-2EAEE00C3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3466" y="1253474"/>
            <a:ext cx="3195844" cy="2850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51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6" name="CuadroTexto 5">
            <a:extLst>
              <a:ext uri="{FF2B5EF4-FFF2-40B4-BE49-F238E27FC236}">
                <a16:creationId xmlns:a16="http://schemas.microsoft.com/office/drawing/2014/main" id="{60A5D478-C9B9-42B7-97C5-73C0F173472C}"/>
              </a:ext>
            </a:extLst>
          </p:cNvPr>
          <p:cNvSpPr txBox="1"/>
          <p:nvPr/>
        </p:nvSpPr>
        <p:spPr>
          <a:xfrm>
            <a:off x="124690" y="1212273"/>
            <a:ext cx="8891719" cy="1815882"/>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nos aprovisionará de las herramientas necesarias para poder acceder a su nube de virtualización para gestionar sus máquinas virtuales desde cualquier terminal mediante acceso remoto. Debemos entender por supuesto, que estas máquinas se encontrarán físicamente ubicadas en el disco duro de un servidor o en discos duros en red.</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VMware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consta básicamente de dos paquetes para conseguir la administración de los recursos virtualizados: VMware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y VMware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a:t>
            </a:r>
          </a:p>
        </p:txBody>
      </p:sp>
    </p:spTree>
    <p:extLst>
      <p:ext uri="{BB962C8B-B14F-4D97-AF65-F5344CB8AC3E}">
        <p14:creationId xmlns:p14="http://schemas.microsoft.com/office/powerpoint/2010/main" val="2208294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046988"/>
          </a:xfrm>
          <a:prstGeom prst="rect">
            <a:avLst/>
          </a:prstGeom>
          <a:noFill/>
        </p:spPr>
        <p:txBody>
          <a:bodyPr wrap="square" rtlCol="0">
            <a:spAutoFit/>
          </a:bodyPr>
          <a:lstStyle/>
          <a:p>
            <a:pPr algn="just"/>
            <a:r>
              <a:rPr lang="es-MX" sz="1600" dirty="0" err="1">
                <a:solidFill>
                  <a:schemeClr val="tx2">
                    <a:lumMod val="75000"/>
                  </a:schemeClr>
                </a:solidFill>
                <a:latin typeface="Arial" panose="020B0604020202020204" pitchFamily="34" charset="0"/>
                <a:cs typeface="Arial" panose="020B0604020202020204" pitchFamily="34" charset="0"/>
              </a:rPr>
              <a:t>ESXi</a:t>
            </a:r>
            <a:endParaRPr lang="es-MX" sz="1600" dirty="0">
              <a:solidFill>
                <a:schemeClr val="tx2">
                  <a:lumMod val="75000"/>
                </a:schemeClr>
              </a:solidFill>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Una plataforma de virtualización que se utiliza para crear las máquinas virtuales como un conjunto de archivos de configuración y de disco, que juntos realizan todas las funciones de un equipo físico.</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Con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se pueden ejecutar las máquinas virtuales, instalar sistemas operativos, ejecutar aplicaciones y configurar las máquinas virtuales. La configuración incluye la identificación de los recursos de la máquina virtual, como los dispositivos de almacenamiento.</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servidor proporciona arranque, administración y otros servicios que administran las máquinas virtuales.</a:t>
            </a:r>
          </a:p>
        </p:txBody>
      </p:sp>
    </p:spTree>
    <p:extLst>
      <p:ext uri="{BB962C8B-B14F-4D97-AF65-F5344CB8AC3E}">
        <p14:creationId xmlns:p14="http://schemas.microsoft.com/office/powerpoint/2010/main" val="2948600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4830081" cy="3293209"/>
          </a:xfrm>
          <a:prstGeom prst="rect">
            <a:avLst/>
          </a:prstGeom>
          <a:noFill/>
        </p:spPr>
        <p:txBody>
          <a:bodyPr wrap="square" rtlCol="0">
            <a:spAutoFit/>
          </a:bodyPr>
          <a:lstStyle/>
          <a:p>
            <a:pPr algn="just"/>
            <a:r>
              <a:rPr lang="es-MX" sz="1600" dirty="0" err="1">
                <a:solidFill>
                  <a:schemeClr val="tx2">
                    <a:lumMod val="75000"/>
                  </a:schemeClr>
                </a:solidFill>
                <a:latin typeface="Arial" panose="020B0604020202020204" pitchFamily="34" charset="0"/>
                <a:cs typeface="Arial" panose="020B0604020202020204" pitchFamily="34" charset="0"/>
              </a:rPr>
              <a:t>vCenter</a:t>
            </a:r>
            <a:r>
              <a:rPr lang="es-MX" sz="1600" dirty="0">
                <a:solidFill>
                  <a:schemeClr val="tx2">
                    <a:lumMod val="75000"/>
                  </a:schemeClr>
                </a:solidFill>
                <a:latin typeface="Arial" panose="020B0604020202020204" pitchFamily="34" charset="0"/>
                <a:cs typeface="Arial" panose="020B0604020202020204" pitchFamily="34" charset="0"/>
              </a:rPr>
              <a:t> Server</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Es un servicio de Windows o Linux que actúa como administrador central para los hosts VMware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conectados a una red y sus maquinas virtuales.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Se instala de modo que se ejecute automáticamente y continuamente en segundo plano. Realiza actividades de supervisión y administración incluso cuando instancias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no están conectadas y cuando no hay ninguna sesión iniciada en el equipo en el que reside.</a:t>
            </a:r>
          </a:p>
        </p:txBody>
      </p:sp>
      <p:pic>
        <p:nvPicPr>
          <p:cNvPr id="3074" name="Picture 2" descr="Resultado de imagen para vcenter diagrama">
            <a:extLst>
              <a:ext uri="{FF2B5EF4-FFF2-40B4-BE49-F238E27FC236}">
                <a16:creationId xmlns:a16="http://schemas.microsoft.com/office/drawing/2014/main" id="{EF8B3855-27BF-4972-B963-B5D60BEDD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486" y="1647380"/>
            <a:ext cx="4003823" cy="266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18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659961" cy="2308324"/>
          </a:xfrm>
          <a:prstGeom prst="rect">
            <a:avLst/>
          </a:prstGeom>
          <a:noFill/>
        </p:spPr>
        <p:txBody>
          <a:bodyPr wrap="square" rtlCol="0">
            <a:spAutoFit/>
          </a:bodyPr>
          <a:lstStyle/>
          <a:p>
            <a:pPr algn="just"/>
            <a:r>
              <a:rPr lang="es-MX" sz="1600" dirty="0" err="1">
                <a:solidFill>
                  <a:schemeClr val="tx2">
                    <a:lumMod val="75000"/>
                  </a:schemeClr>
                </a:solidFill>
                <a:latin typeface="Arial" panose="020B0604020202020204" pitchFamily="34" charset="0"/>
                <a:cs typeface="Arial" panose="020B0604020202020204" pitchFamily="34" charset="0"/>
              </a:rPr>
              <a:t>vCenter</a:t>
            </a:r>
            <a:r>
              <a:rPr lang="es-MX" sz="1600" dirty="0">
                <a:solidFill>
                  <a:schemeClr val="tx2">
                    <a:lumMod val="75000"/>
                  </a:schemeClr>
                </a:solidFill>
                <a:latin typeface="Arial" panose="020B0604020202020204" pitchFamily="34" charset="0"/>
                <a:cs typeface="Arial" panose="020B0604020202020204" pitchFamily="34" charset="0"/>
              </a:rPr>
              <a:t> Server</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Puede instalar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en una máquina virtual de Windows en un host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lo que permite que el programa aproveche la alta disponibilidad que proporciona VMware HA.</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Esta es una de las novedades de la versión 6.5: </a:t>
            </a:r>
            <a:r>
              <a:rPr lang="es-MX" sz="1600" dirty="0" err="1">
                <a:latin typeface="Arial" panose="020B0604020202020204" pitchFamily="34" charset="0"/>
                <a:cs typeface="Arial" panose="020B0604020202020204" pitchFamily="34" charset="0"/>
              </a:rPr>
              <a:t>Appliance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vCSA</a:t>
            </a:r>
            <a:r>
              <a:rPr lang="es-MX" sz="1600" dirty="0">
                <a:latin typeface="Arial" panose="020B0604020202020204" pitchFamily="34" charset="0"/>
                <a:cs typeface="Arial" panose="020B0604020202020204" pitchFamily="34" charset="0"/>
              </a:rPr>
              <a:t> en HA</a:t>
            </a:r>
          </a:p>
        </p:txBody>
      </p:sp>
      <p:pic>
        <p:nvPicPr>
          <p:cNvPr id="2" name="Imagen 1">
            <a:extLst>
              <a:ext uri="{FF2B5EF4-FFF2-40B4-BE49-F238E27FC236}">
                <a16:creationId xmlns:a16="http://schemas.microsoft.com/office/drawing/2014/main" id="{CE2D0D27-FBD4-4115-BC8A-851CF024F480}"/>
              </a:ext>
            </a:extLst>
          </p:cNvPr>
          <p:cNvPicPr>
            <a:picLocks noChangeAspect="1"/>
          </p:cNvPicPr>
          <p:nvPr/>
        </p:nvPicPr>
        <p:blipFill rotWithShape="1">
          <a:blip r:embed="rId3"/>
          <a:srcRect l="48372" t="38058" r="9303" b="3315"/>
          <a:stretch/>
        </p:blipFill>
        <p:spPr>
          <a:xfrm>
            <a:off x="5149059" y="1552367"/>
            <a:ext cx="3870251" cy="2603286"/>
          </a:xfrm>
          <a:prstGeom prst="rect">
            <a:avLst/>
          </a:prstGeom>
        </p:spPr>
      </p:pic>
    </p:spTree>
    <p:extLst>
      <p:ext uri="{BB962C8B-B14F-4D97-AF65-F5344CB8AC3E}">
        <p14:creationId xmlns:p14="http://schemas.microsoft.com/office/powerpoint/2010/main" val="35980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659961" cy="3046988"/>
          </a:xfrm>
          <a:prstGeom prst="rect">
            <a:avLst/>
          </a:prstGeom>
          <a:noFill/>
        </p:spPr>
        <p:txBody>
          <a:bodyPr wrap="square" rtlCol="0">
            <a:spAutoFit/>
          </a:bodyPr>
          <a:lstStyle/>
          <a:p>
            <a:pPr algn="just"/>
            <a:r>
              <a:rPr lang="es-MX" sz="1600" dirty="0" err="1">
                <a:solidFill>
                  <a:schemeClr val="tx2">
                    <a:lumMod val="75000"/>
                  </a:schemeClr>
                </a:solidFill>
                <a:latin typeface="Arial" panose="020B0604020202020204" pitchFamily="34" charset="0"/>
                <a:cs typeface="Arial" panose="020B0604020202020204" pitchFamily="34" charset="0"/>
              </a:rPr>
              <a:t>vCenter</a:t>
            </a:r>
            <a:r>
              <a:rPr lang="es-MX" sz="1600" dirty="0">
                <a:solidFill>
                  <a:schemeClr val="tx2">
                    <a:lumMod val="75000"/>
                  </a:schemeClr>
                </a:solidFill>
                <a:latin typeface="Arial" panose="020B0604020202020204" pitchFamily="34" charset="0"/>
                <a:cs typeface="Arial" panose="020B0604020202020204" pitchFamily="34" charset="0"/>
              </a:rPr>
              <a:t> Single </a:t>
            </a:r>
            <a:r>
              <a:rPr lang="es-MX" sz="1600" dirty="0" err="1">
                <a:solidFill>
                  <a:schemeClr val="tx2">
                    <a:lumMod val="75000"/>
                  </a:schemeClr>
                </a:solidFill>
                <a:latin typeface="Arial" panose="020B0604020202020204" pitchFamily="34" charset="0"/>
                <a:cs typeface="Arial" panose="020B0604020202020204" pitchFamily="34" charset="0"/>
              </a:rPr>
              <a:t>Sign</a:t>
            </a:r>
            <a:r>
              <a:rPr lang="es-MX" sz="1600" dirty="0">
                <a:solidFill>
                  <a:schemeClr val="tx2">
                    <a:lumMod val="75000"/>
                  </a:schemeClr>
                </a:solidFill>
                <a:latin typeface="Arial" panose="020B0604020202020204" pitchFamily="34" charset="0"/>
                <a:cs typeface="Arial" panose="020B0604020202020204" pitchFamily="34" charset="0"/>
              </a:rPr>
              <a:t>-On</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Un servicio que forma parte de la infraestructura de administración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El servicio de autenticación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refuerza la seguridad de la plataforma de infraestructura de la nube de VMware al permitir que los componentes de software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se comuniquen entre sí a través de un mecanismo de intercambio de token seguro, en lugar de requerir que cada componente autentique a un usuario por separado con un servicio LDAP.</a:t>
            </a:r>
          </a:p>
        </p:txBody>
      </p:sp>
      <p:pic>
        <p:nvPicPr>
          <p:cNvPr id="4100" name="Picture 4" descr="Resultado de imagen para vcenter single sign-on">
            <a:extLst>
              <a:ext uri="{FF2B5EF4-FFF2-40B4-BE49-F238E27FC236}">
                <a16:creationId xmlns:a16="http://schemas.microsoft.com/office/drawing/2014/main" id="{5C69567D-30FC-42EF-A28F-F05B6BA1D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350" y="1212273"/>
            <a:ext cx="4267650" cy="304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648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Al instalar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se implementan los siguientes componentes: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STS (servicio de token de seguridad)</a:t>
            </a:r>
          </a:p>
          <a:p>
            <a:pPr algn="just"/>
            <a:r>
              <a:rPr lang="es-MX" sz="1600" dirty="0">
                <a:latin typeface="Arial" panose="020B0604020202020204" pitchFamily="34" charset="0"/>
                <a:cs typeface="Arial" panose="020B0604020202020204" pitchFamily="34" charset="0"/>
              </a:rPr>
              <a:t>Los certificados STS permiten que un usuario que inicie sesión a través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utilice cualquier servicio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admitido por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sin tener que autenticarse en todos. El servicio STS emite tokens de lenguaje de marcado de aserción de seguridad (SAML).</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Servidor de administración</a:t>
            </a:r>
          </a:p>
          <a:p>
            <a:pPr algn="just"/>
            <a:r>
              <a:rPr lang="es-MX" sz="1600" dirty="0">
                <a:latin typeface="Arial" panose="020B0604020202020204" pitchFamily="34" charset="0"/>
                <a:cs typeface="Arial" panose="020B0604020202020204" pitchFamily="34" charset="0"/>
              </a:rPr>
              <a:t>Permite que los usuarios con privilegios de administrador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configuren el servidor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y administren usuarios y grupos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Inicialmente, solo el usuario </a:t>
            </a:r>
            <a:r>
              <a:rPr lang="es-MX" sz="1600" dirty="0" err="1">
                <a:latin typeface="Arial" panose="020B0604020202020204" pitchFamily="34" charset="0"/>
                <a:cs typeface="Arial" panose="020B0604020202020204" pitchFamily="34" charset="0"/>
              </a:rPr>
              <a:t>administrator@vsphere.local</a:t>
            </a:r>
            <a:r>
              <a:rPr lang="es-MX" sz="1600" dirty="0">
                <a:latin typeface="Arial" panose="020B0604020202020204" pitchFamily="34" charset="0"/>
                <a:cs typeface="Arial" panose="020B0604020202020204" pitchFamily="34" charset="0"/>
              </a:rPr>
              <a:t> tiene estos privilegios.</a:t>
            </a:r>
          </a:p>
        </p:txBody>
      </p:sp>
    </p:spTree>
    <p:extLst>
      <p:ext uri="{BB962C8B-B14F-4D97-AF65-F5344CB8AC3E}">
        <p14:creationId xmlns:p14="http://schemas.microsoft.com/office/powerpoint/2010/main" val="1823203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2800767"/>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Lookup</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Contiene información de topología sobre la infraestructura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lo que permite que los componentes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se conecten entre sí de manera segura. A menos que utilice una instalación simple, se le pedirá la dirección URL de </a:t>
            </a:r>
            <a:r>
              <a:rPr lang="es-MX" sz="1600" dirty="0" err="1">
                <a:latin typeface="Arial" panose="020B0604020202020204" pitchFamily="34" charset="0"/>
                <a:cs typeface="Arial" panose="020B0604020202020204" pitchFamily="34" charset="0"/>
              </a:rPr>
              <a:t>Lookup</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al instalar otros componentes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Por ejemplo, </a:t>
            </a:r>
            <a:r>
              <a:rPr lang="es-MX" sz="1600" dirty="0" err="1">
                <a:latin typeface="Arial" panose="020B0604020202020204" pitchFamily="34" charset="0"/>
                <a:cs typeface="Arial" panose="020B0604020202020204" pitchFamily="34" charset="0"/>
              </a:rPr>
              <a:t>Inventory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y los instaladores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solicitan la dirección URL de </a:t>
            </a:r>
            <a:r>
              <a:rPr lang="es-MX" sz="1600" dirty="0" err="1">
                <a:latin typeface="Arial" panose="020B0604020202020204" pitchFamily="34" charset="0"/>
                <a:cs typeface="Arial" panose="020B0604020202020204" pitchFamily="34" charset="0"/>
              </a:rPr>
              <a:t>Lookup</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y luego se ponen en contacto con </a:t>
            </a:r>
            <a:r>
              <a:rPr lang="es-MX" sz="1600" dirty="0" err="1">
                <a:latin typeface="Arial" panose="020B0604020202020204" pitchFamily="34" charset="0"/>
                <a:cs typeface="Arial" panose="020B0604020202020204" pitchFamily="34" charset="0"/>
              </a:rPr>
              <a:t>Lookup</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para encontrar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Tras la instalación, </a:t>
            </a:r>
            <a:r>
              <a:rPr lang="es-MX" sz="1600" dirty="0" err="1">
                <a:latin typeface="Arial" panose="020B0604020202020204" pitchFamily="34" charset="0"/>
                <a:cs typeface="Arial" panose="020B0604020202020204" pitchFamily="34" charset="0"/>
              </a:rPr>
              <a:t>Inventory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y el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se registran en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Lookup</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para que otros componentes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como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puedan encontrarlos.</a:t>
            </a:r>
          </a:p>
          <a:p>
            <a:pPr algn="just"/>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798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VMware </a:t>
            </a:r>
            <a:r>
              <a:rPr lang="es-MX" sz="1600" dirty="0" err="1">
                <a:latin typeface="Arial" panose="020B0604020202020204" pitchFamily="34" charset="0"/>
                <a:cs typeface="Arial" panose="020B0604020202020204" pitchFamily="34" charset="0"/>
              </a:rPr>
              <a:t>Directory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servicio de directorio asociado con el dominio </a:t>
            </a:r>
            <a:r>
              <a:rPr lang="es-MX" sz="1600" dirty="0" err="1">
                <a:latin typeface="Arial" panose="020B0604020202020204" pitchFamily="34" charset="0"/>
                <a:cs typeface="Arial" panose="020B0604020202020204" pitchFamily="34" charset="0"/>
              </a:rPr>
              <a:t>vsphere.local</a:t>
            </a:r>
            <a:r>
              <a:rPr lang="es-MX" sz="1600" dirty="0">
                <a:latin typeface="Arial" panose="020B0604020202020204" pitchFamily="34" charset="0"/>
                <a:cs typeface="Arial" panose="020B0604020202020204" pitchFamily="34" charset="0"/>
              </a:rPr>
              <a:t>. Se trata de un servicio de directorio multiempresa y con varios maestros que pone a disposición un directorio LDAP en el puerto 11711. En modo </a:t>
            </a:r>
            <a:r>
              <a:rPr lang="es-MX" sz="1600" dirty="0" err="1">
                <a:latin typeface="Arial" panose="020B0604020202020204" pitchFamily="34" charset="0"/>
                <a:cs typeface="Arial" panose="020B0604020202020204" pitchFamily="34" charset="0"/>
              </a:rPr>
              <a:t>multisitio</a:t>
            </a:r>
            <a:r>
              <a:rPr lang="es-MX" sz="1600" dirty="0">
                <a:latin typeface="Arial" panose="020B0604020202020204" pitchFamily="34" charset="0"/>
                <a:cs typeface="Arial" panose="020B0604020202020204" pitchFamily="34" charset="0"/>
              </a:rPr>
              <a:t>, una actualización del contenido del VMware </a:t>
            </a:r>
            <a:r>
              <a:rPr lang="es-MX" sz="1600" dirty="0" err="1">
                <a:latin typeface="Arial" panose="020B0604020202020204" pitchFamily="34" charset="0"/>
                <a:cs typeface="Arial" panose="020B0604020202020204" pitchFamily="34" charset="0"/>
              </a:rPr>
              <a:t>Directory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en una instancia de este servicio da como resultado una actualización automática de las instancias del VMware </a:t>
            </a:r>
            <a:r>
              <a:rPr lang="es-MX" sz="1600" dirty="0" err="1">
                <a:latin typeface="Arial" panose="020B0604020202020204" pitchFamily="34" charset="0"/>
                <a:cs typeface="Arial" panose="020B0604020202020204" pitchFamily="34" charset="0"/>
              </a:rPr>
              <a:t>Directory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asociadas con todos los demás nodos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Agente de host</a:t>
            </a:r>
          </a:p>
          <a:p>
            <a:pPr algn="just"/>
            <a:r>
              <a:rPr lang="es-MX" sz="1600" dirty="0">
                <a:latin typeface="Arial" panose="020B0604020202020204" pitchFamily="34" charset="0"/>
                <a:cs typeface="Arial" panose="020B0604020202020204" pitchFamily="34" charset="0"/>
              </a:rPr>
              <a:t>Es el software que recopila, comunica y ejecuta las acciones recibidas a través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en cada uno de los hosts administrados. Se instala como parte de la instalación de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7218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ES_tradnl" sz="2400" b="1" dirty="0">
                <a:solidFill>
                  <a:schemeClr val="bg1"/>
                </a:solidFill>
                <a:effectLst>
                  <a:outerShdw blurRad="88900" dist="63500" algn="l" rotWithShape="0">
                    <a:prstClr val="black">
                      <a:alpha val="91000"/>
                    </a:prstClr>
                  </a:outerShdw>
                </a:effectLst>
                <a:latin typeface="Helvetica"/>
                <a:ea typeface="+mj-ea"/>
                <a:cs typeface="Helvetica"/>
              </a:rPr>
              <a:t>TEMA I – INTRODUCCION AL CURSO</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3465213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Complementos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r>
              <a:rPr lang="es-MX" sz="1600" dirty="0">
                <a:latin typeface="Arial" panose="020B0604020202020204" pitchFamily="34" charset="0"/>
                <a:cs typeface="Arial" panose="020B0604020202020204" pitchFamily="34" charset="0"/>
              </a:rPr>
              <a:t>Son las aplicaciones que proporcionan características y funcionalidad adicionales 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En general, los complementos constan de un componente de servidor y otro de cliente. Una vez instalado el servidor de complementos, este se registra en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y el cliente de complementos está disponible para que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lo descargue. Después de instalar un complemento en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este podría modificar la interfaz mediante la inclusión de vistas, pestañas, botones de barra de herramientas u opciones de menú relacionados con la funcionalidad agregada.</a:t>
            </a:r>
          </a:p>
          <a:p>
            <a:pPr algn="just"/>
            <a:r>
              <a:rPr lang="es-MX" sz="1600" dirty="0">
                <a:latin typeface="Arial" panose="020B0604020202020204" pitchFamily="34" charset="0"/>
                <a:cs typeface="Arial" panose="020B0604020202020204" pitchFamily="34" charset="0"/>
              </a:rPr>
              <a:t>Los complementos aprovechan las capacidades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principales, como autenticación y administración de permisos, pero pueden tener sus propios tipos de eventos, tareas, metadatos y privilegios.</a:t>
            </a:r>
          </a:p>
        </p:txBody>
      </p:sp>
    </p:spTree>
    <p:extLst>
      <p:ext uri="{BB962C8B-B14F-4D97-AF65-F5344CB8AC3E}">
        <p14:creationId xmlns:p14="http://schemas.microsoft.com/office/powerpoint/2010/main" val="526135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Base de datos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r>
              <a:rPr lang="es-MX" sz="1600" dirty="0">
                <a:latin typeface="Arial" panose="020B0604020202020204" pitchFamily="34" charset="0"/>
                <a:cs typeface="Arial" panose="020B0604020202020204" pitchFamily="34" charset="0"/>
              </a:rPr>
              <a:t>Un área de almacenamiento persistente para mantener el estado de cada máquina virtual, host y usuario administrados en el entorno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La base de datos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puede ser remota o local en el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r>
              <a:rPr lang="es-MX" sz="1600" dirty="0">
                <a:latin typeface="Arial" panose="020B0604020202020204" pitchFamily="34" charset="0"/>
                <a:cs typeface="Arial" panose="020B0604020202020204" pitchFamily="34" charset="0"/>
              </a:rPr>
              <a:t>La base de datos se instala y se configura durante la instalación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Si va a acceder al host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directamente a través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y no de un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y su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asociado, no debe utilizar una base de datos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p:txBody>
      </p:sp>
    </p:spTree>
    <p:extLst>
      <p:ext uri="{BB962C8B-B14F-4D97-AF65-F5344CB8AC3E}">
        <p14:creationId xmlns:p14="http://schemas.microsoft.com/office/powerpoint/2010/main" val="105918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3046988"/>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tcServer</a:t>
            </a: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Muchas de las funciones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se implementan como servicios web que requieren </a:t>
            </a:r>
            <a:r>
              <a:rPr lang="es-MX" sz="1600" dirty="0" err="1">
                <a:latin typeface="Arial" panose="020B0604020202020204" pitchFamily="34" charset="0"/>
                <a:cs typeface="Arial" panose="020B0604020202020204" pitchFamily="34" charset="0"/>
              </a:rPr>
              <a:t>tcServer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tcServer</a:t>
            </a:r>
            <a:r>
              <a:rPr lang="es-MX" sz="1600" dirty="0">
                <a:latin typeface="Arial" panose="020B0604020202020204" pitchFamily="34" charset="0"/>
                <a:cs typeface="Arial" panose="020B0604020202020204" pitchFamily="34" charset="0"/>
              </a:rPr>
              <a:t> se instala en el equipo con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como parte de la instalación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r>
              <a:rPr lang="es-MX" sz="1600" dirty="0">
                <a:latin typeface="Arial" panose="020B0604020202020204" pitchFamily="34" charset="0"/>
                <a:cs typeface="Arial" panose="020B0604020202020204" pitchFamily="34" charset="0"/>
              </a:rPr>
              <a:t>Entre las características que necesitan que </a:t>
            </a:r>
            <a:r>
              <a:rPr lang="es-MX" sz="1600" dirty="0" err="1">
                <a:latin typeface="Arial" panose="020B0604020202020204" pitchFamily="34" charset="0"/>
                <a:cs typeface="Arial" panose="020B0604020202020204" pitchFamily="34" charset="0"/>
              </a:rPr>
              <a:t>tcServer</a:t>
            </a:r>
            <a:r>
              <a:rPr lang="es-MX" sz="1600" dirty="0">
                <a:latin typeface="Arial" panose="020B0604020202020204" pitchFamily="34" charset="0"/>
                <a:cs typeface="Arial" panose="020B0604020202020204" pitchFamily="34" charset="0"/>
              </a:rPr>
              <a:t> esté en ejecución se incluyen: la pestaña </a:t>
            </a:r>
            <a:r>
              <a:rPr lang="es-MX" sz="1600" dirty="0" err="1">
                <a:latin typeface="Arial" panose="020B0604020202020204" pitchFamily="34" charset="0"/>
                <a:cs typeface="Arial" panose="020B0604020202020204" pitchFamily="34" charset="0"/>
              </a:rPr>
              <a:t>lCIM</a:t>
            </a:r>
            <a:r>
              <a:rPr lang="es-MX" sz="1600" dirty="0">
                <a:latin typeface="Arial" panose="020B0604020202020204" pitchFamily="34" charset="0"/>
                <a:cs typeface="Arial" panose="020B0604020202020204" pitchFamily="34" charset="0"/>
              </a:rPr>
              <a:t>/Estado de hardware, los gráficos de rendimiento, Web Access, los servicios basados en directivas de almacenamiento y el estado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Agente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r>
              <a:rPr lang="es-MX" sz="1600" dirty="0">
                <a:latin typeface="Arial" panose="020B0604020202020204" pitchFamily="34" charset="0"/>
                <a:cs typeface="Arial" panose="020B0604020202020204" pitchFamily="34" charset="0"/>
              </a:rPr>
              <a:t>Es el software que recopila, comunica y ejecuta las acciones que se reciben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en cada uno de los hosts administrados. El agente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se instala la primera vez que se agrega un host al inventario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p:txBody>
      </p:sp>
    </p:spTree>
    <p:extLst>
      <p:ext uri="{BB962C8B-B14F-4D97-AF65-F5344CB8AC3E}">
        <p14:creationId xmlns:p14="http://schemas.microsoft.com/office/powerpoint/2010/main" val="2057742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Las opciones de interfaz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son:</a:t>
            </a:r>
          </a:p>
          <a:p>
            <a:pPr algn="just"/>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Es una aplicación web instalada en un equipo con acceso a la red para la instalación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es la interfaz principal para conectarse a instancias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y administrarlas.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VMware Host Client: Es una aplicación basada en web que se puede usar para administrar hosts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individuales que no están conectados a un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Command</a:t>
            </a:r>
            <a:r>
              <a:rPr lang="es-MX" sz="1600" dirty="0">
                <a:latin typeface="Arial" panose="020B0604020202020204" pitchFamily="34" charset="0"/>
                <a:cs typeface="Arial" panose="020B0604020202020204" pitchFamily="34" charset="0"/>
              </a:rPr>
              <a:t>-Line Interface: Una interfaz de línea de comandos para configurar un host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Client: Es un cliente basado en HTML 5 y se incluye con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junto con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a:t>
            </a:r>
          </a:p>
        </p:txBody>
      </p:sp>
    </p:spTree>
    <p:extLst>
      <p:ext uri="{BB962C8B-B14F-4D97-AF65-F5344CB8AC3E}">
        <p14:creationId xmlns:p14="http://schemas.microsoft.com/office/powerpoint/2010/main" val="1912126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2554545"/>
          </a:xfrm>
          <a:prstGeom prst="rect">
            <a:avLst/>
          </a:prstGeom>
          <a:noFill/>
        </p:spPr>
        <p:txBody>
          <a:bodyPr wrap="square" rtlCol="0">
            <a:spAutoFit/>
          </a:bodyPr>
          <a:lstStyle/>
          <a:p>
            <a:pPr algn="just"/>
            <a:r>
              <a:rPr lang="es-MX" sz="1600" dirty="0">
                <a:solidFill>
                  <a:schemeClr val="tx2">
                    <a:lumMod val="75000"/>
                  </a:schemeClr>
                </a:solidFill>
                <a:latin typeface="Arial" panose="020B0604020202020204" pitchFamily="34" charset="0"/>
                <a:cs typeface="Arial" panose="020B0604020202020204" pitchFamily="34" charset="0"/>
              </a:rPr>
              <a:t>Objetos de inventario administrados de </a:t>
            </a:r>
            <a:r>
              <a:rPr lang="es-MX" sz="1600" dirty="0" err="1">
                <a:solidFill>
                  <a:schemeClr val="tx2">
                    <a:lumMod val="75000"/>
                  </a:schemeClr>
                </a:solidFill>
                <a:latin typeface="Arial" panose="020B0604020202020204" pitchFamily="34" charset="0"/>
                <a:cs typeface="Arial" panose="020B0604020202020204" pitchFamily="34" charset="0"/>
              </a:rPr>
              <a:t>vSphere</a:t>
            </a:r>
            <a:endParaRPr lang="es-MX" sz="1600" dirty="0">
              <a:solidFill>
                <a:schemeClr val="tx2">
                  <a:lumMod val="75000"/>
                </a:schemeClr>
              </a:solidFill>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En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el inventario es una colección de objetos físicos y virtuales en la que puede colocar permisos, supervisar tareas y eventos, y establecer alarmas. Puede agrupar la mayoría de los objetos de inventario mediante carpetas para administrarlas de manera más fácil.</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Puede cambiarse el nombre de todos los objetos de inventario, con excepción de los hosts, para representar sus objetivos. Por ejemplo, se les puede cambiar el nombre para usar el nombre de las funciones, las ubicaciones o los departamentos de la compañía.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supervisa y administra los siguientes componentes de la infraestructura física y virtual:</a:t>
            </a:r>
          </a:p>
        </p:txBody>
      </p:sp>
    </p:spTree>
    <p:extLst>
      <p:ext uri="{BB962C8B-B14F-4D97-AF65-F5344CB8AC3E}">
        <p14:creationId xmlns:p14="http://schemas.microsoft.com/office/powerpoint/2010/main" val="3416225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2554545"/>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Centros de datos</a:t>
            </a:r>
          </a:p>
          <a:p>
            <a:pPr algn="just"/>
            <a:r>
              <a:rPr lang="es-MX" sz="1600" dirty="0">
                <a:latin typeface="Arial" panose="020B0604020202020204" pitchFamily="34" charset="0"/>
                <a:cs typeface="Arial" panose="020B0604020202020204" pitchFamily="34" charset="0"/>
              </a:rPr>
              <a:t>A diferencia de una carpeta, que se usa para organizar un tipo de objeto específico, un centro de datos es una acumulación de todos los tipos diferentes de objetos necesarios para realizar el trabajo en la infraestructura virtual: hosts, máquinas virtuales, redes y almacenes de datos. Dentro de un centro de datos hay cuatro jerarquías distintas.</a:t>
            </a:r>
          </a:p>
          <a:p>
            <a:pPr algn="just"/>
            <a:endParaRPr lang="es-MX" sz="16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Máquinas virtuales (y plantillas)</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Hosts (y clústeres)</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Redes</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Almacenes de datos</a:t>
            </a:r>
          </a:p>
        </p:txBody>
      </p:sp>
    </p:spTree>
    <p:extLst>
      <p:ext uri="{BB962C8B-B14F-4D97-AF65-F5344CB8AC3E}">
        <p14:creationId xmlns:p14="http://schemas.microsoft.com/office/powerpoint/2010/main" val="442256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3809357" cy="2554545"/>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 centro de datos define el espacio de nombre de las redes y los almacenes de datos. Los nombres de estos objetos deben ser únicos dentro de un centro de datos. Por ejemplo, no puede tener dos almacenes de datos con el mismo nombre dentro de un único centro de datos, pero puede tener dos almacenes de datos con el mismo nombre en dos centros de datos diferentes</a:t>
            </a:r>
          </a:p>
        </p:txBody>
      </p:sp>
      <p:pic>
        <p:nvPicPr>
          <p:cNvPr id="5122" name="Picture 2" descr="Resultado de imagen para centro de datos vsphere">
            <a:extLst>
              <a:ext uri="{FF2B5EF4-FFF2-40B4-BE49-F238E27FC236}">
                <a16:creationId xmlns:a16="http://schemas.microsoft.com/office/drawing/2014/main" id="{D1ABFF02-DF6D-4E94-9225-2A5801ACE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141" y="1212273"/>
            <a:ext cx="4973635" cy="2603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149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94620" cy="83099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Si existen objetos con el mismo nombre en dos centros de datos diferentes, no significa necesariamente que sean el mismo objeto. Debido a esto, mover objetos entre los centros de datos puede generar resultados impredecibles.</a:t>
            </a:r>
          </a:p>
        </p:txBody>
      </p:sp>
      <p:graphicFrame>
        <p:nvGraphicFramePr>
          <p:cNvPr id="2" name="Diagrama 1">
            <a:extLst>
              <a:ext uri="{FF2B5EF4-FFF2-40B4-BE49-F238E27FC236}">
                <a16:creationId xmlns:a16="http://schemas.microsoft.com/office/drawing/2014/main" id="{5CD89915-2CD5-4F93-8C75-3B3C45E3C559}"/>
              </a:ext>
            </a:extLst>
          </p:cNvPr>
          <p:cNvGraphicFramePr/>
          <p:nvPr>
            <p:extLst>
              <p:ext uri="{D42A27DB-BD31-4B8C-83A1-F6EECF244321}">
                <p14:modId xmlns:p14="http://schemas.microsoft.com/office/powerpoint/2010/main" val="3955612028"/>
              </p:ext>
            </p:extLst>
          </p:nvPr>
        </p:nvGraphicFramePr>
        <p:xfrm>
          <a:off x="899579" y="2229077"/>
          <a:ext cx="7723426" cy="2183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3699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Clústeres</a:t>
            </a:r>
          </a:p>
          <a:p>
            <a:pPr algn="just"/>
            <a:r>
              <a:rPr lang="es-MX" sz="1600" dirty="0">
                <a:latin typeface="Arial" panose="020B0604020202020204" pitchFamily="34" charset="0"/>
                <a:cs typeface="Arial" panose="020B0604020202020204" pitchFamily="34" charset="0"/>
              </a:rPr>
              <a:t>Una recopilación de hosts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y las máquinas virtuales asociadas destinados a trabajar juntos como una unidad. Cuando se agrega un host a un clúster, los recursos del host se vuelven parte de los recursos del clúster. El clúster administra los recursos de todos los hosts.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Si habilita VMware EVC (</a:t>
            </a:r>
            <a:r>
              <a:rPr lang="es-MX" sz="1600" dirty="0" err="1">
                <a:latin typeface="Arial" panose="020B0604020202020204" pitchFamily="34" charset="0"/>
                <a:cs typeface="Arial" panose="020B0604020202020204" pitchFamily="34" charset="0"/>
              </a:rPr>
              <a:t>Enhaced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Motion</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Compatibility</a:t>
            </a:r>
            <a:r>
              <a:rPr lang="es-MX" sz="1600" dirty="0">
                <a:latin typeface="Arial" panose="020B0604020202020204" pitchFamily="34" charset="0"/>
                <a:cs typeface="Arial" panose="020B0604020202020204" pitchFamily="34" charset="0"/>
              </a:rPr>
              <a:t>) en un clúster, puede asegurarse de que las migraciones con </a:t>
            </a:r>
            <a:r>
              <a:rPr lang="es-MX" sz="1600" dirty="0" err="1">
                <a:latin typeface="Arial" panose="020B0604020202020204" pitchFamily="34" charset="0"/>
                <a:cs typeface="Arial" panose="020B0604020202020204" pitchFamily="34" charset="0"/>
              </a:rPr>
              <a:t>vMotion</a:t>
            </a:r>
            <a:r>
              <a:rPr lang="es-MX" sz="1600" dirty="0">
                <a:latin typeface="Arial" panose="020B0604020202020204" pitchFamily="34" charset="0"/>
                <a:cs typeface="Arial" panose="020B0604020202020204" pitchFamily="34" charset="0"/>
              </a:rPr>
              <a:t> no fallen debido a errores de compatibilidad de CPU. Si habilita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HA en un clúster, los recursos del clúster se administran como un conjunto de capacidades que permiten recuperarse rápidamente de errores de hardware del host.</a:t>
            </a:r>
          </a:p>
        </p:txBody>
      </p:sp>
    </p:spTree>
    <p:extLst>
      <p:ext uri="{BB962C8B-B14F-4D97-AF65-F5344CB8AC3E}">
        <p14:creationId xmlns:p14="http://schemas.microsoft.com/office/powerpoint/2010/main" val="4222223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1815882"/>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Almacenes de datos</a:t>
            </a:r>
          </a:p>
          <a:p>
            <a:pPr algn="just"/>
            <a:r>
              <a:rPr lang="es-MX" sz="1600" dirty="0">
                <a:latin typeface="Arial" panose="020B0604020202020204" pitchFamily="34" charset="0"/>
                <a:cs typeface="Arial" panose="020B0604020202020204" pitchFamily="34" charset="0"/>
              </a:rPr>
              <a:t>Una representación virtual de los recursos de almacenamiento físico subyacentes en el centro de datos. Un almacén de datos constituye la ubicación de almacenamiento para los archivos de la máquina virtual. Estos recursos de almacenamiento físico pueden provenir del disco de SCSI local del host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las matrices de disco SAN de canal de fibra, las matrices de disco SAN de </a:t>
            </a:r>
            <a:r>
              <a:rPr lang="es-MX" sz="1600" dirty="0" err="1">
                <a:latin typeface="Arial" panose="020B0604020202020204" pitchFamily="34" charset="0"/>
                <a:cs typeface="Arial" panose="020B0604020202020204" pitchFamily="34" charset="0"/>
              </a:rPr>
              <a:t>iSCSI</a:t>
            </a:r>
            <a:r>
              <a:rPr lang="es-MX" sz="1600" dirty="0">
                <a:latin typeface="Arial" panose="020B0604020202020204" pitchFamily="34" charset="0"/>
                <a:cs typeface="Arial" panose="020B0604020202020204" pitchFamily="34" charset="0"/>
              </a:rPr>
              <a:t> o las matrices de almacenamiento conectado a la red (NAS). Presentan un modelo uniforme para los recursos de almacenamiento que necesitan las máquinas virtuales.</a:t>
            </a:r>
          </a:p>
        </p:txBody>
      </p:sp>
    </p:spTree>
    <p:extLst>
      <p:ext uri="{BB962C8B-B14F-4D97-AF65-F5344CB8AC3E}">
        <p14:creationId xmlns:p14="http://schemas.microsoft.com/office/powerpoint/2010/main" val="253030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Presentación y logística del curso</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5626657" y="3562541"/>
            <a:ext cx="3441229" cy="400110"/>
          </a:xfrm>
          <a:prstGeom prst="rect">
            <a:avLst/>
          </a:prstGeom>
          <a:noFill/>
        </p:spPr>
        <p:txBody>
          <a:bodyPr wrap="square" rtlCol="0">
            <a:spAutoFit/>
          </a:bodyPr>
          <a:lstStyle/>
          <a:p>
            <a:pPr algn="ctr"/>
            <a:r>
              <a:rPr lang="es-MX" sz="2000" dirty="0">
                <a:latin typeface="Arial" panose="020B0604020202020204" pitchFamily="34" charset="0"/>
                <a:cs typeface="Arial" panose="020B0604020202020204" pitchFamily="34" charset="0"/>
              </a:rPr>
              <a:t>ING. ISRAEL COURTOIS</a:t>
            </a:r>
          </a:p>
        </p:txBody>
      </p:sp>
      <p:pic>
        <p:nvPicPr>
          <p:cNvPr id="3076" name="Picture 4" descr="Resultado de imagen para sep logo 2018">
            <a:extLst>
              <a:ext uri="{FF2B5EF4-FFF2-40B4-BE49-F238E27FC236}">
                <a16:creationId xmlns:a16="http://schemas.microsoft.com/office/drawing/2014/main" id="{07A38DB6-C62A-42DA-BB70-E2A7773A8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755" y="2357416"/>
            <a:ext cx="1587554" cy="7000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atento mexico">
            <a:extLst>
              <a:ext uri="{FF2B5EF4-FFF2-40B4-BE49-F238E27FC236}">
                <a16:creationId xmlns:a16="http://schemas.microsoft.com/office/drawing/2014/main" id="{28AEE557-3377-4A27-AD60-1C34C85969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0372" b="39163"/>
          <a:stretch/>
        </p:blipFill>
        <p:spPr bwMode="auto">
          <a:xfrm>
            <a:off x="7087411" y="1102454"/>
            <a:ext cx="1885290" cy="38582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n para pan">
            <a:extLst>
              <a:ext uri="{FF2B5EF4-FFF2-40B4-BE49-F238E27FC236}">
                <a16:creationId xmlns:a16="http://schemas.microsoft.com/office/drawing/2014/main" id="{8429F654-5BF5-47A3-A342-37FBE66AEB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4755" y="1324584"/>
            <a:ext cx="902656" cy="90265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n relacionada">
            <a:extLst>
              <a:ext uri="{FF2B5EF4-FFF2-40B4-BE49-F238E27FC236}">
                <a16:creationId xmlns:a16="http://schemas.microsoft.com/office/drawing/2014/main" id="{43ADE202-EDE9-496C-A881-41E42C39E5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9108" y="1644961"/>
            <a:ext cx="1033593" cy="9267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a 5">
            <a:extLst>
              <a:ext uri="{FF2B5EF4-FFF2-40B4-BE49-F238E27FC236}">
                <a16:creationId xmlns:a16="http://schemas.microsoft.com/office/drawing/2014/main" id="{77CB9394-9E36-419D-B763-72253A4779C3}"/>
              </a:ext>
            </a:extLst>
          </p:cNvPr>
          <p:cNvGraphicFramePr/>
          <p:nvPr>
            <p:extLst>
              <p:ext uri="{D42A27DB-BD31-4B8C-83A1-F6EECF244321}">
                <p14:modId xmlns:p14="http://schemas.microsoft.com/office/powerpoint/2010/main" val="3279259289"/>
              </p:ext>
            </p:extLst>
          </p:nvPr>
        </p:nvGraphicFramePr>
        <p:xfrm>
          <a:off x="20308" y="1102454"/>
          <a:ext cx="5185598" cy="3389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Imagen 8">
            <a:extLst>
              <a:ext uri="{FF2B5EF4-FFF2-40B4-BE49-F238E27FC236}">
                <a16:creationId xmlns:a16="http://schemas.microsoft.com/office/drawing/2014/main" id="{F4350B1D-92C9-496B-8DDB-25B8343950A8}"/>
              </a:ext>
            </a:extLst>
          </p:cNvPr>
          <p:cNvPicPr>
            <a:picLocks noChangeAspect="1"/>
          </p:cNvPicPr>
          <p:nvPr/>
        </p:nvPicPr>
        <p:blipFill>
          <a:blip r:embed="rId12"/>
          <a:stretch>
            <a:fillRect/>
          </a:stretch>
        </p:blipFill>
        <p:spPr>
          <a:xfrm>
            <a:off x="6857505" y="4041046"/>
            <a:ext cx="646183" cy="659107"/>
          </a:xfrm>
          <a:prstGeom prst="rect">
            <a:avLst/>
          </a:prstGeom>
        </p:spPr>
      </p:pic>
      <p:pic>
        <p:nvPicPr>
          <p:cNvPr id="3084" name="Picture 12" descr="Resultado de imagen para VCP-DCV">
            <a:extLst>
              <a:ext uri="{FF2B5EF4-FFF2-40B4-BE49-F238E27FC236}">
                <a16:creationId xmlns:a16="http://schemas.microsoft.com/office/drawing/2014/main" id="{4056183E-EEAE-4B80-B919-DF1510E662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480" y="4041046"/>
            <a:ext cx="727052" cy="65910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n para VCA-DCV">
            <a:extLst>
              <a:ext uri="{FF2B5EF4-FFF2-40B4-BE49-F238E27FC236}">
                <a16:creationId xmlns:a16="http://schemas.microsoft.com/office/drawing/2014/main" id="{76A9D246-79F3-40F4-9F49-878CB8275F3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36324" y="4041046"/>
            <a:ext cx="731562" cy="65910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sultado de imagen para microsoft certification logo">
            <a:extLst>
              <a:ext uri="{FF2B5EF4-FFF2-40B4-BE49-F238E27FC236}">
                <a16:creationId xmlns:a16="http://schemas.microsoft.com/office/drawing/2014/main" id="{E7618382-907A-4F88-8752-D2AF77E7C0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26657" y="3978002"/>
            <a:ext cx="1178056" cy="70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901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293209"/>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Redes</a:t>
            </a:r>
          </a:p>
          <a:p>
            <a:pPr algn="just"/>
            <a:r>
              <a:rPr lang="es-MX" sz="1600" dirty="0">
                <a:latin typeface="Arial" panose="020B0604020202020204" pitchFamily="34" charset="0"/>
                <a:cs typeface="Arial" panose="020B0604020202020204" pitchFamily="34" charset="0"/>
              </a:rPr>
              <a:t>Un conjunto de tarjetas de interfaz de red (NIC virtuales), conmutadores distribuidos o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Distributed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y grupos de puertos o grupos de puertos distribuidos que conectan máquinas virtuales entre sí o con la red física fuera del centro de datos virtual. Todas las máquinas virtuales que se conectan al mismo grupo de puerto pertenecen a la misma red en el entorno virtual, incluso si se encuentran en servidores físicos diferentes. Puede supervisar las redes y puede establecer permisos y alarmas en los grupos de puertos y los grupos de puertos distribuidos.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Máquinas virtuales</a:t>
            </a:r>
          </a:p>
          <a:p>
            <a:pPr algn="just"/>
            <a:r>
              <a:rPr lang="es-MX" sz="1600" dirty="0">
                <a:latin typeface="Arial" panose="020B0604020202020204" pitchFamily="34" charset="0"/>
                <a:cs typeface="Arial" panose="020B0604020202020204" pitchFamily="34" charset="0"/>
              </a:rPr>
              <a:t>Un entorno de equipo virtualizado en el que pueden ejecutarse un sistema operativo invitado y el software de aplicación asociado. Varias máquinas virtuales pueden funcionar a la vez en el mismo equipo host administrado.</a:t>
            </a:r>
          </a:p>
        </p:txBody>
      </p:sp>
    </p:spTree>
    <p:extLst>
      <p:ext uri="{BB962C8B-B14F-4D97-AF65-F5344CB8AC3E}">
        <p14:creationId xmlns:p14="http://schemas.microsoft.com/office/powerpoint/2010/main" val="2900350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Características adicionales de </a:t>
            </a:r>
            <a:r>
              <a:rPr lang="es-MX" sz="1600" dirty="0" err="1">
                <a:latin typeface="Arial" panose="020B0604020202020204" pitchFamily="34" charset="0"/>
                <a:cs typeface="Arial" panose="020B0604020202020204" pitchFamily="34" charset="0"/>
              </a:rPr>
              <a:t>vCenter</a:t>
            </a:r>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vMotion</a:t>
            </a:r>
            <a:r>
              <a:rPr lang="es-MX" sz="1600" dirty="0">
                <a:latin typeface="Arial" panose="020B0604020202020204" pitchFamily="34" charset="0"/>
                <a:cs typeface="Arial" panose="020B0604020202020204" pitchFamily="34" charset="0"/>
              </a:rPr>
              <a:t>: 					Mover máquinas virtuales</a:t>
            </a:r>
          </a:p>
          <a:p>
            <a:pPr algn="just"/>
            <a:r>
              <a:rPr lang="es-MX" sz="1600" dirty="0">
                <a:latin typeface="Arial" panose="020B0604020202020204" pitchFamily="34" charset="0"/>
                <a:cs typeface="Arial" panose="020B0604020202020204" pitchFamily="34" charset="0"/>
              </a:rPr>
              <a:t>Storage </a:t>
            </a:r>
            <a:r>
              <a:rPr lang="es-MX" sz="1600" dirty="0" err="1">
                <a:latin typeface="Arial" panose="020B0604020202020204" pitchFamily="34" charset="0"/>
                <a:cs typeface="Arial" panose="020B0604020202020204" pitchFamily="34" charset="0"/>
              </a:rPr>
              <a:t>vMotion</a:t>
            </a:r>
            <a:r>
              <a:rPr lang="es-MX" sz="1600" dirty="0">
                <a:latin typeface="Arial" panose="020B0604020202020204" pitchFamily="34" charset="0"/>
                <a:cs typeface="Arial" panose="020B0604020202020204" pitchFamily="34" charset="0"/>
              </a:rPr>
              <a:t>:			Mover discos entre Data Center sin interrupciones</a:t>
            </a: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HA:				Alta disponibilidad para </a:t>
            </a:r>
            <a:r>
              <a:rPr lang="es-MX" sz="1600" dirty="0" err="1">
                <a:latin typeface="Arial" panose="020B0604020202020204" pitchFamily="34" charset="0"/>
                <a:cs typeface="Arial" panose="020B0604020202020204" pitchFamily="34" charset="0"/>
              </a:rPr>
              <a:t>cluster</a:t>
            </a:r>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DRS:				Mejora la asignación de recursos</a:t>
            </a:r>
          </a:p>
          <a:p>
            <a:pPr algn="just"/>
            <a:r>
              <a:rPr lang="es-MX" sz="1600" dirty="0">
                <a:latin typeface="Arial" panose="020B0604020202020204" pitchFamily="34" charset="0"/>
                <a:cs typeface="Arial" panose="020B0604020202020204" pitchFamily="34" charset="0"/>
              </a:rPr>
              <a:t>Storage DRS:				Administrar almacenes de datos como </a:t>
            </a:r>
            <a:r>
              <a:rPr lang="es-MX" sz="1600" dirty="0" err="1">
                <a:latin typeface="Arial" panose="020B0604020202020204" pitchFamily="34" charset="0"/>
                <a:cs typeface="Arial" panose="020B0604020202020204" pitchFamily="34" charset="0"/>
              </a:rPr>
              <a:t>cluster</a:t>
            </a:r>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Fault</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Tolerance</a:t>
            </a:r>
            <a:r>
              <a:rPr lang="es-MX" sz="1600" dirty="0">
                <a:latin typeface="Arial" panose="020B0604020202020204" pitchFamily="34" charset="0"/>
                <a:cs typeface="Arial" panose="020B0604020202020204" pitchFamily="34" charset="0"/>
              </a:rPr>
              <a:t>:		Configuración de la tolerancia a fallos</a:t>
            </a: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9980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ES_tradnl" sz="2400" b="1" dirty="0">
                <a:solidFill>
                  <a:schemeClr val="bg1"/>
                </a:solidFill>
                <a:effectLst>
                  <a:outerShdw blurRad="88900" dist="63500" algn="l" rotWithShape="0">
                    <a:prstClr val="black">
                      <a:alpha val="91000"/>
                    </a:prstClr>
                  </a:outerShdw>
                </a:effectLst>
                <a:latin typeface="Helvetica"/>
                <a:ea typeface="+mj-ea"/>
                <a:cs typeface="Helvetica"/>
              </a:rPr>
              <a:t>TEMA III – EVOLUCION DE DATA CENTERS DEFINIDOS POR SOFTWARE</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1096877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En la era digital, la virtualización se ha abierto paso y cada vez es implementada por más compañías, tanto grandes como pequeñas, ya que las infraestructuras definidas por software proporcionan una inmediatez que las físicas no pueden ofrecer.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Basados en arquitecturas Hardware, los </a:t>
            </a:r>
            <a:r>
              <a:rPr lang="es-MX" sz="1600" dirty="0" err="1">
                <a:latin typeface="Arial" panose="020B0604020202020204" pitchFamily="34" charset="0"/>
                <a:cs typeface="Arial" panose="020B0604020202020204" pitchFamily="34" charset="0"/>
              </a:rPr>
              <a:t>DataCenters</a:t>
            </a:r>
            <a:r>
              <a:rPr lang="es-MX" sz="1600" dirty="0">
                <a:latin typeface="Arial" panose="020B0604020202020204" pitchFamily="34" charset="0"/>
                <a:cs typeface="Arial" panose="020B0604020202020204" pitchFamily="34" charset="0"/>
              </a:rPr>
              <a:t> tradicionales estaban pensados para ser robustos y seguros, pero no adaptables, ágiles y eficientes.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Centro de datos definidos por software o Software-</a:t>
            </a:r>
            <a:r>
              <a:rPr lang="es-MX" sz="1600" dirty="0" err="1">
                <a:latin typeface="Arial" panose="020B0604020202020204" pitchFamily="34" charset="0"/>
                <a:cs typeface="Arial" panose="020B0604020202020204" pitchFamily="34" charset="0"/>
              </a:rPr>
              <a:t>Defined</a:t>
            </a:r>
            <a:r>
              <a:rPr lang="es-MX" sz="1600" dirty="0">
                <a:latin typeface="Arial" panose="020B0604020202020204" pitchFamily="34" charset="0"/>
                <a:cs typeface="Arial" panose="020B0604020202020204" pitchFamily="34" charset="0"/>
              </a:rPr>
              <a:t> Data </a:t>
            </a:r>
            <a:r>
              <a:rPr lang="es-MX" sz="1600" dirty="0" err="1">
                <a:latin typeface="Arial" panose="020B0604020202020204" pitchFamily="34" charset="0"/>
                <a:cs typeface="Arial" panose="020B0604020202020204" pitchFamily="34" charset="0"/>
              </a:rPr>
              <a:t>Denter</a:t>
            </a:r>
            <a:r>
              <a:rPr lang="es-MX" sz="1600" dirty="0">
                <a:latin typeface="Arial" panose="020B0604020202020204" pitchFamily="34" charset="0"/>
                <a:cs typeface="Arial" panose="020B0604020202020204" pitchFamily="34" charset="0"/>
              </a:rPr>
              <a:t> (SDDC), es la frase que se usa para referirse a un centro de datos donde toda la infraestructura se virtualiza y se entrega como un servicio. El control del centro de datos está completamente automatizado por el software, es decir, la configuración de hardware se mantiene a través de los sistemas de software inteligentes. </a:t>
            </a:r>
          </a:p>
        </p:txBody>
      </p:sp>
    </p:spTree>
    <p:extLst>
      <p:ext uri="{BB962C8B-B14F-4D97-AF65-F5344CB8AC3E}">
        <p14:creationId xmlns:p14="http://schemas.microsoft.com/office/powerpoint/2010/main" val="3626003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3628604"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 principio básico del “software </a:t>
            </a:r>
            <a:r>
              <a:rPr lang="es-MX" sz="1600" dirty="0" err="1">
                <a:latin typeface="Arial" panose="020B0604020202020204" pitchFamily="34" charset="0"/>
                <a:cs typeface="Arial" panose="020B0604020202020204" pitchFamily="34" charset="0"/>
              </a:rPr>
              <a:t>defined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storage</a:t>
            </a:r>
            <a:r>
              <a:rPr lang="es-MX" sz="1600" dirty="0">
                <a:latin typeface="Arial" panose="020B0604020202020204" pitchFamily="34" charset="0"/>
                <a:cs typeface="Arial" panose="020B0604020202020204" pitchFamily="34" charset="0"/>
              </a:rPr>
              <a:t>”, es la virtualización, que junto con otras funcionalidades para generar eficiencias funciona de la siguiente manera: Se establece un “pool” común de unidades de almacenamiento, y mediante una capa de software, se manejan como uno solo.</a:t>
            </a:r>
          </a:p>
        </p:txBody>
      </p:sp>
      <p:pic>
        <p:nvPicPr>
          <p:cNvPr id="3" name="Imagen 2">
            <a:extLst>
              <a:ext uri="{FF2B5EF4-FFF2-40B4-BE49-F238E27FC236}">
                <a16:creationId xmlns:a16="http://schemas.microsoft.com/office/drawing/2014/main" id="{B80526C8-485D-414F-AA4A-D50ABEB85A1B}"/>
              </a:ext>
            </a:extLst>
          </p:cNvPr>
          <p:cNvPicPr>
            <a:picLocks noChangeAspect="1"/>
          </p:cNvPicPr>
          <p:nvPr/>
        </p:nvPicPr>
        <p:blipFill>
          <a:blip r:embed="rId3"/>
          <a:stretch>
            <a:fillRect/>
          </a:stretch>
        </p:blipFill>
        <p:spPr>
          <a:xfrm>
            <a:off x="3902149" y="1212272"/>
            <a:ext cx="5117162" cy="3135371"/>
          </a:xfrm>
          <a:prstGeom prst="rect">
            <a:avLst/>
          </a:prstGeom>
        </p:spPr>
      </p:pic>
    </p:spTree>
    <p:extLst>
      <p:ext uri="{BB962C8B-B14F-4D97-AF65-F5344CB8AC3E}">
        <p14:creationId xmlns:p14="http://schemas.microsoft.com/office/powerpoint/2010/main" val="1865154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881088" cy="2062103"/>
          </a:xfrm>
          <a:prstGeom prst="rect">
            <a:avLst/>
          </a:prstGeom>
          <a:noFill/>
        </p:spPr>
        <p:txBody>
          <a:bodyPr wrap="square" rtlCol="0">
            <a:spAutoFit/>
          </a:bodyPr>
          <a:lstStyle/>
          <a:p>
            <a:pPr algn="just"/>
            <a:r>
              <a:rPr lang="es-MX" sz="1600" dirty="0">
                <a:solidFill>
                  <a:schemeClr val="tx2">
                    <a:lumMod val="75000"/>
                  </a:schemeClr>
                </a:solidFill>
                <a:latin typeface="Arial" panose="020B0604020202020204" pitchFamily="34" charset="0"/>
                <a:cs typeface="Arial" panose="020B0604020202020204" pitchFamily="34" charset="0"/>
              </a:rPr>
              <a:t>¿Cuáles es la función de un centro de datos definido por software?</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Disponible en una combinación flexible de nubes privadas e híbridas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Las aplicaciones y los servicios se pueden aprovisionar y ejecutar en nubes privadas en las instalaciones y en plataformas seguras de IaaS, con una movilidad de cargas de trabajo uniforme en el entorno híbrido. Puede usar prácticamente cualquier hardware, lo que reduce la necesidad de una infraestructura especializada.</a:t>
            </a:r>
          </a:p>
        </p:txBody>
      </p:sp>
    </p:spTree>
    <p:extLst>
      <p:ext uri="{BB962C8B-B14F-4D97-AF65-F5344CB8AC3E}">
        <p14:creationId xmlns:p14="http://schemas.microsoft.com/office/powerpoint/2010/main" val="84801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881088" cy="3539430"/>
          </a:xfrm>
          <a:prstGeom prst="rect">
            <a:avLst/>
          </a:prstGeom>
          <a:noFill/>
        </p:spPr>
        <p:txBody>
          <a:bodyPr wrap="square" rtlCol="0">
            <a:spAutoFit/>
          </a:bodyPr>
          <a:lstStyle/>
          <a:p>
            <a:pPr algn="just"/>
            <a:r>
              <a:rPr lang="es-MX" sz="1600" dirty="0">
                <a:solidFill>
                  <a:schemeClr val="tx2">
                    <a:lumMod val="75000"/>
                  </a:schemeClr>
                </a:solidFill>
                <a:latin typeface="Arial" panose="020B0604020202020204" pitchFamily="34" charset="0"/>
                <a:cs typeface="Arial" panose="020B0604020202020204" pitchFamily="34" charset="0"/>
              </a:rPr>
              <a:t>¿Por qué?</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Estandarizada: Infraestructura homogénea provista a través de un conjunto de hardware x86 standard, para eliminar la complejidad innecesaria.</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Homogénea: Una plataforma unificada, optimizada para todo el </a:t>
            </a:r>
            <a:r>
              <a:rPr lang="es-MX" sz="1600" dirty="0" err="1">
                <a:latin typeface="Arial" panose="020B0604020202020204" pitchFamily="34" charset="0"/>
                <a:cs typeface="Arial" panose="020B0604020202020204" pitchFamily="34" charset="0"/>
              </a:rPr>
              <a:t>DataCenter</a:t>
            </a:r>
            <a:r>
              <a:rPr lang="es-MX" sz="1600" dirty="0">
                <a:latin typeface="Arial" panose="020B0604020202020204" pitchFamily="34" charset="0"/>
                <a:cs typeface="Arial" panose="020B0604020202020204" pitchFamily="34" charset="0"/>
              </a:rPr>
              <a:t>, para soportar de manera flexible cualquier carga de trabajo.</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Adaptativa: Infraestructura </a:t>
            </a:r>
            <a:r>
              <a:rPr lang="es-MX" sz="1600" dirty="0" err="1">
                <a:latin typeface="Arial" panose="020B0604020202020204" pitchFamily="34" charset="0"/>
                <a:cs typeface="Arial" panose="020B0604020202020204" pitchFamily="34" charset="0"/>
              </a:rPr>
              <a:t>auto-programable</a:t>
            </a:r>
            <a:r>
              <a:rPr lang="es-MX" sz="1600" dirty="0">
                <a:latin typeface="Arial" panose="020B0604020202020204" pitchFamily="34" charset="0"/>
                <a:cs typeface="Arial" panose="020B0604020202020204" pitchFamily="34" charset="0"/>
              </a:rPr>
              <a:t> que configura y reconfigura dinámicamente el ambiente, de acuerdo a la demanda cambiante de las aplicaciones, para máxima performance, agilidad y eficiencia.</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Automatizada: Un orquestador de gestión con inteligencia incluida, para eliminar los complejos scripts de administración, para realizar operaciones con menos esfuerzo manual y para obtener un ahorro significativo en los costos.</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Resistente: Una arquitectura basada en software que compensa cualquier falla de hardware, entregando disponibilidad sin precedentes al mínimo costo.</a:t>
            </a:r>
          </a:p>
        </p:txBody>
      </p:sp>
    </p:spTree>
    <p:extLst>
      <p:ext uri="{BB962C8B-B14F-4D97-AF65-F5344CB8AC3E}">
        <p14:creationId xmlns:p14="http://schemas.microsoft.com/office/powerpoint/2010/main" val="1401040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881088" cy="1323439"/>
          </a:xfrm>
          <a:prstGeom prst="rect">
            <a:avLst/>
          </a:prstGeom>
          <a:noFill/>
        </p:spPr>
        <p:txBody>
          <a:bodyPr wrap="square" rtlCol="0">
            <a:spAutoFit/>
          </a:bodyPr>
          <a:lstStyle/>
          <a:p>
            <a:pPr algn="just"/>
            <a:r>
              <a:rPr lang="es-MX" sz="1600" dirty="0">
                <a:solidFill>
                  <a:schemeClr val="tx2">
                    <a:lumMod val="75000"/>
                  </a:schemeClr>
                </a:solidFill>
                <a:latin typeface="Arial" panose="020B0604020202020204" pitchFamily="34" charset="0"/>
                <a:cs typeface="Arial" panose="020B0604020202020204" pitchFamily="34" charset="0"/>
              </a:rPr>
              <a:t>Componentes (SDDC):</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Virtualización de Servidores</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Virtualización del Almacenamiento</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Virtualización de Redes </a:t>
            </a:r>
          </a:p>
        </p:txBody>
      </p:sp>
    </p:spTree>
    <p:extLst>
      <p:ext uri="{BB962C8B-B14F-4D97-AF65-F5344CB8AC3E}">
        <p14:creationId xmlns:p14="http://schemas.microsoft.com/office/powerpoint/2010/main" val="3292713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5787013" cy="3785652"/>
          </a:xfrm>
          <a:prstGeom prst="rect">
            <a:avLst/>
          </a:prstGeom>
          <a:noFill/>
        </p:spPr>
        <p:txBody>
          <a:bodyPr wrap="square" rtlCol="0">
            <a:spAutoFit/>
          </a:bodyPr>
          <a:lstStyle/>
          <a:p>
            <a:pPr algn="just"/>
            <a:r>
              <a:rPr lang="es-MX" sz="1600" dirty="0">
                <a:solidFill>
                  <a:schemeClr val="tx2">
                    <a:lumMod val="75000"/>
                  </a:schemeClr>
                </a:solidFill>
                <a:latin typeface="Arial" panose="020B0604020202020204" pitchFamily="34" charset="0"/>
                <a:cs typeface="Arial" panose="020B0604020202020204" pitchFamily="34" charset="0"/>
              </a:rPr>
              <a:t>Arquitectura SDDC:</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capa física: los servidores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discos duros y equipos de red que ocupan espacio en el centro de datos.</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capa virtual: es el software que abstrae cada uno de estos recursos y lo entrega como un servicio. Incluye las máquinas virtuales (</a:t>
            </a:r>
            <a:r>
              <a:rPr lang="es-MX" sz="1600" dirty="0" err="1">
                <a:latin typeface="Arial" panose="020B0604020202020204" pitchFamily="34" charset="0"/>
                <a:cs typeface="Arial" panose="020B0604020202020204" pitchFamily="34" charset="0"/>
              </a:rPr>
              <a:t>VMs</a:t>
            </a:r>
            <a:r>
              <a:rPr lang="es-MX" sz="1600" dirty="0">
                <a:latin typeface="Arial" panose="020B0604020202020204" pitchFamily="34" charset="0"/>
                <a:cs typeface="Arial" panose="020B0604020202020204" pitchFamily="34" charset="0"/>
              </a:rPr>
              <a:t>). Además, incluye VSAN para almacenamiento definido por software (SDS)  así como también NSX para la función de red definida por software (SDN). También puede incluir otros servicios de seguridad como </a:t>
            </a:r>
            <a:r>
              <a:rPr lang="es-MX" sz="1600" dirty="0" err="1">
                <a:latin typeface="Arial" panose="020B0604020202020204" pitchFamily="34" charset="0"/>
                <a:cs typeface="Arial" panose="020B0604020202020204" pitchFamily="34" charset="0"/>
              </a:rPr>
              <a:t>AppDefense</a:t>
            </a:r>
            <a:r>
              <a:rPr lang="es-MX" sz="1600"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capa de administración: esta es la capa que une las dos capas anteriores como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que hacen posible ejecutar el centro de datos desde una interfaz centralizada.</a:t>
            </a:r>
          </a:p>
        </p:txBody>
      </p:sp>
      <p:pic>
        <p:nvPicPr>
          <p:cNvPr id="24578" name="Picture 2" descr="SDDC">
            <a:extLst>
              <a:ext uri="{FF2B5EF4-FFF2-40B4-BE49-F238E27FC236}">
                <a16:creationId xmlns:a16="http://schemas.microsoft.com/office/drawing/2014/main" id="{C4B02C65-FF68-4E60-8C4B-B94D327A5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803" y="1626783"/>
            <a:ext cx="3232298" cy="268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858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34251" cy="3293209"/>
          </a:xfrm>
          <a:prstGeom prst="rect">
            <a:avLst/>
          </a:prstGeom>
          <a:noFill/>
        </p:spPr>
        <p:txBody>
          <a:bodyPr wrap="square" rtlCol="0">
            <a:spAutoFit/>
          </a:bodyPr>
          <a:lstStyle/>
          <a:p>
            <a:pPr algn="just"/>
            <a:r>
              <a:rPr lang="es-MX" sz="1600" dirty="0">
                <a:solidFill>
                  <a:schemeClr val="tx2">
                    <a:lumMod val="75000"/>
                  </a:schemeClr>
                </a:solidFill>
                <a:latin typeface="Arial" panose="020B0604020202020204" pitchFamily="34" charset="0"/>
                <a:cs typeface="Arial" panose="020B0604020202020204" pitchFamily="34" charset="0"/>
              </a:rPr>
              <a:t>Puntos a considerar</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Complejidad: La migración es un proceso lento y complicado ya que el software y el hardware deben de funcionar en conjunto. </a:t>
            </a:r>
          </a:p>
          <a:p>
            <a:pPr marL="285750"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Seguridad: La naturaleza compleja de un Software-</a:t>
            </a:r>
            <a:r>
              <a:rPr lang="es-MX" sz="1600" dirty="0" err="1">
                <a:latin typeface="Arial" panose="020B0604020202020204" pitchFamily="34" charset="0"/>
                <a:cs typeface="Arial" panose="020B0604020202020204" pitchFamily="34" charset="0"/>
              </a:rPr>
              <a:t>defined</a:t>
            </a:r>
            <a:r>
              <a:rPr lang="es-MX" sz="1600" dirty="0">
                <a:latin typeface="Arial" panose="020B0604020202020204" pitchFamily="34" charset="0"/>
                <a:cs typeface="Arial" panose="020B0604020202020204" pitchFamily="34" charset="0"/>
              </a:rPr>
              <a:t> data center puede hacer que la seguridad sea más difícil de garantizarla que la infraestructura tradicional. En la misma encuesta, la mayoría de los encuestados consideraron que las herramientas de seguridad Software-</a:t>
            </a:r>
            <a:r>
              <a:rPr lang="es-MX" sz="1600" dirty="0" err="1">
                <a:latin typeface="Arial" panose="020B0604020202020204" pitchFamily="34" charset="0"/>
                <a:cs typeface="Arial" panose="020B0604020202020204" pitchFamily="34" charset="0"/>
              </a:rPr>
              <a:t>defined</a:t>
            </a:r>
            <a:r>
              <a:rPr lang="es-MX" sz="1600" dirty="0">
                <a:latin typeface="Arial" panose="020B0604020202020204" pitchFamily="34" charset="0"/>
                <a:cs typeface="Arial" panose="020B0604020202020204" pitchFamily="34" charset="0"/>
              </a:rPr>
              <a:t> data center </a:t>
            </a:r>
            <a:r>
              <a:rPr lang="es-MX" sz="1600" dirty="0" err="1">
                <a:latin typeface="Arial" panose="020B0604020202020204" pitchFamily="34" charset="0"/>
                <a:cs typeface="Arial" panose="020B0604020202020204" pitchFamily="34" charset="0"/>
              </a:rPr>
              <a:t>estana</a:t>
            </a:r>
            <a:r>
              <a:rPr lang="es-MX" sz="1600" dirty="0">
                <a:latin typeface="Arial" panose="020B0604020202020204" pitchFamily="34" charset="0"/>
                <a:cs typeface="Arial" panose="020B0604020202020204" pitchFamily="34" charset="0"/>
              </a:rPr>
              <a:t> la altura de la tarea.</a:t>
            </a:r>
          </a:p>
          <a:p>
            <a:pPr marL="285750"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Entornos híbridos y Multi-Cloud: Muchas organizaciones con Software-</a:t>
            </a:r>
            <a:r>
              <a:rPr lang="es-MX" sz="1600" dirty="0" err="1">
                <a:latin typeface="Arial" panose="020B0604020202020204" pitchFamily="34" charset="0"/>
                <a:cs typeface="Arial" panose="020B0604020202020204" pitchFamily="34" charset="0"/>
              </a:rPr>
              <a:t>defined</a:t>
            </a:r>
            <a:r>
              <a:rPr lang="es-MX" sz="1600" dirty="0">
                <a:latin typeface="Arial" panose="020B0604020202020204" pitchFamily="34" charset="0"/>
                <a:cs typeface="Arial" panose="020B0604020202020204" pitchFamily="34" charset="0"/>
              </a:rPr>
              <a:t> data center también tienen nubes privadas y utilizan múltiples servicios de nube pública. Esto creara una nube híbrida que agregara una capa extra de complejidad en la implementación.</a:t>
            </a:r>
          </a:p>
        </p:txBody>
      </p:sp>
    </p:spTree>
    <p:extLst>
      <p:ext uri="{BB962C8B-B14F-4D97-AF65-F5344CB8AC3E}">
        <p14:creationId xmlns:p14="http://schemas.microsoft.com/office/powerpoint/2010/main" val="373046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Presentación y logística del curso</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894618" cy="3293209"/>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Material del curso</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Material básico oficial impreso:</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Instalar y configurar </a:t>
            </a:r>
            <a:r>
              <a:rPr lang="es-MX" sz="1600" dirty="0" err="1">
                <a:latin typeface="Arial" panose="020B0604020202020204" pitchFamily="34" charset="0"/>
                <a:cs typeface="Arial" panose="020B0604020202020204" pitchFamily="34" charset="0"/>
              </a:rPr>
              <a:t>Vmware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ESXi</a:t>
            </a:r>
            <a:endParaRPr lang="es-MX" sz="1600"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Administrar maquinas virtuales de </a:t>
            </a:r>
            <a:r>
              <a:rPr lang="es-MX" sz="1600" dirty="0" err="1">
                <a:latin typeface="Arial" panose="020B0604020202020204" pitchFamily="34" charset="0"/>
                <a:cs typeface="Arial" panose="020B0604020202020204" pitchFamily="34" charset="0"/>
              </a:rPr>
              <a:t>vSphere</a:t>
            </a:r>
            <a:endParaRPr lang="es-MX" sz="1600" dirty="0">
              <a:latin typeface="Arial" panose="020B0604020202020204" pitchFamily="34" charset="0"/>
              <a:cs typeface="Arial" panose="020B0604020202020204" pitchFamily="34" charset="0"/>
            </a:endParaRPr>
          </a:p>
          <a:p>
            <a:pPr marL="742950" lvl="1" indent="-285750" algn="just">
              <a:buFontTx/>
              <a:buChar char="-"/>
            </a:pPr>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Material oficial electrónico</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Guía de administración de NSX 6</a:t>
            </a:r>
          </a:p>
          <a:p>
            <a:pPr marL="742950" lvl="1" indent="-285750" algn="just">
              <a:buFont typeface="Arial" panose="020B0604020202020204" pitchFamily="34" charset="0"/>
              <a:buChar char="•"/>
            </a:pPr>
            <a:r>
              <a:rPr lang="en-US" sz="1600" dirty="0" err="1">
                <a:latin typeface="Arial" panose="020B0604020202020204" pitchFamily="34" charset="0"/>
                <a:cs typeface="Arial" panose="020B0604020202020204" pitchFamily="34" charset="0"/>
              </a:rPr>
              <a:t>Guía</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implementación</a:t>
            </a:r>
            <a:r>
              <a:rPr lang="en-US" sz="1600" dirty="0">
                <a:latin typeface="Arial" panose="020B0604020202020204" pitchFamily="34" charset="0"/>
                <a:cs typeface="Arial" panose="020B0604020202020204" pitchFamily="34" charset="0"/>
              </a:rPr>
              <a:t> de NSX (</a:t>
            </a:r>
            <a:r>
              <a:rPr lang="en-US" sz="1600" dirty="0" err="1">
                <a:latin typeface="Arial" panose="020B0604020202020204" pitchFamily="34" charset="0"/>
                <a:cs typeface="Arial" panose="020B0604020202020204" pitchFamily="34" charset="0"/>
              </a:rPr>
              <a:t>Prácticas</a:t>
            </a:r>
            <a:r>
              <a:rPr lang="en-US" sz="1600" dirty="0">
                <a:latin typeface="Arial" panose="020B0604020202020204" pitchFamily="34" charset="0"/>
                <a:cs typeface="Arial" panose="020B0604020202020204" pitchFamily="34" charset="0"/>
              </a:rPr>
              <a:t> y </a:t>
            </a:r>
            <a:r>
              <a:rPr lang="en-US" sz="1600" dirty="0" err="1">
                <a:latin typeface="Arial" panose="020B0604020202020204" pitchFamily="34" charset="0"/>
                <a:cs typeface="Arial" panose="020B0604020202020204" pitchFamily="34" charset="0"/>
              </a:rPr>
              <a:t>casos</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uso</a:t>
            </a:r>
            <a:r>
              <a:rPr lang="en-US" sz="1600" dirty="0">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r>
              <a:rPr lang="en-US" sz="1600" dirty="0" err="1">
                <a:latin typeface="Arial" panose="020B0604020202020204" pitchFamily="34" charset="0"/>
                <a:cs typeface="Arial" panose="020B0604020202020204" pitchFamily="34" charset="0"/>
              </a:rPr>
              <a:t>Guía</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instalación</a:t>
            </a:r>
            <a:r>
              <a:rPr lang="en-US" sz="1600" dirty="0">
                <a:latin typeface="Arial" panose="020B0604020202020204" pitchFamily="34" charset="0"/>
                <a:cs typeface="Arial" panose="020B0604020202020204" pitchFamily="34" charset="0"/>
              </a:rPr>
              <a:t> de NSX 6</a:t>
            </a:r>
          </a:p>
          <a:p>
            <a:pPr marL="742950" lvl="1" indent="-285750" algn="just">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600" dirty="0">
                <a:latin typeface="Arial" panose="020B0604020202020204" pitchFamily="34" charset="0"/>
                <a:cs typeface="Arial" panose="020B0604020202020204" pitchFamily="34" charset="0"/>
              </a:rPr>
              <a:t>Material del instructor</a:t>
            </a:r>
          </a:p>
          <a:p>
            <a:pPr marL="742950" lvl="1" indent="-285750" algn="just">
              <a:buFont typeface="Arial" panose="020B0604020202020204" pitchFamily="34" charset="0"/>
              <a:buChar char="•"/>
            </a:pPr>
            <a:r>
              <a:rPr lang="en-US" sz="1600" dirty="0" err="1">
                <a:latin typeface="Arial" panose="020B0604020202020204" pitchFamily="34" charset="0"/>
                <a:cs typeface="Arial" panose="020B0604020202020204" pitchFamily="34" charset="0"/>
              </a:rPr>
              <a:t>Presentaciones</a:t>
            </a:r>
            <a:r>
              <a:rPr lang="en-US" sz="1600" dirty="0">
                <a:latin typeface="Arial" panose="020B0604020202020204" pitchFamily="34" charset="0"/>
                <a:cs typeface="Arial" panose="020B0604020202020204" pitchFamily="34" charset="0"/>
              </a:rPr>
              <a:t> del </a:t>
            </a:r>
            <a:r>
              <a:rPr lang="en-US" sz="1600" dirty="0" err="1">
                <a:latin typeface="Arial" panose="020B0604020202020204" pitchFamily="34" charset="0"/>
                <a:cs typeface="Arial" panose="020B0604020202020204" pitchFamily="34" charset="0"/>
              </a:rPr>
              <a:t>curso</a:t>
            </a:r>
            <a:r>
              <a:rPr lang="en-US" sz="1600" dirty="0">
                <a:latin typeface="Arial" panose="020B0604020202020204" pitchFamily="34" charset="0"/>
                <a:cs typeface="Arial" panose="020B0604020202020204" pitchFamily="34" charset="0"/>
              </a:rPr>
              <a:t> y </a:t>
            </a:r>
            <a:r>
              <a:rPr lang="en-US" sz="1600" dirty="0" err="1">
                <a:latin typeface="Arial" panose="020B0604020202020204" pitchFamily="34" charset="0"/>
                <a:cs typeface="Arial" panose="020B0604020202020204" pitchFamily="34" charset="0"/>
              </a:rPr>
              <a:t>laboratorios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001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ES_tradnl" sz="2400" b="1" dirty="0">
                <a:solidFill>
                  <a:schemeClr val="bg1"/>
                </a:solidFill>
                <a:effectLst>
                  <a:outerShdw blurRad="88900" dist="63500" algn="l" rotWithShape="0">
                    <a:prstClr val="black">
                      <a:alpha val="91000"/>
                    </a:prstClr>
                  </a:outerShdw>
                </a:effectLst>
                <a:latin typeface="Helvetica"/>
                <a:ea typeface="+mj-ea"/>
                <a:cs typeface="Helvetica"/>
              </a:rPr>
              <a:t>TEMA III – INTRODUCCION A NSX</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2326986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34251" cy="3293209"/>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Con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la virtualización aporta a las redes lo que ya se ofrece en términos de capacidad informática y almacenamiento. De manera muy similar al modo en que la virtualización del servidor crea, elimina y restaura máquinas virtuales basadas en software, así como crea instantáneas de ellas, la virtualización de redes de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mediante programación, crea, elimina y restaura redes virtuales basadas en software, y crea instantáneas de ellas. El resultado es un enfoque de redes transformador que no solo permite que los administradores del centro de datos alcancen muchísima mayor agilidad y mejor economía, sino que también permite la implementación de un modelo operativo muy simplificado para la red física subyacente. Gracias a que se puede implementar en cualquier red IP, incluidos los modelos de redes tradicionales existentes y las arquitecturas de tejido de última generación de cualquier proveedor,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es una solución que no provoca interrupciones. De hecho, con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la infraestructura de red física existente es todo lo que se necesita para implementar un centro de datos definido por software.</a:t>
            </a:r>
          </a:p>
        </p:txBody>
      </p:sp>
    </p:spTree>
    <p:extLst>
      <p:ext uri="{BB962C8B-B14F-4D97-AF65-F5344CB8AC3E}">
        <p14:creationId xmlns:p14="http://schemas.microsoft.com/office/powerpoint/2010/main" val="2247141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pic>
        <p:nvPicPr>
          <p:cNvPr id="2" name="Imagen 1">
            <a:extLst>
              <a:ext uri="{FF2B5EF4-FFF2-40B4-BE49-F238E27FC236}">
                <a16:creationId xmlns:a16="http://schemas.microsoft.com/office/drawing/2014/main" id="{803AB006-B98A-4894-8575-96793F36B8F6}"/>
              </a:ext>
            </a:extLst>
          </p:cNvPr>
          <p:cNvPicPr>
            <a:picLocks noChangeAspect="1"/>
          </p:cNvPicPr>
          <p:nvPr/>
        </p:nvPicPr>
        <p:blipFill rotWithShape="1">
          <a:blip r:embed="rId3"/>
          <a:srcRect l="31963" t="28723" r="18023" b="24949"/>
          <a:stretch/>
        </p:blipFill>
        <p:spPr>
          <a:xfrm>
            <a:off x="1212111" y="1194965"/>
            <a:ext cx="6624084" cy="3449771"/>
          </a:xfrm>
          <a:prstGeom prst="rect">
            <a:avLst/>
          </a:prstGeom>
        </p:spPr>
      </p:pic>
    </p:spTree>
    <p:extLst>
      <p:ext uri="{BB962C8B-B14F-4D97-AF65-F5344CB8AC3E}">
        <p14:creationId xmlns:p14="http://schemas.microsoft.com/office/powerpoint/2010/main" val="3431873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34251" cy="156966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Con la virtualización de red, el equivalente funcional de un hipervisor de red reproduce en el software el conjunto completo de servicios de red de Capa 2 a Capa 7 (por ejemplo, conmutación, enrutamiento, control de acceso, protección de firewall, calidad de servicio [</a:t>
            </a:r>
            <a:r>
              <a:rPr lang="es-MX" sz="1600" dirty="0" err="1">
                <a:latin typeface="Arial" panose="020B0604020202020204" pitchFamily="34" charset="0"/>
                <a:cs typeface="Arial" panose="020B0604020202020204" pitchFamily="34" charset="0"/>
              </a:rPr>
              <a:t>QoS</a:t>
            </a:r>
            <a:r>
              <a:rPr lang="es-MX" sz="1600" dirty="0">
                <a:latin typeface="Arial" panose="020B0604020202020204" pitchFamily="34" charset="0"/>
                <a:cs typeface="Arial" panose="020B0604020202020204" pitchFamily="34" charset="0"/>
              </a:rPr>
              <a:t>] y equilibrio de carga). Como consecuencia, estos servicios pueden ensamblarse mediante programación en cualquier combinación arbitraria para producir redes virtuales únicas y aisladas en cuestión de segundos.</a:t>
            </a:r>
          </a:p>
        </p:txBody>
      </p:sp>
    </p:spTree>
    <p:extLst>
      <p:ext uri="{BB962C8B-B14F-4D97-AF65-F5344CB8AC3E}">
        <p14:creationId xmlns:p14="http://schemas.microsoft.com/office/powerpoint/2010/main" val="1732233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34251"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Con la virtualización de red se obtienen beneficios similares a los que ofrece la virtualización del servidor. Por ejemplo, así como las máquinas virtuales son independientes de la plataforma x86 subyacente y permiten que TI trate los hosts físicos como un grupo con capacidad informática, las redes virtuales son independientes del hardware de red IP subyacente y permiten que TI trate la red física como un grupo con capacidad de transporte que puede consumirse y reasignarse a petición. A diferencia de las arquitecturas heredadas, las redes virtuales pueden aprovisionarse, cambiarse, almacenarse, eliminarse y restaurarse de forma programática sin volver a configurar la topología o el hardware físico subyacente. Al combinar las capacidades y los beneficios que ofrecen las soluciones conocidas de virtualización de almacenamiento y del servidor, este enfoque de redes transformador despliega todo el potencial del centro de datos definido por software.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puede configurarse mediante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una interfaz de línea de comandos (CLI) y una REST API.</a:t>
            </a:r>
          </a:p>
        </p:txBody>
      </p:sp>
    </p:spTree>
    <p:extLst>
      <p:ext uri="{BB962C8B-B14F-4D97-AF65-F5344CB8AC3E}">
        <p14:creationId xmlns:p14="http://schemas.microsoft.com/office/powerpoint/2010/main" val="32528226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2735469" cy="584775"/>
          </a:xfrm>
          <a:prstGeom prst="rect">
            <a:avLst/>
          </a:prstGeom>
          <a:noFill/>
        </p:spPr>
        <p:txBody>
          <a:bodyPr wrap="square" rtlCol="0">
            <a:spAutoFit/>
          </a:bodyPr>
          <a:lstStyle/>
          <a:p>
            <a:pPr algn="just"/>
            <a:r>
              <a:rPr lang="es-MX" sz="1600" dirty="0">
                <a:solidFill>
                  <a:schemeClr val="accent1">
                    <a:lumMod val="50000"/>
                  </a:schemeClr>
                </a:solidFill>
                <a:latin typeface="Arial" panose="020B0604020202020204" pitchFamily="34" charset="0"/>
                <a:cs typeface="Arial" panose="020B0604020202020204" pitchFamily="34" charset="0"/>
              </a:rPr>
              <a:t>Componentes de NSX Data Center </a:t>
            </a:r>
            <a:r>
              <a:rPr lang="es-MX" sz="1600" dirty="0" err="1">
                <a:solidFill>
                  <a:schemeClr val="accent1">
                    <a:lumMod val="50000"/>
                  </a:schemeClr>
                </a:solidFill>
                <a:latin typeface="Arial" panose="020B0604020202020204" pitchFamily="34" charset="0"/>
                <a:cs typeface="Arial" panose="020B0604020202020204" pitchFamily="34" charset="0"/>
              </a:rPr>
              <a:t>for</a:t>
            </a:r>
            <a:r>
              <a:rPr lang="es-MX" sz="1600" dirty="0">
                <a:solidFill>
                  <a:schemeClr val="accent1">
                    <a:lumMod val="50000"/>
                  </a:schemeClr>
                </a:solidFill>
                <a:latin typeface="Arial" panose="020B0604020202020204" pitchFamily="34" charset="0"/>
                <a:cs typeface="Arial" panose="020B0604020202020204" pitchFamily="34" charset="0"/>
              </a:rPr>
              <a:t> </a:t>
            </a:r>
            <a:r>
              <a:rPr lang="es-MX" sz="1600" dirty="0" err="1">
                <a:solidFill>
                  <a:schemeClr val="accent1">
                    <a:lumMod val="50000"/>
                  </a:schemeClr>
                </a:solidFill>
                <a:latin typeface="Arial" panose="020B0604020202020204" pitchFamily="34" charset="0"/>
                <a:cs typeface="Arial" panose="020B0604020202020204" pitchFamily="34" charset="0"/>
              </a:rPr>
              <a:t>vSphere</a:t>
            </a:r>
            <a:endParaRPr lang="es-MX" sz="1600" dirty="0">
              <a:solidFill>
                <a:schemeClr val="accent1">
                  <a:lumMod val="50000"/>
                </a:schemeClr>
              </a:solidFill>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CCA573C4-9B8F-408E-81C5-E75A3DE657BA}"/>
              </a:ext>
            </a:extLst>
          </p:cNvPr>
          <p:cNvPicPr>
            <a:picLocks noChangeAspect="1"/>
          </p:cNvPicPr>
          <p:nvPr/>
        </p:nvPicPr>
        <p:blipFill rotWithShape="1">
          <a:blip r:embed="rId3"/>
          <a:srcRect l="31512" t="31825" r="28140" b="6749"/>
          <a:stretch/>
        </p:blipFill>
        <p:spPr>
          <a:xfrm>
            <a:off x="4787553" y="1105103"/>
            <a:ext cx="4231758" cy="3621995"/>
          </a:xfrm>
          <a:prstGeom prst="rect">
            <a:avLst/>
          </a:prstGeom>
        </p:spPr>
      </p:pic>
    </p:spTree>
    <p:extLst>
      <p:ext uri="{BB962C8B-B14F-4D97-AF65-F5344CB8AC3E}">
        <p14:creationId xmlns:p14="http://schemas.microsoft.com/office/powerpoint/2010/main" val="788296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3958213" cy="3785652"/>
          </a:xfrm>
          <a:prstGeom prst="rect">
            <a:avLst/>
          </a:prstGeom>
          <a:noFill/>
        </p:spPr>
        <p:txBody>
          <a:bodyPr wrap="square" rtlCol="0">
            <a:spAutoFit/>
          </a:bodyPr>
          <a:lstStyle/>
          <a:p>
            <a:pPr algn="just"/>
            <a:r>
              <a:rPr lang="es-MX" sz="1600" dirty="0">
                <a:solidFill>
                  <a:schemeClr val="accent1">
                    <a:lumMod val="50000"/>
                  </a:schemeClr>
                </a:solidFill>
                <a:latin typeface="Arial" panose="020B0604020202020204" pitchFamily="34" charset="0"/>
                <a:cs typeface="Arial" panose="020B0604020202020204" pitchFamily="34" charset="0"/>
              </a:rPr>
              <a:t>Plano de datos</a:t>
            </a:r>
          </a:p>
          <a:p>
            <a:pPr algn="just"/>
            <a:endParaRPr lang="es-MX" sz="1600" dirty="0">
              <a:solidFill>
                <a:schemeClr val="accent1">
                  <a:lumMod val="50000"/>
                </a:schemeClr>
              </a:solidFill>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plano de datos consta de NSX Virtual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que se basa en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Distributed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(VDS) con otros componentes para habilitar servicios. Los módulos de </a:t>
            </a:r>
            <a:r>
              <a:rPr lang="es-MX" sz="1600" dirty="0" err="1">
                <a:latin typeface="Arial" panose="020B0604020202020204" pitchFamily="34" charset="0"/>
                <a:cs typeface="Arial" panose="020B0604020202020204" pitchFamily="34" charset="0"/>
              </a:rPr>
              <a:t>kernel</a:t>
            </a:r>
            <a:r>
              <a:rPr lang="es-MX" sz="1600" dirty="0">
                <a:latin typeface="Arial" panose="020B0604020202020204" pitchFamily="34" charset="0"/>
                <a:cs typeface="Arial" panose="020B0604020202020204" pitchFamily="34" charset="0"/>
              </a:rPr>
              <a:t>, los agentes de espacio de usuarios, los archivos de configuración y los scripts de instalación están empaquetados en VIB, y se ejecutan dentro del </a:t>
            </a:r>
            <a:r>
              <a:rPr lang="es-MX" sz="1600" dirty="0" err="1">
                <a:latin typeface="Arial" panose="020B0604020202020204" pitchFamily="34" charset="0"/>
                <a:cs typeface="Arial" panose="020B0604020202020204" pitchFamily="34" charset="0"/>
              </a:rPr>
              <a:t>kernel</a:t>
            </a:r>
            <a:r>
              <a:rPr lang="es-MX" sz="1600" dirty="0">
                <a:latin typeface="Arial" panose="020B0604020202020204" pitchFamily="34" charset="0"/>
                <a:cs typeface="Arial" panose="020B0604020202020204" pitchFamily="34" charset="0"/>
              </a:rPr>
              <a:t> del hipervisor para proporcionar servicios, como el enrutamiento distribuido y el firewall lógico, y habilitar capacidades de puente con VXLAN.</a:t>
            </a:r>
          </a:p>
        </p:txBody>
      </p:sp>
      <p:pic>
        <p:nvPicPr>
          <p:cNvPr id="2050" name="Picture 2" descr="Resultado de imagen para plano de datos nsx">
            <a:extLst>
              <a:ext uri="{FF2B5EF4-FFF2-40B4-BE49-F238E27FC236}">
                <a16:creationId xmlns:a16="http://schemas.microsoft.com/office/drawing/2014/main" id="{5512B600-E75A-4F5A-95AF-0B59FA19A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101" y="1393028"/>
            <a:ext cx="4836210" cy="296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365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5595627"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NSX Virtual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(basado en VDS) abstrae la red física y proporciona conmutación en el hipervisor en el nivel de acceso. Es fundamental para la virtualización de red, ya que habilita redes lógicas que son independientes de las construcciones físicas, como las VLAN. Algunos de los beneficios de </a:t>
            </a:r>
            <a:r>
              <a:rPr lang="es-MX" sz="1600" dirty="0" err="1">
                <a:latin typeface="Arial" panose="020B0604020202020204" pitchFamily="34" charset="0"/>
                <a:cs typeface="Arial" panose="020B0604020202020204" pitchFamily="34" charset="0"/>
              </a:rPr>
              <a:t>vSwitch</a:t>
            </a:r>
            <a:r>
              <a:rPr lang="es-MX" sz="1600" dirty="0">
                <a:latin typeface="Arial" panose="020B0604020202020204" pitchFamily="34" charset="0"/>
                <a:cs typeface="Arial" panose="020B0604020202020204" pitchFamily="34" charset="0"/>
              </a:rPr>
              <a:t> son los siguientes:</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Compatibilidad con redes de superposición con protocolos (como VXLAN) y configuración de red centralizada Las redes de superposición habilitan las siguientes capacidades:</a:t>
            </a:r>
          </a:p>
        </p:txBody>
      </p:sp>
      <p:pic>
        <p:nvPicPr>
          <p:cNvPr id="3074" name="Picture 2" descr="Resultado de imagen para nsx virtual switch">
            <a:extLst>
              <a:ext uri="{FF2B5EF4-FFF2-40B4-BE49-F238E27FC236}">
                <a16:creationId xmlns:a16="http://schemas.microsoft.com/office/drawing/2014/main" id="{C93433E8-4A47-4F3B-9537-5046F4033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7618" y="1326687"/>
            <a:ext cx="3071693" cy="331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403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5616892" cy="2308324"/>
          </a:xfrm>
          <a:prstGeom prst="rect">
            <a:avLst/>
          </a:prstGeom>
          <a:noFill/>
        </p:spPr>
        <p:txBody>
          <a:bodyPr wrap="square" rtlCol="0">
            <a:spAutoFit/>
          </a:bodyPr>
          <a:lstStyle/>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Uso reducido de identificadores de VLAN en la red física</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Creación de una superposición de Capa 2 (L2) lógica flexible en las redes IP existentes de la infraestructura física existente.</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Cargas de trabajo y máquinas virtuales de aplicaciones que son independientes de la red de superposición y funcionan como si estuvieran conectadas a una red física de Capa 2</a:t>
            </a:r>
          </a:p>
        </p:txBody>
      </p:sp>
      <p:pic>
        <p:nvPicPr>
          <p:cNvPr id="3074" name="Picture 2" descr="Resultado de imagen para nsx virtual switch">
            <a:extLst>
              <a:ext uri="{FF2B5EF4-FFF2-40B4-BE49-F238E27FC236}">
                <a16:creationId xmlns:a16="http://schemas.microsoft.com/office/drawing/2014/main" id="{C93433E8-4A47-4F3B-9537-5046F4033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003" y="1326687"/>
            <a:ext cx="3071693" cy="331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104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02353" cy="2800767"/>
          </a:xfrm>
          <a:prstGeom prst="rect">
            <a:avLst/>
          </a:prstGeom>
          <a:noFill/>
        </p:spPr>
        <p:txBody>
          <a:bodyPr wrap="square" rtlCol="0">
            <a:spAutoFit/>
          </a:bodyPr>
          <a:lstStyle/>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Escala masiva facilitada de hipervisores</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Varias características, como la restauración y la copia de seguridad de la configuración, la comprobación del estado de red y la calidad de servicio (</a:t>
            </a:r>
            <a:r>
              <a:rPr lang="es-MX" sz="1600" dirty="0" err="1">
                <a:latin typeface="Arial" panose="020B0604020202020204" pitchFamily="34" charset="0"/>
                <a:cs typeface="Arial" panose="020B0604020202020204" pitchFamily="34" charset="0"/>
              </a:rPr>
              <a:t>QoS</a:t>
            </a:r>
            <a:r>
              <a:rPr lang="es-MX" sz="1600" dirty="0">
                <a:latin typeface="Arial" panose="020B0604020202020204" pitchFamily="34" charset="0"/>
                <a:cs typeface="Arial" panose="020B0604020202020204" pitchFamily="34" charset="0"/>
              </a:rPr>
              <a:t>) y LACP, proporcionan un kit de herramientas integral para la administración del tráfico, la supervisión y la solución de problemas de una red virtual</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Los enrutadores lógicos pueden proporcionar un puente de Capa 2 desde el espacio de red lógica (VXLAN) hasta la red física (VLAN).</a:t>
            </a:r>
          </a:p>
          <a:p>
            <a:pPr algn="just"/>
            <a:r>
              <a:rPr lang="es-MX" sz="1600" dirty="0">
                <a:latin typeface="Arial" panose="020B0604020202020204" pitchFamily="34" charset="0"/>
                <a:cs typeface="Arial" panose="020B0604020202020204" pitchFamily="34" charset="0"/>
              </a:rPr>
              <a:t>El dispositivo de puerta de enlace generalmente es un dispositivo virtual NSX Edge. NSX Edge ofrece servicios de Capa 2 y Capa 3, firewall perimetral, equilibrio de carga y otros, como SSL VPN y DHCP.</a:t>
            </a:r>
          </a:p>
        </p:txBody>
      </p:sp>
    </p:spTree>
    <p:extLst>
      <p:ext uri="{BB962C8B-B14F-4D97-AF65-F5344CB8AC3E}">
        <p14:creationId xmlns:p14="http://schemas.microsoft.com/office/powerpoint/2010/main" val="78875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Presentación y logística del curso</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894618" cy="2554545"/>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Prácticas (Basadas en los laboratorios del curso oficial de VMware)</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Por cada tema que requiera laboratorio</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1 práctica grupal dirigida</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1 práctica individual (en caso de aplicar)</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Sesión de preguntas y respuestas</a:t>
            </a:r>
          </a:p>
          <a:p>
            <a:pPr marL="742950" lvl="1" indent="-285750" algn="just">
              <a:buFontTx/>
              <a:buChar char="-"/>
            </a:pPr>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Por cada tema teórico</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Sesión de preguntas y respuestas</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Casos</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uso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caso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aplicar</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72815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3905050" cy="3785652"/>
          </a:xfrm>
          <a:prstGeom prst="rect">
            <a:avLst/>
          </a:prstGeom>
          <a:noFill/>
        </p:spPr>
        <p:txBody>
          <a:bodyPr wrap="square" rtlCol="0">
            <a:spAutoFit/>
          </a:bodyPr>
          <a:lstStyle/>
          <a:p>
            <a:pPr algn="just"/>
            <a:r>
              <a:rPr lang="es-MX" sz="1600" dirty="0">
                <a:solidFill>
                  <a:schemeClr val="accent1">
                    <a:lumMod val="50000"/>
                  </a:schemeClr>
                </a:solidFill>
                <a:latin typeface="Arial" panose="020B0604020202020204" pitchFamily="34" charset="0"/>
                <a:cs typeface="Arial" panose="020B0604020202020204" pitchFamily="34" charset="0"/>
              </a:rPr>
              <a:t>Plano de control</a:t>
            </a:r>
          </a:p>
          <a:p>
            <a:pPr algn="just"/>
            <a:endParaRPr lang="es-MX" sz="1600" dirty="0">
              <a:solidFill>
                <a:schemeClr val="accent1">
                  <a:lumMod val="50000"/>
                </a:schemeClr>
              </a:solidFill>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plano de control se ejecuta en el clúster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es un sistema de administración de estado avanzado distribuido que proporciona funciones del plano de control para funciones de enrutamiento y conmutación lógicos. Es el punto de control central para todos los conmutadores lógicos de una red, además de que conserva la información de todos los hosts, conmutadores lógicos (VXLAN) y enrutadores lógicos distribuidos.</a:t>
            </a:r>
          </a:p>
        </p:txBody>
      </p:sp>
      <p:pic>
        <p:nvPicPr>
          <p:cNvPr id="7" name="Picture 2" descr="Resultado de imagen para plano de datos nsx">
            <a:extLst>
              <a:ext uri="{FF2B5EF4-FFF2-40B4-BE49-F238E27FC236}">
                <a16:creationId xmlns:a16="http://schemas.microsoft.com/office/drawing/2014/main" id="{75CAC30D-6B23-4598-9A11-FEBCEF7B4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101" y="1393028"/>
            <a:ext cx="4836210" cy="296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750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6039292" cy="2308324"/>
          </a:xfrm>
          <a:prstGeom prst="rect">
            <a:avLst/>
          </a:prstGeom>
          <a:noFill/>
        </p:spPr>
        <p:txBody>
          <a:bodyPr wrap="square" rtlCol="0">
            <a:spAutoFit/>
          </a:bodyPr>
          <a:lstStyle/>
          <a:p>
            <a:pPr algn="just"/>
            <a:r>
              <a:rPr lang="es-MX" sz="1600" dirty="0">
                <a:solidFill>
                  <a:schemeClr val="accent1">
                    <a:lumMod val="50000"/>
                  </a:schemeClr>
                </a:solidFill>
                <a:latin typeface="Arial" panose="020B0604020202020204" pitchFamily="34" charset="0"/>
                <a:cs typeface="Arial" panose="020B0604020202020204" pitchFamily="34" charset="0"/>
              </a:rPr>
              <a:t>Plano de control</a:t>
            </a:r>
          </a:p>
          <a:p>
            <a:pPr algn="just"/>
            <a:endParaRPr lang="es-MX" sz="1600" dirty="0">
              <a:solidFill>
                <a:schemeClr val="accent1">
                  <a:lumMod val="50000"/>
                </a:schemeClr>
              </a:solidFill>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clúster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se encarga de administrar los módulos de conmutación y enrutamiento distribuido de los hipervisores. Por la controladora no pasa ningún tráfico del plano de datos. Los nodos de controladora se implementan en un clúster de tres miembros para habilitar la escala y la alta disponibilidad. Cualquier error en los nodos no afecta el tráfico del plano de datos.</a:t>
            </a:r>
          </a:p>
        </p:txBody>
      </p:sp>
      <p:pic>
        <p:nvPicPr>
          <p:cNvPr id="4098" name="Picture 2" descr="Resultado de imagen para cluster nsx controller">
            <a:extLst>
              <a:ext uri="{FF2B5EF4-FFF2-40B4-BE49-F238E27FC236}">
                <a16:creationId xmlns:a16="http://schemas.microsoft.com/office/drawing/2014/main" id="{8661EDFF-625F-4CF5-86E1-EFDFA662C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379" y="1117385"/>
            <a:ext cx="2662932" cy="352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485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23618"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funciona distribuyendo la información de red a los hosts. Para alcanzar un alto nivel de resiliencia,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se integra en un clúster para ofrecer escalabilidad horizontal y HA. El clúster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debe contener tres nodos. Los tres dispositivos virtuales proporcionan, mantienen y actualizan el estado de funcionamiento de las redes del dominio NSX. NSX Manager se utiliza para implementar los nodos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Los tres nodos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forman un clúster de control. El clúster de controladoras requiere cuórum para poder evitar una situación de "cerebro dividido". En ese tipo de situaciones, las incoherencias de datos surgen del mantenimiento de dos conjuntos de datos distintos que se superponen. Las inconsistencias pueden deberse a condiciones de error y a problemas con la sincronización de datos. Al tener tres nodos de controladora se garantiza la redundancia de datos en caso de que ocurra un error en un nodo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34564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02353" cy="3293209"/>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Un clúster de controladoras tiene varias funciones, entre ellas:</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pt-BR" sz="1600" dirty="0" err="1">
                <a:latin typeface="Arial" panose="020B0604020202020204" pitchFamily="34" charset="0"/>
                <a:cs typeface="Arial" panose="020B0604020202020204" pitchFamily="34" charset="0"/>
              </a:rPr>
              <a:t>Proveedor</a:t>
            </a:r>
            <a:r>
              <a:rPr lang="pt-BR" sz="1600" dirty="0">
                <a:latin typeface="Arial" panose="020B0604020202020204" pitchFamily="34" charset="0"/>
                <a:cs typeface="Arial" panose="020B0604020202020204" pitchFamily="34" charset="0"/>
              </a:rPr>
              <a:t> de API</a:t>
            </a:r>
          </a:p>
          <a:p>
            <a:pPr marL="285750" indent="-285750" algn="just">
              <a:buFont typeface="Wingdings" panose="05000000000000000000" pitchFamily="2" charset="2"/>
              <a:buChar char="§"/>
            </a:pPr>
            <a:r>
              <a:rPr lang="pt-BR" sz="1600" dirty="0">
                <a:latin typeface="Arial" panose="020B0604020202020204" pitchFamily="34" charset="0"/>
                <a:cs typeface="Arial" panose="020B0604020202020204" pitchFamily="34" charset="0"/>
              </a:rPr>
              <a:t>Servidor de </a:t>
            </a:r>
            <a:r>
              <a:rPr lang="pt-BR" sz="1600" dirty="0" err="1">
                <a:latin typeface="Arial" panose="020B0604020202020204" pitchFamily="34" charset="0"/>
                <a:cs typeface="Arial" panose="020B0604020202020204" pitchFamily="34" charset="0"/>
              </a:rPr>
              <a:t>persistencia</a:t>
            </a:r>
            <a:endParaRPr lang="pt-BR"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pt-BR" sz="1600" dirty="0">
                <a:latin typeface="Arial" panose="020B0604020202020204" pitchFamily="34" charset="0"/>
                <a:cs typeface="Arial" panose="020B0604020202020204" pitchFamily="34" charset="0"/>
              </a:rPr>
              <a:t>Administrador de </a:t>
            </a:r>
            <a:r>
              <a:rPr lang="pt-BR" sz="1600" dirty="0" err="1">
                <a:latin typeface="Arial" panose="020B0604020202020204" pitchFamily="34" charset="0"/>
                <a:cs typeface="Arial" panose="020B0604020202020204" pitchFamily="34" charset="0"/>
              </a:rPr>
              <a:t>conmutadores</a:t>
            </a:r>
            <a:endParaRPr lang="pt-BR"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pt-BR" sz="1600" dirty="0">
                <a:latin typeface="Arial" panose="020B0604020202020204" pitchFamily="34" charset="0"/>
                <a:cs typeface="Arial" panose="020B0604020202020204" pitchFamily="34" charset="0"/>
              </a:rPr>
              <a:t>Administrador lógico</a:t>
            </a:r>
          </a:p>
          <a:p>
            <a:pPr marL="285750" indent="-285750" algn="just">
              <a:buFont typeface="Wingdings" panose="05000000000000000000" pitchFamily="2" charset="2"/>
              <a:buChar char="§"/>
            </a:pPr>
            <a:r>
              <a:rPr lang="pt-BR" sz="1600" dirty="0">
                <a:latin typeface="Arial" panose="020B0604020202020204" pitchFamily="34" charset="0"/>
                <a:cs typeface="Arial" panose="020B0604020202020204" pitchFamily="34" charset="0"/>
              </a:rPr>
              <a:t>Servidor de </a:t>
            </a:r>
            <a:r>
              <a:rPr lang="pt-BR" sz="1600" dirty="0" err="1">
                <a:latin typeface="Arial" panose="020B0604020202020204" pitchFamily="34" charset="0"/>
                <a:cs typeface="Arial" panose="020B0604020202020204" pitchFamily="34" charset="0"/>
              </a:rPr>
              <a:t>directorio</a:t>
            </a:r>
            <a:endParaRPr lang="pt-BR"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A cada función le corresponde un nodo de controladora maestro. Si se producen errores en un nodo del controlador principal de una función, el clúster elige un nuevo nodo principal para esa función entre los nodos disponibles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El nuevo nodo principal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para esa función vuelve a asignar las porciones perdidas de trabajo entre los nodos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restantes.</a:t>
            </a:r>
          </a:p>
        </p:txBody>
      </p:sp>
    </p:spTree>
    <p:extLst>
      <p:ext uri="{BB962C8B-B14F-4D97-AF65-F5344CB8AC3E}">
        <p14:creationId xmlns:p14="http://schemas.microsoft.com/office/powerpoint/2010/main" val="3369774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02353"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admite tres modos para el plano de control de conmutadores lógicos: multidifusión, unidifusión e híbrido.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Al utilizar un clúster de controladoras para administrar los conmutadores lógicos basados en VXLAN deja de ser necesaria la compatibilidad de multidifusión de la infraestructura de red física. No es necesario proporcionar direcciones IP para un grupo de multidifusión ni habilitar las características de enrutamiento de PMI o de intromisión de IGMP en los enrutadores o los conmutadores físicos. Por lo tanto, los modos híbrido y de unidifusión desacoplan a NSX de la red física.</a:t>
            </a:r>
          </a:p>
        </p:txBody>
      </p:sp>
    </p:spTree>
    <p:extLst>
      <p:ext uri="{BB962C8B-B14F-4D97-AF65-F5344CB8AC3E}">
        <p14:creationId xmlns:p14="http://schemas.microsoft.com/office/powerpoint/2010/main" val="3212768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02353" cy="2062103"/>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Las VXLAN que están en el modo de unidifusión del plano de control no requieren que la red física admita la multidifusión para poder administrar el tráfico de difusión, de unidifusión desconocida y de multidifusión (BUM) dentro de un conmutador lógico. El modo de unidifusión replica todo el tráfico BUM localmente en el host y no requiere la configuración de la red física. En el modo híbrido, parte de la replicación del tráfico BUM se descarga en el conmutador físico del primer salto para lograr un mejor rendimiento. El modo híbrido requiere la intromisión de IGMP en el conmutador del primer salto y el acceso a un solicitante de IGMP en cada subred de VTEP.</a:t>
            </a:r>
          </a:p>
        </p:txBody>
      </p:sp>
    </p:spTree>
    <p:extLst>
      <p:ext uri="{BB962C8B-B14F-4D97-AF65-F5344CB8AC3E}">
        <p14:creationId xmlns:p14="http://schemas.microsoft.com/office/powerpoint/2010/main" val="3176481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8" y="1212273"/>
            <a:ext cx="8876807" cy="2308324"/>
          </a:xfrm>
          <a:prstGeom prst="rect">
            <a:avLst/>
          </a:prstGeom>
          <a:noFill/>
        </p:spPr>
        <p:txBody>
          <a:bodyPr wrap="square" rtlCol="0">
            <a:spAutoFit/>
          </a:bodyPr>
          <a:lstStyle/>
          <a:p>
            <a:pPr algn="just"/>
            <a:r>
              <a:rPr lang="es-MX" sz="1600" dirty="0">
                <a:solidFill>
                  <a:schemeClr val="accent1">
                    <a:lumMod val="50000"/>
                  </a:schemeClr>
                </a:solidFill>
                <a:latin typeface="Arial" panose="020B0604020202020204" pitchFamily="34" charset="0"/>
                <a:cs typeface="Arial" panose="020B0604020202020204" pitchFamily="34" charset="0"/>
              </a:rPr>
              <a:t>Plano de administración</a:t>
            </a:r>
          </a:p>
          <a:p>
            <a:pPr algn="just"/>
            <a:endParaRPr lang="es-MX" sz="1600" dirty="0">
              <a:solidFill>
                <a:schemeClr val="accent1">
                  <a:lumMod val="50000"/>
                </a:schemeClr>
              </a:solidFill>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NSX Manager crea el plano de administración. Este es el componente que administra la red centralizada de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Proporciona el único punto de configuración y los puntos de entrada de la API de REST. NSX Manager se instala como dispositivo virtual en cualquier host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del entorno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NSX Manager y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tienen una relación uno a uno. Por cada instancia de NSX Manager, hay una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a:t>
            </a:r>
          </a:p>
        </p:txBody>
      </p:sp>
    </p:spTree>
    <p:extLst>
      <p:ext uri="{BB962C8B-B14F-4D97-AF65-F5344CB8AC3E}">
        <p14:creationId xmlns:p14="http://schemas.microsoft.com/office/powerpoint/2010/main" val="34892824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8" y="1212273"/>
            <a:ext cx="8876807" cy="2308324"/>
          </a:xfrm>
          <a:prstGeom prst="rect">
            <a:avLst/>
          </a:prstGeom>
          <a:noFill/>
        </p:spPr>
        <p:txBody>
          <a:bodyPr wrap="square" rtlCol="0">
            <a:spAutoFit/>
          </a:bodyPr>
          <a:lstStyle/>
          <a:p>
            <a:pPr algn="just"/>
            <a:r>
              <a:rPr lang="es-MX" sz="1600" dirty="0">
                <a:solidFill>
                  <a:schemeClr val="accent1">
                    <a:lumMod val="50000"/>
                  </a:schemeClr>
                </a:solidFill>
                <a:latin typeface="Arial" panose="020B0604020202020204" pitchFamily="34" charset="0"/>
                <a:cs typeface="Arial" panose="020B0604020202020204" pitchFamily="34" charset="0"/>
              </a:rPr>
              <a:t>Plataforma de consumo</a:t>
            </a:r>
          </a:p>
          <a:p>
            <a:pPr algn="just"/>
            <a:endParaRPr lang="es-MX" sz="1600" dirty="0">
              <a:solidFill>
                <a:schemeClr val="accent1">
                  <a:lumMod val="50000"/>
                </a:schemeClr>
              </a:solidFill>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uso de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se puede controlar directamente desde la interfaz de usuario de NSX Manager, disponible en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En general, los usuarios finales unen la virtualización de red con Cloud Management </a:t>
            </a:r>
            <a:r>
              <a:rPr lang="es-MX" sz="1600" dirty="0" err="1">
                <a:latin typeface="Arial" panose="020B0604020202020204" pitchFamily="34" charset="0"/>
                <a:cs typeface="Arial" panose="020B0604020202020204" pitchFamily="34" charset="0"/>
              </a:rPr>
              <a:t>Platform</a:t>
            </a:r>
            <a:r>
              <a:rPr lang="es-MX" sz="1600" dirty="0">
                <a:latin typeface="Arial" panose="020B0604020202020204" pitchFamily="34" charset="0"/>
                <a:cs typeface="Arial" panose="020B0604020202020204" pitchFamily="34" charset="0"/>
              </a:rPr>
              <a:t> (CMP) para implementar aplicaciones.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proporciona una integración completa en prácticamente cualquier CMP a través de REST API. La integración inmediata también está disponible mediante VMware </a:t>
            </a:r>
            <a:r>
              <a:rPr lang="es-MX" sz="1600" dirty="0" err="1">
                <a:latin typeface="Arial" panose="020B0604020202020204" pitchFamily="34" charset="0"/>
                <a:cs typeface="Arial" panose="020B0604020202020204" pitchFamily="34" charset="0"/>
              </a:rPr>
              <a:t>vRealize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Automation</a:t>
            </a:r>
            <a:r>
              <a:rPr lang="es-MX" sz="1600" dirty="0">
                <a:latin typeface="Arial" panose="020B0604020202020204" pitchFamily="34" charset="0"/>
                <a:cs typeface="Arial" panose="020B0604020202020204" pitchFamily="34" charset="0"/>
              </a:rPr>
              <a:t> Center, </a:t>
            </a:r>
            <a:r>
              <a:rPr lang="es-MX" sz="1600" dirty="0" err="1">
                <a:latin typeface="Arial" panose="020B0604020202020204" pitchFamily="34" charset="0"/>
                <a:cs typeface="Arial" panose="020B0604020202020204" pitchFamily="34" charset="0"/>
              </a:rPr>
              <a:t>vCloud</a:t>
            </a:r>
            <a:r>
              <a:rPr lang="es-MX" sz="1600" dirty="0">
                <a:latin typeface="Arial" panose="020B0604020202020204" pitchFamily="34" charset="0"/>
                <a:cs typeface="Arial" panose="020B0604020202020204" pitchFamily="34" charset="0"/>
              </a:rPr>
              <a:t> Director y </a:t>
            </a:r>
            <a:r>
              <a:rPr lang="es-MX" sz="1600" dirty="0" err="1">
                <a:latin typeface="Arial" panose="020B0604020202020204" pitchFamily="34" charset="0"/>
                <a:cs typeface="Arial" panose="020B0604020202020204" pitchFamily="34" charset="0"/>
              </a:rPr>
              <a:t>OpenStack</a:t>
            </a:r>
            <a:r>
              <a:rPr lang="es-MX" sz="1600" dirty="0">
                <a:latin typeface="Arial" panose="020B0604020202020204" pitchFamily="34" charset="0"/>
                <a:cs typeface="Arial" panose="020B0604020202020204" pitchFamily="34" charset="0"/>
              </a:rPr>
              <a:t> con el complemento </a:t>
            </a:r>
            <a:r>
              <a:rPr lang="es-MX" sz="1600" dirty="0" err="1">
                <a:latin typeface="Arial" panose="020B0604020202020204" pitchFamily="34" charset="0"/>
                <a:cs typeface="Arial" panose="020B0604020202020204" pitchFamily="34" charset="0"/>
              </a:rPr>
              <a:t>Neutron</a:t>
            </a:r>
            <a:r>
              <a:rPr lang="es-MX"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26909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8" y="1212273"/>
            <a:ext cx="8876807" cy="3046988"/>
          </a:xfrm>
          <a:prstGeom prst="rect">
            <a:avLst/>
          </a:prstGeom>
          <a:noFill/>
        </p:spPr>
        <p:txBody>
          <a:bodyPr wrap="square" rtlCol="0">
            <a:spAutoFit/>
          </a:bodyPr>
          <a:lstStyle/>
          <a:p>
            <a:pPr algn="just"/>
            <a:r>
              <a:rPr lang="es-MX" sz="1600" dirty="0">
                <a:solidFill>
                  <a:schemeClr val="accent1">
                    <a:lumMod val="50000"/>
                  </a:schemeClr>
                </a:solidFill>
                <a:latin typeface="Arial" panose="020B0604020202020204" pitchFamily="34" charset="0"/>
                <a:cs typeface="Arial" panose="020B0604020202020204" pitchFamily="34" charset="0"/>
              </a:rPr>
              <a:t>NSX Edge</a:t>
            </a:r>
          </a:p>
          <a:p>
            <a:pPr algn="just"/>
            <a:endParaRPr lang="es-MX" sz="1600" dirty="0">
              <a:solidFill>
                <a:schemeClr val="accent1">
                  <a:lumMod val="50000"/>
                </a:schemeClr>
              </a:solidFill>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Puede instalar NSX Edge como una puerta de enlace de servicios Edge (ESG) o un enrutador lógico distribuido (DLR). La cantidad de dispositivos Edge, incluidos las ESG y los DLR, está limitada a 250 por host.</a:t>
            </a:r>
          </a:p>
          <a:p>
            <a:pPr algn="just"/>
            <a:endParaRPr lang="es-MX" sz="1600" dirty="0">
              <a:latin typeface="Arial" panose="020B0604020202020204" pitchFamily="34" charset="0"/>
              <a:cs typeface="Arial" panose="020B0604020202020204" pitchFamily="34" charset="0"/>
            </a:endParaRPr>
          </a:p>
          <a:p>
            <a:pPr algn="just"/>
            <a:r>
              <a:rPr lang="es-MX" sz="1600" dirty="0">
                <a:solidFill>
                  <a:schemeClr val="accent1">
                    <a:lumMod val="50000"/>
                  </a:schemeClr>
                </a:solidFill>
                <a:latin typeface="Arial" panose="020B0604020202020204" pitchFamily="34" charset="0"/>
                <a:cs typeface="Arial" panose="020B0604020202020204" pitchFamily="34" charset="0"/>
              </a:rPr>
              <a:t>NSX </a:t>
            </a:r>
            <a:r>
              <a:rPr lang="es-MX" sz="1600" dirty="0" err="1">
                <a:solidFill>
                  <a:schemeClr val="accent1">
                    <a:lumMod val="50000"/>
                  </a:schemeClr>
                </a:solidFill>
                <a:latin typeface="Arial" panose="020B0604020202020204" pitchFamily="34" charset="0"/>
                <a:cs typeface="Arial" panose="020B0604020202020204" pitchFamily="34" charset="0"/>
              </a:rPr>
              <a:t>Services</a:t>
            </a:r>
            <a:endParaRPr lang="es-MX" sz="1600" dirty="0">
              <a:solidFill>
                <a:schemeClr val="accent1">
                  <a:lumMod val="50000"/>
                </a:schemeClr>
              </a:solidFill>
              <a:latin typeface="Arial" panose="020B0604020202020204" pitchFamily="34" charset="0"/>
              <a:cs typeface="Arial" panose="020B0604020202020204" pitchFamily="34" charset="0"/>
            </a:endParaRPr>
          </a:p>
          <a:p>
            <a:pPr algn="just"/>
            <a:endParaRPr lang="es-MX" sz="1600" dirty="0">
              <a:solidFill>
                <a:schemeClr val="accent1">
                  <a:lumMod val="50000"/>
                </a:schemeClr>
              </a:solidFill>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Los componentes de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funcionan juntos para ofrecer los siguientes </a:t>
            </a:r>
            <a:r>
              <a:rPr lang="es-MX" sz="1600" dirty="0" err="1">
                <a:latin typeface="Arial" panose="020B0604020202020204" pitchFamily="34" charset="0"/>
                <a:cs typeface="Arial" panose="020B0604020202020204" pitchFamily="34" charset="0"/>
              </a:rPr>
              <a:t>Vmware</a:t>
            </a:r>
            <a:r>
              <a:rPr lang="es-MX" sz="1600" dirty="0">
                <a:latin typeface="Arial" panose="020B0604020202020204" pitchFamily="34" charset="0"/>
                <a:cs typeface="Arial" panose="020B0604020202020204" pitchFamily="34" charset="0"/>
              </a:rPr>
              <a:t> NSX </a:t>
            </a:r>
            <a:r>
              <a:rPr lang="es-MX" sz="1600" dirty="0" err="1">
                <a:latin typeface="Arial" panose="020B0604020202020204" pitchFamily="34" charset="0"/>
                <a:cs typeface="Arial" panose="020B0604020202020204" pitchFamily="34" charset="0"/>
              </a:rPr>
              <a:t>Services</a:t>
            </a:r>
            <a:r>
              <a:rPr lang="es-MX" sz="1600" dirty="0">
                <a:latin typeface="Arial" panose="020B0604020202020204" pitchFamily="34" charset="0"/>
                <a:cs typeface="Arial" panose="020B0604020202020204" pitchFamily="34" charset="0"/>
              </a:rPr>
              <a:t> funcionales.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*Consulte el manual oficial para recibir indicaciones sobre el cómo instalar NSX</a:t>
            </a:r>
          </a:p>
        </p:txBody>
      </p:sp>
    </p:spTree>
    <p:extLst>
      <p:ext uri="{BB962C8B-B14F-4D97-AF65-F5344CB8AC3E}">
        <p14:creationId xmlns:p14="http://schemas.microsoft.com/office/powerpoint/2010/main" val="139303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NSX Manager</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8" y="1212273"/>
            <a:ext cx="4808819"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NSX Manager se instala como dispositivo virtual en cualquier host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del entorno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a:t>
            </a:r>
          </a:p>
          <a:p>
            <a:pPr algn="just"/>
            <a:r>
              <a:rPr lang="es-MX" sz="1600" dirty="0">
                <a:latin typeface="Arial" panose="020B0604020202020204" pitchFamily="34" charset="0"/>
                <a:cs typeface="Arial" panose="020B0604020202020204" pitchFamily="34" charset="0"/>
              </a:rPr>
              <a:t>NSX Manager proporciona la interfaz de usuario gráfica (GUI) y las API REST para crear, configurar y supervisar los componentes de NSX, como controladoras, conmutadores lógicos y puertas de enlace de servicios Edge. NSX Manager proporciona una vista de sistema agregada y es el componente de administración de red centralizada de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La máquina virtual de NSX Manager está incluida en un archivo OVA, lo que le permite utilizar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para importar NSX Manager al almacén de datos y el inventario de la máquina virtual.</a:t>
            </a:r>
          </a:p>
        </p:txBody>
      </p:sp>
      <p:pic>
        <p:nvPicPr>
          <p:cNvPr id="1026" name="Picture 2" descr="Resultado de imagen para nsx manager">
            <a:extLst>
              <a:ext uri="{FF2B5EF4-FFF2-40B4-BE49-F238E27FC236}">
                <a16:creationId xmlns:a16="http://schemas.microsoft.com/office/drawing/2014/main" id="{694D1B8B-50F3-4CD5-96E9-BF7DC4E43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177" y="1212273"/>
            <a:ext cx="3671135" cy="331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46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Presentación y logística del curso</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923615" cy="3046988"/>
          </a:xfrm>
          <a:prstGeom prst="rect">
            <a:avLst/>
          </a:prstGeom>
          <a:noFill/>
        </p:spPr>
        <p:txBody>
          <a:bodyPr wrap="square" rtlCol="0">
            <a:spAutoFit/>
          </a:bodyPr>
          <a:lstStyle/>
          <a:p>
            <a:pPr lvl="1" algn="just"/>
            <a:r>
              <a:rPr lang="es-MX" sz="1600" dirty="0">
                <a:latin typeface="Arial" panose="020B0604020202020204" pitchFamily="34" charset="0"/>
                <a:cs typeface="Arial" panose="020B0604020202020204" pitchFamily="34" charset="0"/>
              </a:rPr>
              <a:t>Introducción al curso</a:t>
            </a:r>
          </a:p>
          <a:p>
            <a:pPr lvl="1" algn="just"/>
            <a:endParaRPr lang="es-MX" sz="1600" dirty="0">
              <a:latin typeface="Arial" panose="020B0604020202020204" pitchFamily="34" charset="0"/>
              <a:cs typeface="Arial" panose="020B0604020202020204" pitchFamily="34" charset="0"/>
            </a:endParaRPr>
          </a:p>
          <a:p>
            <a:pPr marL="1200150" lvl="2"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Presentaciones y logística del curso</a:t>
            </a:r>
          </a:p>
          <a:p>
            <a:pPr marL="1200150" lvl="2"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Objetivos del curso</a:t>
            </a:r>
          </a:p>
          <a:p>
            <a:pPr marL="1200150" lvl="2"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a:p>
            <a:pPr lvl="1" algn="just"/>
            <a:r>
              <a:rPr lang="es-MX" sz="1600" dirty="0">
                <a:latin typeface="Arial" panose="020B0604020202020204" pitchFamily="34" charset="0"/>
                <a:cs typeface="Arial" panose="020B0604020202020204" pitchFamily="34" charset="0"/>
              </a:rPr>
              <a:t>Componentes de la gestión y el control de VMware NSX</a:t>
            </a:r>
          </a:p>
          <a:p>
            <a:pPr lvl="1" algn="just"/>
            <a:endParaRPr lang="es-MX" sz="1600" dirty="0">
              <a:latin typeface="Arial" panose="020B0604020202020204" pitchFamily="34" charset="0"/>
              <a:cs typeface="Arial" panose="020B0604020202020204" pitchFamily="34" charset="0"/>
            </a:endParaRPr>
          </a:p>
          <a:p>
            <a:pPr marL="1200150" lvl="2"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Introducción a la virtualización de VMware </a:t>
            </a:r>
            <a:r>
              <a:rPr lang="es-MX" sz="1600" dirty="0" err="1">
                <a:latin typeface="Arial" panose="020B0604020202020204" pitchFamily="34" charset="0"/>
                <a:cs typeface="Arial" panose="020B0604020202020204" pitchFamily="34" charset="0"/>
              </a:rPr>
              <a:t>vSphere</a:t>
            </a:r>
            <a:endParaRPr lang="es-MX" sz="1600" dirty="0">
              <a:latin typeface="Arial" panose="020B0604020202020204" pitchFamily="34" charset="0"/>
              <a:cs typeface="Arial" panose="020B0604020202020204" pitchFamily="34" charset="0"/>
            </a:endParaRPr>
          </a:p>
          <a:p>
            <a:pPr marL="1200150" lvl="2"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Evolución del centro de datos definido por software</a:t>
            </a:r>
          </a:p>
          <a:p>
            <a:pPr marL="1200150" lvl="2"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Introducción a NSX</a:t>
            </a:r>
          </a:p>
          <a:p>
            <a:pPr marL="1200150" lvl="2"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VMware NSX Manager</a:t>
            </a:r>
          </a:p>
          <a:p>
            <a:pPr marL="1200150" lvl="2" indent="-285750" algn="just">
              <a:buFont typeface="Wingdings" panose="05000000000000000000" pitchFamily="2" charset="2"/>
              <a:buChar char="§"/>
            </a:pPr>
            <a:r>
              <a:rPr lang="es-MX" sz="1600" dirty="0" err="1">
                <a:latin typeface="Arial" panose="020B0604020202020204" pitchFamily="34" charset="0"/>
                <a:cs typeface="Arial" panose="020B0604020202020204" pitchFamily="34" charset="0"/>
              </a:rPr>
              <a:t>Cluster</a:t>
            </a:r>
            <a:r>
              <a:rPr lang="es-MX" sz="1600" dirty="0">
                <a:latin typeface="Arial" panose="020B0604020202020204" pitchFamily="34" charset="0"/>
                <a:cs typeface="Arial" panose="020B0604020202020204" pitchFamily="34" charset="0"/>
              </a:rPr>
              <a:t> de NSX </a:t>
            </a:r>
            <a:r>
              <a:rPr lang="es-MX" sz="1600" dirty="0" err="1">
                <a:latin typeface="Arial" panose="020B0604020202020204" pitchFamily="34" charset="0"/>
                <a:cs typeface="Arial" panose="020B0604020202020204" pitchFamily="34" charset="0"/>
              </a:rPr>
              <a:t>Controller</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469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NSX Manager</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8" y="1212273"/>
            <a:ext cx="8902354" cy="2800767"/>
          </a:xfrm>
          <a:prstGeom prst="rect">
            <a:avLst/>
          </a:prstGeom>
          <a:noFill/>
        </p:spPr>
        <p:txBody>
          <a:bodyPr wrap="square" rtlCol="0">
            <a:spAutoFit/>
          </a:bodyPr>
          <a:lstStyle/>
          <a:p>
            <a:pPr algn="just"/>
            <a:r>
              <a:rPr lang="es-MX" sz="1600" dirty="0">
                <a:solidFill>
                  <a:schemeClr val="tx2">
                    <a:lumMod val="50000"/>
                  </a:schemeClr>
                </a:solidFill>
                <a:latin typeface="Arial" panose="020B0604020202020204" pitchFamily="34" charset="0"/>
                <a:cs typeface="Arial" panose="020B0604020202020204" pitchFamily="34" charset="0"/>
              </a:rPr>
              <a:t>Requisitos de implementación</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El servicio de administración de NSX debe estar en ejecución. En la interfaz web de NSX Manager disponible en https://&lt;nsx-manager-ip&gt;, haga clic en Inicio (Home) &gt; Ver resumen (View </a:t>
            </a:r>
            <a:r>
              <a:rPr lang="es-MX" sz="1600" dirty="0" err="1">
                <a:latin typeface="Arial" panose="020B0604020202020204" pitchFamily="34" charset="0"/>
                <a:cs typeface="Arial" panose="020B0604020202020204" pitchFamily="34" charset="0"/>
              </a:rPr>
              <a:t>Summary</a:t>
            </a:r>
            <a:r>
              <a:rPr lang="es-MX" sz="1600" dirty="0">
                <a:latin typeface="Arial" panose="020B0604020202020204" pitchFamily="34" charset="0"/>
                <a:cs typeface="Arial" panose="020B0604020202020204" pitchFamily="34" charset="0"/>
              </a:rPr>
              <a:t>) para ver el estado del servicio.</a:t>
            </a:r>
          </a:p>
          <a:p>
            <a:pPr marL="285750"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Debe utilizar una cuenta de usuario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que sea miembro del grupo Administradores (</a:t>
            </a:r>
            <a:r>
              <a:rPr lang="es-MX" sz="1600" dirty="0" err="1">
                <a:latin typeface="Arial" panose="020B0604020202020204" pitchFamily="34" charset="0"/>
                <a:cs typeface="Arial" panose="020B0604020202020204" pitchFamily="34" charset="0"/>
              </a:rPr>
              <a:t>Administrators</a:t>
            </a:r>
            <a:r>
              <a:rPr lang="es-MX" sz="1600" dirty="0">
                <a:latin typeface="Arial" panose="020B0604020202020204" pitchFamily="34" charset="0"/>
                <a:cs typeface="Arial" panose="020B0604020202020204" pitchFamily="34" charset="0"/>
              </a:rPr>
              <a:t>)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para realizar la sincronización de NSX Manager con el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Si la contraseña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tiene caracteres no ASCII, debe cambiarla antes de sincronizar NSX Manager con el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p:txBody>
      </p:sp>
    </p:spTree>
    <p:extLst>
      <p:ext uri="{BB962C8B-B14F-4D97-AF65-F5344CB8AC3E}">
        <p14:creationId xmlns:p14="http://schemas.microsoft.com/office/powerpoint/2010/main" val="7830222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NSX Manager</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8" y="1212273"/>
            <a:ext cx="8902354" cy="2800767"/>
          </a:xfrm>
          <a:prstGeom prst="rect">
            <a:avLst/>
          </a:prstGeom>
          <a:noFill/>
        </p:spPr>
        <p:txBody>
          <a:bodyPr wrap="square" rtlCol="0">
            <a:spAutoFit/>
          </a:bodyPr>
          <a:lstStyle/>
          <a:p>
            <a:pPr algn="just"/>
            <a:r>
              <a:rPr lang="es-MX" sz="1600" dirty="0">
                <a:solidFill>
                  <a:schemeClr val="tx2">
                    <a:lumMod val="50000"/>
                  </a:schemeClr>
                </a:solidFill>
                <a:latin typeface="Arial" panose="020B0604020202020204" pitchFamily="34" charset="0"/>
                <a:cs typeface="Arial" panose="020B0604020202020204" pitchFamily="34" charset="0"/>
              </a:rPr>
              <a:t>Requisitos de implementación</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Compruebe que la resolución de nombres directa e inversa funciona y que los siguientes sistemas pueden resolver los nombres DNS del resto:</a:t>
            </a:r>
          </a:p>
          <a:p>
            <a:pPr algn="just"/>
            <a:endParaRPr lang="es-MX" sz="16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Dispositivos NSX Manager</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Sistemas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Sistemas de </a:t>
            </a:r>
            <a:r>
              <a:rPr lang="es-MX" sz="1600" dirty="0" err="1">
                <a:latin typeface="Arial" panose="020B0604020202020204" pitchFamily="34" charset="0"/>
                <a:cs typeface="Arial" panose="020B0604020202020204" pitchFamily="34" charset="0"/>
              </a:rPr>
              <a:t>Platform</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Services</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Controller</a:t>
            </a:r>
            <a:endParaRPr lang="es-MX" sz="16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Hosts </a:t>
            </a:r>
            <a:r>
              <a:rPr lang="es-MX" sz="1600" dirty="0" err="1">
                <a:latin typeface="Arial" panose="020B0604020202020204" pitchFamily="34" charset="0"/>
                <a:cs typeface="Arial" panose="020B0604020202020204" pitchFamily="34" charset="0"/>
              </a:rPr>
              <a:t>ESXi</a:t>
            </a:r>
            <a:endParaRPr lang="es-MX" sz="16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*Consulte el manual oficial para recibir indicaciones sobre el cómo instalar NSX Manager</a:t>
            </a:r>
          </a:p>
        </p:txBody>
      </p:sp>
    </p:spTree>
    <p:extLst>
      <p:ext uri="{BB962C8B-B14F-4D97-AF65-F5344CB8AC3E}">
        <p14:creationId xmlns:p14="http://schemas.microsoft.com/office/powerpoint/2010/main" val="5271773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err="1">
                <a:latin typeface="Arial" panose="020B0604020202020204" pitchFamily="34" charset="0"/>
                <a:cs typeface="Arial" panose="020B0604020202020204" pitchFamily="34" charset="0"/>
              </a:rPr>
              <a:t>Clusters</a:t>
            </a:r>
            <a:r>
              <a:rPr lang="es-MX" sz="2000" dirty="0">
                <a:latin typeface="Arial" panose="020B0604020202020204" pitchFamily="34" charset="0"/>
                <a:cs typeface="Arial" panose="020B0604020202020204" pitchFamily="34" charset="0"/>
              </a:rPr>
              <a:t> del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8" y="1212273"/>
            <a:ext cx="8902354"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es un sistema avanzado de </a:t>
            </a:r>
            <a:r>
              <a:rPr lang="es-MX" sz="1600" dirty="0" err="1">
                <a:latin typeface="Arial" panose="020B0604020202020204" pitchFamily="34" charset="0"/>
                <a:cs typeface="Arial" panose="020B0604020202020204" pitchFamily="34" charset="0"/>
              </a:rPr>
              <a:t>gestion</a:t>
            </a:r>
            <a:r>
              <a:rPr lang="es-MX" sz="1600" dirty="0">
                <a:latin typeface="Arial" panose="020B0604020202020204" pitchFamily="34" charset="0"/>
                <a:cs typeface="Arial" panose="020B0604020202020204" pitchFamily="34" charset="0"/>
              </a:rPr>
              <a:t> que controla las redes virtuales.  Es el punto de control central para todas las redes </a:t>
            </a:r>
            <a:r>
              <a:rPr lang="es-MX" sz="1600" dirty="0" err="1">
                <a:latin typeface="Arial" panose="020B0604020202020204" pitchFamily="34" charset="0"/>
                <a:cs typeface="Arial" panose="020B0604020202020204" pitchFamily="34" charset="0"/>
              </a:rPr>
              <a:t>logicas</a:t>
            </a:r>
            <a:r>
              <a:rPr lang="es-MX" sz="1600" dirty="0">
                <a:latin typeface="Arial" panose="020B0604020202020204" pitchFamily="34" charset="0"/>
                <a:cs typeface="Arial" panose="020B0604020202020204" pitchFamily="34" charset="0"/>
              </a:rPr>
              <a:t> y mantiene </a:t>
            </a:r>
            <a:r>
              <a:rPr lang="es-MX" sz="1600" dirty="0" err="1">
                <a:latin typeface="Arial" panose="020B0604020202020204" pitchFamily="34" charset="0"/>
                <a:cs typeface="Arial" panose="020B0604020202020204" pitchFamily="34" charset="0"/>
              </a:rPr>
              <a:t>informacion</a:t>
            </a:r>
            <a:r>
              <a:rPr lang="es-MX" sz="1600" dirty="0">
                <a:latin typeface="Arial" panose="020B0604020202020204" pitchFamily="34" charset="0"/>
                <a:cs typeface="Arial" panose="020B0604020202020204" pitchFamily="34" charset="0"/>
              </a:rPr>
              <a:t> acerca de las maquinas virtuales, hosts, </a:t>
            </a:r>
            <a:r>
              <a:rPr lang="es-MX" sz="1600" dirty="0" err="1">
                <a:latin typeface="Arial" panose="020B0604020202020204" pitchFamily="34" charset="0"/>
                <a:cs typeface="Arial" panose="020B0604020202020204" pitchFamily="34" charset="0"/>
              </a:rPr>
              <a:t>switches</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logicos</a:t>
            </a:r>
            <a:r>
              <a:rPr lang="es-MX" sz="1600" dirty="0">
                <a:latin typeface="Arial" panose="020B0604020202020204" pitchFamily="34" charset="0"/>
                <a:cs typeface="Arial" panose="020B0604020202020204" pitchFamily="34" charset="0"/>
              </a:rPr>
              <a:t> y </a:t>
            </a:r>
            <a:r>
              <a:rPr lang="es-MX" sz="1600" dirty="0" err="1">
                <a:latin typeface="Arial" panose="020B0604020202020204" pitchFamily="34" charset="0"/>
                <a:cs typeface="Arial" panose="020B0604020202020204" pitchFamily="34" charset="0"/>
              </a:rPr>
              <a:t>routers</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logicos</a:t>
            </a:r>
            <a:r>
              <a:rPr lang="es-MX" sz="1600" dirty="0">
                <a:latin typeface="Arial" panose="020B0604020202020204" pitchFamily="34" charset="0"/>
                <a:cs typeface="Arial" panose="020B0604020202020204" pitchFamily="34" charset="0"/>
              </a:rPr>
              <a:t> distribuidos.  Entre las responsabilidades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está el mantener las siguientes tablas:</a:t>
            </a:r>
          </a:p>
          <a:p>
            <a:pPr algn="just"/>
            <a:endParaRPr lang="es-MX" sz="16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Tabla ARP</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Tabla MAC</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Tabla VTEP</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Tablas de </a:t>
            </a:r>
            <a:r>
              <a:rPr lang="es-MX" sz="1600" dirty="0" err="1">
                <a:latin typeface="Arial" panose="020B0604020202020204" pitchFamily="34" charset="0"/>
                <a:cs typeface="Arial" panose="020B0604020202020204" pitchFamily="34" charset="0"/>
              </a:rPr>
              <a:t>routing</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5113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err="1">
                <a:latin typeface="Arial" panose="020B0604020202020204" pitchFamily="34" charset="0"/>
                <a:cs typeface="Arial" panose="020B0604020202020204" pitchFamily="34" charset="0"/>
              </a:rPr>
              <a:t>Clusters</a:t>
            </a:r>
            <a:r>
              <a:rPr lang="es-MX" sz="2000" dirty="0">
                <a:latin typeface="Arial" panose="020B0604020202020204" pitchFamily="34" charset="0"/>
                <a:cs typeface="Arial" panose="020B0604020202020204" pitchFamily="34" charset="0"/>
              </a:rPr>
              <a:t> del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8" y="1212273"/>
            <a:ext cx="8902354" cy="3046988"/>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Basicamente</a:t>
            </a:r>
            <a:r>
              <a:rPr lang="es-MX" sz="1600" dirty="0">
                <a:latin typeface="Arial" panose="020B0604020202020204" pitchFamily="34" charset="0"/>
                <a:cs typeface="Arial" panose="020B0604020202020204" pitchFamily="34" charset="0"/>
              </a:rPr>
              <a:t>,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se encarga de recolectar la información de configuración de red aprendida por los hosts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y por los NSX </a:t>
            </a:r>
            <a:r>
              <a:rPr lang="es-MX" sz="1600" dirty="0" err="1">
                <a:latin typeface="Arial" panose="020B0604020202020204" pitchFamily="34" charset="0"/>
                <a:cs typeface="Arial" panose="020B0604020202020204" pitchFamily="34" charset="0"/>
              </a:rPr>
              <a:t>Logical</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Router</a:t>
            </a:r>
            <a:r>
              <a:rPr lang="es-MX" sz="1600" dirty="0">
                <a:latin typeface="Arial" panose="020B0604020202020204" pitchFamily="34" charset="0"/>
                <a:cs typeface="Arial" panose="020B0604020202020204" pitchFamily="34" charset="0"/>
              </a:rPr>
              <a:t> Control VM.  Esta información incluye los VTEP de cada hosts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las rutas </a:t>
            </a:r>
            <a:r>
              <a:rPr lang="es-MX" sz="1600" dirty="0" err="1">
                <a:latin typeface="Arial" panose="020B0604020202020204" pitchFamily="34" charset="0"/>
                <a:cs typeface="Arial" panose="020B0604020202020204" pitchFamily="34" charset="0"/>
              </a:rPr>
              <a:t>dinamicas</a:t>
            </a:r>
            <a:r>
              <a:rPr lang="es-MX" sz="1600" dirty="0">
                <a:latin typeface="Arial" panose="020B0604020202020204" pitchFamily="34" charset="0"/>
                <a:cs typeface="Arial" panose="020B0604020202020204" pitchFamily="34" charset="0"/>
              </a:rPr>
              <a:t> aprendidas a través de protocolos de </a:t>
            </a:r>
            <a:r>
              <a:rPr lang="es-MX" sz="1600" dirty="0" err="1">
                <a:latin typeface="Arial" panose="020B0604020202020204" pitchFamily="34" charset="0"/>
                <a:cs typeface="Arial" panose="020B0604020202020204" pitchFamily="34" charset="0"/>
              </a:rPr>
              <a:t>routing</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dinamico</a:t>
            </a:r>
            <a:r>
              <a:rPr lang="es-MX" sz="1600" dirty="0">
                <a:latin typeface="Arial" panose="020B0604020202020204" pitchFamily="34" charset="0"/>
                <a:cs typeface="Arial" panose="020B0604020202020204" pitchFamily="34" charset="0"/>
              </a:rPr>
              <a:t> como BGP o OSPF.  Toda la comunicación se lleva a cabo a través del uso de los </a:t>
            </a:r>
            <a:r>
              <a:rPr lang="es-MX" sz="1600" dirty="0" err="1">
                <a:latin typeface="Arial" panose="020B0604020202020204" pitchFamily="34" charset="0"/>
                <a:cs typeface="Arial" panose="020B0604020202020204" pitchFamily="34" charset="0"/>
              </a:rPr>
              <a:t>User</a:t>
            </a:r>
            <a:r>
              <a:rPr lang="es-MX" sz="1600" dirty="0">
                <a:latin typeface="Arial" panose="020B0604020202020204" pitchFamily="34" charset="0"/>
                <a:cs typeface="Arial" panose="020B0604020202020204" pitchFamily="34" charset="0"/>
              </a:rPr>
              <a:t> World </a:t>
            </a:r>
            <a:r>
              <a:rPr lang="es-MX" sz="1600" dirty="0" err="1">
                <a:latin typeface="Arial" panose="020B0604020202020204" pitchFamily="34" charset="0"/>
                <a:cs typeface="Arial" panose="020B0604020202020204" pitchFamily="34" charset="0"/>
              </a:rPr>
              <a:t>Agents</a:t>
            </a:r>
            <a:r>
              <a:rPr lang="es-MX" sz="1600" dirty="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al pertenecer al plano de Control, no tiene ningún trafico de datos pasando a través de el.  Debido a esto, cualquier falla en los nodos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no genera impacto alguno en el trafico a nivel de Data </a:t>
            </a:r>
            <a:r>
              <a:rPr lang="es-MX" sz="1600" dirty="0" err="1">
                <a:latin typeface="Arial" panose="020B0604020202020204" pitchFamily="34" charset="0"/>
                <a:cs typeface="Arial" panose="020B0604020202020204" pitchFamily="34" charset="0"/>
              </a:rPr>
              <a:t>Plane</a:t>
            </a:r>
            <a:r>
              <a:rPr lang="es-MX" sz="1600" dirty="0">
                <a:latin typeface="Arial" panose="020B0604020202020204" pitchFamily="34" charset="0"/>
                <a:cs typeface="Arial" panose="020B0604020202020204" pitchFamily="34" charset="0"/>
              </a:rPr>
              <a:t>.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En ambientes productivos, VMware recomienda el </a:t>
            </a:r>
            <a:r>
              <a:rPr lang="es-MX" sz="1600" dirty="0" err="1">
                <a:latin typeface="Arial" panose="020B0604020202020204" pitchFamily="34" charset="0"/>
                <a:cs typeface="Arial" panose="020B0604020202020204" pitchFamily="34" charset="0"/>
              </a:rPr>
              <a:t>deploy</a:t>
            </a:r>
            <a:r>
              <a:rPr lang="es-MX" sz="1600" dirty="0">
                <a:latin typeface="Arial" panose="020B0604020202020204" pitchFamily="34" charset="0"/>
                <a:cs typeface="Arial" panose="020B0604020202020204" pitchFamily="34" charset="0"/>
              </a:rPr>
              <a:t> de 3 nodos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formando un </a:t>
            </a:r>
            <a:r>
              <a:rPr lang="es-MX" sz="1600" dirty="0" err="1">
                <a:latin typeface="Arial" panose="020B0604020202020204" pitchFamily="34" charset="0"/>
                <a:cs typeface="Arial" panose="020B0604020202020204" pitchFamily="34" charset="0"/>
              </a:rPr>
              <a:t>cluster</a:t>
            </a:r>
            <a:r>
              <a:rPr lang="es-MX" sz="1600" dirty="0">
                <a:latin typeface="Arial" panose="020B0604020202020204" pitchFamily="34" charset="0"/>
                <a:cs typeface="Arial" panose="020B0604020202020204" pitchFamily="34" charset="0"/>
              </a:rPr>
              <a:t>, lo cual permite contar con alta disponibilidad y escalabilidad del servicio. </a:t>
            </a:r>
          </a:p>
        </p:txBody>
      </p:sp>
    </p:spTree>
    <p:extLst>
      <p:ext uri="{BB962C8B-B14F-4D97-AF65-F5344CB8AC3E}">
        <p14:creationId xmlns:p14="http://schemas.microsoft.com/office/powerpoint/2010/main" val="12833305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err="1">
                <a:latin typeface="Arial" panose="020B0604020202020204" pitchFamily="34" charset="0"/>
                <a:cs typeface="Arial" panose="020B0604020202020204" pitchFamily="34" charset="0"/>
              </a:rPr>
              <a:t>Clusters</a:t>
            </a:r>
            <a:r>
              <a:rPr lang="es-MX" sz="2000" dirty="0">
                <a:latin typeface="Arial" panose="020B0604020202020204" pitchFamily="34" charset="0"/>
                <a:cs typeface="Arial" panose="020B0604020202020204" pitchFamily="34" charset="0"/>
              </a:rPr>
              <a:t> del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8" y="1212273"/>
            <a:ext cx="8902354"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 uso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en el plano de Control provee varios beneficios:</a:t>
            </a:r>
          </a:p>
          <a:p>
            <a:pPr algn="just"/>
            <a:endParaRPr lang="es-MX" sz="16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s-MX" sz="1600" dirty="0" err="1">
                <a:latin typeface="Arial" panose="020B0604020202020204" pitchFamily="34" charset="0"/>
                <a:cs typeface="Arial" panose="020B0604020202020204" pitchFamily="34" charset="0"/>
              </a:rPr>
              <a:t>Clustering</a:t>
            </a:r>
            <a:r>
              <a:rPr lang="es-MX" sz="1600" dirty="0">
                <a:latin typeface="Arial" panose="020B0604020202020204" pitchFamily="34" charset="0"/>
                <a:cs typeface="Arial" panose="020B0604020202020204" pitchFamily="34" charset="0"/>
              </a:rPr>
              <a:t> para HA y escalabilidad</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Distribución de carga entre los nodos del </a:t>
            </a:r>
            <a:r>
              <a:rPr lang="es-MX" sz="1600" dirty="0" err="1">
                <a:latin typeface="Arial" panose="020B0604020202020204" pitchFamily="34" charset="0"/>
                <a:cs typeface="Arial" panose="020B0604020202020204" pitchFamily="34" charset="0"/>
              </a:rPr>
              <a:t>cluster</a:t>
            </a:r>
            <a:r>
              <a:rPr lang="es-MX" sz="1600" dirty="0">
                <a:latin typeface="Arial" panose="020B0604020202020204" pitchFamily="34" charset="0"/>
                <a:cs typeface="Arial" panose="020B0604020202020204" pitchFamily="34" charset="0"/>
              </a:rPr>
              <a:t>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Distribución de la información de VXLAN y </a:t>
            </a:r>
            <a:r>
              <a:rPr lang="es-MX" sz="1600" dirty="0" err="1">
                <a:latin typeface="Arial" panose="020B0604020202020204" pitchFamily="34" charset="0"/>
                <a:cs typeface="Arial" panose="020B0604020202020204" pitchFamily="34" charset="0"/>
              </a:rPr>
              <a:t>routing</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logico</a:t>
            </a:r>
            <a:r>
              <a:rPr lang="es-MX" sz="1600" dirty="0">
                <a:latin typeface="Arial" panose="020B0604020202020204" pitchFamily="34" charset="0"/>
                <a:cs typeface="Arial" panose="020B0604020202020204" pitchFamily="34" charset="0"/>
              </a:rPr>
              <a:t> entre los hosts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Mantiene distribuida la información de las tablas para VXLAN y </a:t>
            </a:r>
            <a:r>
              <a:rPr lang="es-MX" sz="1600" dirty="0" err="1">
                <a:latin typeface="Arial" panose="020B0604020202020204" pitchFamily="34" charset="0"/>
                <a:cs typeface="Arial" panose="020B0604020202020204" pitchFamily="34" charset="0"/>
              </a:rPr>
              <a:t>routers</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logicos</a:t>
            </a:r>
            <a:r>
              <a:rPr lang="es-MX" sz="1600" dirty="0">
                <a:latin typeface="Arial" panose="020B0604020202020204" pitchFamily="34" charset="0"/>
                <a:cs typeface="Arial" panose="020B0604020202020204" pitchFamily="34" charset="0"/>
              </a:rPr>
              <a:t> distribuidos.</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Permite eliminar la dependencia de </a:t>
            </a:r>
            <a:r>
              <a:rPr lang="es-MX" sz="1600" dirty="0" err="1">
                <a:latin typeface="Arial" panose="020B0604020202020204" pitchFamily="34" charset="0"/>
                <a:cs typeface="Arial" panose="020B0604020202020204" pitchFamily="34" charset="0"/>
              </a:rPr>
              <a:t>Multicast</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Routing</a:t>
            </a:r>
            <a:r>
              <a:rPr lang="es-MX" sz="1600" dirty="0">
                <a:latin typeface="Arial" panose="020B0604020202020204" pitchFamily="34" charset="0"/>
                <a:cs typeface="Arial" panose="020B0604020202020204" pitchFamily="34" charset="0"/>
              </a:rPr>
              <a:t> y la necesidad de configurar </a:t>
            </a:r>
            <a:r>
              <a:rPr lang="es-MX" sz="1600" dirty="0" err="1">
                <a:latin typeface="Arial" panose="020B0604020202020204" pitchFamily="34" charset="0"/>
                <a:cs typeface="Arial" panose="020B0604020202020204" pitchFamily="34" charset="0"/>
              </a:rPr>
              <a:t>Protocol</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Independent</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Multicast</a:t>
            </a:r>
            <a:r>
              <a:rPr lang="es-MX" sz="1600" dirty="0">
                <a:latin typeface="Arial" panose="020B0604020202020204" pitchFamily="34" charset="0"/>
                <a:cs typeface="Arial" panose="020B0604020202020204" pitchFamily="34" charset="0"/>
              </a:rPr>
              <a:t> (PIM) en la red </a:t>
            </a:r>
            <a:r>
              <a:rPr lang="es-MX" sz="1600" dirty="0" err="1">
                <a:latin typeface="Arial" panose="020B0604020202020204" pitchFamily="34" charset="0"/>
                <a:cs typeface="Arial" panose="020B0604020202020204" pitchFamily="34" charset="0"/>
              </a:rPr>
              <a:t>fisica</a:t>
            </a:r>
            <a:r>
              <a:rPr lang="es-MX" sz="1600" dirty="0">
                <a:latin typeface="Arial" panose="020B0604020202020204" pitchFamily="34" charset="0"/>
                <a:cs typeface="Arial" panose="020B0604020202020204" pitchFamily="34" charset="0"/>
              </a:rPr>
              <a:t>.</a:t>
            </a:r>
          </a:p>
          <a:p>
            <a:pPr lvl="1"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es un Virtual </a:t>
            </a:r>
            <a:r>
              <a:rPr lang="es-MX" sz="1600" dirty="0" err="1">
                <a:latin typeface="Arial" panose="020B0604020202020204" pitchFamily="34" charset="0"/>
                <a:cs typeface="Arial" panose="020B0604020202020204" pitchFamily="34" charset="0"/>
              </a:rPr>
              <a:t>Appliance</a:t>
            </a:r>
            <a:r>
              <a:rPr lang="es-MX" sz="1600" dirty="0">
                <a:latin typeface="Arial" panose="020B0604020202020204" pitchFamily="34" charset="0"/>
                <a:cs typeface="Arial" panose="020B0604020202020204" pitchFamily="34" charset="0"/>
              </a:rPr>
              <a:t> cuyo </a:t>
            </a:r>
            <a:r>
              <a:rPr lang="es-MX" sz="1600" dirty="0" err="1">
                <a:latin typeface="Arial" panose="020B0604020202020204" pitchFamily="34" charset="0"/>
                <a:cs typeface="Arial" panose="020B0604020202020204" pitchFamily="34" charset="0"/>
              </a:rPr>
              <a:t>deploy</a:t>
            </a:r>
            <a:r>
              <a:rPr lang="es-MX" sz="1600" dirty="0">
                <a:latin typeface="Arial" panose="020B0604020202020204" pitchFamily="34" charset="0"/>
                <a:cs typeface="Arial" panose="020B0604020202020204" pitchFamily="34" charset="0"/>
              </a:rPr>
              <a:t> se realiza a través del NSX Manager, es decir, no es necesaria la instalación manual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88148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err="1">
                <a:latin typeface="Arial" panose="020B0604020202020204" pitchFamily="34" charset="0"/>
                <a:cs typeface="Arial" panose="020B0604020202020204" pitchFamily="34" charset="0"/>
              </a:rPr>
              <a:t>Clusters</a:t>
            </a:r>
            <a:r>
              <a:rPr lang="es-MX" sz="2000" dirty="0">
                <a:latin typeface="Arial" panose="020B0604020202020204" pitchFamily="34" charset="0"/>
                <a:cs typeface="Arial" panose="020B0604020202020204" pitchFamily="34" charset="0"/>
              </a:rPr>
              <a:t> del NSX </a:t>
            </a:r>
            <a:r>
              <a:rPr lang="es-MX" sz="2000" dirty="0" err="1">
                <a:latin typeface="Arial" panose="020B0604020202020204" pitchFamily="34" charset="0"/>
                <a:cs typeface="Arial" panose="020B0604020202020204" pitchFamily="34" charset="0"/>
              </a:rPr>
              <a:t>Controller</a:t>
            </a:r>
            <a:endParaRPr lang="es-MX" sz="2000"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8" y="1212273"/>
            <a:ext cx="8902354" cy="1815882"/>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Los Virtual </a:t>
            </a:r>
            <a:r>
              <a:rPr lang="es-MX" sz="1600" dirty="0" err="1">
                <a:latin typeface="Arial" panose="020B0604020202020204" pitchFamily="34" charset="0"/>
                <a:cs typeface="Arial" panose="020B0604020202020204" pitchFamily="34" charset="0"/>
              </a:rPr>
              <a:t>Appliance</a:t>
            </a:r>
            <a:r>
              <a:rPr lang="es-MX" sz="1600" dirty="0">
                <a:latin typeface="Arial" panose="020B0604020202020204" pitchFamily="34" charset="0"/>
                <a:cs typeface="Arial" panose="020B0604020202020204" pitchFamily="34" charset="0"/>
              </a:rPr>
              <a:t>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son desplegados a través del NSX Manager.  El Virtual </a:t>
            </a:r>
            <a:r>
              <a:rPr lang="es-MX" sz="1600" dirty="0" err="1">
                <a:latin typeface="Arial" panose="020B0604020202020204" pitchFamily="34" charset="0"/>
                <a:cs typeface="Arial" panose="020B0604020202020204" pitchFamily="34" charset="0"/>
              </a:rPr>
              <a:t>Appliance</a:t>
            </a:r>
            <a:r>
              <a:rPr lang="es-MX" sz="1600" dirty="0">
                <a:latin typeface="Arial" panose="020B0604020202020204" pitchFamily="34" charset="0"/>
                <a:cs typeface="Arial" panose="020B0604020202020204" pitchFamily="34" charset="0"/>
              </a:rPr>
              <a:t>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requiere el uso de 4 </a:t>
            </a:r>
            <a:r>
              <a:rPr lang="es-MX" sz="1600" dirty="0" err="1">
                <a:latin typeface="Arial" panose="020B0604020202020204" pitchFamily="34" charset="0"/>
                <a:cs typeface="Arial" panose="020B0604020202020204" pitchFamily="34" charset="0"/>
              </a:rPr>
              <a:t>vCPU</a:t>
            </a:r>
            <a:r>
              <a:rPr lang="es-MX" sz="1600" dirty="0">
                <a:latin typeface="Arial" panose="020B0604020202020204" pitchFamily="34" charset="0"/>
                <a:cs typeface="Arial" panose="020B0604020202020204" pitchFamily="34" charset="0"/>
              </a:rPr>
              <a:t>, 4GB de RAM y 20GB en disco.  Esta configuración de hardware virtual no debiera ser manipulada posteriormente como una VM común en las vistas de inventario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Otro de los requerimientos es que los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deben ser desplegados en el mismo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al cual se encuentra conectado el NSX Manager.</a:t>
            </a:r>
          </a:p>
        </p:txBody>
      </p:sp>
    </p:spTree>
    <p:extLst>
      <p:ext uri="{BB962C8B-B14F-4D97-AF65-F5344CB8AC3E}">
        <p14:creationId xmlns:p14="http://schemas.microsoft.com/office/powerpoint/2010/main" val="4078859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Presentación y logística del curso</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2" y="1212273"/>
            <a:ext cx="6403700" cy="3293209"/>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Curso de nivel: PROFESIONAL</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Este curso se centra en la instalación, la configuración y la gestión de VMware NSX.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curso trata sobre NSX como parte de la plataforma del centro de datos definido por software, casos de uso de implementación, las características de NSX y las funciones operativas en los niveles 2 a 7 del modelo OSI.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Las clases teóricas y los laboratorios prácticos ayudan a los alumnos a comprender las características y funciones de VMware NSX, así como las tareas cotidianas de gestión y control. </a:t>
            </a:r>
          </a:p>
        </p:txBody>
      </p:sp>
      <p:pic>
        <p:nvPicPr>
          <p:cNvPr id="1026" name="Picture 2" descr="Resultado de imagen para vmware nsx">
            <a:extLst>
              <a:ext uri="{FF2B5EF4-FFF2-40B4-BE49-F238E27FC236}">
                <a16:creationId xmlns:a16="http://schemas.microsoft.com/office/drawing/2014/main" id="{15B26990-B297-405D-AD17-68E8A5E914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54" t="17247" r="50000" b="35956"/>
          <a:stretch/>
        </p:blipFill>
        <p:spPr bwMode="auto">
          <a:xfrm>
            <a:off x="6694135" y="1212273"/>
            <a:ext cx="2325174" cy="1275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01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Objetivos del curso</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923616" cy="2308324"/>
          </a:xfrm>
          <a:prstGeom prst="rect">
            <a:avLst/>
          </a:prstGeom>
          <a:noFill/>
        </p:spPr>
        <p:txBody>
          <a:bodyPr wrap="square" rtlCol="0">
            <a:spAutoFit/>
          </a:bodyPr>
          <a:lstStyle/>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Describir la evolución del centro de datos definido por software.</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Implementar y configurar los componentes de NSX para la gestión y el control.</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Describir el funcionamiento de las redes de nivel 2 de NSX.</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Implementar, configurar y utilizar las redes de </a:t>
            </a:r>
            <a:r>
              <a:rPr lang="es-MX" sz="1600" dirty="0" err="1">
                <a:latin typeface="Arial" panose="020B0604020202020204" pitchFamily="34" charset="0"/>
                <a:cs typeface="Arial" panose="020B0604020202020204" pitchFamily="34" charset="0"/>
              </a:rPr>
              <a:t>switches</a:t>
            </a:r>
            <a:r>
              <a:rPr lang="es-MX" sz="1600" dirty="0">
                <a:latin typeface="Arial" panose="020B0604020202020204" pitchFamily="34" charset="0"/>
                <a:cs typeface="Arial" panose="020B0604020202020204" pitchFamily="34" charset="0"/>
              </a:rPr>
              <a:t> lógicos.</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Implementar y configurar dispositivos de </a:t>
            </a:r>
            <a:r>
              <a:rPr lang="es-MX" sz="1600" dirty="0" err="1">
                <a:latin typeface="Arial" panose="020B0604020202020204" pitchFamily="34" charset="0"/>
                <a:cs typeface="Arial" panose="020B0604020202020204" pitchFamily="34" charset="0"/>
              </a:rPr>
              <a:t>routers</a:t>
            </a:r>
            <a:r>
              <a:rPr lang="es-MX" sz="1600" dirty="0">
                <a:latin typeface="Arial" panose="020B0604020202020204" pitchFamily="34" charset="0"/>
                <a:cs typeface="Arial" panose="020B0604020202020204" pitchFamily="34" charset="0"/>
              </a:rPr>
              <a:t> distribuidos de NSX.</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Configurar y utilizar las principales características de NSX Edge </a:t>
            </a:r>
            <a:r>
              <a:rPr lang="es-MX" sz="1600" dirty="0" err="1">
                <a:latin typeface="Arial" panose="020B0604020202020204" pitchFamily="34" charset="0"/>
                <a:cs typeface="Arial" panose="020B0604020202020204" pitchFamily="34" charset="0"/>
              </a:rPr>
              <a:t>Services</a:t>
            </a:r>
            <a:r>
              <a:rPr lang="es-MX" sz="1600" dirty="0">
                <a:latin typeface="Arial" panose="020B0604020202020204" pitchFamily="34" charset="0"/>
                <a:cs typeface="Arial" panose="020B0604020202020204" pitchFamily="34" charset="0"/>
              </a:rPr>
              <a:t> Gateway.</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Configurar las reglas de cortafuegos de NSX Edge</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Utilizar el acceso basado en roles para controlar los privilegios de las cuentas de usuario.</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Utilizar </a:t>
            </a:r>
            <a:r>
              <a:rPr lang="es-MX" sz="1600" dirty="0" err="1">
                <a:latin typeface="Arial" panose="020B0604020202020204" pitchFamily="34" charset="0"/>
                <a:cs typeface="Arial" panose="020B0604020202020204" pitchFamily="34" charset="0"/>
              </a:rPr>
              <a:t>Activity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Monitoring</a:t>
            </a:r>
            <a:r>
              <a:rPr lang="es-MX" sz="1600" dirty="0">
                <a:latin typeface="Arial" panose="020B0604020202020204" pitchFamily="34" charset="0"/>
                <a:cs typeface="Arial" panose="020B0604020202020204" pitchFamily="34" charset="0"/>
              </a:rPr>
              <a:t> para determinar si las políticas de seguridad son eficaces.</a:t>
            </a:r>
          </a:p>
        </p:txBody>
      </p:sp>
    </p:spTree>
    <p:extLst>
      <p:ext uri="{BB962C8B-B14F-4D97-AF65-F5344CB8AC3E}">
        <p14:creationId xmlns:p14="http://schemas.microsoft.com/office/powerpoint/2010/main" val="367593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ES_tradnl" sz="2400" b="1" dirty="0">
                <a:solidFill>
                  <a:schemeClr val="bg1"/>
                </a:solidFill>
                <a:effectLst>
                  <a:outerShdw blurRad="88900" dist="63500" algn="l" rotWithShape="0">
                    <a:prstClr val="black">
                      <a:alpha val="91000"/>
                    </a:prstClr>
                  </a:outerShdw>
                </a:effectLst>
                <a:latin typeface="Helvetica"/>
                <a:ea typeface="+mj-ea"/>
                <a:cs typeface="Helvetica"/>
              </a:rPr>
              <a:t>TEMA II – COMPONENTES DE GESTION Y CONTROL DE VMWARE NSX</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2831050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3856</TotalTime>
  <Words>5837</Words>
  <Application>Microsoft Office PowerPoint</Application>
  <PresentationFormat>Presentación en pantalla (16:9)</PresentationFormat>
  <Paragraphs>357</Paragraphs>
  <Slides>65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65</vt:i4>
      </vt:variant>
    </vt:vector>
  </HeadingPairs>
  <TitlesOfParts>
    <vt:vector size="70" baseType="lpstr">
      <vt:lpstr>Arial</vt:lpstr>
      <vt:lpstr>Calibri</vt:lpstr>
      <vt:lpstr>Helvetica</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Israel Courtois</cp:lastModifiedBy>
  <cp:revision>343</cp:revision>
  <dcterms:created xsi:type="dcterms:W3CDTF">2010-04-12T23:12:02Z</dcterms:created>
  <dcterms:modified xsi:type="dcterms:W3CDTF">2019-09-03T08:58:00Z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