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handoutMasterIdLst>
    <p:handoutMasterId r:id="rId28"/>
  </p:handoutMasterIdLst>
  <p:sldIdLst>
    <p:sldId id="256" r:id="rId5"/>
    <p:sldId id="291" r:id="rId6"/>
    <p:sldId id="352" r:id="rId7"/>
    <p:sldId id="358" r:id="rId8"/>
    <p:sldId id="416" r:id="rId9"/>
    <p:sldId id="417" r:id="rId10"/>
    <p:sldId id="351" r:id="rId11"/>
    <p:sldId id="354" r:id="rId12"/>
    <p:sldId id="292" r:id="rId13"/>
    <p:sldId id="418" r:id="rId14"/>
    <p:sldId id="419" r:id="rId15"/>
    <p:sldId id="420" r:id="rId16"/>
    <p:sldId id="421" r:id="rId17"/>
    <p:sldId id="422" r:id="rId18"/>
    <p:sldId id="423" r:id="rId19"/>
    <p:sldId id="424" r:id="rId20"/>
    <p:sldId id="426" r:id="rId21"/>
    <p:sldId id="427" r:id="rId22"/>
    <p:sldId id="428" r:id="rId23"/>
    <p:sldId id="429" r:id="rId24"/>
    <p:sldId id="430" r:id="rId25"/>
    <p:sldId id="431"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Courtois" initials="IC" lastIdx="1" clrIdx="0">
    <p:extLst>
      <p:ext uri="{19B8F6BF-5375-455C-9EA6-DF929625EA0E}">
        <p15:presenceInfo xmlns:p15="http://schemas.microsoft.com/office/powerpoint/2012/main" userId="21be2df026f0c8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700"/>
    <a:srgbClr val="1B36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4" autoAdjust="0"/>
    <p:restoredTop sz="91948" autoAdjust="0"/>
  </p:normalViewPr>
  <p:slideViewPr>
    <p:cSldViewPr snapToGrid="0" snapToObjects="1">
      <p:cViewPr varScale="1">
        <p:scale>
          <a:sx n="90" d="100"/>
          <a:sy n="90" d="100"/>
        </p:scale>
        <p:origin x="672" y="72"/>
      </p:cViewPr>
      <p:guideLst>
        <p:guide orient="horz" pos="1620"/>
        <p:guide pos="2880"/>
      </p:guideLst>
    </p:cSldViewPr>
  </p:slideViewPr>
  <p:outlineViewPr>
    <p:cViewPr>
      <p:scale>
        <a:sx n="33" d="100"/>
        <a:sy n="33" d="100"/>
      </p:scale>
      <p:origin x="0" y="-6000"/>
    </p:cViewPr>
  </p:outlineViewPr>
  <p:notesTextViewPr>
    <p:cViewPr>
      <p:scale>
        <a:sx n="100" d="100"/>
        <a:sy n="100" d="100"/>
      </p:scale>
      <p:origin x="0" y="0"/>
    </p:cViewPr>
  </p:notesTextViewPr>
  <p:sorterViewPr>
    <p:cViewPr>
      <p:scale>
        <a:sx n="149" d="100"/>
        <a:sy n="149" d="100"/>
      </p:scale>
      <p:origin x="0" y="-64866"/>
    </p:cViewPr>
  </p:sorterViewPr>
  <p:notesViewPr>
    <p:cSldViewPr snapToGrid="0" snapToObjects="1" showGuides="1">
      <p:cViewPr>
        <p:scale>
          <a:sx n="50" d="100"/>
          <a:sy n="50" d="100"/>
        </p:scale>
        <p:origin x="-2934" y="-1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theme" Target="../theme/theme3.xml"/><Relationship Id="rId4" Type="http://schemas.openxmlformats.org/officeDocument/2006/relationships/image" Target="../media/image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027092" y="8712119"/>
            <a:ext cx="4567549" cy="424780"/>
          </a:xfrm>
          <a:prstGeom prst="rect">
            <a:avLst/>
          </a:prstGeom>
          <a:noFill/>
          <a:ln>
            <a:noFill/>
          </a:ln>
        </p:spPr>
        <p:txBody>
          <a:bodyPr wrap="none" lIns="146344" tIns="73176" rIns="146344" bIns="73176">
            <a:spAutoFit/>
          </a:bodyP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algn="ctr">
              <a:spcBef>
                <a:spcPct val="0"/>
              </a:spcBef>
            </a:pPr>
            <a:r>
              <a:rPr lang="es-MX" sz="900" i="1" dirty="0">
                <a:solidFill>
                  <a:srgbClr val="7F7F7F"/>
                </a:solidFill>
                <a:latin typeface="+mj-lt"/>
              </a:rPr>
              <a:t>Nombre del Curso, Taller o Diplomado</a:t>
            </a:r>
            <a:endParaRPr lang="es-ES" sz="900" i="1" dirty="0">
              <a:solidFill>
                <a:srgbClr val="7F7F7F"/>
              </a:solidFill>
              <a:latin typeface="+mj-lt"/>
            </a:endParaRPr>
          </a:p>
          <a:p>
            <a:pPr algn="ctr" eaLnBrk="1" hangingPunct="1">
              <a:defRPr/>
            </a:pPr>
            <a:r>
              <a:rPr lang="es-MX" sz="900" i="1" dirty="0">
                <a:solidFill>
                  <a:srgbClr val="7F7F7F"/>
                </a:solidFill>
                <a:latin typeface="+mj-lt"/>
              </a:rPr>
              <a:t> Material  elaborado para Grupo NYCE, queda prohibida la reproducción parcial o total.</a:t>
            </a:r>
          </a:p>
        </p:txBody>
      </p:sp>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500782" y="8603576"/>
            <a:ext cx="8201302" cy="146364"/>
          </a:xfrm>
          <a:prstGeom prst="rect">
            <a:avLst/>
          </a:prstGeom>
          <a:extLst>
            <a:ext uri="{FAA26D3D-D897-4be2-8F04-BA451C77F1D7}">
              <ma14:placeholderFlag xmlns="" xmlns:ma14="http://schemas.microsoft.com/office/mac/drawingml/2011/main"/>
            </a:ext>
          </a:extLst>
        </p:spPr>
      </p:pic>
      <p:sp>
        <p:nvSpPr>
          <p:cNvPr id="8" name="4 Marcador de número de diapositiva"/>
          <p:cNvSpPr txBox="1">
            <a:spLocks/>
          </p:cNvSpPr>
          <p:nvPr/>
        </p:nvSpPr>
        <p:spPr>
          <a:xfrm>
            <a:off x="6293564" y="8581076"/>
            <a:ext cx="847515" cy="663944"/>
          </a:xfrm>
          <a:prstGeom prst="rect">
            <a:avLst/>
          </a:prstGeom>
        </p:spPr>
        <p:txBody>
          <a:bodyPr lIns="131311" tIns="65657" rIns="131311" bIns="65657" anchor="ct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eaLnBrk="1" hangingPunct="1">
              <a:defRPr/>
            </a:pPr>
            <a:fld id="{A7625FA2-E728-4802-909F-7A92FC73986F}" type="slidenum">
              <a:rPr lang="es-ES" sz="1300" b="0">
                <a:latin typeface="+mj-lt"/>
              </a:rPr>
              <a:pPr eaLnBrk="1" hangingPunct="1">
                <a:defRPr/>
              </a:pPr>
              <a:t>‹Nº›</a:t>
            </a:fld>
            <a:endParaRPr lang="es-ES" sz="1300" b="0" dirty="0">
              <a:latin typeface="+mj-lt"/>
            </a:endParaRPr>
          </a:p>
        </p:txBody>
      </p:sp>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295" y="152400"/>
            <a:ext cx="873456" cy="791873"/>
          </a:xfrm>
          <a:prstGeom prst="rect">
            <a:avLst/>
          </a:prstGeom>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94" y="225427"/>
            <a:ext cx="2091102" cy="681826"/>
          </a:xfrm>
          <a:prstGeom prst="rect">
            <a:avLst/>
          </a:prstGeom>
        </p:spPr>
      </p:pic>
    </p:spTree>
    <p:extLst>
      <p:ext uri="{BB962C8B-B14F-4D97-AF65-F5344CB8AC3E}">
        <p14:creationId xmlns:p14="http://schemas.microsoft.com/office/powerpoint/2010/main" val="3956562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46F5E-E533-49D7-A0D2-585A3E9F8EE2}" type="datetimeFigureOut">
              <a:rPr lang="es-MX" smtClean="0"/>
              <a:t>03/09/2019</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s-MX"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8" name="TextBox 5"/>
          <p:cNvSpPr txBox="1">
            <a:spLocks noChangeArrowheads="1"/>
          </p:cNvSpPr>
          <p:nvPr/>
        </p:nvSpPr>
        <p:spPr bwMode="auto">
          <a:xfrm>
            <a:off x="1027092" y="8674019"/>
            <a:ext cx="4567549" cy="424780"/>
          </a:xfrm>
          <a:prstGeom prst="rect">
            <a:avLst/>
          </a:prstGeom>
          <a:noFill/>
          <a:ln>
            <a:noFill/>
          </a:ln>
        </p:spPr>
        <p:txBody>
          <a:bodyPr wrap="none" lIns="146344" tIns="73176" rIns="146344" bIns="73176">
            <a:spAutoFit/>
          </a:bodyP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algn="ctr">
              <a:spcBef>
                <a:spcPct val="0"/>
              </a:spcBef>
            </a:pPr>
            <a:r>
              <a:rPr lang="es-MX" sz="900" i="1" dirty="0">
                <a:solidFill>
                  <a:srgbClr val="7F7F7F"/>
                </a:solidFill>
                <a:latin typeface="+mj-lt"/>
              </a:rPr>
              <a:t>Nombre del Curso, Taller o Diplomado</a:t>
            </a:r>
            <a:endParaRPr lang="es-ES" sz="900" i="1" dirty="0">
              <a:solidFill>
                <a:srgbClr val="7F7F7F"/>
              </a:solidFill>
              <a:latin typeface="+mj-lt"/>
            </a:endParaRPr>
          </a:p>
          <a:p>
            <a:pPr algn="ctr" eaLnBrk="1" hangingPunct="1">
              <a:defRPr/>
            </a:pPr>
            <a:r>
              <a:rPr lang="es-MX" sz="900" i="1" dirty="0">
                <a:solidFill>
                  <a:srgbClr val="7F7F7F"/>
                </a:solidFill>
                <a:latin typeface="+mj-lt"/>
              </a:rPr>
              <a:t> Material  elaborado para Grupo NYCE, queda prohibida la reproducción parcial o total.</a:t>
            </a:r>
          </a:p>
        </p:txBody>
      </p:sp>
      <p:pic>
        <p:nvPicPr>
          <p:cNvPr id="9" name="8 Imagen"/>
          <p:cNvPicPr/>
          <p:nvPr/>
        </p:nvPicPr>
        <p:blipFill>
          <a:blip r:embed="rId2">
            <a:extLst>
              <a:ext uri="{28A0092B-C50C-407E-A947-70E740481C1C}">
                <a14:useLocalDpi xmlns:a14="http://schemas.microsoft.com/office/drawing/2010/main" val="0"/>
              </a:ext>
            </a:extLst>
          </a:blip>
          <a:stretch>
            <a:fillRect/>
          </a:stretch>
        </p:blipFill>
        <p:spPr>
          <a:xfrm>
            <a:off x="-500782" y="8565476"/>
            <a:ext cx="8201302" cy="146364"/>
          </a:xfrm>
          <a:prstGeom prst="rect">
            <a:avLst/>
          </a:prstGeom>
          <a:extLst>
            <a:ext uri="{FAA26D3D-D897-4be2-8F04-BA451C77F1D7}">
              <ma14:placeholderFlag xmlns="" xmlns:ma14="http://schemas.microsoft.com/office/mac/drawingml/2011/main"/>
            </a:ext>
          </a:extLst>
        </p:spPr>
      </p:pic>
      <p:sp>
        <p:nvSpPr>
          <p:cNvPr id="10" name="4 Marcador de número de diapositiva"/>
          <p:cNvSpPr txBox="1">
            <a:spLocks/>
          </p:cNvSpPr>
          <p:nvPr/>
        </p:nvSpPr>
        <p:spPr>
          <a:xfrm>
            <a:off x="6293564" y="8542976"/>
            <a:ext cx="847515" cy="663944"/>
          </a:xfrm>
          <a:prstGeom prst="rect">
            <a:avLst/>
          </a:prstGeom>
        </p:spPr>
        <p:txBody>
          <a:bodyPr lIns="131311" tIns="65657" rIns="131311" bIns="65657" anchor="ct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eaLnBrk="1" hangingPunct="1">
              <a:defRPr/>
            </a:pPr>
            <a:fld id="{A7625FA2-E728-4802-909F-7A92FC73986F}" type="slidenum">
              <a:rPr lang="es-ES" sz="1300" b="0">
                <a:latin typeface="+mj-lt"/>
              </a:rPr>
              <a:pPr eaLnBrk="1" hangingPunct="1">
                <a:defRPr/>
              </a:pPr>
              <a:t>‹Nº›</a:t>
            </a:fld>
            <a:endParaRPr lang="es-ES" sz="1300" b="0" dirty="0">
              <a:latin typeface="+mj-lt"/>
            </a:endParaRPr>
          </a:p>
        </p:txBody>
      </p:sp>
    </p:spTree>
    <p:extLst>
      <p:ext uri="{BB962C8B-B14F-4D97-AF65-F5344CB8AC3E}">
        <p14:creationId xmlns:p14="http://schemas.microsoft.com/office/powerpoint/2010/main" val="1595745080"/>
      </p:ext>
    </p:extLst>
  </p:cSld>
  <p:clrMap bg1="lt1" tx1="dk1" bg2="lt2" tx2="dk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‹Nº›</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24200" y="79851"/>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‹Nº›</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24200" y="64085"/>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9/3/2019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MX" sz="2400" b="1" dirty="0">
                <a:solidFill>
                  <a:schemeClr val="bg1"/>
                </a:solidFill>
                <a:effectLst>
                  <a:outerShdw blurRad="88900" dist="63500" algn="l" rotWithShape="0">
                    <a:prstClr val="black">
                      <a:alpha val="91000"/>
                    </a:prstClr>
                  </a:outerShdw>
                </a:effectLst>
                <a:latin typeface="Helvetica"/>
                <a:ea typeface="+mj-ea"/>
                <a:cs typeface="Helvetica"/>
              </a:rPr>
              <a:t>VMware NSX: Instalación, configuración y gestión</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394051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3539430"/>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separa el plano de datos del plano de administración. La funcionalidad de administración del conmutador distribuido reside en el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que permite administrar la configuración de redes del entorno en el nivel del centro de datos. El plano de datos se conserva de forma local en cada host asociado con el conmutador distribuido. La sección del plano de datos del conmutador distribuido se denomina conmutador proxy del host. La configuración de redes que se crea en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(el plano de administración) se transmite automáticamente a todos los conmutadores proxy del host (el plano de datos).</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60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2800767"/>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Grupo de puertos de vínculo superior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Un grupo de puertos de vínculo superior o de </a:t>
            </a:r>
            <a:r>
              <a:rPr lang="es-MX" sz="1600" dirty="0" err="1">
                <a:latin typeface="Arial" panose="020B0604020202020204" pitchFamily="34" charset="0"/>
                <a:cs typeface="Arial" panose="020B0604020202020204" pitchFamily="34" charset="0"/>
              </a:rPr>
              <a:t>dvuplink</a:t>
            </a:r>
            <a:r>
              <a:rPr lang="es-MX" sz="1600" dirty="0">
                <a:latin typeface="Arial" panose="020B0604020202020204" pitchFamily="34" charset="0"/>
                <a:cs typeface="Arial" panose="020B0604020202020204" pitchFamily="34" charset="0"/>
              </a:rPr>
              <a:t> se define durante la creación del conmutador distribuido, y puede tener uno o varios vínculos superiores. Un vínculo superior es una plantilla que se utiliza para configurar las conexiones físicas de los hosts y las directivas de conmutación por error y equilibrio de carga. Las NIC físicas de los hosts se asignan a los vínculos superiores en el conmutador distribuido.</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212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3293209"/>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Grupo de puertos de vínculo superior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En el nivel del host, cada NIC física está conectada a un puerto de vínculo superior con un identificador particular. Las directivas de conmutación por error y equilibrio de carga se establecen a través de los vínculos superiores y se propagan automáticamente a los conmutadores proxy del plano de datos. De esta forma, es posible aplicar una configuración uniforme de conmutación por error y equilibrio de carga para las NIC físicas de todos los hosts asociados con el conmutador distribuido.</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74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3785652"/>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Grupo de puertos distribuidos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Los grupos de puertos distribuidos ofrecen conectividad de red a las máquinas virtuales. Para identificar cada grupo de puertos distribuidos, se utiliza una etiqueta de red que debe ser exclusiva del centro de datos actual. Es posible configurar directivas de formación de equipos de NIC, conmutación por error, equilibrio de carga, VLAN, seguridad, catalogación de tráfico y otras directivas en los grupos de puertos. Los puertos virtuales conectados a un grupo de puertos distribuidos comparten las mismas propiedades que se configuran para el grupo de puertos distribuidos. </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94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3293209"/>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Grupo de puertos distribuidos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Tal como ocurre con los grupos de puertos de vínculo superior, la configuración que se establece en los grupos de puertos distribuidos en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(el plano de administración) se propaga automáticamente a todos los hosts del conmutador distribuido a través de los conmutadores proxy del host (el plano de datos). De esta forma, es posible configurar un grupo de máquinas virtuales para que compartan la misma configuración de redes si se asocian las máquinas virtuales al mismo grupo de puertos distribuidos.</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42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181496" cy="2800767"/>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Flujo de datos de </a:t>
            </a:r>
            <a:r>
              <a:rPr lang="es-MX" sz="1600" dirty="0" err="1">
                <a:solidFill>
                  <a:schemeClr val="accent1">
                    <a:lumMod val="75000"/>
                  </a:schemeClr>
                </a:solidFill>
                <a:latin typeface="Arial" panose="020B0604020202020204" pitchFamily="34" charset="0"/>
                <a:cs typeface="Arial" panose="020B0604020202020204" pitchFamily="34" charset="0"/>
              </a:rPr>
              <a:t>vSphere</a:t>
            </a:r>
            <a:r>
              <a:rPr lang="es-MX" sz="1600" dirty="0">
                <a:solidFill>
                  <a:schemeClr val="accent1">
                    <a:lumMod val="75000"/>
                  </a:schemeClr>
                </a:solidFill>
                <a:latin typeface="Arial" panose="020B0604020202020204" pitchFamily="34" charset="0"/>
                <a:cs typeface="Arial" panose="020B0604020202020204" pitchFamily="34" charset="0"/>
              </a:rPr>
              <a:t> </a:t>
            </a:r>
            <a:r>
              <a:rPr lang="es-MX" sz="1600" dirty="0" err="1">
                <a:solidFill>
                  <a:schemeClr val="accent1">
                    <a:lumMod val="75000"/>
                  </a:schemeClr>
                </a:solidFill>
                <a:latin typeface="Arial" panose="020B0604020202020204" pitchFamily="34" charset="0"/>
                <a:cs typeface="Arial" panose="020B0604020202020204" pitchFamily="34" charset="0"/>
              </a:rPr>
              <a:t>Distributed</a:t>
            </a:r>
            <a:r>
              <a:rPr lang="es-MX" sz="1600" dirty="0">
                <a:solidFill>
                  <a:schemeClr val="accent1">
                    <a:lumMod val="75000"/>
                  </a:schemeClr>
                </a:solidFill>
                <a:latin typeface="Arial" panose="020B0604020202020204" pitchFamily="34" charset="0"/>
                <a:cs typeface="Arial" panose="020B0604020202020204" pitchFamily="34" charset="0"/>
              </a:rPr>
              <a:t> </a:t>
            </a:r>
            <a:r>
              <a:rPr lang="es-MX" sz="1600" dirty="0" err="1">
                <a:solidFill>
                  <a:schemeClr val="accent1">
                    <a:lumMod val="75000"/>
                  </a:schemeClr>
                </a:solidFill>
                <a:latin typeface="Arial" panose="020B0604020202020204" pitchFamily="34" charset="0"/>
                <a:cs typeface="Arial" panose="020B0604020202020204" pitchFamily="34" charset="0"/>
              </a:rPr>
              <a:t>Switch</a:t>
            </a:r>
            <a:endParaRPr lang="es-MX" sz="1600" dirty="0">
              <a:solidFill>
                <a:schemeClr val="accent1">
                  <a:lumMod val="75000"/>
                </a:schemeClr>
              </a:solidFill>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flujo de datos desde las máquinas virtuales y los adaptadores </a:t>
            </a:r>
            <a:r>
              <a:rPr lang="es-MX" sz="1600" dirty="0" err="1">
                <a:latin typeface="Arial" panose="020B0604020202020204" pitchFamily="34" charset="0"/>
                <a:cs typeface="Arial" panose="020B0604020202020204" pitchFamily="34" charset="0"/>
              </a:rPr>
              <a:t>VMkernel</a:t>
            </a:r>
            <a:r>
              <a:rPr lang="es-MX" sz="1600" dirty="0">
                <a:latin typeface="Arial" panose="020B0604020202020204" pitchFamily="34" charset="0"/>
                <a:cs typeface="Arial" panose="020B0604020202020204" pitchFamily="34" charset="0"/>
              </a:rPr>
              <a:t> hacia la red física depende de las directivas de equilibrio de carga y formación de equipos de NIC que se establecen en los grupos de puertos distribuidos. El flujo de datos también depende de la asignación de puertos en el conmutador distribuido.</a:t>
            </a:r>
          </a:p>
        </p:txBody>
      </p:sp>
      <p:pic>
        <p:nvPicPr>
          <p:cNvPr id="1026" name="Picture 2" descr="Puertos de vSphere Distributed Switch para redes de mÃ¡quinas virtuales y VMkernel">
            <a:extLst>
              <a:ext uri="{FF2B5EF4-FFF2-40B4-BE49-F238E27FC236}">
                <a16:creationId xmlns:a16="http://schemas.microsoft.com/office/drawing/2014/main" id="{57297DAA-FE30-468C-B885-C3DF63271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608" y="1212273"/>
            <a:ext cx="4755392" cy="343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34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108543"/>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Las LAN virtuales (VLAN) permiten que se aísle aún más un único segmento LAN físico para que los grupos de puertos se aíslen los unos de los otros como si estuvieran en segmentos físicamente diferentes.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 configuración de VLAN en un entorno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aporta ciertos beneficios.</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Integra los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en una topología de VLAN previa.</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Aísla y protege el tráfico de red.</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Reduce la congestión del tráfico de red.</a:t>
            </a:r>
          </a:p>
          <a:p>
            <a:pPr marL="285750"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algn="just"/>
            <a:r>
              <a:rPr lang="es-MX" dirty="0" err="1"/>
              <a:t>vSphere</a:t>
            </a:r>
            <a:r>
              <a:rPr lang="es-MX" dirty="0"/>
              <a:t> admite tres modos de etiquetado de VLAN en </a:t>
            </a:r>
            <a:r>
              <a:rPr lang="es-MX" dirty="0" err="1"/>
              <a:t>ESXi</a:t>
            </a:r>
            <a:r>
              <a:rPr lang="es-MX" dirty="0"/>
              <a:t>: etiquetado de conmutador externo (EST), etiquetado de conmutador virtual (VST) y etiquetado de invitado virtual (VGT).</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87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EST: El conmutador físico ejecuta el etiquetado de VLAN. Los adaptadores de red de host se conectan para tener acceso a los puertos del conmutador físico.</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VST: El conmutador virtual ejecuta el etiquetado de VLAN antes de que los paquetes salgan del host. Los adaptadores de red de host se conectan a puertos troncales del conmutador físico.</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VGT: La máquina virtual ejecuta el etiquetado de VLAN. El conmutador virtual conserva las etiquetas de VLAN cuando reenvía los paquetes entre la pila de redes de máquina virtual y el conmutador externo. Los adaptadores de red de host se conectan a puertos troncales del conmutador físico.</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admite la modificación de VGT. Por motivos de seguridad, puede configurar un conmutador distribuido para transmitir exclusivamente los paquetes que pertenecen a VLAN específicas.</a:t>
            </a:r>
          </a:p>
        </p:txBody>
      </p:sp>
    </p:spTree>
    <p:extLst>
      <p:ext uri="{BB962C8B-B14F-4D97-AF65-F5344CB8AC3E}">
        <p14:creationId xmlns:p14="http://schemas.microsoft.com/office/powerpoint/2010/main" val="91052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VLAN Privadas</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Las VLAN privadas permiten resolver las limitaciones de identificador de VLAN al agregar una segmentación adicional del dominio de difusión lógico en varios subdominios de difusión más reducidos.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Una VLAN privada se identifica con el identificador de VLAN principal. Un identificador de VLAN principal puede tener varios identificadores de VLAN secundarios asociados. Las VLAN principales son Promiscuas para que los puertos de una VLAN privada puedan comunicarse con puertos configurados como la VLAN principal. Los puertos en una VLAN secundaria pueden ser Aislados y comunicarse solo con puertos promiscuos o Comunitarios y comunicarse tanto con puertos promiscuos como con otros en la misma VLAN secundaria.</a:t>
            </a:r>
          </a:p>
        </p:txBody>
      </p:sp>
    </p:spTree>
    <p:extLst>
      <p:ext uri="{BB962C8B-B14F-4D97-AF65-F5344CB8AC3E}">
        <p14:creationId xmlns:p14="http://schemas.microsoft.com/office/powerpoint/2010/main" val="97284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VLAN Privadas</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156966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Para utilizar VLAN privadas entre un host y el resto de la red física, el conmutador físico conectado al host necesita ser compatible con VLAN privada y estar configurado con los identificadores de VLAN que utiliza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para la funcionalidad de VLAN privada. En el caso de los conmutadores físicos que utilizan aprendizaje basado en identificador de MAC+VLAN, todos los identificadores de VLAN privados correspondientes primero deben introducirse a la base de datos VLAN del conmutador.</a:t>
            </a:r>
          </a:p>
        </p:txBody>
      </p:sp>
    </p:spTree>
    <p:extLst>
      <p:ext uri="{BB962C8B-B14F-4D97-AF65-F5344CB8AC3E}">
        <p14:creationId xmlns:p14="http://schemas.microsoft.com/office/powerpoint/2010/main" val="273552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III – REDES CON SWITCH LOGICO</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3465213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VXLAN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3649868"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VXLAN es una </a:t>
            </a:r>
            <a:r>
              <a:rPr lang="es-MX" sz="1600" dirty="0" err="1">
                <a:latin typeface="Arial" panose="020B0604020202020204" pitchFamily="34" charset="0"/>
                <a:cs typeface="Arial" panose="020B0604020202020204" pitchFamily="34" charset="0"/>
              </a:rPr>
              <a:t>tecnologia</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overlay</a:t>
            </a:r>
            <a:r>
              <a:rPr lang="es-MX" sz="1600" dirty="0">
                <a:latin typeface="Arial" panose="020B0604020202020204" pitchFamily="34" charset="0"/>
                <a:cs typeface="Arial" panose="020B0604020202020204" pitchFamily="34" charset="0"/>
              </a:rPr>
              <a:t> “Ethernet-in-IP”, donde el </a:t>
            </a:r>
            <a:r>
              <a:rPr lang="es-MX" sz="1600" dirty="0" err="1">
                <a:latin typeface="Arial" panose="020B0604020202020204" pitchFamily="34" charset="0"/>
                <a:cs typeface="Arial" panose="020B0604020202020204" pitchFamily="34" charset="0"/>
              </a:rPr>
              <a:t>frame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Layer</a:t>
            </a:r>
            <a:r>
              <a:rPr lang="es-MX" sz="1600" dirty="0">
                <a:latin typeface="Arial" panose="020B0604020202020204" pitchFamily="34" charset="0"/>
                <a:cs typeface="Arial" panose="020B0604020202020204" pitchFamily="34" charset="0"/>
              </a:rPr>
              <a:t> 2 original generado por una MV, es encapsulado en un paquete UDP y reenviado sobre una red de transporte.  Esta tecnología permite extender las redes L2 a través de los limites de L3.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VXLAN tiene una serie de ventajas, que permiten que sea ideal para implementar el concepto de Software </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Network:</a:t>
            </a:r>
          </a:p>
        </p:txBody>
      </p:sp>
      <p:pic>
        <p:nvPicPr>
          <p:cNvPr id="3074" name="Picture 2" descr="Resultado de imagen para vxlan vmware">
            <a:extLst>
              <a:ext uri="{FF2B5EF4-FFF2-40B4-BE49-F238E27FC236}">
                <a16:creationId xmlns:a16="http://schemas.microsoft.com/office/drawing/2014/main" id="{FE85B641-13C0-4799-AAAD-75D7A3251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258" y="1143633"/>
            <a:ext cx="5046784" cy="286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07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VXLAN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 creación de segmentos VXLAN es realizada íntegramente en la capa de software, es decir en NSX.</a:t>
            </a:r>
          </a:p>
          <a:p>
            <a:pPr algn="just"/>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Para esta tarea, no se requiere de ninguna intervención en la infraestructura de red física.</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Un segmento VXLAN es representado por un </a:t>
            </a:r>
            <a:r>
              <a:rPr lang="es-MX" sz="1600" dirty="0" err="1">
                <a:latin typeface="Arial" panose="020B0604020202020204" pitchFamily="34" charset="0"/>
                <a:cs typeface="Arial" panose="020B0604020202020204" pitchFamily="34" charset="0"/>
              </a:rPr>
              <a:t>Logical</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comunicación L2 entre máquinas virtuales en un mismo host se realiza sin salir a la red física.</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comunicación L2 entre máquinas virtuales en distintos hosts se realiza utilizando la red de transporte VXLAN como canal de comunicación.</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creación de segmentos VXLAN puede ser automatizada al integrar NSX con </a:t>
            </a:r>
            <a:r>
              <a:rPr lang="es-MX" sz="1600" dirty="0" err="1">
                <a:latin typeface="Arial" panose="020B0604020202020204" pitchFamily="34" charset="0"/>
                <a:cs typeface="Arial" panose="020B0604020202020204" pitchFamily="34" charset="0"/>
              </a:rPr>
              <a:t>vRealize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Automation</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80000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VXLAN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VXLAN permite la implementación de servicios L2 a L7, como Firewall, NAT, VPN, Load </a:t>
            </a:r>
            <a:r>
              <a:rPr lang="es-MX" sz="1600" dirty="0" err="1">
                <a:latin typeface="Arial" panose="020B0604020202020204" pitchFamily="34" charset="0"/>
                <a:cs typeface="Arial" panose="020B0604020202020204" pitchFamily="34" charset="0"/>
              </a:rPr>
              <a:t>Balancing</a:t>
            </a:r>
            <a:r>
              <a:rPr lang="es-MX" sz="1600" dirty="0">
                <a:latin typeface="Arial" panose="020B0604020202020204" pitchFamily="34" charset="0"/>
                <a:cs typeface="Arial" panose="020B0604020202020204" pitchFamily="34" charset="0"/>
              </a:rPr>
              <a:t>, etc., a nivel de software a través de NSX, sin requerir intervención en la red física.</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a:t>
            </a:r>
            <a:r>
              <a:rPr lang="es-MX" sz="1600" dirty="0" err="1">
                <a:latin typeface="Arial" panose="020B0604020202020204" pitchFamily="34" charset="0"/>
                <a:cs typeface="Arial" panose="020B0604020202020204" pitchFamily="34" charset="0"/>
              </a:rPr>
              <a:t>routing</a:t>
            </a:r>
            <a:r>
              <a:rPr lang="es-MX" sz="1600" dirty="0">
                <a:latin typeface="Arial" panose="020B0604020202020204" pitchFamily="34" charset="0"/>
                <a:cs typeface="Arial" panose="020B0604020202020204" pitchFamily="34" charset="0"/>
              </a:rPr>
              <a:t> entre maquinas virtuales que se encuentran en distintos segmentos de VXLAN (comunicación este-oeste) se realiza utilizando un componente conocido como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Logical</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Router</a:t>
            </a:r>
            <a:r>
              <a:rPr lang="es-MX" sz="1600" dirty="0">
                <a:latin typeface="Arial" panose="020B0604020202020204" pitchFamily="34" charset="0"/>
                <a:cs typeface="Arial" panose="020B0604020202020204" pitchFamily="34" charset="0"/>
              </a:rPr>
              <a:t>.</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En ningún caso será necesario conectarse con un dispositivo L3 en la red física para el </a:t>
            </a:r>
            <a:r>
              <a:rPr lang="es-MX" sz="1600" dirty="0" err="1">
                <a:latin typeface="Arial" panose="020B0604020202020204" pitchFamily="34" charset="0"/>
                <a:cs typeface="Arial" panose="020B0604020202020204" pitchFamily="34" charset="0"/>
              </a:rPr>
              <a:t>routing</a:t>
            </a:r>
            <a:r>
              <a:rPr lang="es-MX" sz="1600" dirty="0">
                <a:latin typeface="Arial" panose="020B0604020202020204" pitchFamily="34" charset="0"/>
                <a:cs typeface="Arial" panose="020B0604020202020204" pitchFamily="34" charset="0"/>
              </a:rPr>
              <a:t> de este trafico.</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Si ambas máquinas virtuales se encuentran en el mismo host, la comunicación se realiza sin salir a la red física.</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Si las maquinas virtuales se encuentran en hosts distintos, entonces la comunicación se lleva a cabo encapsulando los </a:t>
            </a:r>
            <a:r>
              <a:rPr lang="es-MX" sz="1600" dirty="0" err="1">
                <a:latin typeface="Arial" panose="020B0604020202020204" pitchFamily="34" charset="0"/>
                <a:cs typeface="Arial" panose="020B0604020202020204" pitchFamily="34" charset="0"/>
              </a:rPr>
              <a:t>frames</a:t>
            </a:r>
            <a:r>
              <a:rPr lang="es-MX" sz="1600" dirty="0">
                <a:latin typeface="Arial" panose="020B0604020202020204" pitchFamily="34" charset="0"/>
                <a:cs typeface="Arial" panose="020B0604020202020204" pitchFamily="34" charset="0"/>
              </a:rPr>
              <a:t> y transmitiéndolos a través de la Red de transporte VXLAN, de manera de llegar al host que contiene la maquina virtual de destino.</a:t>
            </a:r>
          </a:p>
        </p:txBody>
      </p:sp>
    </p:spTree>
    <p:extLst>
      <p:ext uri="{BB962C8B-B14F-4D97-AF65-F5344CB8AC3E}">
        <p14:creationId xmlns:p14="http://schemas.microsoft.com/office/powerpoint/2010/main" val="3559660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5829542"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Ethernet no es una tecnología sino una familia de tecnologías LAN que se pueden entender mejor utilizando el modelo de referencia OSI. Todas las LAN deben afrontar el tema básico de cómo denominar a las estaciones individuales (nodos). Las especificaciones de Ethernet admiten diferentes medios, anchos de banda y demás variaciones de la Capa 1 y 2. Sin embargo, el formato de trama básico y el esquema de direccionamiento es igual para todas las variedades de Ethernet. Para que varias estaciones accedan a los medios físicos y a otros dispositivos de </a:t>
            </a:r>
            <a:r>
              <a:rPr lang="es-MX" sz="1600" dirty="0" err="1">
                <a:latin typeface="Arial" panose="020B0604020202020204" pitchFamily="34" charset="0"/>
                <a:cs typeface="Arial" panose="020B0604020202020204" pitchFamily="34" charset="0"/>
              </a:rPr>
              <a:t>networking</a:t>
            </a:r>
            <a:r>
              <a:rPr lang="es-MX" sz="1600" dirty="0">
                <a:latin typeface="Arial" panose="020B0604020202020204" pitchFamily="34" charset="0"/>
                <a:cs typeface="Arial" panose="020B0604020202020204" pitchFamily="34" charset="0"/>
              </a:rPr>
              <a:t>, se han inventado diversas estrategias para el control de acceso a los medios. La idea original de Ethernet nació del problema de permitir que dos o más host utilizaran el mismo medio y evitar que las señales interfirieran entre sí.</a:t>
            </a:r>
            <a:endParaRPr lang="en-US" sz="1600" dirty="0">
              <a:latin typeface="Arial" panose="020B0604020202020204" pitchFamily="34" charset="0"/>
              <a:cs typeface="Arial" panose="020B0604020202020204" pitchFamily="34" charset="0"/>
            </a:endParaRPr>
          </a:p>
        </p:txBody>
      </p:sp>
      <p:pic>
        <p:nvPicPr>
          <p:cNvPr id="1026" name="Picture 2" descr="Resultado de imagen para ethernet">
            <a:extLst>
              <a:ext uri="{FF2B5EF4-FFF2-40B4-BE49-F238E27FC236}">
                <a16:creationId xmlns:a16="http://schemas.microsoft.com/office/drawing/2014/main" id="{BA995771-4E36-47A6-A89C-C00EF60A9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275" y="1212273"/>
            <a:ext cx="2903034" cy="191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01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12983"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Ethernet puede partir desde una antigua NIC de 10 Mbps de cable coaxial de un PC, subir a un enlace de fibra de Ethernet de 10 Gbps y terminar en una NIC de 100 Mbps. Siempre que permanezca en redes de Ethernet, el paquete no cambia. Por este motivo, se considera que Ethernet es muy escalable. El ancho de banda de la red podría aumentarse muchas veces sin cambiar la tecnología base de Ethernet.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Ethernet no es una tecnología para </a:t>
            </a:r>
            <a:r>
              <a:rPr lang="es-MX" sz="1600" dirty="0" err="1">
                <a:latin typeface="Arial" panose="020B0604020202020204" pitchFamily="34" charset="0"/>
                <a:cs typeface="Arial" panose="020B0604020202020204" pitchFamily="34" charset="0"/>
              </a:rPr>
              <a:t>networking</a:t>
            </a:r>
            <a:r>
              <a:rPr lang="es-MX" sz="1600" dirty="0">
                <a:latin typeface="Arial" panose="020B0604020202020204" pitchFamily="34" charset="0"/>
                <a:cs typeface="Arial" panose="020B0604020202020204" pitchFamily="34" charset="0"/>
              </a:rPr>
              <a:t> , sino una familia de tecnologías para </a:t>
            </a:r>
            <a:r>
              <a:rPr lang="es-MX" sz="1600" dirty="0" err="1">
                <a:latin typeface="Arial" panose="020B0604020202020204" pitchFamily="34" charset="0"/>
                <a:cs typeface="Arial" panose="020B0604020202020204" pitchFamily="34" charset="0"/>
              </a:rPr>
              <a:t>networking</a:t>
            </a:r>
            <a:r>
              <a:rPr lang="es-MX" sz="1600" dirty="0">
                <a:latin typeface="Arial" panose="020B0604020202020204" pitchFamily="34" charset="0"/>
                <a:cs typeface="Arial" panose="020B0604020202020204" pitchFamily="34" charset="0"/>
              </a:rPr>
              <a:t> que incluye </a:t>
            </a:r>
            <a:r>
              <a:rPr lang="es-MX" sz="1600" dirty="0" err="1">
                <a:latin typeface="Arial" panose="020B0604020202020204" pitchFamily="34" charset="0"/>
                <a:cs typeface="Arial" panose="020B0604020202020204" pitchFamily="34" charset="0"/>
              </a:rPr>
              <a:t>Legacy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Fast</a:t>
            </a:r>
            <a:r>
              <a:rPr lang="es-MX" sz="1600" dirty="0">
                <a:latin typeface="Arial" panose="020B0604020202020204" pitchFamily="34" charset="0"/>
                <a:cs typeface="Arial" panose="020B0604020202020204" pitchFamily="34" charset="0"/>
              </a:rPr>
              <a:t> Ethernet y Gigabit Ethernet. Las velocidades de Ethernet pueden ser de 10, 100, 1000 </a:t>
            </a:r>
            <a:r>
              <a:rPr lang="es-MX" sz="1600" dirty="0" err="1">
                <a:latin typeface="Arial" panose="020B0604020202020204" pitchFamily="34" charset="0"/>
                <a:cs typeface="Arial" panose="020B0604020202020204" pitchFamily="34" charset="0"/>
              </a:rPr>
              <a:t>ó</a:t>
            </a:r>
            <a:r>
              <a:rPr lang="es-MX" sz="1600" dirty="0">
                <a:latin typeface="Arial" panose="020B0604020202020204" pitchFamily="34" charset="0"/>
                <a:cs typeface="Arial" panose="020B0604020202020204" pitchFamily="34" charset="0"/>
              </a:rPr>
              <a:t> 10000 Mbps.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81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894618"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formato básico de la trama y las subcapas del IEEE de las Capas OSI 1 y 2 siguen siendo los mismos para todas las formas de Ethernet. Cuando es necesario expandir Ethernet para agregar un nuevo medio o capacidad, el IEEE publica un nuevo suplemento del estándar 802.3. Los nuevos suplementos reciben una designación de una o dos letras, como por ejemplo: 802.3u. También se asigna una descripción abreviada (identificador) al suplemento. La descripción abreviada consta de: </a:t>
            </a:r>
          </a:p>
          <a:p>
            <a:pPr algn="just"/>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Un número que indica el número de Mbps que se transmiten. </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palabra "base", que indica que se utiliza la señalización banda base. </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Una o más letras del alfabeto que indican el tipo de medio utilizado (F = cable de fibra óptica, T = par trenzado de cobre no blindado).</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348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894618"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10Base-F: 10 Mbps, banda base, cable de fibra óptica.  Longitud máxima del segmento 2000 metros.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100Base-T4: </a:t>
            </a:r>
            <a:r>
              <a:rPr lang="es-MX" sz="1600" dirty="0" err="1">
                <a:latin typeface="Arial" panose="020B0604020202020204" pitchFamily="34" charset="0"/>
                <a:cs typeface="Arial" panose="020B0604020202020204" pitchFamily="34" charset="0"/>
              </a:rPr>
              <a:t>Fast</a:t>
            </a:r>
            <a:r>
              <a:rPr lang="es-MX" sz="1600" dirty="0">
                <a:latin typeface="Arial" panose="020B0604020202020204" pitchFamily="34" charset="0"/>
                <a:cs typeface="Arial" panose="020B0604020202020204" pitchFamily="34" charset="0"/>
              </a:rPr>
              <a:t> Ethernet a 100 Mbps, banda base, que utiliza par trenzado de 4 pares de categoría 3, 4 o 5.  Distancia máxima 100 m.</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100Base-TX: </a:t>
            </a:r>
            <a:r>
              <a:rPr lang="es-MX" sz="1600" dirty="0" err="1">
                <a:latin typeface="Arial" panose="020B0604020202020204" pitchFamily="34" charset="0"/>
                <a:cs typeface="Arial" panose="020B0604020202020204" pitchFamily="34" charset="0"/>
              </a:rPr>
              <a:t>Fast</a:t>
            </a:r>
            <a:r>
              <a:rPr lang="es-MX" sz="1600" dirty="0">
                <a:latin typeface="Arial" panose="020B0604020202020204" pitchFamily="34" charset="0"/>
                <a:cs typeface="Arial" panose="020B0604020202020204" pitchFamily="34" charset="0"/>
              </a:rPr>
              <a:t> Ethernet a 100 Mbps, banda base, utiliza par trenzado de 2 pares de categoría 5.  Distancia máxima 100 m.</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100Base-FX: </a:t>
            </a:r>
            <a:r>
              <a:rPr lang="es-MX" sz="1600" dirty="0" err="1">
                <a:latin typeface="Arial" panose="020B0604020202020204" pitchFamily="34" charset="0"/>
                <a:cs typeface="Arial" panose="020B0604020202020204" pitchFamily="34" charset="0"/>
              </a:rPr>
              <a:t>Fast</a:t>
            </a:r>
            <a:r>
              <a:rPr lang="es-MX" sz="1600" dirty="0">
                <a:latin typeface="Arial" panose="020B0604020202020204" pitchFamily="34" charset="0"/>
                <a:cs typeface="Arial" panose="020B0604020202020204" pitchFamily="34" charset="0"/>
              </a:rPr>
              <a:t> Ethernet a 100 Mbps que utiliza fibra óptica.  Longitud máxima del segmento 2000 metros.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10GBaseT: Conexiones de 10 Gbit por segundo (10.000 Mbps) con una longitud máxima entre </a:t>
            </a:r>
            <a:r>
              <a:rPr lang="es-MX" sz="1600" dirty="0" err="1">
                <a:latin typeface="Arial" panose="020B0604020202020204" pitchFamily="34" charset="0"/>
                <a:cs typeface="Arial" panose="020B0604020202020204" pitchFamily="34" charset="0"/>
              </a:rPr>
              <a:t>hubs</a:t>
            </a:r>
            <a:r>
              <a:rPr lang="es-MX" sz="1600" dirty="0">
                <a:latin typeface="Arial" panose="020B0604020202020204" pitchFamily="34" charset="0"/>
                <a:cs typeface="Arial" panose="020B0604020202020204" pitchFamily="34" charset="0"/>
              </a:rPr>
              <a:t> o repetidores (segmento) de 100 m.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716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923615"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Los estándares de Ethernet definen los protocolos de Capa 2 y las tecnologías de Capa 1. Ethernet opera en las dos capas inferiores del modelo OSI: la capa de enlace de datos y la capa física.</a:t>
            </a: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 capa física abarca los aspectos físicos de la red (cables, </a:t>
            </a:r>
            <a:r>
              <a:rPr lang="es-MX" sz="1600" dirty="0" err="1">
                <a:latin typeface="Arial" panose="020B0604020202020204" pitchFamily="34" charset="0"/>
                <a:cs typeface="Arial" panose="020B0604020202020204" pitchFamily="34" charset="0"/>
              </a:rPr>
              <a:t>switches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hubs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etc</a:t>
            </a:r>
            <a:r>
              <a:rPr lang="es-MX" sz="1600" dirty="0">
                <a:latin typeface="Arial" panose="020B0604020202020204" pitchFamily="34" charset="0"/>
                <a:cs typeface="Arial" panose="020B0604020202020204" pitchFamily="34" charset="0"/>
              </a:rPr>
              <a:t>).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 capa de enlace de datos se encarga de desplazar los datos por el enlace físico de comunicación hasta el nodo receptor, e identifica cada computadora en la red de acuerdo con su dirección de hardware (MAC).</a:t>
            </a:r>
          </a:p>
          <a:p>
            <a:pPr marL="1200150" lvl="2"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719A76D3-4FF0-41BA-BBBF-83BD0C2976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417"/>
          <a:stretch/>
        </p:blipFill>
        <p:spPr bwMode="auto">
          <a:xfrm>
            <a:off x="1957389" y="2114161"/>
            <a:ext cx="447531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6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2551814" y="498764"/>
            <a:ext cx="6592185"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2" y="1212273"/>
            <a:ext cx="4861978" cy="1815882"/>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ofrece administración y supervisión centralizada de la configuración de redes de todos los hosts asociados con el conmutador. El conmutador distribuido se establece en un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sus opciones de configuración se propagan a todos los hosts asociados con el conmutador.</a:t>
            </a:r>
          </a:p>
        </p:txBody>
      </p:sp>
      <p:pic>
        <p:nvPicPr>
          <p:cNvPr id="1026" name="Picture 2" descr="Arquitectura de vSphere Distributed Switch.">
            <a:extLst>
              <a:ext uri="{FF2B5EF4-FFF2-40B4-BE49-F238E27FC236}">
                <a16:creationId xmlns:a16="http://schemas.microsoft.com/office/drawing/2014/main" id="{F140B1BE-CEE2-4C71-BCEB-FA770E165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01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4872611"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conmutador de red en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consta de dos secciones lógicas: el plano de datos y el plano de administración. El plano de datos implementa la conmutación, el filtrado y el etiquetado de paquetes, entre otras funciones. El plano de administración es la estructura de control que se utiliza para configurar la funcionalidad del plano de datos.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Standard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contiene los planos de datos y de administración, y cada conmutador estándar se configura y se mantiene de forma individual.</a:t>
            </a:r>
          </a:p>
        </p:txBody>
      </p:sp>
      <p:pic>
        <p:nvPicPr>
          <p:cNvPr id="7" name="Picture 2" descr="Arquitectura de vSphere Distributed Switch.">
            <a:extLst>
              <a:ext uri="{FF2B5EF4-FFF2-40B4-BE49-F238E27FC236}">
                <a16:creationId xmlns:a16="http://schemas.microsoft.com/office/drawing/2014/main" id="{77E95F73-0EA4-4491-9865-0B7DF92B4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939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3991</TotalTime>
  <Words>2131</Words>
  <Application>Microsoft Office PowerPoint</Application>
  <PresentationFormat>Presentación en pantalla (16:9)</PresentationFormat>
  <Paragraphs>103</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Helvetica</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Israel Courtois</cp:lastModifiedBy>
  <cp:revision>372</cp:revision>
  <dcterms:created xsi:type="dcterms:W3CDTF">2010-04-12T23:12:02Z</dcterms:created>
  <dcterms:modified xsi:type="dcterms:W3CDTF">2019-09-03T13:38:26Z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