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7"/>
  </p:notesMasterIdLst>
  <p:handoutMasterIdLst>
    <p:handoutMasterId r:id="rId38"/>
  </p:handoutMasterIdLst>
  <p:sldIdLst>
    <p:sldId id="256" r:id="rId5"/>
    <p:sldId id="291" r:id="rId6"/>
    <p:sldId id="352" r:id="rId7"/>
    <p:sldId id="358" r:id="rId8"/>
    <p:sldId id="416" r:id="rId9"/>
    <p:sldId id="417" r:id="rId10"/>
    <p:sldId id="351" r:id="rId11"/>
    <p:sldId id="354" r:id="rId12"/>
    <p:sldId id="292" r:id="rId13"/>
    <p:sldId id="418" r:id="rId14"/>
    <p:sldId id="419" r:id="rId15"/>
    <p:sldId id="420" r:id="rId16"/>
    <p:sldId id="421" r:id="rId17"/>
    <p:sldId id="422" r:id="rId18"/>
    <p:sldId id="423" r:id="rId19"/>
    <p:sldId id="424"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rael Courtois" initials="IC" lastIdx="1" clrIdx="0">
    <p:extLst>
      <p:ext uri="{19B8F6BF-5375-455C-9EA6-DF929625EA0E}">
        <p15:presenceInfo xmlns:p15="http://schemas.microsoft.com/office/powerpoint/2012/main" userId="21be2df026f0c8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D700"/>
    <a:srgbClr val="1B36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4" autoAdjust="0"/>
    <p:restoredTop sz="91948" autoAdjust="0"/>
  </p:normalViewPr>
  <p:slideViewPr>
    <p:cSldViewPr snapToGrid="0" snapToObjects="1">
      <p:cViewPr varScale="1">
        <p:scale>
          <a:sx n="90" d="100"/>
          <a:sy n="90" d="100"/>
        </p:scale>
        <p:origin x="672" y="72"/>
      </p:cViewPr>
      <p:guideLst>
        <p:guide orient="horz" pos="1620"/>
        <p:guide pos="2880"/>
      </p:guideLst>
    </p:cSldViewPr>
  </p:slideViewPr>
  <p:outlineViewPr>
    <p:cViewPr>
      <p:scale>
        <a:sx n="33" d="100"/>
        <a:sy n="33" d="100"/>
      </p:scale>
      <p:origin x="0" y="-6000"/>
    </p:cViewPr>
  </p:outlineViewPr>
  <p:notesTextViewPr>
    <p:cViewPr>
      <p:scale>
        <a:sx n="100" d="100"/>
        <a:sy n="100" d="100"/>
      </p:scale>
      <p:origin x="0" y="0"/>
    </p:cViewPr>
  </p:notesTextViewPr>
  <p:sorterViewPr>
    <p:cViewPr>
      <p:scale>
        <a:sx n="149" d="100"/>
        <a:sy n="149" d="100"/>
      </p:scale>
      <p:origin x="0" y="-64866"/>
    </p:cViewPr>
  </p:sorterViewPr>
  <p:notesViewPr>
    <p:cSldViewPr snapToGrid="0" snapToObjects="1" showGuides="1">
      <p:cViewPr>
        <p:scale>
          <a:sx n="50" d="100"/>
          <a:sy n="50" d="100"/>
        </p:scale>
        <p:origin x="-2934" y="-1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theme" Target="../theme/theme3.xml"/><Relationship Id="rId4" Type="http://schemas.openxmlformats.org/officeDocument/2006/relationships/image" Target="../media/image4.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027092" y="8712119"/>
            <a:ext cx="4567549" cy="424780"/>
          </a:xfrm>
          <a:prstGeom prst="rect">
            <a:avLst/>
          </a:prstGeom>
          <a:noFill/>
          <a:ln>
            <a:noFill/>
          </a:ln>
        </p:spPr>
        <p:txBody>
          <a:bodyPr wrap="none" lIns="146344" tIns="73176" rIns="146344" bIns="73176">
            <a:spAutoFit/>
          </a:bodyP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algn="ctr">
              <a:spcBef>
                <a:spcPct val="0"/>
              </a:spcBef>
            </a:pPr>
            <a:r>
              <a:rPr lang="es-MX" sz="900" i="1" dirty="0">
                <a:solidFill>
                  <a:srgbClr val="7F7F7F"/>
                </a:solidFill>
                <a:latin typeface="+mj-lt"/>
              </a:rPr>
              <a:t>Nombre del Curso, Taller o Diplomado</a:t>
            </a:r>
            <a:endParaRPr lang="es-ES" sz="900" i="1" dirty="0">
              <a:solidFill>
                <a:srgbClr val="7F7F7F"/>
              </a:solidFill>
              <a:latin typeface="+mj-lt"/>
            </a:endParaRPr>
          </a:p>
          <a:p>
            <a:pPr algn="ctr" eaLnBrk="1" hangingPunct="1">
              <a:defRPr/>
            </a:pPr>
            <a:r>
              <a:rPr lang="es-MX" sz="900" i="1" dirty="0">
                <a:solidFill>
                  <a:srgbClr val="7F7F7F"/>
                </a:solidFill>
                <a:latin typeface="+mj-lt"/>
              </a:rPr>
              <a:t> Material  elaborado para Grupo NYCE, queda prohibida la reproducción parcial o total.</a:t>
            </a:r>
          </a:p>
        </p:txBody>
      </p:sp>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500782" y="8603576"/>
            <a:ext cx="8201302" cy="146364"/>
          </a:xfrm>
          <a:prstGeom prst="rect">
            <a:avLst/>
          </a:prstGeom>
          <a:extLst>
            <a:ext uri="{FAA26D3D-D897-4be2-8F04-BA451C77F1D7}">
              <ma14:placeholderFlag xmlns:ma14="http://schemas.microsoft.com/office/mac/drawingml/2011/main" xmlns=""/>
            </a:ext>
          </a:extLst>
        </p:spPr>
      </p:pic>
      <p:sp>
        <p:nvSpPr>
          <p:cNvPr id="8" name="4 Marcador de número de diapositiva"/>
          <p:cNvSpPr txBox="1">
            <a:spLocks/>
          </p:cNvSpPr>
          <p:nvPr/>
        </p:nvSpPr>
        <p:spPr>
          <a:xfrm>
            <a:off x="6293564" y="8581076"/>
            <a:ext cx="847515" cy="663944"/>
          </a:xfrm>
          <a:prstGeom prst="rect">
            <a:avLst/>
          </a:prstGeom>
        </p:spPr>
        <p:txBody>
          <a:bodyPr lIns="131311" tIns="65657" rIns="131311" bIns="65657" anchor="ct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eaLnBrk="1" hangingPunct="1">
              <a:defRPr/>
            </a:pPr>
            <a:fld id="{A7625FA2-E728-4802-909F-7A92FC73986F}" type="slidenum">
              <a:rPr lang="es-ES" sz="1300" b="0">
                <a:latin typeface="+mj-lt"/>
              </a:rPr>
              <a:pPr eaLnBrk="1" hangingPunct="1">
                <a:defRPr/>
              </a:pPr>
              <a:t>‹Nº›</a:t>
            </a:fld>
            <a:endParaRPr lang="es-ES" sz="1300" b="0" dirty="0">
              <a:latin typeface="+mj-lt"/>
            </a:endParaRPr>
          </a:p>
        </p:txBody>
      </p:sp>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295" y="152400"/>
            <a:ext cx="873456" cy="791873"/>
          </a:xfrm>
          <a:prstGeom prst="rect">
            <a:avLst/>
          </a:prstGeom>
        </p:spPr>
      </p:pic>
      <p:pic>
        <p:nvPicPr>
          <p:cNvPr id="10" name="9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94" y="225427"/>
            <a:ext cx="2091102" cy="681826"/>
          </a:xfrm>
          <a:prstGeom prst="rect">
            <a:avLst/>
          </a:prstGeom>
        </p:spPr>
      </p:pic>
    </p:spTree>
    <p:extLst>
      <p:ext uri="{BB962C8B-B14F-4D97-AF65-F5344CB8AC3E}">
        <p14:creationId xmlns:p14="http://schemas.microsoft.com/office/powerpoint/2010/main" val="3956562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946F5E-E533-49D7-A0D2-585A3E9F8EE2}" type="datetimeFigureOut">
              <a:rPr lang="es-MX" smtClean="0"/>
              <a:t>03/09/2019</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s-MX" dirty="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
        <p:nvSpPr>
          <p:cNvPr id="8" name="TextBox 5"/>
          <p:cNvSpPr txBox="1">
            <a:spLocks noChangeArrowheads="1"/>
          </p:cNvSpPr>
          <p:nvPr/>
        </p:nvSpPr>
        <p:spPr bwMode="auto">
          <a:xfrm>
            <a:off x="1027092" y="8674019"/>
            <a:ext cx="4567549" cy="424780"/>
          </a:xfrm>
          <a:prstGeom prst="rect">
            <a:avLst/>
          </a:prstGeom>
          <a:noFill/>
          <a:ln>
            <a:noFill/>
          </a:ln>
        </p:spPr>
        <p:txBody>
          <a:bodyPr wrap="none" lIns="146344" tIns="73176" rIns="146344" bIns="73176">
            <a:spAutoFit/>
          </a:bodyP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algn="ctr">
              <a:spcBef>
                <a:spcPct val="0"/>
              </a:spcBef>
            </a:pPr>
            <a:r>
              <a:rPr lang="es-MX" sz="900" i="1" dirty="0">
                <a:solidFill>
                  <a:srgbClr val="7F7F7F"/>
                </a:solidFill>
                <a:latin typeface="+mj-lt"/>
              </a:rPr>
              <a:t>Nombre del Curso, Taller o Diplomado</a:t>
            </a:r>
            <a:endParaRPr lang="es-ES" sz="900" i="1" dirty="0">
              <a:solidFill>
                <a:srgbClr val="7F7F7F"/>
              </a:solidFill>
              <a:latin typeface="+mj-lt"/>
            </a:endParaRPr>
          </a:p>
          <a:p>
            <a:pPr algn="ctr" eaLnBrk="1" hangingPunct="1">
              <a:defRPr/>
            </a:pPr>
            <a:r>
              <a:rPr lang="es-MX" sz="900" i="1" dirty="0">
                <a:solidFill>
                  <a:srgbClr val="7F7F7F"/>
                </a:solidFill>
                <a:latin typeface="+mj-lt"/>
              </a:rPr>
              <a:t> Material  elaborado para Grupo NYCE, queda prohibida la reproducción parcial o total.</a:t>
            </a:r>
          </a:p>
        </p:txBody>
      </p:sp>
      <p:pic>
        <p:nvPicPr>
          <p:cNvPr id="9" name="8 Imagen"/>
          <p:cNvPicPr/>
          <p:nvPr/>
        </p:nvPicPr>
        <p:blipFill>
          <a:blip r:embed="rId2">
            <a:extLst>
              <a:ext uri="{28A0092B-C50C-407E-A947-70E740481C1C}">
                <a14:useLocalDpi xmlns:a14="http://schemas.microsoft.com/office/drawing/2010/main" val="0"/>
              </a:ext>
            </a:extLst>
          </a:blip>
          <a:stretch>
            <a:fillRect/>
          </a:stretch>
        </p:blipFill>
        <p:spPr>
          <a:xfrm>
            <a:off x="-500782" y="8565476"/>
            <a:ext cx="8201302" cy="146364"/>
          </a:xfrm>
          <a:prstGeom prst="rect">
            <a:avLst/>
          </a:prstGeom>
          <a:extLst>
            <a:ext uri="{FAA26D3D-D897-4be2-8F04-BA451C77F1D7}">
              <ma14:placeholderFlag xmlns:ma14="http://schemas.microsoft.com/office/mac/drawingml/2011/main" xmlns=""/>
            </a:ext>
          </a:extLst>
        </p:spPr>
      </p:pic>
      <p:sp>
        <p:nvSpPr>
          <p:cNvPr id="10" name="4 Marcador de número de diapositiva"/>
          <p:cNvSpPr txBox="1">
            <a:spLocks/>
          </p:cNvSpPr>
          <p:nvPr/>
        </p:nvSpPr>
        <p:spPr>
          <a:xfrm>
            <a:off x="6293564" y="8542976"/>
            <a:ext cx="847515" cy="663944"/>
          </a:xfrm>
          <a:prstGeom prst="rect">
            <a:avLst/>
          </a:prstGeom>
        </p:spPr>
        <p:txBody>
          <a:bodyPr lIns="131311" tIns="65657" rIns="131311" bIns="65657" anchor="ct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eaLnBrk="1" hangingPunct="1">
              <a:defRPr/>
            </a:pPr>
            <a:fld id="{A7625FA2-E728-4802-909F-7A92FC73986F}" type="slidenum">
              <a:rPr lang="es-ES" sz="1300" b="0">
                <a:latin typeface="+mj-lt"/>
              </a:rPr>
              <a:pPr eaLnBrk="1" hangingPunct="1">
                <a:defRPr/>
              </a:pPr>
              <a:t>‹Nº›</a:t>
            </a:fld>
            <a:endParaRPr lang="es-ES" sz="1300" b="0" dirty="0">
              <a:latin typeface="+mj-lt"/>
            </a:endParaRPr>
          </a:p>
        </p:txBody>
      </p:sp>
    </p:spTree>
    <p:extLst>
      <p:ext uri="{BB962C8B-B14F-4D97-AF65-F5344CB8AC3E}">
        <p14:creationId xmlns:p14="http://schemas.microsoft.com/office/powerpoint/2010/main" val="1595745080"/>
      </p:ext>
    </p:extLst>
  </p:cSld>
  <p:clrMap bg1="lt1" tx1="dk1" bg2="lt2" tx2="dk2" accent1="accent1" accent2="accent2" accent3="accent3" accent4="accent4" accent5="accent5" accent6="accent6" hlink="hlink" folHlink="folHlink"/>
  <p:notesStyle>
    <a:lvl1pPr marL="0" algn="l"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DB3CC-F982-40F9-8DD6-BCC9AFBF44BD}" type="datetime1">
              <a:rPr lang="en-US" smtClean="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‹Nº›</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124200" y="75354"/>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24200" y="79851"/>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‹Nº›</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24200" y="64085"/>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C2560D-EC28-3B41-86E8-18F1CE0113B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24200" y="75354"/>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24200" y="75354"/>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‹Nº›</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9/3/2019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ítulo 1"/>
          <p:cNvSpPr txBox="1">
            <a:spLocks/>
          </p:cNvSpPr>
          <p:nvPr/>
        </p:nvSpPr>
        <p:spPr>
          <a:xfrm>
            <a:off x="0" y="4209742"/>
            <a:ext cx="9144000" cy="864743"/>
          </a:xfrm>
          <a:prstGeom prst="rect">
            <a:avLst/>
          </a:prstGeom>
          <a:noFill/>
          <a:effectLst>
            <a:outerShdw blurRad="76200" dist="12700" dir="2700000" sy="-23000" kx="-800400" algn="bl" rotWithShape="0">
              <a:prstClr val="black">
                <a:alpha val="20000"/>
              </a:prstClr>
            </a:outerShdw>
          </a:effectLst>
          <a:scene3d>
            <a:camera prst="orthographicFront"/>
            <a:lightRig rig="threePt" dir="t"/>
          </a:scene3d>
          <a:sp3d>
            <a:bevelT w="101600" h="184150"/>
            <a:bevelB/>
          </a:sp3d>
        </p:spPr>
        <p:txBody>
          <a:bodyPr vert="horz" lIns="91440" tIns="45720" rIns="91440" bIns="45720" rtlCol="0" anchor="ctr">
            <a:normAutofit/>
          </a:bodyPr>
          <a:lstStyle/>
          <a:p>
            <a:pPr lvl="0" algn="ctr">
              <a:spcBef>
                <a:spcPct val="0"/>
              </a:spcBef>
              <a:defRPr/>
            </a:pPr>
            <a:r>
              <a:rPr lang="es-MX" sz="2400" b="1" dirty="0">
                <a:solidFill>
                  <a:schemeClr val="bg1"/>
                </a:solidFill>
                <a:effectLst>
                  <a:outerShdw blurRad="88900" dist="63500" algn="l" rotWithShape="0">
                    <a:prstClr val="black">
                      <a:alpha val="91000"/>
                    </a:prstClr>
                  </a:outerShdw>
                </a:effectLst>
                <a:latin typeface="Helvetica"/>
                <a:ea typeface="+mj-ea"/>
                <a:cs typeface="Helvetica"/>
              </a:rPr>
              <a:t>VMware NSX: Instalación, configuración y gestión</a:t>
            </a:r>
            <a:endParaRPr kumimoji="0" lang="es-ES_tradnl" sz="2400" b="1" i="0" u="none" strike="noStrike" kern="1200" cap="none" spc="0" normalizeH="0" baseline="0" noProof="0" dirty="0">
              <a:ln>
                <a:noFill/>
              </a:ln>
              <a:solidFill>
                <a:schemeClr val="bg1"/>
              </a:solidFill>
              <a:effectLst>
                <a:outerShdw blurRad="88900" dist="63500" algn="l" rotWithShape="0">
                  <a:prstClr val="black">
                    <a:alpha val="91000"/>
                  </a:prstClr>
                </a:outerShdw>
              </a:effectLst>
              <a:uLnTx/>
              <a:uFillTx/>
              <a:latin typeface="Helvetica"/>
              <a:ea typeface="+mj-ea"/>
              <a:cs typeface="Helvetica"/>
            </a:endParaRPr>
          </a:p>
        </p:txBody>
      </p:sp>
    </p:spTree>
    <p:extLst>
      <p:ext uri="{BB962C8B-B14F-4D97-AF65-F5344CB8AC3E}">
        <p14:creationId xmlns:p14="http://schemas.microsoft.com/office/powerpoint/2010/main" val="394051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787552" cy="3539430"/>
          </a:xfrm>
          <a:prstGeom prst="rect">
            <a:avLst/>
          </a:prstGeom>
          <a:noFill/>
        </p:spPr>
        <p:txBody>
          <a:bodyPr wrap="square" rtlCol="0">
            <a:spAutoFit/>
          </a:bodyPr>
          <a:lstStyle/>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Distributed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separa el plano de datos del plano de administración. La funcionalidad de administración del conmutador distribuido reside en el sistema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que permite administrar la configuración de redes del entorno en el nivel del centro de datos. El plano de datos se conserva de forma local en cada host asociado con el conmutador distribuido. La sección del plano de datos del conmutador distribuido se denomina conmutador proxy del host. La configuración de redes que se crea en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(el plano de administración) se transmite automáticamente a todos los conmutadores proxy del host (el plano de datos).</a:t>
            </a:r>
          </a:p>
        </p:txBody>
      </p:sp>
      <p:pic>
        <p:nvPicPr>
          <p:cNvPr id="7" name="Picture 2" descr="Arquitectura de vSphere Distributed Switch.">
            <a:extLst>
              <a:ext uri="{FF2B5EF4-FFF2-40B4-BE49-F238E27FC236}">
                <a16:creationId xmlns:a16="http://schemas.microsoft.com/office/drawing/2014/main" id="{1E3B5F6C-F0B0-471E-BCCE-6FB70F720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511" y="1116418"/>
            <a:ext cx="3925798" cy="352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60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787552" cy="2800767"/>
          </a:xfrm>
          <a:prstGeom prst="rect">
            <a:avLst/>
          </a:prstGeom>
          <a:noFill/>
        </p:spPr>
        <p:txBody>
          <a:bodyPr wrap="square" rtlCol="0">
            <a:spAutoFit/>
          </a:bodyPr>
          <a:lstStyle/>
          <a:p>
            <a:pPr algn="just"/>
            <a:r>
              <a:rPr lang="es-MX" sz="1600" dirty="0">
                <a:solidFill>
                  <a:schemeClr val="accent1">
                    <a:lumMod val="75000"/>
                  </a:schemeClr>
                </a:solidFill>
                <a:latin typeface="Arial" panose="020B0604020202020204" pitchFamily="34" charset="0"/>
                <a:cs typeface="Arial" panose="020B0604020202020204" pitchFamily="34" charset="0"/>
              </a:rPr>
              <a:t>Grupo de puertos de vínculo superior</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Un grupo de puertos de vínculo superior o de </a:t>
            </a:r>
            <a:r>
              <a:rPr lang="es-MX" sz="1600" dirty="0" err="1">
                <a:latin typeface="Arial" panose="020B0604020202020204" pitchFamily="34" charset="0"/>
                <a:cs typeface="Arial" panose="020B0604020202020204" pitchFamily="34" charset="0"/>
              </a:rPr>
              <a:t>dvuplink</a:t>
            </a:r>
            <a:r>
              <a:rPr lang="es-MX" sz="1600" dirty="0">
                <a:latin typeface="Arial" panose="020B0604020202020204" pitchFamily="34" charset="0"/>
                <a:cs typeface="Arial" panose="020B0604020202020204" pitchFamily="34" charset="0"/>
              </a:rPr>
              <a:t> se define durante la creación del conmutador distribuido, y puede tener uno o varios vínculos superiores. Un vínculo superior es una plantilla que se utiliza para configurar las conexiones físicas de los hosts y las directivas de conmutación por error y equilibrio de carga. Las NIC físicas de los hosts se asignan a los vínculos superiores en el conmutador distribuido.</a:t>
            </a:r>
          </a:p>
        </p:txBody>
      </p:sp>
      <p:pic>
        <p:nvPicPr>
          <p:cNvPr id="7" name="Picture 2" descr="Arquitectura de vSphere Distributed Switch.">
            <a:extLst>
              <a:ext uri="{FF2B5EF4-FFF2-40B4-BE49-F238E27FC236}">
                <a16:creationId xmlns:a16="http://schemas.microsoft.com/office/drawing/2014/main" id="{1E3B5F6C-F0B0-471E-BCCE-6FB70F720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511" y="1116418"/>
            <a:ext cx="3925798" cy="352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212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787552" cy="3293209"/>
          </a:xfrm>
          <a:prstGeom prst="rect">
            <a:avLst/>
          </a:prstGeom>
          <a:noFill/>
        </p:spPr>
        <p:txBody>
          <a:bodyPr wrap="square" rtlCol="0">
            <a:spAutoFit/>
          </a:bodyPr>
          <a:lstStyle/>
          <a:p>
            <a:pPr algn="just"/>
            <a:r>
              <a:rPr lang="es-MX" sz="1600" dirty="0">
                <a:solidFill>
                  <a:schemeClr val="accent1">
                    <a:lumMod val="75000"/>
                  </a:schemeClr>
                </a:solidFill>
                <a:latin typeface="Arial" panose="020B0604020202020204" pitchFamily="34" charset="0"/>
                <a:cs typeface="Arial" panose="020B0604020202020204" pitchFamily="34" charset="0"/>
              </a:rPr>
              <a:t>Grupo de puertos de vínculo superior</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En el nivel del host, cada NIC física está conectada a un puerto de vínculo superior con un identificador particular. Las directivas de conmutación por error y equilibrio de carga se establecen a través de los vínculos superiores y se propagan automáticamente a los conmutadores proxy del plano de datos. De esta forma, es posible aplicar una configuración uniforme de conmutación por error y equilibrio de carga para las NIC físicas de todos los hosts asociados con el conmutador distribuido.</a:t>
            </a:r>
          </a:p>
        </p:txBody>
      </p:sp>
      <p:pic>
        <p:nvPicPr>
          <p:cNvPr id="7" name="Picture 2" descr="Arquitectura de vSphere Distributed Switch.">
            <a:extLst>
              <a:ext uri="{FF2B5EF4-FFF2-40B4-BE49-F238E27FC236}">
                <a16:creationId xmlns:a16="http://schemas.microsoft.com/office/drawing/2014/main" id="{1E3B5F6C-F0B0-471E-BCCE-6FB70F720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511" y="1116418"/>
            <a:ext cx="3925798" cy="352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74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787552" cy="3785652"/>
          </a:xfrm>
          <a:prstGeom prst="rect">
            <a:avLst/>
          </a:prstGeom>
          <a:noFill/>
        </p:spPr>
        <p:txBody>
          <a:bodyPr wrap="square" rtlCol="0">
            <a:spAutoFit/>
          </a:bodyPr>
          <a:lstStyle/>
          <a:p>
            <a:pPr algn="just"/>
            <a:r>
              <a:rPr lang="es-MX" sz="1600" dirty="0">
                <a:solidFill>
                  <a:schemeClr val="accent1">
                    <a:lumMod val="75000"/>
                  </a:schemeClr>
                </a:solidFill>
                <a:latin typeface="Arial" panose="020B0604020202020204" pitchFamily="34" charset="0"/>
                <a:cs typeface="Arial" panose="020B0604020202020204" pitchFamily="34" charset="0"/>
              </a:rPr>
              <a:t>Grupo de puertos distribuidos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Los grupos de puertos distribuidos ofrecen conectividad de red a las máquinas virtuales. Para identificar cada grupo de puertos distribuidos, se utiliza una etiqueta de red que debe ser exclusiva del centro de datos actual. Es posible configurar directivas de formación de equipos de NIC, conmutación por error, equilibrio de carga, VLAN, seguridad, catalogación de tráfico y otras directivas en los grupos de puertos. Los puertos virtuales conectados a un grupo de puertos distribuidos comparten las mismas propiedades que se configuran para el grupo de puertos distribuidos. </a:t>
            </a:r>
          </a:p>
        </p:txBody>
      </p:sp>
      <p:pic>
        <p:nvPicPr>
          <p:cNvPr id="7" name="Picture 2" descr="Arquitectura de vSphere Distributed Switch.">
            <a:extLst>
              <a:ext uri="{FF2B5EF4-FFF2-40B4-BE49-F238E27FC236}">
                <a16:creationId xmlns:a16="http://schemas.microsoft.com/office/drawing/2014/main" id="{1E3B5F6C-F0B0-471E-BCCE-6FB70F720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511" y="1116418"/>
            <a:ext cx="3925798" cy="352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946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787552" cy="3293209"/>
          </a:xfrm>
          <a:prstGeom prst="rect">
            <a:avLst/>
          </a:prstGeom>
          <a:noFill/>
        </p:spPr>
        <p:txBody>
          <a:bodyPr wrap="square" rtlCol="0">
            <a:spAutoFit/>
          </a:bodyPr>
          <a:lstStyle/>
          <a:p>
            <a:pPr algn="just"/>
            <a:r>
              <a:rPr lang="es-MX" sz="1600" dirty="0">
                <a:solidFill>
                  <a:schemeClr val="accent1">
                    <a:lumMod val="75000"/>
                  </a:schemeClr>
                </a:solidFill>
                <a:latin typeface="Arial" panose="020B0604020202020204" pitchFamily="34" charset="0"/>
                <a:cs typeface="Arial" panose="020B0604020202020204" pitchFamily="34" charset="0"/>
              </a:rPr>
              <a:t>Grupo de puertos distribuidos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Tal como ocurre con los grupos de puertos de vínculo superior, la configuración que se establece en los grupos de puertos distribuidos en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(el plano de administración) se propaga automáticamente a todos los hosts del conmutador distribuido a través de los conmutadores proxy del host (el plano de datos). De esta forma, es posible configurar un grupo de máquinas virtuales para que compartan la misma configuración de redes si se asocian las máquinas virtuales al mismo grupo de puertos distribuidos.</a:t>
            </a:r>
          </a:p>
        </p:txBody>
      </p:sp>
      <p:pic>
        <p:nvPicPr>
          <p:cNvPr id="7" name="Picture 2" descr="Arquitectura de vSphere Distributed Switch.">
            <a:extLst>
              <a:ext uri="{FF2B5EF4-FFF2-40B4-BE49-F238E27FC236}">
                <a16:creationId xmlns:a16="http://schemas.microsoft.com/office/drawing/2014/main" id="{1E3B5F6C-F0B0-471E-BCCE-6FB70F720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511" y="1116418"/>
            <a:ext cx="3925798" cy="352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426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181496" cy="2800767"/>
          </a:xfrm>
          <a:prstGeom prst="rect">
            <a:avLst/>
          </a:prstGeom>
          <a:noFill/>
        </p:spPr>
        <p:txBody>
          <a:bodyPr wrap="square" rtlCol="0">
            <a:spAutoFit/>
          </a:bodyPr>
          <a:lstStyle/>
          <a:p>
            <a:pPr algn="just"/>
            <a:r>
              <a:rPr lang="es-MX" sz="1600" dirty="0">
                <a:solidFill>
                  <a:schemeClr val="accent1">
                    <a:lumMod val="75000"/>
                  </a:schemeClr>
                </a:solidFill>
                <a:latin typeface="Arial" panose="020B0604020202020204" pitchFamily="34" charset="0"/>
                <a:cs typeface="Arial" panose="020B0604020202020204" pitchFamily="34" charset="0"/>
              </a:rPr>
              <a:t>Flujo de datos de </a:t>
            </a:r>
            <a:r>
              <a:rPr lang="es-MX" sz="1600" dirty="0" err="1">
                <a:solidFill>
                  <a:schemeClr val="accent1">
                    <a:lumMod val="75000"/>
                  </a:schemeClr>
                </a:solidFill>
                <a:latin typeface="Arial" panose="020B0604020202020204" pitchFamily="34" charset="0"/>
                <a:cs typeface="Arial" panose="020B0604020202020204" pitchFamily="34" charset="0"/>
              </a:rPr>
              <a:t>vSphere</a:t>
            </a:r>
            <a:r>
              <a:rPr lang="es-MX" sz="1600" dirty="0">
                <a:solidFill>
                  <a:schemeClr val="accent1">
                    <a:lumMod val="75000"/>
                  </a:schemeClr>
                </a:solidFill>
                <a:latin typeface="Arial" panose="020B0604020202020204" pitchFamily="34" charset="0"/>
                <a:cs typeface="Arial" panose="020B0604020202020204" pitchFamily="34" charset="0"/>
              </a:rPr>
              <a:t> </a:t>
            </a:r>
            <a:r>
              <a:rPr lang="es-MX" sz="1600" dirty="0" err="1">
                <a:solidFill>
                  <a:schemeClr val="accent1">
                    <a:lumMod val="75000"/>
                  </a:schemeClr>
                </a:solidFill>
                <a:latin typeface="Arial" panose="020B0604020202020204" pitchFamily="34" charset="0"/>
                <a:cs typeface="Arial" panose="020B0604020202020204" pitchFamily="34" charset="0"/>
              </a:rPr>
              <a:t>Distributed</a:t>
            </a:r>
            <a:r>
              <a:rPr lang="es-MX" sz="1600" dirty="0">
                <a:solidFill>
                  <a:schemeClr val="accent1">
                    <a:lumMod val="75000"/>
                  </a:schemeClr>
                </a:solidFill>
                <a:latin typeface="Arial" panose="020B0604020202020204" pitchFamily="34" charset="0"/>
                <a:cs typeface="Arial" panose="020B0604020202020204" pitchFamily="34" charset="0"/>
              </a:rPr>
              <a:t> </a:t>
            </a:r>
            <a:r>
              <a:rPr lang="es-MX" sz="1600" dirty="0" err="1">
                <a:solidFill>
                  <a:schemeClr val="accent1">
                    <a:lumMod val="75000"/>
                  </a:schemeClr>
                </a:solidFill>
                <a:latin typeface="Arial" panose="020B0604020202020204" pitchFamily="34" charset="0"/>
                <a:cs typeface="Arial" panose="020B0604020202020204" pitchFamily="34" charset="0"/>
              </a:rPr>
              <a:t>Switch</a:t>
            </a:r>
            <a:endParaRPr lang="es-MX" sz="1600" dirty="0">
              <a:solidFill>
                <a:schemeClr val="accent1">
                  <a:lumMod val="75000"/>
                </a:schemeClr>
              </a:solidFill>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flujo de datos desde las máquinas virtuales y los adaptadores </a:t>
            </a:r>
            <a:r>
              <a:rPr lang="es-MX" sz="1600" dirty="0" err="1">
                <a:latin typeface="Arial" panose="020B0604020202020204" pitchFamily="34" charset="0"/>
                <a:cs typeface="Arial" panose="020B0604020202020204" pitchFamily="34" charset="0"/>
              </a:rPr>
              <a:t>VMkernel</a:t>
            </a:r>
            <a:r>
              <a:rPr lang="es-MX" sz="1600" dirty="0">
                <a:latin typeface="Arial" panose="020B0604020202020204" pitchFamily="34" charset="0"/>
                <a:cs typeface="Arial" panose="020B0604020202020204" pitchFamily="34" charset="0"/>
              </a:rPr>
              <a:t> hacia la red física depende de las directivas de equilibrio de carga y formación de equipos de NIC que se establecen en los grupos de puertos distribuidos. El flujo de datos también depende de la asignación de puertos en el conmutador distribuido.</a:t>
            </a:r>
          </a:p>
        </p:txBody>
      </p:sp>
      <p:pic>
        <p:nvPicPr>
          <p:cNvPr id="1026" name="Picture 2" descr="Puertos de vSphere Distributed Switch para redes de mÃ¡quinas virtuales y VMkernel">
            <a:extLst>
              <a:ext uri="{FF2B5EF4-FFF2-40B4-BE49-F238E27FC236}">
                <a16:creationId xmlns:a16="http://schemas.microsoft.com/office/drawing/2014/main" id="{57297DAA-FE30-468C-B885-C3DF63271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608" y="1212273"/>
            <a:ext cx="4755392" cy="343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34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VLAN</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3108543"/>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Las LAN virtuales (VLAN) permiten que se aísle aún más un único segmento LAN físico para que los grupos de puertos se aíslen los unos de los otros como si estuvieran en segmentos físicamente diferentes.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La configuración de VLAN en un entorno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aporta ciertos beneficios.</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Integra los hosts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en una topología de VLAN previa.</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Aísla y protege el tráfico de red.</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Reduce la congestión del tráfico de red.</a:t>
            </a:r>
          </a:p>
          <a:p>
            <a:pPr marL="285750" indent="-285750" algn="just">
              <a:buFont typeface="Wingdings" panose="05000000000000000000" pitchFamily="2" charset="2"/>
              <a:buChar char="§"/>
            </a:pPr>
            <a:endParaRPr lang="es-MX" sz="1600" dirty="0">
              <a:latin typeface="Arial" panose="020B0604020202020204" pitchFamily="34" charset="0"/>
              <a:cs typeface="Arial" panose="020B0604020202020204" pitchFamily="34" charset="0"/>
            </a:endParaRPr>
          </a:p>
          <a:p>
            <a:pPr algn="just"/>
            <a:r>
              <a:rPr lang="es-MX" dirty="0" err="1"/>
              <a:t>vSphere</a:t>
            </a:r>
            <a:r>
              <a:rPr lang="es-MX" dirty="0"/>
              <a:t> admite tres modos de etiquetado de VLAN en </a:t>
            </a:r>
            <a:r>
              <a:rPr lang="es-MX" dirty="0" err="1"/>
              <a:t>ESXi</a:t>
            </a:r>
            <a:r>
              <a:rPr lang="es-MX" dirty="0"/>
              <a:t>: etiquetado de conmutador externo (EST), etiquetado de conmutador virtual (VST) y etiquetado de invitado virtual (VGT).</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9877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VLAN</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EST: El conmutador físico ejecuta el etiquetado de VLAN. Los adaptadores de red de host se conectan para tener acceso a los puertos del conmutador físico.</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VST: El conmutador virtual ejecuta el etiquetado de VLAN antes de que los paquetes salgan del host. Los adaptadores de red de host se conectan a puertos troncales del conmutador físico.</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VGT: La máquina virtual ejecuta el etiquetado de VLAN. El conmutador virtual conserva las etiquetas de VLAN cuando reenvía los paquetes entre la pila de redes de máquina virtual y el conmutador externo. Los adaptadores de red de host se conectan a puertos troncales del conmutador físico.</a:t>
            </a:r>
          </a:p>
          <a:p>
            <a:pPr algn="just"/>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Distributed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admite la modificación de VGT. Por motivos de seguridad, puede configurar un conmutador distribuido para transmitir exclusivamente los paquetes que pertenecen a VLAN específicas.</a:t>
            </a:r>
          </a:p>
        </p:txBody>
      </p:sp>
    </p:spTree>
    <p:extLst>
      <p:ext uri="{BB962C8B-B14F-4D97-AF65-F5344CB8AC3E}">
        <p14:creationId xmlns:p14="http://schemas.microsoft.com/office/powerpoint/2010/main" val="910521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VLAN Privadas</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2554545"/>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Las VLAN privadas permiten resolver las limitaciones de identificador de VLAN al agregar una segmentación adicional del dominio de difusión lógico en varios subdominios de difusión más reducidos.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Una VLAN privada se identifica con el identificador de VLAN principal. Un identificador de VLAN principal puede tener varios identificadores de VLAN secundarios asociados. Las VLAN principales son Promiscuas para que los puertos de una VLAN privada puedan comunicarse con puertos configurados como la VLAN principal. Los puertos en una VLAN secundaria pueden ser Aislados y comunicarse solo con puertos promiscuos o Comunitarios y comunicarse tanto con puertos promiscuos como con otros en la misma VLAN secundaria.</a:t>
            </a:r>
          </a:p>
        </p:txBody>
      </p:sp>
    </p:spTree>
    <p:extLst>
      <p:ext uri="{BB962C8B-B14F-4D97-AF65-F5344CB8AC3E}">
        <p14:creationId xmlns:p14="http://schemas.microsoft.com/office/powerpoint/2010/main" val="972848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VLAN Privadas</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156966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Para utilizar VLAN privadas entre un host y el resto de la red física, el conmutador físico conectado al host necesita ser compatible con VLAN privada y estar configurado con los identificadores de VLAN que utiliza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para la funcionalidad de VLAN privada. En el caso de los conmutadores físicos que utilizan aprendizaje basado en identificador de MAC+VLAN, todos los identificadores de VLAN privados correspondientes primero deben introducirse a la base de datos VLAN del conmutador.</a:t>
            </a:r>
          </a:p>
        </p:txBody>
      </p:sp>
    </p:spTree>
    <p:extLst>
      <p:ext uri="{BB962C8B-B14F-4D97-AF65-F5344CB8AC3E}">
        <p14:creationId xmlns:p14="http://schemas.microsoft.com/office/powerpoint/2010/main" val="273552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ítulo 1"/>
          <p:cNvSpPr txBox="1">
            <a:spLocks/>
          </p:cNvSpPr>
          <p:nvPr/>
        </p:nvSpPr>
        <p:spPr>
          <a:xfrm>
            <a:off x="0" y="4209742"/>
            <a:ext cx="9144000" cy="864743"/>
          </a:xfrm>
          <a:prstGeom prst="rect">
            <a:avLst/>
          </a:prstGeom>
          <a:noFill/>
          <a:effectLst>
            <a:outerShdw blurRad="76200" dist="12700" dir="2700000" sy="-23000" kx="-800400" algn="bl" rotWithShape="0">
              <a:prstClr val="black">
                <a:alpha val="20000"/>
              </a:prstClr>
            </a:outerShdw>
          </a:effectLst>
          <a:scene3d>
            <a:camera prst="orthographicFront"/>
            <a:lightRig rig="threePt" dir="t"/>
          </a:scene3d>
          <a:sp3d>
            <a:bevelT w="101600" h="184150"/>
            <a:bevelB/>
          </a:sp3d>
        </p:spPr>
        <p:txBody>
          <a:bodyPr vert="horz" lIns="91440" tIns="45720" rIns="91440" bIns="45720" rtlCol="0" anchor="ctr">
            <a:normAutofit/>
          </a:bodyPr>
          <a:lstStyle/>
          <a:p>
            <a:pPr lvl="0" algn="ctr">
              <a:spcBef>
                <a:spcPct val="0"/>
              </a:spcBef>
              <a:defRPr/>
            </a:pPr>
            <a:r>
              <a:rPr lang="es-ES_tradnl" sz="2400" b="1" dirty="0">
                <a:solidFill>
                  <a:schemeClr val="bg1"/>
                </a:solidFill>
                <a:effectLst>
                  <a:outerShdw blurRad="88900" dist="63500" algn="l" rotWithShape="0">
                    <a:prstClr val="black">
                      <a:alpha val="91000"/>
                    </a:prstClr>
                  </a:outerShdw>
                </a:effectLst>
                <a:latin typeface="Helvetica"/>
                <a:ea typeface="+mj-ea"/>
                <a:cs typeface="Helvetica"/>
              </a:rPr>
              <a:t>TEMA III – REDES CON SWITCH LOGICO</a:t>
            </a:r>
            <a:endParaRPr kumimoji="0" lang="es-ES_tradnl" sz="2400" b="1" i="0" u="none" strike="noStrike" kern="1200" cap="none" spc="0" normalizeH="0" baseline="0" noProof="0" dirty="0">
              <a:ln>
                <a:noFill/>
              </a:ln>
              <a:solidFill>
                <a:schemeClr val="bg1"/>
              </a:solidFill>
              <a:effectLst>
                <a:outerShdw blurRad="88900" dist="63500" algn="l" rotWithShape="0">
                  <a:prstClr val="black">
                    <a:alpha val="91000"/>
                  </a:prstClr>
                </a:outerShdw>
              </a:effectLst>
              <a:uLnTx/>
              <a:uFillTx/>
              <a:latin typeface="Helvetica"/>
              <a:ea typeface="+mj-ea"/>
              <a:cs typeface="Helvetica"/>
            </a:endParaRPr>
          </a:p>
        </p:txBody>
      </p:sp>
    </p:spTree>
    <p:extLst>
      <p:ext uri="{BB962C8B-B14F-4D97-AF65-F5344CB8AC3E}">
        <p14:creationId xmlns:p14="http://schemas.microsoft.com/office/powerpoint/2010/main" val="3465213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VXLAN</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3649868" cy="3293209"/>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VXLAN es una </a:t>
            </a:r>
            <a:r>
              <a:rPr lang="es-MX" sz="1600" dirty="0" err="1">
                <a:latin typeface="Arial" panose="020B0604020202020204" pitchFamily="34" charset="0"/>
                <a:cs typeface="Arial" panose="020B0604020202020204" pitchFamily="34" charset="0"/>
              </a:rPr>
              <a:t>tecnologia</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overlay</a:t>
            </a:r>
            <a:r>
              <a:rPr lang="es-MX" sz="1600" dirty="0">
                <a:latin typeface="Arial" panose="020B0604020202020204" pitchFamily="34" charset="0"/>
                <a:cs typeface="Arial" panose="020B0604020202020204" pitchFamily="34" charset="0"/>
              </a:rPr>
              <a:t> “Ethernet-in-IP”, donde el </a:t>
            </a:r>
            <a:r>
              <a:rPr lang="es-MX" sz="1600" dirty="0" err="1">
                <a:latin typeface="Arial" panose="020B0604020202020204" pitchFamily="34" charset="0"/>
                <a:cs typeface="Arial" panose="020B0604020202020204" pitchFamily="34" charset="0"/>
              </a:rPr>
              <a:t>frame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Layer</a:t>
            </a:r>
            <a:r>
              <a:rPr lang="es-MX" sz="1600" dirty="0">
                <a:latin typeface="Arial" panose="020B0604020202020204" pitchFamily="34" charset="0"/>
                <a:cs typeface="Arial" panose="020B0604020202020204" pitchFamily="34" charset="0"/>
              </a:rPr>
              <a:t> 2 original generado por una MV, es encapsulado en un paquete UDP y reenviado sobre una red de transporte.  Esta tecnología permite extender las redes L2 a través de los limites de L3.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VXLAN tiene una serie de ventajas, que permiten que sea ideal para implementar el concepto de Software </a:t>
            </a:r>
            <a:r>
              <a:rPr lang="es-MX" sz="1600" dirty="0" err="1">
                <a:latin typeface="Arial" panose="020B0604020202020204" pitchFamily="34" charset="0"/>
                <a:cs typeface="Arial" panose="020B0604020202020204" pitchFamily="34" charset="0"/>
              </a:rPr>
              <a:t>Defined</a:t>
            </a:r>
            <a:r>
              <a:rPr lang="es-MX" sz="1600" dirty="0">
                <a:latin typeface="Arial" panose="020B0604020202020204" pitchFamily="34" charset="0"/>
                <a:cs typeface="Arial" panose="020B0604020202020204" pitchFamily="34" charset="0"/>
              </a:rPr>
              <a:t> Network:</a:t>
            </a:r>
          </a:p>
        </p:txBody>
      </p:sp>
      <p:pic>
        <p:nvPicPr>
          <p:cNvPr id="3074" name="Picture 2" descr="Resultado de imagen para vxlan vmware">
            <a:extLst>
              <a:ext uri="{FF2B5EF4-FFF2-40B4-BE49-F238E27FC236}">
                <a16:creationId xmlns:a16="http://schemas.microsoft.com/office/drawing/2014/main" id="{FE85B641-13C0-4799-AAAD-75D7A3251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0258" y="1143633"/>
            <a:ext cx="5046784" cy="286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078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VXLAN</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3046988"/>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La creación de segmentos VXLAN es realizada íntegramente en la capa de software, es decir en NSX.</a:t>
            </a:r>
          </a:p>
          <a:p>
            <a:pPr algn="just"/>
            <a:endParaRPr lang="es-MX" sz="1600"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Para esta tarea, no se requiere de ninguna intervención en la infraestructura de red física.</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Un segmento VXLAN es representado por un </a:t>
            </a:r>
            <a:r>
              <a:rPr lang="es-MX" sz="1600" dirty="0" err="1">
                <a:latin typeface="Arial" panose="020B0604020202020204" pitchFamily="34" charset="0"/>
                <a:cs typeface="Arial" panose="020B0604020202020204" pitchFamily="34" charset="0"/>
              </a:rPr>
              <a:t>Logical</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La comunicación L2 entre máquinas virtuales en un mismo host se realiza sin salir a la red física.</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La comunicación L2 entre máquinas virtuales en distintos hosts se realiza utilizando la red de transporte VXLAN como canal de comunicación.</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La creación de segmentos VXLAN puede ser automatizada al integrar NSX con </a:t>
            </a:r>
            <a:r>
              <a:rPr lang="es-MX" sz="1600" dirty="0" err="1">
                <a:latin typeface="Arial" panose="020B0604020202020204" pitchFamily="34" charset="0"/>
                <a:cs typeface="Arial" panose="020B0604020202020204" pitchFamily="34" charset="0"/>
              </a:rPr>
              <a:t>vRealize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Automation</a:t>
            </a:r>
            <a:r>
              <a:rPr lang="es-MX"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80000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VXLAN</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VXLAN permite la implementación de servicios L2 a L7, como Firewall, NAT, VPN, Load </a:t>
            </a:r>
            <a:r>
              <a:rPr lang="es-MX" sz="1600" dirty="0" err="1">
                <a:latin typeface="Arial" panose="020B0604020202020204" pitchFamily="34" charset="0"/>
                <a:cs typeface="Arial" panose="020B0604020202020204" pitchFamily="34" charset="0"/>
              </a:rPr>
              <a:t>Balancing</a:t>
            </a:r>
            <a:r>
              <a:rPr lang="es-MX" sz="1600" dirty="0">
                <a:latin typeface="Arial" panose="020B0604020202020204" pitchFamily="34" charset="0"/>
                <a:cs typeface="Arial" panose="020B0604020202020204" pitchFamily="34" charset="0"/>
              </a:rPr>
              <a:t>, etc., a nivel de software a través de NSX, sin requerir intervención en la red física.</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a:t>
            </a:r>
            <a:r>
              <a:rPr lang="es-MX" sz="1600" dirty="0" err="1">
                <a:latin typeface="Arial" panose="020B0604020202020204" pitchFamily="34" charset="0"/>
                <a:cs typeface="Arial" panose="020B0604020202020204" pitchFamily="34" charset="0"/>
              </a:rPr>
              <a:t>routing</a:t>
            </a:r>
            <a:r>
              <a:rPr lang="es-MX" sz="1600" dirty="0">
                <a:latin typeface="Arial" panose="020B0604020202020204" pitchFamily="34" charset="0"/>
                <a:cs typeface="Arial" panose="020B0604020202020204" pitchFamily="34" charset="0"/>
              </a:rPr>
              <a:t> entre maquinas virtuales que se encuentran en distintos segmentos de VXLAN (comunicación este-oeste) se realiza utilizando un componente conocido como </a:t>
            </a:r>
            <a:r>
              <a:rPr lang="es-MX" sz="1600" dirty="0" err="1">
                <a:latin typeface="Arial" panose="020B0604020202020204" pitchFamily="34" charset="0"/>
                <a:cs typeface="Arial" panose="020B0604020202020204" pitchFamily="34" charset="0"/>
              </a:rPr>
              <a:t>Distributed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Logical</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Router</a:t>
            </a:r>
            <a:r>
              <a:rPr lang="es-MX" sz="1600" dirty="0">
                <a:latin typeface="Arial" panose="020B0604020202020204" pitchFamily="34" charset="0"/>
                <a:cs typeface="Arial" panose="020B0604020202020204" pitchFamily="34" charset="0"/>
              </a:rPr>
              <a:t>.</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En ningún caso será necesario conectarse con un dispositivo L3 en la red física para el </a:t>
            </a:r>
            <a:r>
              <a:rPr lang="es-MX" sz="1600" dirty="0" err="1">
                <a:latin typeface="Arial" panose="020B0604020202020204" pitchFamily="34" charset="0"/>
                <a:cs typeface="Arial" panose="020B0604020202020204" pitchFamily="34" charset="0"/>
              </a:rPr>
              <a:t>routing</a:t>
            </a:r>
            <a:r>
              <a:rPr lang="es-MX" sz="1600" dirty="0">
                <a:latin typeface="Arial" panose="020B0604020202020204" pitchFamily="34" charset="0"/>
                <a:cs typeface="Arial" panose="020B0604020202020204" pitchFamily="34" charset="0"/>
              </a:rPr>
              <a:t> de este trafico.</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Si ambas máquinas virtuales se encuentran en el mismo host, la comunicación se realiza sin salir a la red física.</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Si las maquinas virtuales se encuentran en hosts distintos, entonces la comunicación se lleva a cabo encapsulando los </a:t>
            </a:r>
            <a:r>
              <a:rPr lang="es-MX" sz="1600" dirty="0" err="1">
                <a:latin typeface="Arial" panose="020B0604020202020204" pitchFamily="34" charset="0"/>
                <a:cs typeface="Arial" panose="020B0604020202020204" pitchFamily="34" charset="0"/>
              </a:rPr>
              <a:t>frames</a:t>
            </a:r>
            <a:r>
              <a:rPr lang="es-MX" sz="1600" dirty="0">
                <a:latin typeface="Arial" panose="020B0604020202020204" pitchFamily="34" charset="0"/>
                <a:cs typeface="Arial" panose="020B0604020202020204" pitchFamily="34" charset="0"/>
              </a:rPr>
              <a:t> y transmitiéndolos a través de la Red de transporte VXLAN, de manera de llegar al host que contiene la maquina virtual de destino.</a:t>
            </a:r>
          </a:p>
        </p:txBody>
      </p:sp>
    </p:spTree>
    <p:extLst>
      <p:ext uri="{BB962C8B-B14F-4D97-AF65-F5344CB8AC3E}">
        <p14:creationId xmlns:p14="http://schemas.microsoft.com/office/powerpoint/2010/main" val="355966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Replicación de </a:t>
            </a:r>
            <a:r>
              <a:rPr lang="es-MX" sz="2000" dirty="0" err="1">
                <a:latin typeface="Arial" panose="020B0604020202020204" pitchFamily="34" charset="0"/>
                <a:cs typeface="Arial" panose="020B0604020202020204" pitchFamily="34" charset="0"/>
              </a:rPr>
              <a:t>Vmware</a:t>
            </a:r>
            <a:r>
              <a:rPr lang="es-MX" sz="2000" dirty="0">
                <a:latin typeface="Arial" panose="020B0604020202020204" pitchFamily="34" charset="0"/>
                <a:cs typeface="Arial" panose="020B0604020202020204" pitchFamily="34" charset="0"/>
              </a:rPr>
              <a:t> NSX </a:t>
            </a:r>
            <a:r>
              <a:rPr lang="es-MX" sz="2000" dirty="0" err="1">
                <a:latin typeface="Arial" panose="020B0604020202020204" pitchFamily="34" charset="0"/>
                <a:cs typeface="Arial" panose="020B0604020202020204" pitchFamily="34" charset="0"/>
              </a:rPr>
              <a:t>Controller</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1815882"/>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Cuando cree una zona de transporte o un conmutador lógico, debe seleccionar un modo de replicación.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Cada host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preparado para NSX se configura con un </a:t>
            </a:r>
            <a:r>
              <a:rPr lang="es-MX" sz="1600" dirty="0" err="1">
                <a:latin typeface="Arial" panose="020B0604020202020204" pitchFamily="34" charset="0"/>
                <a:cs typeface="Arial" panose="020B0604020202020204" pitchFamily="34" charset="0"/>
              </a:rPr>
              <a:t>endpoint</a:t>
            </a:r>
            <a:r>
              <a:rPr lang="es-MX" sz="1600" dirty="0">
                <a:latin typeface="Arial" panose="020B0604020202020204" pitchFamily="34" charset="0"/>
                <a:cs typeface="Arial" panose="020B0604020202020204" pitchFamily="34" charset="0"/>
              </a:rPr>
              <a:t> de túnel VXLAN (VTEP).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Cada </a:t>
            </a:r>
            <a:r>
              <a:rPr lang="es-MX" sz="1600" dirty="0" err="1">
                <a:latin typeface="Arial" panose="020B0604020202020204" pitchFamily="34" charset="0"/>
                <a:cs typeface="Arial" panose="020B0604020202020204" pitchFamily="34" charset="0"/>
              </a:rPr>
              <a:t>endpoint</a:t>
            </a:r>
            <a:r>
              <a:rPr lang="es-MX" sz="1600" dirty="0">
                <a:latin typeface="Arial" panose="020B0604020202020204" pitchFamily="34" charset="0"/>
                <a:cs typeface="Arial" panose="020B0604020202020204" pitchFamily="34" charset="0"/>
              </a:rPr>
              <a:t> de túnel VXLAN tiene una dirección IP. Estas direcciones IP pueden estar en la misma subred o en subredes diferentes.</a:t>
            </a:r>
          </a:p>
        </p:txBody>
      </p:sp>
    </p:spTree>
    <p:extLst>
      <p:ext uri="{BB962C8B-B14F-4D97-AF65-F5344CB8AC3E}">
        <p14:creationId xmlns:p14="http://schemas.microsoft.com/office/powerpoint/2010/main" val="663559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Replicación de </a:t>
            </a:r>
            <a:r>
              <a:rPr lang="es-MX" sz="2000" dirty="0" err="1">
                <a:latin typeface="Arial" panose="020B0604020202020204" pitchFamily="34" charset="0"/>
                <a:cs typeface="Arial" panose="020B0604020202020204" pitchFamily="34" charset="0"/>
              </a:rPr>
              <a:t>Vmware</a:t>
            </a:r>
            <a:r>
              <a:rPr lang="es-MX" sz="2000" dirty="0">
                <a:latin typeface="Arial" panose="020B0604020202020204" pitchFamily="34" charset="0"/>
                <a:cs typeface="Arial" panose="020B0604020202020204" pitchFamily="34" charset="0"/>
              </a:rPr>
              <a:t> NSX </a:t>
            </a:r>
            <a:r>
              <a:rPr lang="es-MX" sz="2000" dirty="0" err="1">
                <a:latin typeface="Arial" panose="020B0604020202020204" pitchFamily="34" charset="0"/>
                <a:cs typeface="Arial" panose="020B0604020202020204" pitchFamily="34" charset="0"/>
              </a:rPr>
              <a:t>Controller</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2554545"/>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Cuando dos máquinas virtuales en hosts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diferentes se comunican directamente, el tráfico de encapsulación unidifusión se intercambia entre las dos direcciones IP de VTEP sin necesidad de que se produzcan inundaciones. Sin embargo, como con cualquier red de capa 2, a veces el tráfico desde una máquina virtual se debe inundar o se envía a otras máquinas virtuales que pertenecen al mismo conmutador lógico. La difusión de capa 2, la unidifusión desconocida y el tráfico multidifusión se conocen como tráfico BUM.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tráfico BUM desde una máquina virtual en un host determinado se debe replicar a otros hosts que tengan las máquinas virtuales conectadas al mismo conmutador lógico.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admite tres modos de replicación diferentes:</a:t>
            </a:r>
          </a:p>
        </p:txBody>
      </p:sp>
    </p:spTree>
    <p:extLst>
      <p:ext uri="{BB962C8B-B14F-4D97-AF65-F5344CB8AC3E}">
        <p14:creationId xmlns:p14="http://schemas.microsoft.com/office/powerpoint/2010/main" val="2189369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Replicación de </a:t>
            </a:r>
            <a:r>
              <a:rPr lang="es-MX" sz="2000" dirty="0" err="1">
                <a:latin typeface="Arial" panose="020B0604020202020204" pitchFamily="34" charset="0"/>
                <a:cs typeface="Arial" panose="020B0604020202020204" pitchFamily="34" charset="0"/>
              </a:rPr>
              <a:t>Vmware</a:t>
            </a:r>
            <a:r>
              <a:rPr lang="es-MX" sz="2000" dirty="0">
                <a:latin typeface="Arial" panose="020B0604020202020204" pitchFamily="34" charset="0"/>
                <a:cs typeface="Arial" panose="020B0604020202020204" pitchFamily="34" charset="0"/>
              </a:rPr>
              <a:t> NSX </a:t>
            </a:r>
            <a:r>
              <a:rPr lang="es-MX" sz="2000" dirty="0" err="1">
                <a:latin typeface="Arial" panose="020B0604020202020204" pitchFamily="34" charset="0"/>
                <a:cs typeface="Arial" panose="020B0604020202020204" pitchFamily="34" charset="0"/>
              </a:rPr>
              <a:t>Controller</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280076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Hasta ahí todo normal, pero a veces el trafico originado por una MV necesita ser enviado a todas las otras </a:t>
            </a:r>
            <a:r>
              <a:rPr lang="es-MX" sz="1600" dirty="0" err="1">
                <a:latin typeface="Arial" panose="020B0604020202020204" pitchFamily="34" charset="0"/>
                <a:cs typeface="Arial" panose="020B0604020202020204" pitchFamily="34" charset="0"/>
              </a:rPr>
              <a:t>MVs</a:t>
            </a:r>
            <a:r>
              <a:rPr lang="es-MX" sz="1600" dirty="0">
                <a:latin typeface="Arial" panose="020B0604020202020204" pitchFamily="34" charset="0"/>
                <a:cs typeface="Arial" panose="020B0604020202020204" pitchFamily="34" charset="0"/>
              </a:rPr>
              <a:t> que pertenecen al mismo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lógico, es decir, al mismo dominio de broadcast. Este es el caso del trafico BUM en </a:t>
            </a:r>
            <a:r>
              <a:rPr lang="es-MX" sz="1600" dirty="0" err="1">
                <a:latin typeface="Arial" panose="020B0604020202020204" pitchFamily="34" charset="0"/>
                <a:cs typeface="Arial" panose="020B0604020202020204" pitchFamily="34" charset="0"/>
              </a:rPr>
              <a:t>Layer</a:t>
            </a:r>
            <a:r>
              <a:rPr lang="es-MX" sz="1600" dirty="0">
                <a:latin typeface="Arial" panose="020B0604020202020204" pitchFamily="34" charset="0"/>
                <a:cs typeface="Arial" panose="020B0604020202020204" pitchFamily="34" charset="0"/>
              </a:rPr>
              <a:t> 2, es decir:</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Broadcast</a:t>
            </a:r>
          </a:p>
          <a:p>
            <a:pPr marL="285750" indent="-285750" algn="just">
              <a:buFont typeface="Wingdings" panose="05000000000000000000" pitchFamily="2" charset="2"/>
              <a:buChar char="§"/>
            </a:pPr>
            <a:r>
              <a:rPr lang="es-MX" sz="1600" dirty="0" err="1">
                <a:latin typeface="Arial" panose="020B0604020202020204" pitchFamily="34" charset="0"/>
                <a:cs typeface="Arial" panose="020B0604020202020204" pitchFamily="34" charset="0"/>
              </a:rPr>
              <a:t>Unknown</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Unicast</a:t>
            </a:r>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err="1">
                <a:latin typeface="Arial" panose="020B0604020202020204" pitchFamily="34" charset="0"/>
                <a:cs typeface="Arial" panose="020B0604020202020204" pitchFamily="34" charset="0"/>
              </a:rPr>
              <a:t>Multicast</a:t>
            </a:r>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Para poder explicar adecuadamente como funcionan los métodos de replicación para trafico BUM, primero debemos entender que es este trafico BUM y en que casos lo podemos encontrar.</a:t>
            </a:r>
          </a:p>
        </p:txBody>
      </p:sp>
    </p:spTree>
    <p:extLst>
      <p:ext uri="{BB962C8B-B14F-4D97-AF65-F5344CB8AC3E}">
        <p14:creationId xmlns:p14="http://schemas.microsoft.com/office/powerpoint/2010/main" val="2817015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Replicación de </a:t>
            </a:r>
            <a:r>
              <a:rPr lang="es-MX" sz="2000" dirty="0" err="1">
                <a:latin typeface="Arial" panose="020B0604020202020204" pitchFamily="34" charset="0"/>
                <a:cs typeface="Arial" panose="020B0604020202020204" pitchFamily="34" charset="0"/>
              </a:rPr>
              <a:t>Vmware</a:t>
            </a:r>
            <a:r>
              <a:rPr lang="es-MX" sz="2000" dirty="0">
                <a:latin typeface="Arial" panose="020B0604020202020204" pitchFamily="34" charset="0"/>
                <a:cs typeface="Arial" panose="020B0604020202020204" pitchFamily="34" charset="0"/>
              </a:rPr>
              <a:t> NSX </a:t>
            </a:r>
            <a:r>
              <a:rPr lang="es-MX" sz="2000" dirty="0" err="1">
                <a:latin typeface="Arial" panose="020B0604020202020204" pitchFamily="34" charset="0"/>
                <a:cs typeface="Arial" panose="020B0604020202020204" pitchFamily="34" charset="0"/>
              </a:rPr>
              <a:t>Controller</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6222947" cy="3046988"/>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Broadcast</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Partamos en primer lugar por el trafico Broadcast. Según la definición formal, Broadcast (o difusión) es una forma de transmisión donde un Emisor envía información a una multitud de Receptores de manera simultánea.</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En términos prácticos, desde el punto de vista de un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un trafico Broadcast es aquel enviado por un dispositivo conectado a dicho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y que será dirigido a todos los demás dispositivos que se encuentren conectados al mismo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y que pertenezcan al mismo dominio de Broadcast.</a:t>
            </a:r>
          </a:p>
        </p:txBody>
      </p:sp>
      <p:pic>
        <p:nvPicPr>
          <p:cNvPr id="1026" name="Picture 2">
            <a:extLst>
              <a:ext uri="{FF2B5EF4-FFF2-40B4-BE49-F238E27FC236}">
                <a16:creationId xmlns:a16="http://schemas.microsoft.com/office/drawing/2014/main" id="{1B046B74-8B14-4342-9F4A-B3BD7BBB8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7618" y="1105786"/>
            <a:ext cx="2381692" cy="339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782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Replicación de </a:t>
            </a:r>
            <a:r>
              <a:rPr lang="es-MX" sz="2000" dirty="0" err="1">
                <a:latin typeface="Arial" panose="020B0604020202020204" pitchFamily="34" charset="0"/>
                <a:cs typeface="Arial" panose="020B0604020202020204" pitchFamily="34" charset="0"/>
              </a:rPr>
              <a:t>Vmware</a:t>
            </a:r>
            <a:r>
              <a:rPr lang="es-MX" sz="2000" dirty="0">
                <a:latin typeface="Arial" panose="020B0604020202020204" pitchFamily="34" charset="0"/>
                <a:cs typeface="Arial" panose="020B0604020202020204" pitchFamily="34" charset="0"/>
              </a:rPr>
              <a:t> NSX </a:t>
            </a:r>
            <a:r>
              <a:rPr lang="es-MX" sz="2000" dirty="0" err="1">
                <a:latin typeface="Arial" panose="020B0604020202020204" pitchFamily="34" charset="0"/>
                <a:cs typeface="Arial" panose="020B0604020202020204" pitchFamily="34" charset="0"/>
              </a:rPr>
              <a:t>Controller</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6222947" cy="2554545"/>
          </a:xfrm>
          <a:prstGeom prst="rect">
            <a:avLst/>
          </a:prstGeom>
          <a:noFill/>
        </p:spPr>
        <p:txBody>
          <a:bodyPr wrap="square" rtlCol="0">
            <a:spAutoFit/>
          </a:bodyPr>
          <a:lstStyle/>
          <a:p>
            <a:pPr algn="just"/>
            <a:r>
              <a:rPr lang="es-MX" sz="1600" dirty="0" err="1">
                <a:latin typeface="Arial" panose="020B0604020202020204" pitchFamily="34" charset="0"/>
                <a:cs typeface="Arial" panose="020B0604020202020204" pitchFamily="34" charset="0"/>
              </a:rPr>
              <a:t>Unknow</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Unicast</a:t>
            </a:r>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Hablemos ahora de lo que se conoce como </a:t>
            </a:r>
            <a:r>
              <a:rPr lang="es-MX" sz="1600" dirty="0" err="1">
                <a:latin typeface="Arial" panose="020B0604020202020204" pitchFamily="34" charset="0"/>
                <a:cs typeface="Arial" panose="020B0604020202020204" pitchFamily="34" charset="0"/>
              </a:rPr>
              <a:t>Unknown</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Unicast</a:t>
            </a:r>
            <a:r>
              <a:rPr lang="es-MX" sz="1600" dirty="0">
                <a:latin typeface="Arial" panose="020B0604020202020204" pitchFamily="34" charset="0"/>
                <a:cs typeface="Arial" panose="020B0604020202020204" pitchFamily="34" charset="0"/>
              </a:rPr>
              <a:t>.</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En una comunicación </a:t>
            </a:r>
            <a:r>
              <a:rPr lang="es-MX" sz="1600" dirty="0" err="1">
                <a:latin typeface="Arial" panose="020B0604020202020204" pitchFamily="34" charset="0"/>
                <a:cs typeface="Arial" panose="020B0604020202020204" pitchFamily="34" charset="0"/>
              </a:rPr>
              <a:t>Unicast</a:t>
            </a:r>
            <a:r>
              <a:rPr lang="es-MX" sz="1600" dirty="0">
                <a:latin typeface="Arial" panose="020B0604020202020204" pitchFamily="34" charset="0"/>
                <a:cs typeface="Arial" panose="020B0604020202020204" pitchFamily="34" charset="0"/>
              </a:rPr>
              <a:t>, tenemos una comunicación uno a uno, es decir, un único equipo emisor, enviará información a un único equipo receptor. En un trafico </a:t>
            </a:r>
            <a:r>
              <a:rPr lang="es-MX" sz="1600" dirty="0" err="1">
                <a:latin typeface="Arial" panose="020B0604020202020204" pitchFamily="34" charset="0"/>
                <a:cs typeface="Arial" panose="020B0604020202020204" pitchFamily="34" charset="0"/>
              </a:rPr>
              <a:t>Unicast</a:t>
            </a:r>
            <a:r>
              <a:rPr lang="es-MX" sz="1600" dirty="0">
                <a:latin typeface="Arial" panose="020B0604020202020204" pitchFamily="34" charset="0"/>
                <a:cs typeface="Arial" panose="020B0604020202020204" pitchFamily="34" charset="0"/>
              </a:rPr>
              <a:t>, el equipo que envía la información conoce la IP y MAC </a:t>
            </a:r>
            <a:r>
              <a:rPr lang="es-MX" sz="1600" dirty="0" err="1">
                <a:latin typeface="Arial" panose="020B0604020202020204" pitchFamily="34" charset="0"/>
                <a:cs typeface="Arial" panose="020B0604020202020204" pitchFamily="34" charset="0"/>
              </a:rPr>
              <a:t>Address</a:t>
            </a:r>
            <a:r>
              <a:rPr lang="es-MX" sz="1600" dirty="0">
                <a:latin typeface="Arial" panose="020B0604020202020204" pitchFamily="34" charset="0"/>
                <a:cs typeface="Arial" panose="020B0604020202020204" pitchFamily="34" charset="0"/>
              </a:rPr>
              <a:t> del equipo de destino, por lo que no requiere realizar un Broadcast, permitiendo enviar la información directamente de un equipo a otro.</a:t>
            </a:r>
          </a:p>
        </p:txBody>
      </p:sp>
      <p:pic>
        <p:nvPicPr>
          <p:cNvPr id="2050" name="Picture 2">
            <a:extLst>
              <a:ext uri="{FF2B5EF4-FFF2-40B4-BE49-F238E27FC236}">
                <a16:creationId xmlns:a16="http://schemas.microsoft.com/office/drawing/2014/main" id="{672B4E2E-804C-4F07-B245-DE7DC8295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860" y="1156986"/>
            <a:ext cx="2533451" cy="3506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231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Replicación de </a:t>
            </a:r>
            <a:r>
              <a:rPr lang="es-MX" sz="2000" dirty="0" err="1">
                <a:latin typeface="Arial" panose="020B0604020202020204" pitchFamily="34" charset="0"/>
                <a:cs typeface="Arial" panose="020B0604020202020204" pitchFamily="34" charset="0"/>
              </a:rPr>
              <a:t>Vmware</a:t>
            </a:r>
            <a:r>
              <a:rPr lang="es-MX" sz="2000" dirty="0">
                <a:latin typeface="Arial" panose="020B0604020202020204" pitchFamily="34" charset="0"/>
                <a:cs typeface="Arial" panose="020B0604020202020204" pitchFamily="34" charset="0"/>
              </a:rPr>
              <a:t> NSX </a:t>
            </a:r>
            <a:r>
              <a:rPr lang="es-MX" sz="2000" dirty="0" err="1">
                <a:latin typeface="Arial" panose="020B0604020202020204" pitchFamily="34" charset="0"/>
                <a:cs typeface="Arial" panose="020B0604020202020204" pitchFamily="34" charset="0"/>
              </a:rPr>
              <a:t>Controller</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6222947" cy="2554545"/>
          </a:xfrm>
          <a:prstGeom prst="rect">
            <a:avLst/>
          </a:prstGeom>
          <a:noFill/>
        </p:spPr>
        <p:txBody>
          <a:bodyPr wrap="square" rtlCol="0">
            <a:spAutoFit/>
          </a:bodyPr>
          <a:lstStyle/>
          <a:p>
            <a:pPr algn="just"/>
            <a:r>
              <a:rPr lang="es-MX" sz="1600" dirty="0" err="1">
                <a:latin typeface="Arial" panose="020B0604020202020204" pitchFamily="34" charset="0"/>
                <a:cs typeface="Arial" panose="020B0604020202020204" pitchFamily="34" charset="0"/>
              </a:rPr>
              <a:t>Multicast</a:t>
            </a:r>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Por ultimo, llegamos al trafico del tipo </a:t>
            </a:r>
            <a:r>
              <a:rPr lang="es-MX" sz="1600" dirty="0" err="1">
                <a:latin typeface="Arial" panose="020B0604020202020204" pitchFamily="34" charset="0"/>
                <a:cs typeface="Arial" panose="020B0604020202020204" pitchFamily="34" charset="0"/>
              </a:rPr>
              <a:t>Multicast</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Multicast</a:t>
            </a:r>
            <a:r>
              <a:rPr lang="es-MX" sz="1600" dirty="0">
                <a:latin typeface="Arial" panose="020B0604020202020204" pitchFamily="34" charset="0"/>
                <a:cs typeface="Arial" panose="020B0604020202020204" pitchFamily="34" charset="0"/>
              </a:rPr>
              <a:t> es un método de envío de paquetes que serán recibidos por un grupo determinado de equipos, es decir, es una comunicación de uno a muchos.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Cuando el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sabe esta información y le llegan paquetes a la IP del grupo </a:t>
            </a:r>
            <a:r>
              <a:rPr lang="es-MX" sz="1600" dirty="0" err="1">
                <a:latin typeface="Arial" panose="020B0604020202020204" pitchFamily="34" charset="0"/>
                <a:cs typeface="Arial" panose="020B0604020202020204" pitchFamily="34" charset="0"/>
              </a:rPr>
              <a:t>Multicast</a:t>
            </a:r>
            <a:r>
              <a:rPr lang="es-MX" sz="1600" dirty="0">
                <a:latin typeface="Arial" panose="020B0604020202020204" pitchFamily="34" charset="0"/>
                <a:cs typeface="Arial" panose="020B0604020202020204" pitchFamily="34" charset="0"/>
              </a:rPr>
              <a:t>, este paquete es redirigido a todos los hosts que se hayan unido al grupo </a:t>
            </a:r>
            <a:r>
              <a:rPr lang="es-MX" sz="1600" dirty="0" err="1">
                <a:latin typeface="Arial" panose="020B0604020202020204" pitchFamily="34" charset="0"/>
                <a:cs typeface="Arial" panose="020B0604020202020204" pitchFamily="34" charset="0"/>
              </a:rPr>
              <a:t>Multicast</a:t>
            </a:r>
            <a:r>
              <a:rPr lang="es-MX" sz="1600" dirty="0">
                <a:latin typeface="Arial" panose="020B0604020202020204" pitchFamily="34" charset="0"/>
                <a:cs typeface="Arial" panose="020B0604020202020204" pitchFamily="34" charset="0"/>
              </a:rPr>
              <a:t>.</a:t>
            </a:r>
          </a:p>
        </p:txBody>
      </p:sp>
      <p:pic>
        <p:nvPicPr>
          <p:cNvPr id="3074" name="Picture 2">
            <a:extLst>
              <a:ext uri="{FF2B5EF4-FFF2-40B4-BE49-F238E27FC236}">
                <a16:creationId xmlns:a16="http://schemas.microsoft.com/office/drawing/2014/main" id="{4F92779E-06D9-4D38-8F17-193488EA4C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0617" y="1212273"/>
            <a:ext cx="2348694" cy="343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948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Replicación de </a:t>
            </a:r>
            <a:r>
              <a:rPr lang="es-MX" sz="2000" dirty="0" err="1">
                <a:latin typeface="Arial" panose="020B0604020202020204" pitchFamily="34" charset="0"/>
                <a:cs typeface="Arial" panose="020B0604020202020204" pitchFamily="34" charset="0"/>
              </a:rPr>
              <a:t>Vmware</a:t>
            </a:r>
            <a:r>
              <a:rPr lang="es-MX" sz="2000" dirty="0">
                <a:latin typeface="Arial" panose="020B0604020202020204" pitchFamily="34" charset="0"/>
                <a:cs typeface="Arial" panose="020B0604020202020204" pitchFamily="34" charset="0"/>
              </a:rPr>
              <a:t> NSX </a:t>
            </a:r>
            <a:r>
              <a:rPr lang="es-MX" sz="2000" dirty="0" err="1">
                <a:latin typeface="Arial" panose="020B0604020202020204" pitchFamily="34" charset="0"/>
                <a:cs typeface="Arial" panose="020B0604020202020204" pitchFamily="34" charset="0"/>
              </a:rPr>
              <a:t>Controller</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881088" cy="2554545"/>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Modo </a:t>
            </a:r>
            <a:r>
              <a:rPr lang="es-MX" sz="1600" dirty="0" err="1">
                <a:latin typeface="Arial" panose="020B0604020202020204" pitchFamily="34" charset="0"/>
                <a:cs typeface="Arial" panose="020B0604020202020204" pitchFamily="34" charset="0"/>
              </a:rPr>
              <a:t>Multicast</a:t>
            </a:r>
            <a:r>
              <a:rPr lang="es-MX" sz="1600" dirty="0">
                <a:latin typeface="Arial" panose="020B0604020202020204" pitchFamily="34" charset="0"/>
                <a:cs typeface="Arial" panose="020B0604020202020204" pitchFamily="34" charset="0"/>
              </a:rPr>
              <a:t> de replicación</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modo </a:t>
            </a:r>
            <a:r>
              <a:rPr lang="es-MX" sz="1600" dirty="0" err="1">
                <a:latin typeface="Arial" panose="020B0604020202020204" pitchFamily="34" charset="0"/>
                <a:cs typeface="Arial" panose="020B0604020202020204" pitchFamily="34" charset="0"/>
              </a:rPr>
              <a:t>Multicast</a:t>
            </a:r>
            <a:r>
              <a:rPr lang="es-MX" sz="1600" dirty="0">
                <a:latin typeface="Arial" panose="020B0604020202020204" pitchFamily="34" charset="0"/>
                <a:cs typeface="Arial" panose="020B0604020202020204" pitchFamily="34" charset="0"/>
              </a:rPr>
              <a:t> es la forma especificada por el estándar VXLAN para manejar el trafico BUM, y eso uno de los modos soportados por NSX.  </a:t>
            </a:r>
            <a:r>
              <a:rPr lang="es-MX" sz="1600" dirty="0" err="1">
                <a:latin typeface="Arial" panose="020B0604020202020204" pitchFamily="34" charset="0"/>
                <a:cs typeface="Arial" panose="020B0604020202020204" pitchFamily="34" charset="0"/>
              </a:rPr>
              <a:t>Multicast</a:t>
            </a:r>
            <a:r>
              <a:rPr lang="es-MX" sz="1600" dirty="0">
                <a:latin typeface="Arial" panose="020B0604020202020204" pitchFamily="34" charset="0"/>
                <a:cs typeface="Arial" panose="020B0604020202020204" pitchFamily="34" charset="0"/>
              </a:rPr>
              <a:t> probablemente es el modo de replicación más complejo en VXLAN, debido a su dependencia en ciertas configuraciones que deben ser realizadas en la infraestructura física.</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Cuando se elige el modo de replicación </a:t>
            </a:r>
            <a:r>
              <a:rPr lang="es-MX" sz="1600" dirty="0" err="1">
                <a:latin typeface="Arial" panose="020B0604020202020204" pitchFamily="34" charset="0"/>
                <a:cs typeface="Arial" panose="020B0604020202020204" pitchFamily="34" charset="0"/>
              </a:rPr>
              <a:t>Multicast</a:t>
            </a:r>
            <a:r>
              <a:rPr lang="es-MX" sz="1600" dirty="0">
                <a:latin typeface="Arial" panose="020B0604020202020204" pitchFamily="34" charset="0"/>
                <a:cs typeface="Arial" panose="020B0604020202020204" pitchFamily="34" charset="0"/>
              </a:rPr>
              <a:t> para un </a:t>
            </a:r>
            <a:r>
              <a:rPr lang="es-MX" sz="1600" dirty="0" err="1">
                <a:latin typeface="Arial" panose="020B0604020202020204" pitchFamily="34" charset="0"/>
                <a:cs typeface="Arial" panose="020B0604020202020204" pitchFamily="34" charset="0"/>
              </a:rPr>
              <a:t>Logical</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NSX confía en las capacidades </a:t>
            </a:r>
            <a:r>
              <a:rPr lang="es-MX" sz="1600" dirty="0" err="1">
                <a:latin typeface="Arial" panose="020B0604020202020204" pitchFamily="34" charset="0"/>
                <a:cs typeface="Arial" panose="020B0604020202020204" pitchFamily="34" charset="0"/>
              </a:rPr>
              <a:t>Multicast</a:t>
            </a:r>
            <a:r>
              <a:rPr lang="es-MX" sz="1600" dirty="0">
                <a:latin typeface="Arial" panose="020B0604020202020204" pitchFamily="34" charset="0"/>
                <a:cs typeface="Arial" panose="020B0604020202020204" pitchFamily="34" charset="0"/>
              </a:rPr>
              <a:t> L2 y L3 de la red física del </a:t>
            </a:r>
            <a:r>
              <a:rPr lang="es-MX" sz="1600" dirty="0" err="1">
                <a:latin typeface="Arial" panose="020B0604020202020204" pitchFamily="34" charset="0"/>
                <a:cs typeface="Arial" panose="020B0604020202020204" pitchFamily="34" charset="0"/>
              </a:rPr>
              <a:t>datacenter</a:t>
            </a:r>
            <a:r>
              <a:rPr lang="es-MX" sz="1600" dirty="0">
                <a:latin typeface="Arial" panose="020B0604020202020204" pitchFamily="34" charset="0"/>
                <a:cs typeface="Arial" panose="020B0604020202020204" pitchFamily="34" charset="0"/>
              </a:rPr>
              <a:t>, de manera de asegurar que el trafico BUM encapsulado por VXLAN sea enviado a todos los VTEP.</a:t>
            </a:r>
          </a:p>
        </p:txBody>
      </p:sp>
    </p:spTree>
    <p:extLst>
      <p:ext uri="{BB962C8B-B14F-4D97-AF65-F5344CB8AC3E}">
        <p14:creationId xmlns:p14="http://schemas.microsoft.com/office/powerpoint/2010/main" val="260820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Fundamentos de Ethernet</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5829542"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Ethernet no es una tecnología sino una familia de tecnologías LAN que se pueden entender mejor utilizando el modelo de referencia OSI. Todas las LAN deben afrontar el tema básico de cómo denominar a las estaciones individuales (nodos). Las especificaciones de Ethernet admiten diferentes medios, anchos de banda y demás variaciones de la Capa 1 y 2. Sin embargo, el formato de trama básico y el esquema de direccionamiento es igual para todas las variedades de Ethernet. Para que varias estaciones accedan a los medios físicos y a otros dispositivos de </a:t>
            </a:r>
            <a:r>
              <a:rPr lang="es-MX" sz="1600" dirty="0" err="1">
                <a:latin typeface="Arial" panose="020B0604020202020204" pitchFamily="34" charset="0"/>
                <a:cs typeface="Arial" panose="020B0604020202020204" pitchFamily="34" charset="0"/>
              </a:rPr>
              <a:t>networking</a:t>
            </a:r>
            <a:r>
              <a:rPr lang="es-MX" sz="1600" dirty="0">
                <a:latin typeface="Arial" panose="020B0604020202020204" pitchFamily="34" charset="0"/>
                <a:cs typeface="Arial" panose="020B0604020202020204" pitchFamily="34" charset="0"/>
              </a:rPr>
              <a:t>, se han inventado diversas estrategias para el control de acceso a los medios. La idea original de Ethernet nació del problema de permitir que dos o más host utilizaran el mismo medio y evitar que las señales interfirieran entre sí.</a:t>
            </a:r>
            <a:endParaRPr lang="en-US" sz="1600" dirty="0">
              <a:latin typeface="Arial" panose="020B0604020202020204" pitchFamily="34" charset="0"/>
              <a:cs typeface="Arial" panose="020B0604020202020204" pitchFamily="34" charset="0"/>
            </a:endParaRPr>
          </a:p>
        </p:txBody>
      </p:sp>
      <p:pic>
        <p:nvPicPr>
          <p:cNvPr id="1026" name="Picture 2" descr="Resultado de imagen para ethernet">
            <a:extLst>
              <a:ext uri="{FF2B5EF4-FFF2-40B4-BE49-F238E27FC236}">
                <a16:creationId xmlns:a16="http://schemas.microsoft.com/office/drawing/2014/main" id="{BA995771-4E36-47A6-A89C-C00EF60A9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275" y="1212273"/>
            <a:ext cx="2903034" cy="191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001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Replicación de </a:t>
            </a:r>
            <a:r>
              <a:rPr lang="es-MX" sz="2000" dirty="0" err="1">
                <a:latin typeface="Arial" panose="020B0604020202020204" pitchFamily="34" charset="0"/>
                <a:cs typeface="Arial" panose="020B0604020202020204" pitchFamily="34" charset="0"/>
              </a:rPr>
              <a:t>Vmware</a:t>
            </a:r>
            <a:r>
              <a:rPr lang="es-MX" sz="2000" dirty="0">
                <a:latin typeface="Arial" panose="020B0604020202020204" pitchFamily="34" charset="0"/>
                <a:cs typeface="Arial" panose="020B0604020202020204" pitchFamily="34" charset="0"/>
              </a:rPr>
              <a:t> NSX </a:t>
            </a:r>
            <a:r>
              <a:rPr lang="es-MX" sz="2000" dirty="0" err="1">
                <a:latin typeface="Arial" panose="020B0604020202020204" pitchFamily="34" charset="0"/>
                <a:cs typeface="Arial" panose="020B0604020202020204" pitchFamily="34" charset="0"/>
              </a:rPr>
              <a:t>Controller</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881088" cy="3046988"/>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Modo </a:t>
            </a:r>
            <a:r>
              <a:rPr lang="es-MX" sz="1600" dirty="0" err="1">
                <a:latin typeface="Arial" panose="020B0604020202020204" pitchFamily="34" charset="0"/>
                <a:cs typeface="Arial" panose="020B0604020202020204" pitchFamily="34" charset="0"/>
              </a:rPr>
              <a:t>Unicast</a:t>
            </a:r>
            <a:r>
              <a:rPr lang="es-MX" sz="1600" dirty="0">
                <a:latin typeface="Arial" panose="020B0604020202020204" pitchFamily="34" charset="0"/>
                <a:cs typeface="Arial" panose="020B0604020202020204" pitchFamily="34" charset="0"/>
              </a:rPr>
              <a:t> de replicación</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modo de replicación </a:t>
            </a:r>
            <a:r>
              <a:rPr lang="es-MX" sz="1600" dirty="0" err="1">
                <a:latin typeface="Arial" panose="020B0604020202020204" pitchFamily="34" charset="0"/>
                <a:cs typeface="Arial" panose="020B0604020202020204" pitchFamily="34" charset="0"/>
              </a:rPr>
              <a:t>Unicast</a:t>
            </a:r>
            <a:r>
              <a:rPr lang="es-MX" sz="1600" dirty="0">
                <a:latin typeface="Arial" panose="020B0604020202020204" pitchFamily="34" charset="0"/>
                <a:cs typeface="Arial" panose="020B0604020202020204" pitchFamily="34" charset="0"/>
              </a:rPr>
              <a:t> es bastante sencillo, y no necesita ninguna configuración explicita en la red </a:t>
            </a:r>
            <a:r>
              <a:rPr lang="es-MX" sz="1600" dirty="0" err="1">
                <a:latin typeface="Arial" panose="020B0604020202020204" pitchFamily="34" charset="0"/>
                <a:cs typeface="Arial" panose="020B0604020202020204" pitchFamily="34" charset="0"/>
              </a:rPr>
              <a:t>fisica</a:t>
            </a:r>
            <a:r>
              <a:rPr lang="es-MX" sz="1600" dirty="0">
                <a:latin typeface="Arial" panose="020B0604020202020204" pitchFamily="34" charset="0"/>
                <a:cs typeface="Arial" panose="020B0604020202020204" pitchFamily="34" charset="0"/>
              </a:rPr>
              <a:t> para poder habilitar el trafico BUM por VXLAN.  De hecho, el </a:t>
            </a:r>
            <a:r>
              <a:rPr lang="es-MX" sz="1600" dirty="0" err="1">
                <a:latin typeface="Arial" panose="020B0604020202020204" pitchFamily="34" charset="0"/>
                <a:cs typeface="Arial" panose="020B0604020202020204" pitchFamily="34" charset="0"/>
              </a:rPr>
              <a:t>unico</a:t>
            </a:r>
            <a:r>
              <a:rPr lang="es-MX" sz="1600" dirty="0">
                <a:latin typeface="Arial" panose="020B0604020202020204" pitchFamily="34" charset="0"/>
                <a:cs typeface="Arial" panose="020B0604020202020204" pitchFamily="34" charset="0"/>
              </a:rPr>
              <a:t> requerimiento es que la red </a:t>
            </a:r>
            <a:r>
              <a:rPr lang="es-MX" sz="1600" dirty="0" err="1">
                <a:latin typeface="Arial" panose="020B0604020202020204" pitchFamily="34" charset="0"/>
                <a:cs typeface="Arial" panose="020B0604020202020204" pitchFamily="34" charset="0"/>
              </a:rPr>
              <a:t>fisica</a:t>
            </a:r>
            <a:r>
              <a:rPr lang="es-MX" sz="1600" dirty="0">
                <a:latin typeface="Arial" panose="020B0604020202020204" pitchFamily="34" charset="0"/>
                <a:cs typeface="Arial" panose="020B0604020202020204" pitchFamily="34" charset="0"/>
              </a:rPr>
              <a:t> soporte MTU de 1600 bytes.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modo </a:t>
            </a:r>
            <a:r>
              <a:rPr lang="es-MX" sz="1600" dirty="0" err="1">
                <a:latin typeface="Arial" panose="020B0604020202020204" pitchFamily="34" charset="0"/>
                <a:cs typeface="Arial" panose="020B0604020202020204" pitchFamily="34" charset="0"/>
              </a:rPr>
              <a:t>Unicast</a:t>
            </a:r>
            <a:r>
              <a:rPr lang="es-MX" sz="1600" dirty="0">
                <a:latin typeface="Arial" panose="020B0604020202020204" pitchFamily="34" charset="0"/>
                <a:cs typeface="Arial" panose="020B0604020202020204" pitchFamily="34" charset="0"/>
              </a:rPr>
              <a:t> representa entonces un enfoque completamente opuesto al que explicamos previamente con el modo </a:t>
            </a:r>
            <a:r>
              <a:rPr lang="es-MX" sz="1600" dirty="0" err="1">
                <a:latin typeface="Arial" panose="020B0604020202020204" pitchFamily="34" charset="0"/>
                <a:cs typeface="Arial" panose="020B0604020202020204" pitchFamily="34" charset="0"/>
              </a:rPr>
              <a:t>Multicast</a:t>
            </a:r>
            <a:r>
              <a:rPr lang="es-MX" sz="1600" dirty="0">
                <a:latin typeface="Arial" panose="020B0604020202020204" pitchFamily="34" charset="0"/>
                <a:cs typeface="Arial" panose="020B0604020202020204" pitchFamily="34" charset="0"/>
              </a:rPr>
              <a:t>. Utilizando </a:t>
            </a:r>
            <a:r>
              <a:rPr lang="es-MX" sz="1600" dirty="0" err="1">
                <a:latin typeface="Arial" panose="020B0604020202020204" pitchFamily="34" charset="0"/>
                <a:cs typeface="Arial" panose="020B0604020202020204" pitchFamily="34" charset="0"/>
              </a:rPr>
              <a:t>Unicast</a:t>
            </a:r>
            <a:r>
              <a:rPr lang="es-MX" sz="1600" dirty="0">
                <a:latin typeface="Arial" panose="020B0604020202020204" pitchFamily="34" charset="0"/>
                <a:cs typeface="Arial" panose="020B0604020202020204" pitchFamily="34" charset="0"/>
              </a:rPr>
              <a:t> podemos lograr desacoplar completamente la red </a:t>
            </a:r>
            <a:r>
              <a:rPr lang="es-MX" sz="1600" dirty="0" err="1">
                <a:latin typeface="Arial" panose="020B0604020202020204" pitchFamily="34" charset="0"/>
                <a:cs typeface="Arial" panose="020B0604020202020204" pitchFamily="34" charset="0"/>
              </a:rPr>
              <a:t>logica</a:t>
            </a:r>
            <a:r>
              <a:rPr lang="es-MX" sz="1600" dirty="0">
                <a:latin typeface="Arial" panose="020B0604020202020204" pitchFamily="34" charset="0"/>
                <a:cs typeface="Arial" panose="020B0604020202020204" pitchFamily="34" charset="0"/>
              </a:rPr>
              <a:t> de la red </a:t>
            </a:r>
            <a:r>
              <a:rPr lang="es-MX" sz="1600" dirty="0" err="1">
                <a:latin typeface="Arial" panose="020B0604020202020204" pitchFamily="34" charset="0"/>
                <a:cs typeface="Arial" panose="020B0604020202020204" pitchFamily="34" charset="0"/>
              </a:rPr>
              <a:t>fisica</a:t>
            </a:r>
            <a:r>
              <a:rPr lang="es-MX" sz="1600" dirty="0">
                <a:latin typeface="Arial" panose="020B0604020202020204" pitchFamily="34" charset="0"/>
                <a:cs typeface="Arial" panose="020B0604020202020204" pitchFamily="34" charset="0"/>
              </a:rPr>
              <a:t>, pudiendo conseguir una implementación Software Define Network real, debido a que con </a:t>
            </a:r>
            <a:r>
              <a:rPr lang="es-MX" sz="1600" dirty="0" err="1">
                <a:latin typeface="Arial" panose="020B0604020202020204" pitchFamily="34" charset="0"/>
                <a:cs typeface="Arial" panose="020B0604020202020204" pitchFamily="34" charset="0"/>
              </a:rPr>
              <a:t>Unicast</a:t>
            </a:r>
            <a:r>
              <a:rPr lang="es-MX" sz="1600" dirty="0">
                <a:latin typeface="Arial" panose="020B0604020202020204" pitchFamily="34" charset="0"/>
                <a:cs typeface="Arial" panose="020B0604020202020204" pitchFamily="34" charset="0"/>
              </a:rPr>
              <a:t> no necesitamos realizar ningún tipo de configuración especifica en la red </a:t>
            </a:r>
            <a:r>
              <a:rPr lang="es-MX" sz="1600" dirty="0" err="1">
                <a:latin typeface="Arial" panose="020B0604020202020204" pitchFamily="34" charset="0"/>
                <a:cs typeface="Arial" panose="020B0604020202020204" pitchFamily="34" charset="0"/>
              </a:rPr>
              <a:t>fisica</a:t>
            </a:r>
            <a:r>
              <a:rPr lang="es-MX" sz="1600" dirty="0">
                <a:latin typeface="Arial" panose="020B0604020202020204" pitchFamily="34" charset="0"/>
                <a:cs typeface="Arial" panose="020B0604020202020204" pitchFamily="34" charset="0"/>
              </a:rPr>
              <a:t> para poder soportar la replicación del trafico BUM sobre VXLAN.</a:t>
            </a:r>
          </a:p>
        </p:txBody>
      </p:sp>
    </p:spTree>
    <p:extLst>
      <p:ext uri="{BB962C8B-B14F-4D97-AF65-F5344CB8AC3E}">
        <p14:creationId xmlns:p14="http://schemas.microsoft.com/office/powerpoint/2010/main" val="4059930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Replicación de </a:t>
            </a:r>
            <a:r>
              <a:rPr lang="es-MX" sz="2000" dirty="0" err="1">
                <a:latin typeface="Arial" panose="020B0604020202020204" pitchFamily="34" charset="0"/>
                <a:cs typeface="Arial" panose="020B0604020202020204" pitchFamily="34" charset="0"/>
              </a:rPr>
              <a:t>Vmware</a:t>
            </a:r>
            <a:r>
              <a:rPr lang="es-MX" sz="2000" dirty="0">
                <a:latin typeface="Arial" panose="020B0604020202020204" pitchFamily="34" charset="0"/>
                <a:cs typeface="Arial" panose="020B0604020202020204" pitchFamily="34" charset="0"/>
              </a:rPr>
              <a:t> NSX </a:t>
            </a:r>
            <a:r>
              <a:rPr lang="es-MX" sz="2000" dirty="0" err="1">
                <a:latin typeface="Arial" panose="020B0604020202020204" pitchFamily="34" charset="0"/>
                <a:cs typeface="Arial" panose="020B0604020202020204" pitchFamily="34" charset="0"/>
              </a:rPr>
              <a:t>Controller</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881088" cy="3046988"/>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Modo Híbrido de replicación</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modo híbrido es un híbrido entre los modos de replicación multidifusión y unidifusión. En el modo de replicación híbrido, el host de VTEP usa la multidifusión de Capa 2 para distribuir el tráfico BUM a los VTEP al mismo nivel en la misma subred. Cuando los VTEP de host replican el tráfico BUM a VTEP en diferentes subredes, reenvían el tráfico como paquetes de unidifusión a un host por subred de VTEP. Este host de destino usa la multidifusión de Capa 2 para enviar paquetes a otros VTEP en su subred.</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La multidifusión de Capa 2 es más común en las redes de cliente que la multidifusión de Capa 3, ya que suele ser más fácil de implementar. La replicación a diferentes VTEP en la misma subred se realiza en la red física. </a:t>
            </a:r>
          </a:p>
        </p:txBody>
      </p:sp>
    </p:spTree>
    <p:extLst>
      <p:ext uri="{BB962C8B-B14F-4D97-AF65-F5344CB8AC3E}">
        <p14:creationId xmlns:p14="http://schemas.microsoft.com/office/powerpoint/2010/main" val="2815243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Replicación de </a:t>
            </a:r>
            <a:r>
              <a:rPr lang="es-MX" sz="2000" dirty="0" err="1">
                <a:latin typeface="Arial" panose="020B0604020202020204" pitchFamily="34" charset="0"/>
                <a:cs typeface="Arial" panose="020B0604020202020204" pitchFamily="34" charset="0"/>
              </a:rPr>
              <a:t>Vmware</a:t>
            </a:r>
            <a:r>
              <a:rPr lang="es-MX" sz="2000" dirty="0">
                <a:latin typeface="Arial" panose="020B0604020202020204" pitchFamily="34" charset="0"/>
                <a:cs typeface="Arial" panose="020B0604020202020204" pitchFamily="34" charset="0"/>
              </a:rPr>
              <a:t> NSX </a:t>
            </a:r>
            <a:r>
              <a:rPr lang="es-MX" sz="2000" dirty="0" err="1">
                <a:latin typeface="Arial" panose="020B0604020202020204" pitchFamily="34" charset="0"/>
                <a:cs typeface="Arial" panose="020B0604020202020204" pitchFamily="34" charset="0"/>
              </a:rPr>
              <a:t>Controller</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881088" cy="3046988"/>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Modo Híbrido de replicación</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modo híbrido es un híbrido entre los modos de replicación multidifusión y unidifusión. En el modo de replicación híbrido, el host de VTEP usa la multidifusión de Capa 2 para distribuir el tráfico BUM a los VTEP al mismo nivel en la misma subred. Cuando los VTEP de host replican el tráfico BUM a VTEP en diferentes subredes, reenvían el tráfico como paquetes de unidifusión a un host por subred de VTEP. Este host de destino usa la multidifusión de Capa 2 para enviar paquetes a otros VTEP en su subred.</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La multidifusión de Capa 2 es más común en las redes de cliente que la multidifusión de Capa 3, ya que suele ser más fácil de implementar. La replicación a diferentes VTEP en la misma subred se realiza en la red física. </a:t>
            </a:r>
          </a:p>
        </p:txBody>
      </p:sp>
    </p:spTree>
    <p:extLst>
      <p:ext uri="{BB962C8B-B14F-4D97-AF65-F5344CB8AC3E}">
        <p14:creationId xmlns:p14="http://schemas.microsoft.com/office/powerpoint/2010/main" val="2614157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Fundamentos de Ethernet</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12983" cy="230832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Ethernet puede partir desde una antigua NIC de 10 Mbps de cable coaxial de un PC, subir a un enlace de fibra de Ethernet de 10 Gbps y terminar en una NIC de 100 Mbps. Siempre que permanezca en redes de Ethernet, el paquete no cambia. Por este motivo, se considera que Ethernet es muy escalable. El ancho de banda de la red podría aumentarse muchas veces sin cambiar la tecnología base de Ethernet.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Ethernet no es una tecnología para </a:t>
            </a:r>
            <a:r>
              <a:rPr lang="es-MX" sz="1600" dirty="0" err="1">
                <a:latin typeface="Arial" panose="020B0604020202020204" pitchFamily="34" charset="0"/>
                <a:cs typeface="Arial" panose="020B0604020202020204" pitchFamily="34" charset="0"/>
              </a:rPr>
              <a:t>networking</a:t>
            </a:r>
            <a:r>
              <a:rPr lang="es-MX" sz="1600" dirty="0">
                <a:latin typeface="Arial" panose="020B0604020202020204" pitchFamily="34" charset="0"/>
                <a:cs typeface="Arial" panose="020B0604020202020204" pitchFamily="34" charset="0"/>
              </a:rPr>
              <a:t> , sino una familia de tecnologías para </a:t>
            </a:r>
            <a:r>
              <a:rPr lang="es-MX" sz="1600" dirty="0" err="1">
                <a:latin typeface="Arial" panose="020B0604020202020204" pitchFamily="34" charset="0"/>
                <a:cs typeface="Arial" panose="020B0604020202020204" pitchFamily="34" charset="0"/>
              </a:rPr>
              <a:t>networking</a:t>
            </a:r>
            <a:r>
              <a:rPr lang="es-MX" sz="1600" dirty="0">
                <a:latin typeface="Arial" panose="020B0604020202020204" pitchFamily="34" charset="0"/>
                <a:cs typeface="Arial" panose="020B0604020202020204" pitchFamily="34" charset="0"/>
              </a:rPr>
              <a:t> que incluye </a:t>
            </a:r>
            <a:r>
              <a:rPr lang="es-MX" sz="1600" dirty="0" err="1">
                <a:latin typeface="Arial" panose="020B0604020202020204" pitchFamily="34" charset="0"/>
                <a:cs typeface="Arial" panose="020B0604020202020204" pitchFamily="34" charset="0"/>
              </a:rPr>
              <a:t>Legacy</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Fast</a:t>
            </a:r>
            <a:r>
              <a:rPr lang="es-MX" sz="1600" dirty="0">
                <a:latin typeface="Arial" panose="020B0604020202020204" pitchFamily="34" charset="0"/>
                <a:cs typeface="Arial" panose="020B0604020202020204" pitchFamily="34" charset="0"/>
              </a:rPr>
              <a:t> Ethernet y Gigabit Ethernet. Las velocidades de Ethernet pueden ser de 10, 100, 1000 </a:t>
            </a:r>
            <a:r>
              <a:rPr lang="es-MX" sz="1600" dirty="0" err="1">
                <a:latin typeface="Arial" panose="020B0604020202020204" pitchFamily="34" charset="0"/>
                <a:cs typeface="Arial" panose="020B0604020202020204" pitchFamily="34" charset="0"/>
              </a:rPr>
              <a:t>ó</a:t>
            </a:r>
            <a:r>
              <a:rPr lang="es-MX" sz="1600" dirty="0">
                <a:latin typeface="Arial" panose="020B0604020202020204" pitchFamily="34" charset="0"/>
                <a:cs typeface="Arial" panose="020B0604020202020204" pitchFamily="34" charset="0"/>
              </a:rPr>
              <a:t> 10000 Mbps.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281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Fundamentos de Ethernet</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8894618" cy="280076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El formato básico de la trama y las subcapas del IEEE de las Capas OSI 1 y 2 siguen siendo los mismos para todas las formas de Ethernet. Cuando es necesario expandir Ethernet para agregar un nuevo medio o capacidad, el IEEE publica un nuevo suplemento del estándar 802.3. Los nuevos suplementos reciben una designación de una o dos letras, como por ejemplo: 802.3u. También se asigna una descripción abreviada (identificador) al suplemento. La descripción abreviada consta de: </a:t>
            </a:r>
          </a:p>
          <a:p>
            <a:pPr algn="just"/>
            <a:endParaRPr lang="es-MX" sz="1600"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Un número que indica el número de Mbps que se transmiten. </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La palabra "base", que indica que se utiliza la señalización banda base. </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Una o más letras del alfabeto que indican el tipo de medio utilizado (F = cable de fibra óptica, T = par trenzado de cobre no blindado).</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348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Fundamentos de Ethernet</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8894618"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10Base-F: 10 Mbps, banda base, cable de fibra óptica.  Longitud máxima del segmento 2000 metros.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100Base-T4: </a:t>
            </a:r>
            <a:r>
              <a:rPr lang="es-MX" sz="1600" dirty="0" err="1">
                <a:latin typeface="Arial" panose="020B0604020202020204" pitchFamily="34" charset="0"/>
                <a:cs typeface="Arial" panose="020B0604020202020204" pitchFamily="34" charset="0"/>
              </a:rPr>
              <a:t>Fast</a:t>
            </a:r>
            <a:r>
              <a:rPr lang="es-MX" sz="1600" dirty="0">
                <a:latin typeface="Arial" panose="020B0604020202020204" pitchFamily="34" charset="0"/>
                <a:cs typeface="Arial" panose="020B0604020202020204" pitchFamily="34" charset="0"/>
              </a:rPr>
              <a:t> Ethernet a 100 Mbps, banda base, que utiliza par trenzado de 4 pares de categoría 3, 4 o 5.  Distancia máxima 100 m.</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100Base-TX: </a:t>
            </a:r>
            <a:r>
              <a:rPr lang="es-MX" sz="1600" dirty="0" err="1">
                <a:latin typeface="Arial" panose="020B0604020202020204" pitchFamily="34" charset="0"/>
                <a:cs typeface="Arial" panose="020B0604020202020204" pitchFamily="34" charset="0"/>
              </a:rPr>
              <a:t>Fast</a:t>
            </a:r>
            <a:r>
              <a:rPr lang="es-MX" sz="1600" dirty="0">
                <a:latin typeface="Arial" panose="020B0604020202020204" pitchFamily="34" charset="0"/>
                <a:cs typeface="Arial" panose="020B0604020202020204" pitchFamily="34" charset="0"/>
              </a:rPr>
              <a:t> Ethernet a 100 Mbps, banda base, utiliza par trenzado de 2 pares de categoría 5.  Distancia máxima 100 m.</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100Base-FX: </a:t>
            </a:r>
            <a:r>
              <a:rPr lang="es-MX" sz="1600" dirty="0" err="1">
                <a:latin typeface="Arial" panose="020B0604020202020204" pitchFamily="34" charset="0"/>
                <a:cs typeface="Arial" panose="020B0604020202020204" pitchFamily="34" charset="0"/>
              </a:rPr>
              <a:t>Fast</a:t>
            </a:r>
            <a:r>
              <a:rPr lang="es-MX" sz="1600" dirty="0">
                <a:latin typeface="Arial" panose="020B0604020202020204" pitchFamily="34" charset="0"/>
                <a:cs typeface="Arial" panose="020B0604020202020204" pitchFamily="34" charset="0"/>
              </a:rPr>
              <a:t> Ethernet a 100 Mbps que utiliza fibra óptica.  Longitud máxima del segmento 2000 metros.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10GBaseT: Conexiones de 10 Gbit por segundo (10.000 Mbps) con una longitud máxima entre </a:t>
            </a:r>
            <a:r>
              <a:rPr lang="es-MX" sz="1600" dirty="0" err="1">
                <a:latin typeface="Arial" panose="020B0604020202020204" pitchFamily="34" charset="0"/>
                <a:cs typeface="Arial" panose="020B0604020202020204" pitchFamily="34" charset="0"/>
              </a:rPr>
              <a:t>hubs</a:t>
            </a:r>
            <a:r>
              <a:rPr lang="es-MX" sz="1600" dirty="0">
                <a:latin typeface="Arial" panose="020B0604020202020204" pitchFamily="34" charset="0"/>
                <a:cs typeface="Arial" panose="020B0604020202020204" pitchFamily="34" charset="0"/>
              </a:rPr>
              <a:t> o repetidores (segmento) de 100 m.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716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Fundamentos de Ethernet</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8923615"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Los estándares de Ethernet definen los protocolos de Capa 2 y las tecnologías de Capa 1. Ethernet opera en las dos capas inferiores del modelo OSI: la capa de enlace de datos y la capa física.</a:t>
            </a:r>
          </a:p>
          <a:p>
            <a:pPr algn="just"/>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La capa física abarca los aspectos físicos de la red (cables, </a:t>
            </a:r>
            <a:r>
              <a:rPr lang="es-MX" sz="1600" dirty="0" err="1">
                <a:latin typeface="Arial" panose="020B0604020202020204" pitchFamily="34" charset="0"/>
                <a:cs typeface="Arial" panose="020B0604020202020204" pitchFamily="34" charset="0"/>
              </a:rPr>
              <a:t>switches</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hubs</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etc</a:t>
            </a:r>
            <a:r>
              <a:rPr lang="es-MX" sz="1600" dirty="0">
                <a:latin typeface="Arial" panose="020B0604020202020204" pitchFamily="34" charset="0"/>
                <a:cs typeface="Arial" panose="020B0604020202020204" pitchFamily="34" charset="0"/>
              </a:rPr>
              <a:t>).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La capa de enlace de datos se encarga de desplazar los datos por el enlace físico de comunicación hasta el nodo receptor, e identifica cada computadora en la red de acuerdo con su dirección de hardware (MAC).</a:t>
            </a:r>
          </a:p>
          <a:p>
            <a:pPr marL="1200150" lvl="2" indent="-285750" algn="just">
              <a:buFont typeface="Wingdings" panose="05000000000000000000" pitchFamily="2" charset="2"/>
              <a:buChar char="§"/>
            </a:pPr>
            <a:endParaRPr lang="es-MX" sz="1600"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719A76D3-4FF0-41BA-BBBF-83BD0C2976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417"/>
          <a:stretch/>
        </p:blipFill>
        <p:spPr bwMode="auto">
          <a:xfrm>
            <a:off x="1957389" y="2114161"/>
            <a:ext cx="4475310"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6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2551814" y="498764"/>
            <a:ext cx="6592185"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2" y="1212273"/>
            <a:ext cx="4861978" cy="1815882"/>
          </a:xfrm>
          <a:prstGeom prst="rect">
            <a:avLst/>
          </a:prstGeom>
          <a:noFill/>
        </p:spPr>
        <p:txBody>
          <a:bodyPr wrap="square" rtlCol="0">
            <a:spAutoFit/>
          </a:bodyPr>
          <a:lstStyle/>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Distributed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ofrece administración y supervisión centralizada de la configuración de redes de todos los hosts asociados con el conmutador. El conmutador distribuido se establece en un sistema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y sus opciones de configuración se propagan a todos los hosts asociados con el conmutador.</a:t>
            </a:r>
          </a:p>
        </p:txBody>
      </p:sp>
      <p:pic>
        <p:nvPicPr>
          <p:cNvPr id="1026" name="Picture 2" descr="Arquitectura de vSphere Distributed Switch.">
            <a:extLst>
              <a:ext uri="{FF2B5EF4-FFF2-40B4-BE49-F238E27FC236}">
                <a16:creationId xmlns:a16="http://schemas.microsoft.com/office/drawing/2014/main" id="{F140B1BE-CEE2-4C71-BCEB-FA770E165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511" y="1116418"/>
            <a:ext cx="3925798" cy="352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01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Descripción general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Distributed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Switch</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4872611" cy="280076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El conmutador de red en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consta de dos secciones lógicas: el plano de datos y el plano de administración. El plano de datos implementa la conmutación, el filtrado y el etiquetado de paquetes, entre otras funciones. El plano de administración es la estructura de control que se utiliza para configurar la funcionalidad del plano de datos.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Standard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contiene los planos de datos y de administración, y cada conmutador estándar se configura y se mantiene de forma individual.</a:t>
            </a:r>
          </a:p>
        </p:txBody>
      </p:sp>
      <p:pic>
        <p:nvPicPr>
          <p:cNvPr id="7" name="Picture 2" descr="Arquitectura de vSphere Distributed Switch.">
            <a:extLst>
              <a:ext uri="{FF2B5EF4-FFF2-40B4-BE49-F238E27FC236}">
                <a16:creationId xmlns:a16="http://schemas.microsoft.com/office/drawing/2014/main" id="{77E95F73-0EA4-4491-9865-0B7DF92B4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511" y="1116418"/>
            <a:ext cx="3925798" cy="352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939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4071</TotalTime>
  <Words>3221</Words>
  <Application>Microsoft Office PowerPoint</Application>
  <PresentationFormat>Presentación en pantalla (16:9)</PresentationFormat>
  <Paragraphs>163</Paragraphs>
  <Slides>32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Arial</vt:lpstr>
      <vt:lpstr>Calibri</vt:lpstr>
      <vt:lpstr>Helvetica</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Israel Courtois</cp:lastModifiedBy>
  <cp:revision>382</cp:revision>
  <dcterms:created xsi:type="dcterms:W3CDTF">2010-04-12T23:12:02Z</dcterms:created>
  <dcterms:modified xsi:type="dcterms:W3CDTF">2019-09-03T19:17:37Z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