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36576000" cy="292608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5A"/>
    <a:srgbClr val="FCCB00"/>
    <a:srgbClr val="FF0000"/>
    <a:srgbClr val="006699"/>
    <a:srgbClr val="FF3399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744" y="108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400"/>
            </a:lvl1pPr>
          </a:lstStyle>
          <a:p>
            <a:fld id="{CD98B369-D084-4AE6-94BB-A57623D7ABD0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6525" y="720725"/>
            <a:ext cx="4502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400"/>
            </a:lvl1pPr>
          </a:lstStyle>
          <a:p>
            <a:fld id="{C91EEAC8-FC83-4F18-BA0B-5F2780D5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B59D4-92D6-46C3-8874-6A21DCDA6A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21286-5AE8-493E-9786-A3B082F8B6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575"/>
            <a:ext cx="8229600" cy="24966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575"/>
            <a:ext cx="24536400" cy="24966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AD326-AAEA-49EA-BCF4-27559CB4DD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CD736-9464-49F3-BC3D-96B12D100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27278-14EC-43C0-AD73-82E0B4D428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838"/>
            <a:ext cx="16383000" cy="1931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6827838"/>
            <a:ext cx="16383000" cy="1931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8BC8E-0DC9-4AE1-8928-062FE56DE9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A2732-B0C7-4C64-B241-B3D8F993D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EDCDA-4070-4EE2-8CD1-914DC7A75A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648D8-7D3A-4C61-A287-DFAADCDA8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6BD65-87C0-44F8-8014-0D363848A0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4A8-7A6D-4139-95E6-6519939B40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171575"/>
            <a:ext cx="32918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827838"/>
            <a:ext cx="32918400" cy="193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26646188"/>
            <a:ext cx="8534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46188"/>
            <a:ext cx="11582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46188"/>
            <a:ext cx="8534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C4B098CA-6D44-4FB3-860A-C4893448CC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2pPr>
      <a:lvl3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3pPr>
      <a:lvl4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4pPr>
      <a:lvl5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</a:defRPr>
      </a:lvl9pPr>
    </p:titleStyle>
    <p:bodyStyle>
      <a:lvl1pPr marL="1411288" indent="-1411288" algn="l" defTabSz="3762375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3363" indent="-939800" algn="l" defTabSz="3762375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4pPr>
      <a:lvl5pPr marL="84645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9075681" y="656898"/>
            <a:ext cx="4382813" cy="3121573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02234" y="1418897"/>
            <a:ext cx="4382813" cy="3121573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99"/>
          <p:cNvSpPr>
            <a:spLocks noChangeArrowheads="1"/>
          </p:cNvSpPr>
          <p:nvPr/>
        </p:nvSpPr>
        <p:spPr bwMode="auto">
          <a:xfrm>
            <a:off x="36118800" y="0"/>
            <a:ext cx="457200" cy="29260800"/>
          </a:xfrm>
          <a:prstGeom prst="rect">
            <a:avLst/>
          </a:prstGeom>
          <a:solidFill>
            <a:srgbClr val="FF00FF">
              <a:alpha val="24001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1"/>
          <p:cNvSpPr>
            <a:spLocks noChangeArrowheads="1"/>
          </p:cNvSpPr>
          <p:nvPr/>
        </p:nvSpPr>
        <p:spPr bwMode="auto">
          <a:xfrm rot="16200000">
            <a:off x="18059400" y="10744200"/>
            <a:ext cx="457200" cy="36576000"/>
          </a:xfrm>
          <a:prstGeom prst="rect">
            <a:avLst/>
          </a:prstGeom>
          <a:solidFill>
            <a:srgbClr val="FF00FF">
              <a:alpha val="24001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99"/>
          <p:cNvSpPr>
            <a:spLocks noChangeArrowheads="1"/>
          </p:cNvSpPr>
          <p:nvPr/>
        </p:nvSpPr>
        <p:spPr bwMode="auto">
          <a:xfrm>
            <a:off x="0" y="0"/>
            <a:ext cx="457200" cy="29260800"/>
          </a:xfrm>
          <a:prstGeom prst="rect">
            <a:avLst/>
          </a:prstGeom>
          <a:solidFill>
            <a:srgbClr val="FF00FF">
              <a:alpha val="24001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01"/>
          <p:cNvSpPr>
            <a:spLocks noChangeArrowheads="1"/>
          </p:cNvSpPr>
          <p:nvPr/>
        </p:nvSpPr>
        <p:spPr bwMode="auto">
          <a:xfrm rot="16200000">
            <a:off x="18078450" y="-18059400"/>
            <a:ext cx="457200" cy="36576000"/>
          </a:xfrm>
          <a:prstGeom prst="rect">
            <a:avLst/>
          </a:prstGeom>
          <a:solidFill>
            <a:srgbClr val="FF00FF">
              <a:alpha val="24001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08"/>
          <p:cNvSpPr txBox="1">
            <a:spLocks noChangeArrowheads="1"/>
          </p:cNvSpPr>
          <p:nvPr/>
        </p:nvSpPr>
        <p:spPr bwMode="auto">
          <a:xfrm>
            <a:off x="2410692" y="6054840"/>
            <a:ext cx="10695708" cy="255454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defTabSz="2978150"/>
            <a:r>
              <a:rPr lang="en-US" sz="4000" b="1" dirty="0" smtClean="0"/>
              <a:t>Text boxes and graphics need to be ½ inch or more away from the edge.  </a:t>
            </a:r>
            <a:r>
              <a:rPr lang="en-US" sz="4000" dirty="0" smtClean="0"/>
              <a:t>The pink borders on the </a:t>
            </a:r>
            <a:r>
              <a:rPr lang="en-US" sz="4000" dirty="0" err="1" smtClean="0"/>
              <a:t>Powerpoint</a:t>
            </a:r>
            <a:r>
              <a:rPr lang="en-US" sz="4000" dirty="0" smtClean="0"/>
              <a:t> template are there to serve as a guide.</a:t>
            </a:r>
            <a:endParaRPr lang="en-US" sz="4000" dirty="0"/>
          </a:p>
        </p:txBody>
      </p:sp>
      <p:sp>
        <p:nvSpPr>
          <p:cNvPr id="111" name="Rectangle 110"/>
          <p:cNvSpPr/>
          <p:nvPr/>
        </p:nvSpPr>
        <p:spPr bwMode="auto">
          <a:xfrm>
            <a:off x="18980710" y="12095016"/>
            <a:ext cx="16334508" cy="1163781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9770418" y="12593781"/>
            <a:ext cx="14671963" cy="10515600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152400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791066" y="12676924"/>
            <a:ext cx="861806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My Colorful Poster</a:t>
            </a:r>
          </a:p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Me, Myself, and I</a:t>
            </a:r>
          </a:p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School of Kinesiology</a:t>
            </a:r>
          </a:p>
        </p:txBody>
      </p:sp>
      <p:pic>
        <p:nvPicPr>
          <p:cNvPr id="113" name="Picture 112" descr="C:\Users\jeanhunt\AppData\Local\Microsoft\Windows\Temporary Internet Files\Content.IE5\8HUOXMDZ\MCj03970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99998" y="15468600"/>
            <a:ext cx="2866997" cy="2860980"/>
          </a:xfrm>
          <a:prstGeom prst="rect">
            <a:avLst/>
          </a:prstGeom>
          <a:noFill/>
          <a:ln w="152400">
            <a:solidFill>
              <a:srgbClr val="FF3399"/>
            </a:solidFill>
          </a:ln>
        </p:spPr>
      </p:pic>
      <p:sp>
        <p:nvSpPr>
          <p:cNvPr id="126" name="TextBox 125"/>
          <p:cNvSpPr txBox="1"/>
          <p:nvPr/>
        </p:nvSpPr>
        <p:spPr>
          <a:xfrm>
            <a:off x="13837745" y="1669473"/>
            <a:ext cx="8801386" cy="19389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&lt;</a:t>
            </a:r>
            <a:r>
              <a:rPr lang="en-US" sz="4000" dirty="0" smtClean="0"/>
              <a:t> Please use one of these logos </a:t>
            </a:r>
            <a:r>
              <a:rPr lang="en-US" sz="4000" b="1" dirty="0" smtClean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en-US" sz="4000" dirty="0" smtClean="0"/>
              <a:t>(Just copy and paste into your poster; or save as Picture, and import)</a:t>
            </a:r>
            <a:endParaRPr lang="en-US" sz="4000" dirty="0" smtClean="0"/>
          </a:p>
        </p:txBody>
      </p:sp>
      <p:cxnSp>
        <p:nvCxnSpPr>
          <p:cNvPr id="128" name="Straight Arrow Connector 127"/>
          <p:cNvCxnSpPr/>
          <p:nvPr/>
        </p:nvCxnSpPr>
        <p:spPr bwMode="auto">
          <a:xfrm rot="10800000">
            <a:off x="540327" y="7362464"/>
            <a:ext cx="1870364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Oval 131"/>
          <p:cNvSpPr/>
          <p:nvPr/>
        </p:nvSpPr>
        <p:spPr bwMode="auto">
          <a:xfrm>
            <a:off x="29717998" y="7581899"/>
            <a:ext cx="736880" cy="72214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9696230" y="9069558"/>
            <a:ext cx="736880" cy="72214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Text Box 108"/>
          <p:cNvSpPr txBox="1">
            <a:spLocks noChangeArrowheads="1"/>
          </p:cNvSpPr>
          <p:nvPr/>
        </p:nvSpPr>
        <p:spPr bwMode="auto">
          <a:xfrm>
            <a:off x="18643600" y="7113814"/>
            <a:ext cx="10220307" cy="255454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defTabSz="2978150"/>
            <a:r>
              <a:rPr lang="en-US" sz="4000" b="1" dirty="0" smtClean="0"/>
              <a:t>Use the little handles to adjust size of graphics and text boxes: </a:t>
            </a:r>
          </a:p>
          <a:p>
            <a:pPr marL="342900" defTabSz="2978150"/>
            <a:r>
              <a:rPr lang="en-US" sz="4000" b="1" dirty="0" smtClean="0"/>
              <a:t>-- corner handles to retain proportion, </a:t>
            </a:r>
          </a:p>
          <a:p>
            <a:pPr marL="342900" defTabSz="2978150"/>
            <a:r>
              <a:rPr lang="en-US" sz="4000" b="1" dirty="0" smtClean="0"/>
              <a:t>-- center handles to stretch</a:t>
            </a:r>
            <a:endParaRPr lang="en-US" sz="4000" b="1" dirty="0"/>
          </a:p>
        </p:txBody>
      </p:sp>
      <p:cxnSp>
        <p:nvCxnSpPr>
          <p:cNvPr id="134" name="Straight Arrow Connector 133"/>
          <p:cNvCxnSpPr/>
          <p:nvPr/>
        </p:nvCxnSpPr>
        <p:spPr bwMode="auto">
          <a:xfrm flipV="1">
            <a:off x="28232100" y="8026400"/>
            <a:ext cx="1469571" cy="660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Straight Arrow Connector 134"/>
          <p:cNvCxnSpPr/>
          <p:nvPr/>
        </p:nvCxnSpPr>
        <p:spPr bwMode="auto">
          <a:xfrm>
            <a:off x="25679400" y="9400721"/>
            <a:ext cx="3971471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19474016" y="22428901"/>
            <a:ext cx="15597649" cy="4708981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txBody>
          <a:bodyPr wrap="square" lIns="274320" rtlCol="0">
            <a:spAutoFit/>
          </a:bodyPr>
          <a:lstStyle/>
          <a:p>
            <a:r>
              <a:rPr lang="en-US" sz="4400" b="1" dirty="0" smtClean="0"/>
              <a:t>PLEASE don’t go hog-wild on color </a:t>
            </a:r>
            <a:r>
              <a:rPr lang="en-US" sz="4400" dirty="0" smtClean="0"/>
              <a:t>– </a:t>
            </a:r>
            <a:r>
              <a:rPr lang="en-US" sz="4400" dirty="0" smtClean="0"/>
              <a:t>such </a:t>
            </a:r>
            <a:r>
              <a:rPr lang="en-US" sz="4400" dirty="0" smtClean="0"/>
              <a:t>as this </a:t>
            </a:r>
            <a:r>
              <a:rPr lang="en-US" sz="4400" dirty="0" smtClean="0"/>
              <a:t>groovy background. Ink </a:t>
            </a:r>
            <a:r>
              <a:rPr lang="en-US" sz="4400" dirty="0" smtClean="0"/>
              <a:t>is </a:t>
            </a:r>
            <a:r>
              <a:rPr lang="en-US" sz="4400" dirty="0" smtClean="0"/>
              <a:t>expensive, </a:t>
            </a:r>
            <a:r>
              <a:rPr lang="en-US" sz="4400" dirty="0" smtClean="0"/>
              <a:t>and </a:t>
            </a:r>
            <a:r>
              <a:rPr lang="en-US" sz="4400" dirty="0" smtClean="0"/>
              <a:t>saturated color</a:t>
            </a:r>
            <a:r>
              <a:rPr lang="en-US" sz="4400" dirty="0" smtClean="0"/>
              <a:t> </a:t>
            </a:r>
            <a:r>
              <a:rPr lang="en-US" sz="4400" dirty="0" smtClean="0"/>
              <a:t>tends to </a:t>
            </a:r>
            <a:r>
              <a:rPr lang="en-US" sz="4400" dirty="0" smtClean="0"/>
              <a:t>bloat </a:t>
            </a:r>
            <a:r>
              <a:rPr lang="en-US" sz="4400" dirty="0" smtClean="0"/>
              <a:t>file size.  </a:t>
            </a:r>
            <a:r>
              <a:rPr lang="en-US" sz="4400" dirty="0" smtClean="0"/>
              <a:t>Please do not use a solid blue background, either, unless you have white text boxes to cut down on the blue ink required.</a:t>
            </a:r>
            <a:endParaRPr lang="en-US" sz="4400" dirty="0" smtClean="0"/>
          </a:p>
          <a:p>
            <a:r>
              <a:rPr lang="en-US" sz="4400" i="1" dirty="0" smtClean="0"/>
              <a:t>We reserve the right to alter your artistic vision…  </a:t>
            </a:r>
            <a:r>
              <a:rPr lang="en-US" sz="7200" dirty="0" smtClean="0">
                <a:sym typeface="Wingdings" pitchFamily="2" charset="2"/>
              </a:rPr>
              <a:t></a:t>
            </a:r>
            <a:endParaRPr lang="en-US" sz="3200" dirty="0"/>
          </a:p>
        </p:txBody>
      </p:sp>
      <p:sp>
        <p:nvSpPr>
          <p:cNvPr id="143" name="Rectangle 142"/>
          <p:cNvSpPr/>
          <p:nvPr/>
        </p:nvSpPr>
        <p:spPr>
          <a:xfrm>
            <a:off x="20307300" y="154305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0307300" y="166878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0307300" y="179451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0307300" y="194691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5298400" y="154305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5298400" y="166878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5298400" y="179451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5298400" y="194691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0307300" y="206883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5298400" y="206883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9870400" y="194310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9870400" y="20650200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Choose your blues carefully.  What you see onscreen and how it prints out may be two different things!  </a:t>
            </a:r>
          </a:p>
        </p:txBody>
      </p:sp>
      <p:sp>
        <p:nvSpPr>
          <p:cNvPr id="47" name="Text Box 108"/>
          <p:cNvSpPr txBox="1">
            <a:spLocks noChangeArrowheads="1"/>
          </p:cNvSpPr>
          <p:nvPr/>
        </p:nvSpPr>
        <p:spPr bwMode="auto">
          <a:xfrm>
            <a:off x="228600" y="9058387"/>
            <a:ext cx="12877800" cy="2862322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defTabSz="2978150"/>
            <a:r>
              <a:rPr lang="en-US" sz="3600" dirty="0" smtClean="0"/>
              <a:t>This is an example of a text box that extends into the ½ inch “danger zone”.  Why danger?  Because it will get lopped off by the printer!  </a:t>
            </a:r>
            <a:r>
              <a:rPr lang="en-US" sz="3600" dirty="0" smtClean="0">
                <a:sym typeface="Wingdings" pitchFamily="2" charset="2"/>
              </a:rPr>
              <a:t>  Don’t go by where the text or graphic begins/ends – </a:t>
            </a:r>
            <a:r>
              <a:rPr lang="en-US" sz="3600" b="1" dirty="0" smtClean="0">
                <a:sym typeface="Wingdings" pitchFamily="2" charset="2"/>
              </a:rPr>
              <a:t>Select All, </a:t>
            </a:r>
            <a:r>
              <a:rPr lang="en-US" sz="3600" dirty="0" smtClean="0">
                <a:sym typeface="Wingdings" pitchFamily="2" charset="2"/>
              </a:rPr>
              <a:t>so all text box and graphic borders show up, and adjust accordingly.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359" y="1473339"/>
            <a:ext cx="2506976" cy="2152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072" y="1485601"/>
            <a:ext cx="2027114" cy="2228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168" y="1795234"/>
            <a:ext cx="2888592" cy="246902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544" y="7956331"/>
            <a:ext cx="3739287" cy="3210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51806" y="4918841"/>
            <a:ext cx="6447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(black background is only to show </a:t>
            </a:r>
          </a:p>
          <a:p>
            <a:r>
              <a:rPr lang="en-US" sz="3200" dirty="0" smtClean="0"/>
              <a:t>logo with white lettering)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4" y="765067"/>
            <a:ext cx="2883777" cy="3074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89" y="1443183"/>
            <a:ext cx="1774506" cy="19377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2" t="11721" r="15458" b="12489"/>
          <a:stretch/>
        </p:blipFill>
        <p:spPr>
          <a:xfrm>
            <a:off x="4603532" y="725214"/>
            <a:ext cx="3279228" cy="3058510"/>
          </a:xfrm>
          <a:prstGeom prst="rect">
            <a:avLst/>
          </a:prstGeom>
        </p:spPr>
      </p:pic>
      <p:sp>
        <p:nvSpPr>
          <p:cNvPr id="49" name="Text Box 108"/>
          <p:cNvSpPr txBox="1">
            <a:spLocks noChangeArrowheads="1"/>
          </p:cNvSpPr>
          <p:nvPr/>
        </p:nvSpPr>
        <p:spPr bwMode="auto">
          <a:xfrm>
            <a:off x="1383220" y="14997282"/>
            <a:ext cx="6905373" cy="7386638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defTabSz="2978150"/>
            <a:r>
              <a:rPr lang="en-US" sz="4000" b="1" dirty="0" smtClean="0"/>
              <a:t>U-M color specifications:</a:t>
            </a:r>
          </a:p>
          <a:p>
            <a:pPr marL="342900" defTabSz="2978150"/>
            <a:endParaRPr lang="en-US" sz="1600" b="1" dirty="0"/>
          </a:p>
          <a:p>
            <a:pPr marL="342900" defTabSz="2978150"/>
            <a:r>
              <a:rPr lang="en-US" sz="4000" b="1" u="sng" dirty="0" smtClean="0"/>
              <a:t>Maize:</a:t>
            </a:r>
          </a:p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dirty="0" smtClean="0"/>
              <a:t>PMS: 7406</a:t>
            </a:r>
          </a:p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dirty="0" smtClean="0"/>
              <a:t>CMYK: 0/18/100/0</a:t>
            </a:r>
          </a:p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dirty="0" smtClean="0"/>
              <a:t>RGB: 252, 203, 0</a:t>
            </a:r>
            <a:endParaRPr lang="en-US" sz="4000" dirty="0" smtClean="0"/>
          </a:p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dirty="0" smtClean="0"/>
              <a:t>Hex: ffcb05</a:t>
            </a:r>
          </a:p>
          <a:p>
            <a:pPr marL="342900" defTabSz="2978150"/>
            <a:endParaRPr lang="en-US" sz="1800" b="1" dirty="0"/>
          </a:p>
          <a:p>
            <a:pPr marL="342900" defTabSz="2978150"/>
            <a:r>
              <a:rPr lang="en-US" sz="4000" b="1" u="sng" dirty="0" smtClean="0"/>
              <a:t>Blue:</a:t>
            </a:r>
          </a:p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dirty="0" smtClean="0"/>
              <a:t>PMS: 282</a:t>
            </a:r>
          </a:p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dirty="0" smtClean="0"/>
              <a:t>CMYK: 100/60/0/60</a:t>
            </a:r>
          </a:p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dirty="0" smtClean="0"/>
              <a:t>RGB: 0/46/90</a:t>
            </a:r>
          </a:p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dirty="0" smtClean="0"/>
              <a:t>Hex: 00274c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760542" y="16223230"/>
            <a:ext cx="5545393" cy="2713704"/>
          </a:xfrm>
          <a:prstGeom prst="rect">
            <a:avLst/>
          </a:prstGeom>
          <a:solidFill>
            <a:srgbClr val="FCC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760542" y="19531785"/>
            <a:ext cx="5545393" cy="2713704"/>
          </a:xfrm>
          <a:prstGeom prst="rect">
            <a:avLst/>
          </a:prstGeom>
          <a:solidFill>
            <a:srgbClr val="002E5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9870282" y="1900019"/>
            <a:ext cx="17897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075113"/>
            <a:r>
              <a:rPr lang="en-US" sz="4400" b="1" dirty="0"/>
              <a:t>This is 44-point bold sample text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4334332" y="2796956"/>
            <a:ext cx="9477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4075113"/>
            <a:r>
              <a:rPr lang="en-US" sz="4400" dirty="0"/>
              <a:t>This is 44-point un-bold sample </a:t>
            </a:r>
            <a:r>
              <a:rPr lang="en-US" sz="4400" dirty="0" smtClean="0"/>
              <a:t>text </a:t>
            </a:r>
            <a:endParaRPr lang="en-US" sz="4400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762625" y="687388"/>
            <a:ext cx="250967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075113"/>
            <a:r>
              <a:rPr lang="en-US" sz="7200" b="1" dirty="0"/>
              <a:t>This is </a:t>
            </a:r>
            <a:r>
              <a:rPr lang="en-US" sz="7200" b="1" dirty="0" smtClean="0"/>
              <a:t>72-point </a:t>
            </a:r>
            <a:r>
              <a:rPr lang="en-US" sz="7200" b="1" dirty="0"/>
              <a:t>bold sample text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2883857" y="5401396"/>
            <a:ext cx="11042943" cy="923204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defTabSz="4075113"/>
            <a:r>
              <a:rPr lang="en-US" sz="3600" b="1" dirty="0">
                <a:solidFill>
                  <a:srgbClr val="FFFF66"/>
                </a:solidFill>
              </a:rPr>
              <a:t>This is 36-point </a:t>
            </a:r>
            <a:r>
              <a:rPr lang="en-US" sz="3600" b="1" dirty="0" smtClean="0">
                <a:solidFill>
                  <a:srgbClr val="FFFF66"/>
                </a:solidFill>
              </a:rPr>
              <a:t>bold text</a:t>
            </a:r>
            <a:endParaRPr lang="en-US" sz="3600" b="1" dirty="0">
              <a:solidFill>
                <a:srgbClr val="FFFF66"/>
              </a:solidFill>
            </a:endParaRPr>
          </a:p>
        </p:txBody>
      </p:sp>
      <p:sp>
        <p:nvSpPr>
          <p:cNvPr id="38" name="Rectangle 99"/>
          <p:cNvSpPr>
            <a:spLocks noChangeArrowheads="1"/>
          </p:cNvSpPr>
          <p:nvPr/>
        </p:nvSpPr>
        <p:spPr bwMode="auto">
          <a:xfrm>
            <a:off x="36118800" y="0"/>
            <a:ext cx="457200" cy="29260800"/>
          </a:xfrm>
          <a:prstGeom prst="rect">
            <a:avLst/>
          </a:prstGeom>
          <a:solidFill>
            <a:srgbClr val="FF00FF">
              <a:alpha val="24001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1"/>
          <p:cNvSpPr>
            <a:spLocks noChangeArrowheads="1"/>
          </p:cNvSpPr>
          <p:nvPr/>
        </p:nvSpPr>
        <p:spPr bwMode="auto">
          <a:xfrm rot="16200000">
            <a:off x="18059400" y="10744200"/>
            <a:ext cx="457200" cy="36576000"/>
          </a:xfrm>
          <a:prstGeom prst="rect">
            <a:avLst/>
          </a:prstGeom>
          <a:solidFill>
            <a:srgbClr val="FF00FF">
              <a:alpha val="24001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99"/>
          <p:cNvSpPr>
            <a:spLocks noChangeArrowheads="1"/>
          </p:cNvSpPr>
          <p:nvPr/>
        </p:nvSpPr>
        <p:spPr bwMode="auto">
          <a:xfrm>
            <a:off x="0" y="0"/>
            <a:ext cx="457200" cy="29260800"/>
          </a:xfrm>
          <a:prstGeom prst="rect">
            <a:avLst/>
          </a:prstGeom>
          <a:solidFill>
            <a:srgbClr val="FF00FF">
              <a:alpha val="24001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01"/>
          <p:cNvSpPr>
            <a:spLocks noChangeArrowheads="1"/>
          </p:cNvSpPr>
          <p:nvPr/>
        </p:nvSpPr>
        <p:spPr bwMode="auto">
          <a:xfrm rot="16200000">
            <a:off x="18078450" y="-18059400"/>
            <a:ext cx="457200" cy="36576000"/>
          </a:xfrm>
          <a:prstGeom prst="rect">
            <a:avLst/>
          </a:prstGeom>
          <a:solidFill>
            <a:srgbClr val="FF00FF">
              <a:alpha val="24001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4" name="Picture 11" descr="MarissaNASPSP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14168" y="5359400"/>
            <a:ext cx="5728169" cy="7518400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</p:spPr>
      </p:pic>
      <p:sp>
        <p:nvSpPr>
          <p:cNvPr id="117" name="Text Box 45"/>
          <p:cNvSpPr txBox="1">
            <a:spLocks noChangeArrowheads="1"/>
          </p:cNvSpPr>
          <p:nvPr/>
        </p:nvSpPr>
        <p:spPr bwMode="auto">
          <a:xfrm>
            <a:off x="2535806" y="20862120"/>
            <a:ext cx="6263283" cy="119641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87562" tIns="43780" rIns="87562" bIns="43780">
            <a:spAutoFit/>
          </a:bodyPr>
          <a:lstStyle/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Figure A representation of model for walking. </a:t>
            </a:r>
          </a:p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Equation of motion:</a:t>
            </a:r>
            <a:r>
              <a:rPr lang="en-US" sz="2400" b="1" dirty="0">
                <a:latin typeface="Times New Roman" pitchFamily="18" charset="0"/>
              </a:rPr>
              <a:t>  ML</a:t>
            </a:r>
            <a:r>
              <a:rPr lang="en-US" sz="2400" b="1" baseline="30000" dirty="0">
                <a:latin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</a:rPr>
              <a:t>(d</a:t>
            </a:r>
            <a:r>
              <a:rPr lang="en-US" sz="2400" b="1" baseline="30000" dirty="0">
                <a:latin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400" b="1" dirty="0">
                <a:latin typeface="Times New Roman" pitchFamily="18" charset="0"/>
              </a:rPr>
              <a:t>/dt</a:t>
            </a:r>
            <a:r>
              <a:rPr lang="en-US" sz="2400" b="1" baseline="30000" dirty="0">
                <a:latin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</a:rPr>
              <a:t>) = FL</a:t>
            </a:r>
            <a:r>
              <a:rPr lang="en-US" sz="2400" b="1" dirty="0">
                <a:latin typeface="Symbol" pitchFamily="18" charset="2"/>
              </a:rPr>
              <a:t>  + </a:t>
            </a:r>
            <a:r>
              <a:rPr lang="en-US" sz="2400" b="1" dirty="0">
                <a:latin typeface="Times New Roman" pitchFamily="18" charset="0"/>
              </a:rPr>
              <a:t> kb</a:t>
            </a:r>
            <a:r>
              <a:rPr lang="en-US" sz="2400" b="1" baseline="30000" dirty="0">
                <a:latin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400" b="1" dirty="0">
                <a:latin typeface="Times New Roman" pitchFamily="18" charset="0"/>
              </a:rPr>
              <a:t> - </a:t>
            </a:r>
            <a:r>
              <a:rPr lang="en-US" sz="2400" b="1" dirty="0" err="1">
                <a:latin typeface="Times New Roman" pitchFamily="18" charset="0"/>
              </a:rPr>
              <a:t>MLg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400" b="1" dirty="0">
                <a:latin typeface="Times New Roman" pitchFamily="18" charset="0"/>
              </a:rPr>
              <a:t> - c(d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400" b="1" dirty="0">
                <a:latin typeface="Times New Roman" pitchFamily="18" charset="0"/>
              </a:rPr>
              <a:t>/</a:t>
            </a:r>
            <a:r>
              <a:rPr lang="en-US" sz="2400" b="1" dirty="0" err="1">
                <a:latin typeface="Times New Roman" pitchFamily="18" charset="0"/>
              </a:rPr>
              <a:t>dt</a:t>
            </a:r>
            <a:r>
              <a:rPr lang="en-US" sz="2400" b="1" dirty="0">
                <a:latin typeface="Times New Roman" pitchFamily="18" charset="0"/>
              </a:rPr>
              <a:t>)b</a:t>
            </a:r>
            <a:r>
              <a:rPr lang="en-US" sz="2400" b="1" baseline="30000" dirty="0">
                <a:latin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</a:rPr>
              <a:t>  </a:t>
            </a:r>
          </a:p>
        </p:txBody>
      </p: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762000" y="12275686"/>
            <a:ext cx="10934700" cy="120775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562" tIns="43780" rIns="87562" bIns="43780" anchor="ctr"/>
          <a:lstStyle/>
          <a:p>
            <a:pPr marL="109538" lvl="1" algn="ctr" defTabSz="876300" eaLnBrk="0" hangingPunct="0"/>
            <a:r>
              <a:rPr lang="en-US" sz="4400" b="1" dirty="0">
                <a:solidFill>
                  <a:schemeClr val="accent2"/>
                </a:solidFill>
              </a:rPr>
              <a:t>HYPOTHESES</a:t>
            </a:r>
            <a:endParaRPr lang="en-US" sz="4400" dirty="0"/>
          </a:p>
        </p:txBody>
      </p:sp>
      <p:grpSp>
        <p:nvGrpSpPr>
          <p:cNvPr id="119" name="Group 48"/>
          <p:cNvGrpSpPr>
            <a:grpSpLocks/>
          </p:cNvGrpSpPr>
          <p:nvPr/>
        </p:nvGrpSpPr>
        <p:grpSpPr bwMode="auto">
          <a:xfrm>
            <a:off x="8695229" y="17584186"/>
            <a:ext cx="2649537" cy="3398838"/>
            <a:chOff x="5736" y="7173"/>
            <a:chExt cx="3378" cy="3653"/>
          </a:xfrm>
        </p:grpSpPr>
        <p:sp>
          <p:nvSpPr>
            <p:cNvPr id="120" name="Oval 49"/>
            <p:cNvSpPr>
              <a:spLocks noChangeArrowheads="1"/>
            </p:cNvSpPr>
            <p:nvPr/>
          </p:nvSpPr>
          <p:spPr bwMode="auto">
            <a:xfrm>
              <a:off x="6801" y="7446"/>
              <a:ext cx="770" cy="69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Times New Roman" pitchFamily="18" charset="0"/>
              </a:endParaRPr>
            </a:p>
          </p:txBody>
        </p:sp>
        <p:sp>
          <p:nvSpPr>
            <p:cNvPr id="121" name="Rectangle 50"/>
            <p:cNvSpPr>
              <a:spLocks noChangeArrowheads="1"/>
            </p:cNvSpPr>
            <p:nvPr/>
          </p:nvSpPr>
          <p:spPr bwMode="auto">
            <a:xfrm>
              <a:off x="5736" y="10665"/>
              <a:ext cx="2782" cy="16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51"/>
            <p:cNvSpPr>
              <a:spLocks noChangeShapeType="1"/>
            </p:cNvSpPr>
            <p:nvPr/>
          </p:nvSpPr>
          <p:spPr bwMode="auto">
            <a:xfrm>
              <a:off x="7216" y="8143"/>
              <a:ext cx="0" cy="1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2"/>
            <p:cNvSpPr>
              <a:spLocks noChangeShapeType="1"/>
            </p:cNvSpPr>
            <p:nvPr/>
          </p:nvSpPr>
          <p:spPr bwMode="auto">
            <a:xfrm rot="21121154" flipV="1">
              <a:off x="6269" y="9216"/>
              <a:ext cx="355" cy="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53"/>
            <p:cNvSpPr>
              <a:spLocks noChangeShapeType="1"/>
            </p:cNvSpPr>
            <p:nvPr/>
          </p:nvSpPr>
          <p:spPr bwMode="auto">
            <a:xfrm>
              <a:off x="7216" y="8143"/>
              <a:ext cx="947" cy="252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54"/>
            <p:cNvSpPr>
              <a:spLocks noChangeShapeType="1"/>
            </p:cNvSpPr>
            <p:nvPr/>
          </p:nvSpPr>
          <p:spPr bwMode="auto">
            <a:xfrm flipV="1">
              <a:off x="8163" y="10504"/>
              <a:ext cx="296" cy="16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55"/>
            <p:cNvSpPr>
              <a:spLocks noChangeShapeType="1"/>
            </p:cNvSpPr>
            <p:nvPr/>
          </p:nvSpPr>
          <p:spPr bwMode="auto">
            <a:xfrm flipH="1">
              <a:off x="6269" y="8143"/>
              <a:ext cx="888" cy="2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6"/>
            <p:cNvSpPr>
              <a:spLocks noChangeShapeType="1"/>
            </p:cNvSpPr>
            <p:nvPr/>
          </p:nvSpPr>
          <p:spPr bwMode="auto">
            <a:xfrm>
              <a:off x="6269" y="10504"/>
              <a:ext cx="355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57"/>
            <p:cNvSpPr>
              <a:spLocks noChangeShapeType="1"/>
            </p:cNvSpPr>
            <p:nvPr/>
          </p:nvSpPr>
          <p:spPr bwMode="auto">
            <a:xfrm>
              <a:off x="8044" y="9807"/>
              <a:ext cx="119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58"/>
            <p:cNvSpPr>
              <a:spLocks noChangeShapeType="1"/>
            </p:cNvSpPr>
            <p:nvPr/>
          </p:nvSpPr>
          <p:spPr bwMode="auto">
            <a:xfrm flipV="1">
              <a:off x="8163" y="9753"/>
              <a:ext cx="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8163" y="9753"/>
              <a:ext cx="177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60"/>
            <p:cNvSpPr>
              <a:spLocks noChangeShapeType="1"/>
            </p:cNvSpPr>
            <p:nvPr/>
          </p:nvSpPr>
          <p:spPr bwMode="auto">
            <a:xfrm flipV="1">
              <a:off x="8340" y="9699"/>
              <a:ext cx="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61"/>
            <p:cNvSpPr>
              <a:spLocks noChangeShapeType="1"/>
            </p:cNvSpPr>
            <p:nvPr/>
          </p:nvSpPr>
          <p:spPr bwMode="auto">
            <a:xfrm>
              <a:off x="8340" y="9699"/>
              <a:ext cx="17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62"/>
            <p:cNvSpPr>
              <a:spLocks noChangeShapeType="1"/>
            </p:cNvSpPr>
            <p:nvPr/>
          </p:nvSpPr>
          <p:spPr bwMode="auto">
            <a:xfrm flipH="1" flipV="1">
              <a:off x="8459" y="9646"/>
              <a:ext cx="59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63"/>
            <p:cNvSpPr>
              <a:spLocks noChangeShapeType="1"/>
            </p:cNvSpPr>
            <p:nvPr/>
          </p:nvSpPr>
          <p:spPr bwMode="auto">
            <a:xfrm>
              <a:off x="8459" y="9646"/>
              <a:ext cx="118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64"/>
            <p:cNvSpPr>
              <a:spLocks noChangeShapeType="1"/>
            </p:cNvSpPr>
            <p:nvPr/>
          </p:nvSpPr>
          <p:spPr bwMode="auto">
            <a:xfrm flipV="1">
              <a:off x="8577" y="9646"/>
              <a:ext cx="178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65"/>
            <p:cNvSpPr>
              <a:spLocks noChangeShapeType="1"/>
            </p:cNvSpPr>
            <p:nvPr/>
          </p:nvSpPr>
          <p:spPr bwMode="auto">
            <a:xfrm>
              <a:off x="8044" y="9807"/>
              <a:ext cx="0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66"/>
            <p:cNvSpPr>
              <a:spLocks noChangeShapeType="1"/>
            </p:cNvSpPr>
            <p:nvPr/>
          </p:nvSpPr>
          <p:spPr bwMode="auto">
            <a:xfrm flipH="1">
              <a:off x="7926" y="9968"/>
              <a:ext cx="118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67"/>
            <p:cNvSpPr>
              <a:spLocks noChangeArrowheads="1"/>
            </p:cNvSpPr>
            <p:nvPr/>
          </p:nvSpPr>
          <p:spPr bwMode="auto">
            <a:xfrm rot="-1772953">
              <a:off x="8755" y="9431"/>
              <a:ext cx="341" cy="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68"/>
            <p:cNvSpPr txBox="1">
              <a:spLocks noChangeArrowheads="1"/>
            </p:cNvSpPr>
            <p:nvPr/>
          </p:nvSpPr>
          <p:spPr bwMode="auto">
            <a:xfrm>
              <a:off x="6564" y="7173"/>
              <a:ext cx="69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latin typeface="Times New Roman" pitchFamily="18" charset="0"/>
                </a:rPr>
                <a:t>ML</a:t>
              </a:r>
              <a:r>
                <a:rPr lang="en-US" sz="2200" b="1" baseline="30000">
                  <a:latin typeface="Times New Roman" pitchFamily="18" charset="0"/>
                </a:rPr>
                <a:t>2</a:t>
              </a:r>
              <a:endParaRPr lang="en-US" sz="2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40" name="Line 69"/>
            <p:cNvSpPr>
              <a:spLocks noChangeShapeType="1"/>
            </p:cNvSpPr>
            <p:nvPr/>
          </p:nvSpPr>
          <p:spPr bwMode="auto">
            <a:xfrm flipH="1">
              <a:off x="8755" y="9753"/>
              <a:ext cx="118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70"/>
            <p:cNvSpPr>
              <a:spLocks noChangeShapeType="1"/>
            </p:cNvSpPr>
            <p:nvPr/>
          </p:nvSpPr>
          <p:spPr bwMode="auto">
            <a:xfrm flipH="1">
              <a:off x="8636" y="9538"/>
              <a:ext cx="59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71"/>
            <p:cNvSpPr>
              <a:spLocks noChangeShapeType="1"/>
            </p:cNvSpPr>
            <p:nvPr/>
          </p:nvSpPr>
          <p:spPr bwMode="auto">
            <a:xfrm rot="-1167544">
              <a:off x="7728" y="10409"/>
              <a:ext cx="36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 Box 72"/>
            <p:cNvSpPr txBox="1">
              <a:spLocks noChangeArrowheads="1"/>
            </p:cNvSpPr>
            <p:nvPr/>
          </p:nvSpPr>
          <p:spPr bwMode="auto">
            <a:xfrm>
              <a:off x="8956" y="9620"/>
              <a:ext cx="15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latin typeface="Times New Roman" pitchFamily="18" charset="0"/>
                </a:rPr>
                <a:t>c</a:t>
              </a:r>
              <a:endParaRPr lang="en-US" sz="2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44" name="Text Box 73"/>
            <p:cNvSpPr txBox="1">
              <a:spLocks noChangeArrowheads="1"/>
            </p:cNvSpPr>
            <p:nvPr/>
          </p:nvSpPr>
          <p:spPr bwMode="auto">
            <a:xfrm>
              <a:off x="8161" y="9551"/>
              <a:ext cx="19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latin typeface="Times New Roman" pitchFamily="18" charset="0"/>
                </a:rPr>
                <a:t>k</a:t>
              </a:r>
              <a:endParaRPr lang="en-US" sz="2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45" name="Text Box 74"/>
            <p:cNvSpPr txBox="1">
              <a:spLocks noChangeArrowheads="1"/>
            </p:cNvSpPr>
            <p:nvPr/>
          </p:nvSpPr>
          <p:spPr bwMode="auto">
            <a:xfrm>
              <a:off x="6329" y="10328"/>
              <a:ext cx="218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latin typeface="Times New Roman" pitchFamily="18" charset="0"/>
                </a:rPr>
                <a:t>rotational axis</a:t>
              </a:r>
              <a:endParaRPr lang="en-US" sz="2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46" name="Text Box 75"/>
            <p:cNvSpPr txBox="1">
              <a:spLocks noChangeArrowheads="1"/>
            </p:cNvSpPr>
            <p:nvPr/>
          </p:nvSpPr>
          <p:spPr bwMode="auto">
            <a:xfrm>
              <a:off x="6246" y="9806"/>
              <a:ext cx="45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latin typeface="Times New Roman" pitchFamily="18" charset="0"/>
                </a:rPr>
                <a:t>FL</a:t>
              </a:r>
              <a:endParaRPr lang="en-US" sz="2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47" name="Text Box 76"/>
            <p:cNvSpPr txBox="1">
              <a:spLocks noChangeArrowheads="1"/>
            </p:cNvSpPr>
            <p:nvPr/>
          </p:nvSpPr>
          <p:spPr bwMode="auto">
            <a:xfrm>
              <a:off x="7040" y="9169"/>
              <a:ext cx="54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2200" b="1">
                  <a:latin typeface="Times New Roman" pitchFamily="18" charset="0"/>
                </a:rPr>
                <a:t>MLg</a:t>
              </a:r>
              <a:endParaRPr lang="en-US" sz="2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48" name="Text Box 77"/>
            <p:cNvSpPr txBox="1">
              <a:spLocks noChangeArrowheads="1"/>
            </p:cNvSpPr>
            <p:nvPr/>
          </p:nvSpPr>
          <p:spPr bwMode="auto">
            <a:xfrm>
              <a:off x="7594" y="8840"/>
              <a:ext cx="257" cy="360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latin typeface="Times New Roman" pitchFamily="18" charset="0"/>
                </a:rPr>
                <a:t>D</a:t>
              </a:r>
              <a:endParaRPr lang="en-US" sz="2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49" name="Text Box 78"/>
            <p:cNvSpPr txBox="1">
              <a:spLocks noChangeArrowheads="1"/>
            </p:cNvSpPr>
            <p:nvPr/>
          </p:nvSpPr>
          <p:spPr bwMode="auto">
            <a:xfrm>
              <a:off x="7819" y="10236"/>
              <a:ext cx="287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noProof="1">
                  <a:latin typeface="Times New Roman" pitchFamily="18" charset="0"/>
                </a:rPr>
                <a:t> </a:t>
              </a:r>
              <a:r>
                <a:rPr lang="en-US" sz="2200" b="1">
                  <a:latin typeface="Times New Roman" pitchFamily="18" charset="0"/>
                </a:rPr>
                <a:t>b</a:t>
              </a:r>
              <a:endParaRPr lang="en-US" sz="2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50" name="Arc 79"/>
            <p:cNvSpPr>
              <a:spLocks/>
            </p:cNvSpPr>
            <p:nvPr/>
          </p:nvSpPr>
          <p:spPr bwMode="auto">
            <a:xfrm rot="-2517092">
              <a:off x="6913" y="7216"/>
              <a:ext cx="487" cy="644"/>
            </a:xfrm>
            <a:custGeom>
              <a:avLst/>
              <a:gdLst>
                <a:gd name="T0" fmla="*/ 0 w 14808"/>
                <a:gd name="T1" fmla="*/ 0 h 21600"/>
                <a:gd name="T2" fmla="*/ 487 w 14808"/>
                <a:gd name="T3" fmla="*/ 175 h 21600"/>
                <a:gd name="T4" fmla="*/ 0 w 14808"/>
                <a:gd name="T5" fmla="*/ 644 h 21600"/>
                <a:gd name="T6" fmla="*/ 0 60000 65536"/>
                <a:gd name="T7" fmla="*/ 0 60000 65536"/>
                <a:gd name="T8" fmla="*/ 0 60000 65536"/>
                <a:gd name="T9" fmla="*/ 0 w 14808"/>
                <a:gd name="T10" fmla="*/ 0 h 21600"/>
                <a:gd name="T11" fmla="*/ 14808 w 148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08" h="21600" fill="none" extrusionOk="0">
                  <a:moveTo>
                    <a:pt x="-1" y="0"/>
                  </a:moveTo>
                  <a:cubicBezTo>
                    <a:pt x="5504" y="0"/>
                    <a:pt x="10800" y="2101"/>
                    <a:pt x="14808" y="5874"/>
                  </a:cubicBezTo>
                </a:path>
                <a:path w="14808" h="21600" stroke="0" extrusionOk="0">
                  <a:moveTo>
                    <a:pt x="-1" y="0"/>
                  </a:moveTo>
                  <a:cubicBezTo>
                    <a:pt x="5504" y="0"/>
                    <a:pt x="10800" y="2101"/>
                    <a:pt x="14808" y="587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80"/>
            <p:cNvSpPr>
              <a:spLocks noChangeShapeType="1"/>
            </p:cNvSpPr>
            <p:nvPr/>
          </p:nvSpPr>
          <p:spPr bwMode="auto">
            <a:xfrm>
              <a:off x="7583" y="7832"/>
              <a:ext cx="0" cy="2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81"/>
            <p:cNvSpPr>
              <a:spLocks noChangeShapeType="1"/>
            </p:cNvSpPr>
            <p:nvPr/>
          </p:nvSpPr>
          <p:spPr bwMode="auto">
            <a:xfrm flipH="1">
              <a:off x="7512" y="7832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82"/>
            <p:cNvSpPr>
              <a:spLocks noChangeShapeType="1"/>
            </p:cNvSpPr>
            <p:nvPr/>
          </p:nvSpPr>
          <p:spPr bwMode="auto">
            <a:xfrm flipH="1">
              <a:off x="7654" y="10665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83"/>
            <p:cNvSpPr>
              <a:spLocks noChangeShapeType="1"/>
            </p:cNvSpPr>
            <p:nvPr/>
          </p:nvSpPr>
          <p:spPr bwMode="auto">
            <a:xfrm>
              <a:off x="8009" y="10021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84"/>
            <p:cNvSpPr>
              <a:spLocks noChangeShapeType="1"/>
            </p:cNvSpPr>
            <p:nvPr/>
          </p:nvSpPr>
          <p:spPr bwMode="auto">
            <a:xfrm>
              <a:off x="7938" y="10021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Text Box 85"/>
            <p:cNvSpPr txBox="1">
              <a:spLocks noChangeArrowheads="1"/>
            </p:cNvSpPr>
            <p:nvPr/>
          </p:nvSpPr>
          <p:spPr bwMode="auto">
            <a:xfrm>
              <a:off x="7086" y="7639"/>
              <a:ext cx="21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2200" b="1">
                  <a:solidFill>
                    <a:srgbClr val="FFFFFF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7" name="Line 86"/>
            <p:cNvSpPr>
              <a:spLocks noChangeShapeType="1"/>
            </p:cNvSpPr>
            <p:nvPr/>
          </p:nvSpPr>
          <p:spPr bwMode="auto">
            <a:xfrm flipV="1">
              <a:off x="8151" y="10021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Arc 87"/>
            <p:cNvSpPr>
              <a:spLocks/>
            </p:cNvSpPr>
            <p:nvPr/>
          </p:nvSpPr>
          <p:spPr bwMode="auto">
            <a:xfrm rot="10788527" flipV="1">
              <a:off x="8009" y="10214"/>
              <a:ext cx="142" cy="65"/>
            </a:xfrm>
            <a:custGeom>
              <a:avLst/>
              <a:gdLst>
                <a:gd name="T0" fmla="*/ 0 w 21600"/>
                <a:gd name="T1" fmla="*/ 0 h 21600"/>
                <a:gd name="T2" fmla="*/ 142 w 21600"/>
                <a:gd name="T3" fmla="*/ 65 h 21600"/>
                <a:gd name="T4" fmla="*/ 0 w 21600"/>
                <a:gd name="T5" fmla="*/ 6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Text Box 88"/>
            <p:cNvSpPr txBox="1">
              <a:spLocks noChangeArrowheads="1"/>
            </p:cNvSpPr>
            <p:nvPr/>
          </p:nvSpPr>
          <p:spPr bwMode="auto">
            <a:xfrm>
              <a:off x="8009" y="10022"/>
              <a:ext cx="25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 </a:t>
              </a:r>
              <a:r>
                <a:rPr lang="en-US" sz="2200" b="1">
                  <a:latin typeface="Times New Roman" pitchFamily="18" charset="0"/>
                  <a:sym typeface="Symbol" pitchFamily="18" charset="2"/>
                </a:rPr>
                <a:t></a:t>
              </a:r>
              <a:endParaRPr lang="en-US" sz="2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160" name="Text Box 89"/>
          <p:cNvSpPr txBox="1">
            <a:spLocks noChangeArrowheads="1"/>
          </p:cNvSpPr>
          <p:nvPr/>
        </p:nvSpPr>
        <p:spPr bwMode="auto">
          <a:xfrm>
            <a:off x="930857" y="16799544"/>
            <a:ext cx="5365666" cy="41510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87562" tIns="43780" rIns="87562" bIns="43780">
            <a:spAutoFit/>
          </a:bodyPr>
          <a:lstStyle/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M = body mass</a:t>
            </a:r>
          </a:p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L=simple pendulum equivalent length </a:t>
            </a:r>
            <a:r>
              <a:rPr lang="en-US" sz="2400" b="1" dirty="0">
                <a:latin typeface="Times New Roman" pitchFamily="18" charset="0"/>
              </a:rPr>
              <a:t>(I/MD)</a:t>
            </a:r>
            <a:endParaRPr lang="en-US" sz="2400" dirty="0">
              <a:latin typeface="Times New Roman" pitchFamily="18" charset="0"/>
            </a:endParaRPr>
          </a:p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F = escapement force generated by push off</a:t>
            </a:r>
          </a:p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D= distance from COM to axis of rotation leg c=damping</a:t>
            </a:r>
          </a:p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k = stiffness</a:t>
            </a:r>
          </a:p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b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is the distance from the attachment of the spring to the axis of rotation</a:t>
            </a:r>
          </a:p>
          <a:p>
            <a:pPr defTabSz="876300" eaLnBrk="0" hangingPunct="0"/>
            <a:r>
              <a:rPr lang="en-US" sz="2400" dirty="0">
                <a:latin typeface="Times New Roman" pitchFamily="18" charset="0"/>
                <a:sym typeface="Symbol" pitchFamily="18" charset="2"/>
              </a:rPr>
              <a:t> is angular position relative to vertical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61" name="Rectangle 90"/>
          <p:cNvSpPr>
            <a:spLocks noChangeArrowheads="1"/>
          </p:cNvSpPr>
          <p:nvPr/>
        </p:nvSpPr>
        <p:spPr bwMode="auto">
          <a:xfrm>
            <a:off x="3206487" y="16159203"/>
            <a:ext cx="6121984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978150"/>
            <a:r>
              <a:rPr lang="en-US" sz="2000" dirty="0"/>
              <a:t>V. Haehl1, K.G. Holt2, U.H. Buzzi1, &amp; B.D. Ulrich1</a:t>
            </a:r>
            <a:br>
              <a:rPr lang="en-US" sz="2000" dirty="0"/>
            </a:br>
            <a:r>
              <a:rPr lang="en-US" sz="2000" dirty="0"/>
              <a:t>1 University of Michigan, 2 Boston University</a:t>
            </a:r>
            <a:br>
              <a:rPr lang="en-US" sz="2000" dirty="0"/>
            </a:br>
            <a:r>
              <a:rPr lang="en-US" sz="2000" dirty="0"/>
              <a:t>bdulrich@umich.edu</a:t>
            </a:r>
          </a:p>
        </p:txBody>
      </p:sp>
      <p:sp>
        <p:nvSpPr>
          <p:cNvPr id="162" name="Rectangle 102"/>
          <p:cNvSpPr>
            <a:spLocks noChangeArrowheads="1"/>
          </p:cNvSpPr>
          <p:nvPr/>
        </p:nvSpPr>
        <p:spPr bwMode="auto">
          <a:xfrm>
            <a:off x="5434504" y="17600061"/>
            <a:ext cx="6262192" cy="3443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Text Box 44"/>
          <p:cNvSpPr txBox="1">
            <a:spLocks noChangeArrowheads="1"/>
          </p:cNvSpPr>
          <p:nvPr/>
        </p:nvSpPr>
        <p:spPr bwMode="auto">
          <a:xfrm>
            <a:off x="1005886" y="13321767"/>
            <a:ext cx="6245225" cy="34124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87562" tIns="43780" rIns="87562" bIns="43780">
            <a:spAutoFit/>
          </a:bodyPr>
          <a:lstStyle/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1. Children with DS will have lower levels of stiffness than children with typical development (TD) during walking.</a:t>
            </a:r>
          </a:p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2. Children with DS will produce less muscle force than children with TD during walking.</a:t>
            </a:r>
          </a:p>
          <a:p>
            <a:pPr defTabSz="876300" eaLnBrk="0" hangingPunct="0"/>
            <a:r>
              <a:rPr lang="en-US" sz="2400" dirty="0">
                <a:latin typeface="Times New Roman" pitchFamily="18" charset="0"/>
              </a:rPr>
              <a:t>3. Children with DS will have more difficulty adapting stiffness and forcing when speed is manipulated.</a:t>
            </a:r>
          </a:p>
          <a:p>
            <a:pPr defTabSz="876300" eaLnBrk="0" hangingPunct="0"/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 bwMode="auto">
          <a:xfrm rot="5400000">
            <a:off x="5406185" y="12829125"/>
            <a:ext cx="4090739" cy="336884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Straight Arrow Connector 165"/>
          <p:cNvCxnSpPr/>
          <p:nvPr/>
        </p:nvCxnSpPr>
        <p:spPr bwMode="auto">
          <a:xfrm rot="5400000">
            <a:off x="5212571" y="13737053"/>
            <a:ext cx="5096946" cy="272048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Straight Arrow Connector 166"/>
          <p:cNvCxnSpPr/>
          <p:nvPr/>
        </p:nvCxnSpPr>
        <p:spPr bwMode="auto">
          <a:xfrm rot="16200000" flipH="1">
            <a:off x="6850870" y="14971640"/>
            <a:ext cx="4982642" cy="28941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 rot="5400000">
            <a:off x="6095996" y="19322166"/>
            <a:ext cx="35052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169" name="Picture 4" descr="C:\Users\jeanhunt\AppData\Local\Microsoft\Windows\Temporary Internet Files\Content.IE5\2CJEUGSG\MCj042420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8864" y="16989551"/>
            <a:ext cx="1511300" cy="1908175"/>
          </a:xfrm>
          <a:prstGeom prst="rect">
            <a:avLst/>
          </a:prstGeom>
          <a:noFill/>
        </p:spPr>
      </p:pic>
      <p:sp>
        <p:nvSpPr>
          <p:cNvPr id="170" name="Rectangle 169"/>
          <p:cNvSpPr/>
          <p:nvPr/>
        </p:nvSpPr>
        <p:spPr bwMode="auto">
          <a:xfrm>
            <a:off x="24945151" y="5358246"/>
            <a:ext cx="10972800" cy="10567554"/>
          </a:xfrm>
          <a:prstGeom prst="rect">
            <a:avLst/>
          </a:prstGeom>
          <a:noFill/>
          <a:ln w="76200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Text Box 10"/>
          <p:cNvSpPr txBox="1">
            <a:spLocks noChangeArrowheads="1"/>
          </p:cNvSpPr>
          <p:nvPr/>
        </p:nvSpPr>
        <p:spPr bwMode="auto">
          <a:xfrm>
            <a:off x="729957" y="5401396"/>
            <a:ext cx="10966743" cy="1113704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defTabSz="4075113"/>
            <a:r>
              <a:rPr lang="en-US" sz="4800" b="1" dirty="0">
                <a:solidFill>
                  <a:srgbClr val="FFFF66"/>
                </a:solidFill>
              </a:rPr>
              <a:t>This is </a:t>
            </a:r>
            <a:r>
              <a:rPr lang="en-US" sz="4800" b="1" dirty="0" smtClean="0">
                <a:solidFill>
                  <a:srgbClr val="FFFF66"/>
                </a:solidFill>
              </a:rPr>
              <a:t>48-point </a:t>
            </a:r>
            <a:r>
              <a:rPr lang="en-US" sz="4800" b="1" dirty="0">
                <a:solidFill>
                  <a:srgbClr val="FFFF66"/>
                </a:solidFill>
              </a:rPr>
              <a:t>bold </a:t>
            </a:r>
            <a:r>
              <a:rPr lang="en-US" sz="4800" b="1" dirty="0" smtClean="0">
                <a:solidFill>
                  <a:srgbClr val="FFFF66"/>
                </a:solidFill>
              </a:rPr>
              <a:t>text</a:t>
            </a:r>
            <a:endParaRPr lang="en-US" sz="4800" b="1" dirty="0">
              <a:solidFill>
                <a:srgbClr val="FFFF66"/>
              </a:solidFill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723900" y="5358246"/>
            <a:ext cx="10972800" cy="228219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2915900" y="5358246"/>
            <a:ext cx="10972800" cy="228219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0426982" y="15707037"/>
            <a:ext cx="14886536" cy="10102645"/>
            <a:chOff x="4711157" y="7322330"/>
            <a:chExt cx="12192000" cy="8274017"/>
          </a:xfrm>
        </p:grpSpPr>
        <p:pic>
          <p:nvPicPr>
            <p:cNvPr id="18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50000" b="15170"/>
            <a:stretch>
              <a:fillRect/>
            </a:stretch>
          </p:blipFill>
          <p:spPr bwMode="auto">
            <a:xfrm>
              <a:off x="4711157" y="7322330"/>
              <a:ext cx="12192000" cy="827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2" name="Rectangle 181"/>
            <p:cNvSpPr/>
            <p:nvPr/>
          </p:nvSpPr>
          <p:spPr>
            <a:xfrm>
              <a:off x="14859000" y="10647844"/>
              <a:ext cx="1943100" cy="2868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Arrow Connector 184"/>
          <p:cNvCxnSpPr/>
          <p:nvPr/>
        </p:nvCxnSpPr>
        <p:spPr bwMode="auto">
          <a:xfrm flipH="1">
            <a:off x="22863877" y="16252723"/>
            <a:ext cx="1470962" cy="33097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22597177" y="16252723"/>
            <a:ext cx="1737662" cy="56719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9" name="Straight Arrow Connector 188"/>
          <p:cNvCxnSpPr>
            <a:stCxn id="179" idx="2"/>
          </p:cNvCxnSpPr>
          <p:nvPr/>
        </p:nvCxnSpPr>
        <p:spPr bwMode="auto">
          <a:xfrm flipH="1">
            <a:off x="22787677" y="16185934"/>
            <a:ext cx="1471056" cy="798667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9" name="TextBox 178"/>
          <p:cNvSpPr txBox="1"/>
          <p:nvPr/>
        </p:nvSpPr>
        <p:spPr>
          <a:xfrm flipH="1">
            <a:off x="14330705" y="14246942"/>
            <a:ext cx="19856056" cy="193899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 lIns="274320" rtlCol="0">
            <a:spAutoFit/>
          </a:bodyPr>
          <a:lstStyle/>
          <a:p>
            <a:r>
              <a:rPr lang="en-US" sz="4000" b="1" dirty="0" smtClean="0"/>
              <a:t>How to align text boxes (graphics, etc.)</a:t>
            </a:r>
          </a:p>
          <a:p>
            <a:r>
              <a:rPr lang="en-US" sz="4000" dirty="0" smtClean="0"/>
              <a:t>Select each item you want to align by holding the </a:t>
            </a:r>
            <a:r>
              <a:rPr lang="en-US" sz="4000" b="1" dirty="0" smtClean="0"/>
              <a:t>Shift</a:t>
            </a:r>
            <a:r>
              <a:rPr lang="en-US" sz="4000" dirty="0" smtClean="0"/>
              <a:t> key while you click.</a:t>
            </a:r>
          </a:p>
          <a:p>
            <a:r>
              <a:rPr lang="en-US" sz="4000" dirty="0" smtClean="0"/>
              <a:t>Go to </a:t>
            </a:r>
            <a:r>
              <a:rPr lang="en-US" sz="4000" b="1" dirty="0" smtClean="0"/>
              <a:t>Arrange &gt; Align &gt; </a:t>
            </a:r>
            <a:r>
              <a:rPr lang="en-US" sz="4000" dirty="0" smtClean="0"/>
              <a:t>and select the way you want to align them (in this case, left)</a:t>
            </a:r>
            <a:endParaRPr lang="en-US" sz="4000" dirty="0"/>
          </a:p>
        </p:txBody>
      </p:sp>
      <p:pic>
        <p:nvPicPr>
          <p:cNvPr id="19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85735" y="21222079"/>
            <a:ext cx="10245754" cy="739594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92" name="Text Box 6"/>
          <p:cNvSpPr txBox="1">
            <a:spLocks noChangeArrowheads="1"/>
          </p:cNvSpPr>
          <p:nvPr/>
        </p:nvSpPr>
        <p:spPr bwMode="auto">
          <a:xfrm>
            <a:off x="759428" y="6865938"/>
            <a:ext cx="108727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075113"/>
            <a:r>
              <a:rPr lang="en-US" sz="2400" dirty="0"/>
              <a:t>This is 24-point sample text.  24-point is a good size for </a:t>
            </a:r>
            <a:r>
              <a:rPr lang="en-US" sz="2400" dirty="0" smtClean="0"/>
              <a:t>poster text</a:t>
            </a:r>
            <a:r>
              <a:rPr lang="en-US" sz="2400" dirty="0"/>
              <a:t>.  You can copy-and-paste this column to keep your </a:t>
            </a:r>
            <a:r>
              <a:rPr lang="en-US" sz="2400" dirty="0" smtClean="0"/>
              <a:t>column widths </a:t>
            </a:r>
            <a:r>
              <a:rPr lang="en-US" sz="2400" dirty="0"/>
              <a:t>uniform</a:t>
            </a:r>
            <a:r>
              <a:rPr lang="en-US" sz="2400" dirty="0" smtClean="0"/>
              <a:t>.  Don’t believe me?  Think it’s too small?  Blow up this slide to 100 percent!</a:t>
            </a:r>
          </a:p>
          <a:p>
            <a:pPr defTabSz="4075113"/>
            <a:endParaRPr lang="en-US" sz="2400" dirty="0" smtClean="0"/>
          </a:p>
          <a:p>
            <a:pPr defTabSz="4075113"/>
            <a:r>
              <a:rPr lang="en-US" sz="2400" dirty="0" smtClean="0"/>
              <a:t>Larger than 24-point is fine, too. </a:t>
            </a:r>
          </a:p>
        </p:txBody>
      </p:sp>
      <p:cxnSp>
        <p:nvCxnSpPr>
          <p:cNvPr id="194" name="Straight Arrow Connector 193"/>
          <p:cNvCxnSpPr/>
          <p:nvPr/>
        </p:nvCxnSpPr>
        <p:spPr bwMode="auto">
          <a:xfrm rot="16200000" flipH="1">
            <a:off x="8834554" y="4994073"/>
            <a:ext cx="613771" cy="5084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9898380" y="4732020"/>
            <a:ext cx="3017520" cy="180594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10690860" y="4404360"/>
            <a:ext cx="14249400" cy="94488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 Box 108"/>
          <p:cNvSpPr txBox="1">
            <a:spLocks noChangeArrowheads="1"/>
          </p:cNvSpPr>
          <p:nvPr/>
        </p:nvSpPr>
        <p:spPr bwMode="auto">
          <a:xfrm>
            <a:off x="3693160" y="1905000"/>
            <a:ext cx="10499048" cy="286232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defTabSz="2978150"/>
            <a:r>
              <a:rPr lang="en-US" sz="3600" b="1" dirty="0" smtClean="0"/>
              <a:t>To make your text columns even, draw a rectangle and use it as a guide: copy it and adjust your other columns of text to conform.</a:t>
            </a:r>
          </a:p>
          <a:p>
            <a:pPr marL="342900" defTabSz="2978150"/>
            <a:r>
              <a:rPr lang="en-US" sz="3600" b="1" dirty="0" smtClean="0"/>
              <a:t>You can even use the box as a neat-o graphic enhancement to your poster! </a:t>
            </a:r>
            <a:endParaRPr lang="en-US" sz="3600" b="1" dirty="0"/>
          </a:p>
        </p:txBody>
      </p:sp>
      <p:sp>
        <p:nvSpPr>
          <p:cNvPr id="200" name="Text Box 6"/>
          <p:cNvSpPr txBox="1">
            <a:spLocks noChangeArrowheads="1"/>
          </p:cNvSpPr>
          <p:nvPr/>
        </p:nvSpPr>
        <p:spPr bwMode="auto">
          <a:xfrm>
            <a:off x="25105329" y="5684838"/>
            <a:ext cx="51460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075113"/>
            <a:r>
              <a:rPr lang="en-US" sz="2400" dirty="0"/>
              <a:t>This is 24-point sample text.  24-point is a good size for </a:t>
            </a:r>
            <a:r>
              <a:rPr lang="en-US" sz="2400" dirty="0" smtClean="0"/>
              <a:t>poster text</a:t>
            </a:r>
            <a:r>
              <a:rPr lang="en-US" sz="2400" dirty="0"/>
              <a:t>.  You can copy-and-paste this column to keep your column</a:t>
            </a:r>
          </a:p>
          <a:p>
            <a:pPr defTabSz="4075113"/>
            <a:r>
              <a:rPr lang="en-US" sz="2400" dirty="0"/>
              <a:t>widths uniform</a:t>
            </a:r>
            <a:r>
              <a:rPr lang="en-US" sz="2400" dirty="0" smtClean="0"/>
              <a:t>.  Don’t believe me?  Think it’s too small?  </a:t>
            </a:r>
          </a:p>
          <a:p>
            <a:pPr defTabSz="4075113"/>
            <a:r>
              <a:rPr lang="en-US" sz="2400" dirty="0" smtClean="0"/>
              <a:t>Blow up this slide to 100 percent!</a:t>
            </a:r>
          </a:p>
          <a:p>
            <a:pPr defTabSz="4075113"/>
            <a:endParaRPr lang="en-US" sz="2400" dirty="0" smtClean="0"/>
          </a:p>
          <a:p>
            <a:pPr defTabSz="4075113"/>
            <a:r>
              <a:rPr lang="en-US" sz="2400" i="1" dirty="0" smtClean="0"/>
              <a:t>Yah, see!  Told you!</a:t>
            </a:r>
            <a:endParaRPr lang="en-US" sz="2400" i="1" dirty="0"/>
          </a:p>
        </p:txBody>
      </p:sp>
      <p:sp>
        <p:nvSpPr>
          <p:cNvPr id="203" name="Text Box 6"/>
          <p:cNvSpPr txBox="1">
            <a:spLocks noChangeArrowheads="1"/>
          </p:cNvSpPr>
          <p:nvPr/>
        </p:nvSpPr>
        <p:spPr bwMode="auto">
          <a:xfrm>
            <a:off x="25029128" y="13076238"/>
            <a:ext cx="1087279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075113"/>
            <a:r>
              <a:rPr lang="en-US" sz="2400" dirty="0"/>
              <a:t>This is 24-point sample text.  24-point is a good size for </a:t>
            </a:r>
            <a:r>
              <a:rPr lang="en-US" sz="2400" dirty="0" smtClean="0"/>
              <a:t>poster text</a:t>
            </a:r>
            <a:r>
              <a:rPr lang="en-US" sz="2400" dirty="0"/>
              <a:t>.  You can copy-and-paste this column to keep your </a:t>
            </a:r>
            <a:r>
              <a:rPr lang="en-US" sz="2400" dirty="0" smtClean="0"/>
              <a:t>column widths </a:t>
            </a:r>
            <a:r>
              <a:rPr lang="en-US" sz="2400" dirty="0"/>
              <a:t>uniform</a:t>
            </a:r>
            <a:r>
              <a:rPr lang="en-US" sz="2400" dirty="0" smtClean="0"/>
              <a:t>.  Don’t believe me?  Think it’s too small?  Blow up this slide to 100 percent!</a:t>
            </a:r>
          </a:p>
        </p:txBody>
      </p:sp>
      <p:sp>
        <p:nvSpPr>
          <p:cNvPr id="204" name="Text Box 6"/>
          <p:cNvSpPr txBox="1">
            <a:spLocks noChangeArrowheads="1"/>
          </p:cNvSpPr>
          <p:nvPr/>
        </p:nvSpPr>
        <p:spPr bwMode="auto">
          <a:xfrm>
            <a:off x="25105329" y="9266238"/>
            <a:ext cx="51460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075113"/>
            <a:r>
              <a:rPr lang="en-US" sz="2400" dirty="0"/>
              <a:t>This is 24-point sample text.  24-point is a good size for </a:t>
            </a:r>
            <a:r>
              <a:rPr lang="en-US" sz="2400" dirty="0" smtClean="0"/>
              <a:t>poster text</a:t>
            </a:r>
            <a:r>
              <a:rPr lang="en-US" sz="2400" dirty="0"/>
              <a:t>.  You can copy-and-paste this column to keep your column</a:t>
            </a:r>
          </a:p>
          <a:p>
            <a:pPr defTabSz="4075113"/>
            <a:r>
              <a:rPr lang="en-US" sz="2400" dirty="0"/>
              <a:t>widths uniform</a:t>
            </a:r>
            <a:r>
              <a:rPr lang="en-US" sz="2400" dirty="0" smtClean="0"/>
              <a:t>.  Don’t believe me?  Think it’s too small?  </a:t>
            </a:r>
          </a:p>
          <a:p>
            <a:pPr defTabSz="4075113"/>
            <a:r>
              <a:rPr lang="en-US" sz="2400" dirty="0" smtClean="0"/>
              <a:t>Blow up this slide to 100 percent!</a:t>
            </a:r>
          </a:p>
          <a:p>
            <a:pPr defTabSz="4075113"/>
            <a:endParaRPr lang="en-US" sz="2400" dirty="0" smtClean="0"/>
          </a:p>
          <a:p>
            <a:pPr defTabSz="4075113"/>
            <a:r>
              <a:rPr lang="en-US" sz="2400" i="1" dirty="0" smtClean="0"/>
              <a:t>Yah, see!  Told you!</a:t>
            </a:r>
            <a:endParaRPr lang="en-US" sz="2400" i="1" dirty="0"/>
          </a:p>
        </p:txBody>
      </p:sp>
      <p:sp>
        <p:nvSpPr>
          <p:cNvPr id="164" name="Text Box 104"/>
          <p:cNvSpPr txBox="1">
            <a:spLocks noChangeArrowheads="1"/>
          </p:cNvSpPr>
          <p:nvPr/>
        </p:nvSpPr>
        <p:spPr bwMode="auto">
          <a:xfrm>
            <a:off x="4114551" y="10686032"/>
            <a:ext cx="11080277" cy="193899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182880" rIns="182880">
            <a:spAutoFit/>
          </a:bodyPr>
          <a:lstStyle/>
          <a:p>
            <a:pPr marL="342900" indent="-342900" defTabSz="2978150">
              <a:defRPr/>
            </a:pPr>
            <a:r>
              <a:rPr lang="en-US" sz="4000" b="1" dirty="0" smtClean="0"/>
              <a:t>Too </a:t>
            </a:r>
            <a:r>
              <a:rPr lang="en-US" sz="4000" b="1" dirty="0"/>
              <a:t>many intersecting elements.</a:t>
            </a:r>
          </a:p>
          <a:p>
            <a:pPr marL="342900" indent="-342900" defTabSz="2978150">
              <a:defRPr/>
            </a:pPr>
            <a:r>
              <a:rPr lang="en-US" sz="4000" dirty="0"/>
              <a:t>Adjust text boxes so they don’t overlap graphic; </a:t>
            </a:r>
          </a:p>
          <a:p>
            <a:pPr marL="342900" indent="-342900" defTabSz="2978150">
              <a:defRPr/>
            </a:pPr>
            <a:r>
              <a:rPr lang="en-US" sz="4000" dirty="0"/>
              <a:t>Crop any excess white space from </a:t>
            </a:r>
            <a:r>
              <a:rPr lang="en-US" sz="4000" dirty="0" smtClean="0"/>
              <a:t>graphics.</a:t>
            </a:r>
            <a:endParaRPr lang="en-US" sz="40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282" y="1000373"/>
            <a:ext cx="3566487" cy="306252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1" y="859660"/>
            <a:ext cx="2883777" cy="3074106"/>
          </a:xfrm>
          <a:prstGeom prst="rect">
            <a:avLst/>
          </a:prstGeom>
        </p:spPr>
      </p:pic>
      <p:sp>
        <p:nvSpPr>
          <p:cNvPr id="87" name="Text Box 108"/>
          <p:cNvSpPr txBox="1">
            <a:spLocks noChangeArrowheads="1"/>
          </p:cNvSpPr>
          <p:nvPr/>
        </p:nvSpPr>
        <p:spPr bwMode="auto">
          <a:xfrm>
            <a:off x="19674348" y="7321280"/>
            <a:ext cx="10058400" cy="440120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dirty="0" smtClean="0"/>
              <a:t>Please dial </a:t>
            </a:r>
            <a:r>
              <a:rPr lang="en-US" sz="4000" dirty="0" smtClean="0"/>
              <a:t>down </a:t>
            </a:r>
            <a:r>
              <a:rPr lang="en-US" sz="4000" b="1" dirty="0" smtClean="0"/>
              <a:t>photo resolution </a:t>
            </a:r>
            <a:r>
              <a:rPr lang="en-US" sz="4000" dirty="0" smtClean="0"/>
              <a:t>to </a:t>
            </a:r>
            <a:r>
              <a:rPr lang="en-US" sz="4000" dirty="0" smtClean="0"/>
              <a:t>150dpi </a:t>
            </a:r>
            <a:r>
              <a:rPr lang="en-US" sz="4000" dirty="0" smtClean="0"/>
              <a:t>or </a:t>
            </a:r>
            <a:r>
              <a:rPr lang="en-US" sz="4000" dirty="0" smtClean="0"/>
              <a:t>lower when you can. </a:t>
            </a:r>
            <a:r>
              <a:rPr lang="en-US" sz="4000" dirty="0" smtClean="0"/>
              <a:t>To see what it will look like as a finished poster, adjust your view of the slide to 100%, and see how it looks.</a:t>
            </a:r>
          </a:p>
          <a:p>
            <a:pPr marL="914400" indent="-571500" defTabSz="2978150">
              <a:buFont typeface="Arial" panose="020B0604020202020204" pitchFamily="34" charset="0"/>
              <a:buChar char="•"/>
            </a:pPr>
            <a:r>
              <a:rPr lang="en-US" sz="4000" b="1" dirty="0" smtClean="0"/>
              <a:t>Graphics, </a:t>
            </a:r>
            <a:r>
              <a:rPr lang="en-US" sz="4000" dirty="0" smtClean="0"/>
              <a:t>like charts, may need to be higher resolution to look good.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49" y="5041589"/>
            <a:ext cx="27820187" cy="39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4919" r="56129" b="12420"/>
          <a:stretch/>
        </p:blipFill>
        <p:spPr bwMode="auto">
          <a:xfrm>
            <a:off x="2393263" y="14630400"/>
            <a:ext cx="28437472" cy="124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2643757" y="19016534"/>
            <a:ext cx="19691187" cy="838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52600" y="19016534"/>
            <a:ext cx="6781800" cy="84635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9138557" y="25849244"/>
            <a:ext cx="3505200" cy="607574"/>
          </a:xfrm>
          <a:prstGeom prst="rect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r="96106" b="4642"/>
          <a:stretch/>
        </p:blipFill>
        <p:spPr bwMode="auto">
          <a:xfrm>
            <a:off x="30136740" y="5555882"/>
            <a:ext cx="2350604" cy="990446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68363" y="10108822"/>
            <a:ext cx="291418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“Select All” and look for graphs and images that have </a:t>
            </a:r>
            <a:r>
              <a:rPr lang="en-US" sz="6600" dirty="0" smtClean="0">
                <a:solidFill>
                  <a:srgbClr val="FF0000"/>
                </a:solidFill>
              </a:rPr>
              <a:t>“frames” around them </a:t>
            </a:r>
            <a:r>
              <a:rPr lang="en-US" sz="66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6600" dirty="0" smtClean="0"/>
              <a:t>These </a:t>
            </a:r>
            <a:r>
              <a:rPr lang="en-US" sz="6600" dirty="0" smtClean="0"/>
              <a:t>handles sometimes </a:t>
            </a:r>
            <a:r>
              <a:rPr lang="en-US" sz="6600" dirty="0" smtClean="0"/>
              <a:t>appear when you insert an Excel </a:t>
            </a:r>
            <a:r>
              <a:rPr lang="en-US" sz="6600" dirty="0" smtClean="0"/>
              <a:t>graph;  they do </a:t>
            </a:r>
            <a:r>
              <a:rPr lang="en-US" sz="6600" dirty="0" smtClean="0"/>
              <a:t>not print well – </a:t>
            </a:r>
            <a:r>
              <a:rPr lang="en-US" sz="6600" dirty="0" smtClean="0"/>
              <a:t>chart labels </a:t>
            </a:r>
            <a:r>
              <a:rPr lang="en-US" sz="6600" dirty="0" smtClean="0"/>
              <a:t>often </a:t>
            </a:r>
            <a:r>
              <a:rPr lang="en-US" sz="6600" dirty="0" smtClean="0"/>
              <a:t>disappear.</a:t>
            </a:r>
            <a:endParaRPr lang="en-US" sz="6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0319092" y="5723306"/>
            <a:ext cx="999108" cy="9622735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7326" y="23501425"/>
            <a:ext cx="223320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US" sz="6600" dirty="0"/>
              <a:t>R</a:t>
            </a:r>
            <a:r>
              <a:rPr lang="en-US" sz="6600" dirty="0" smtClean="0"/>
              <a:t>ight-click on the “frame” and choose Save As Picture.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600" dirty="0" smtClean="0"/>
              <a:t>Save as a Ping (</a:t>
            </a:r>
            <a:r>
              <a:rPr lang="en-US" sz="6600" dirty="0" err="1" smtClean="0"/>
              <a:t>png</a:t>
            </a:r>
            <a:r>
              <a:rPr lang="en-US" sz="6600" dirty="0" smtClean="0"/>
              <a:t>) file.  This works fine for most Excel graphs.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6600" dirty="0" smtClean="0"/>
              <a:t>Then reinsert </a:t>
            </a:r>
            <a:r>
              <a:rPr lang="en-US" sz="6600" dirty="0" err="1" smtClean="0"/>
              <a:t>png</a:t>
            </a:r>
            <a:r>
              <a:rPr lang="en-US" sz="6600" dirty="0" smtClean="0"/>
              <a:t> image and delete Excel graph.</a:t>
            </a:r>
            <a:endParaRPr lang="en-US" sz="6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1100" y="1028700"/>
            <a:ext cx="6248400" cy="12311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Excel graphs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43299" y="2590800"/>
            <a:ext cx="29427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/>
              <a:t>One would think Excel graphs and </a:t>
            </a:r>
            <a:r>
              <a:rPr lang="en-US" sz="5400" i="1" dirty="0" err="1" smtClean="0"/>
              <a:t>Powerpoint</a:t>
            </a:r>
            <a:r>
              <a:rPr lang="en-US" sz="5400" i="1" dirty="0" smtClean="0"/>
              <a:t> posters play well together.</a:t>
            </a:r>
          </a:p>
          <a:p>
            <a:pPr algn="ctr"/>
            <a:r>
              <a:rPr lang="en-US" sz="5400" i="1" dirty="0" smtClean="0"/>
              <a:t>Maybe, maybe not!  What to do if you need </a:t>
            </a:r>
            <a:r>
              <a:rPr lang="en-US" sz="5400" i="1" dirty="0" smtClean="0"/>
              <a:t>to convert Excel graphs into </a:t>
            </a:r>
            <a:r>
              <a:rPr lang="en-US" sz="5400" b="1" i="1" dirty="0" smtClean="0"/>
              <a:t>Pictures</a:t>
            </a:r>
            <a:r>
              <a:rPr lang="en-US" sz="5400" i="1" dirty="0" smtClean="0"/>
              <a:t>.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9358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1180</Words>
  <Application>Microsoft Office PowerPoint</Application>
  <PresentationFormat>Custom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Kinesiology</dc:creator>
  <cp:lastModifiedBy>Hunt, Jean</cp:lastModifiedBy>
  <cp:revision>55</cp:revision>
  <cp:lastPrinted>2011-04-07T16:04:41Z</cp:lastPrinted>
  <dcterms:created xsi:type="dcterms:W3CDTF">2007-08-20T20:44:58Z</dcterms:created>
  <dcterms:modified xsi:type="dcterms:W3CDTF">2017-01-19T19:13:21Z</dcterms:modified>
</cp:coreProperties>
</file>