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8"/>
  </p:notesMasterIdLst>
  <p:sldIdLst>
    <p:sldId id="256" r:id="rId2"/>
    <p:sldId id="257" r:id="rId3"/>
    <p:sldId id="263" r:id="rId4"/>
    <p:sldId id="265" r:id="rId5"/>
    <p:sldId id="264"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15A"/>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91"/>
    <p:restoredTop sz="94593"/>
  </p:normalViewPr>
  <p:slideViewPr>
    <p:cSldViewPr snapToGrid="0" snapToObjects="1">
      <p:cViewPr>
        <p:scale>
          <a:sx n="108" d="100"/>
          <a:sy n="108" d="100"/>
        </p:scale>
        <p:origin x="400"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22DC8-F8A8-7F4B-B583-E3EA8C8A13DC}"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E7B3-C004-5346-905E-DE41FAC5DB91}" type="slidenum">
              <a:rPr lang="en-US" smtClean="0"/>
              <a:t>‹#›</a:t>
            </a:fld>
            <a:endParaRPr lang="en-US"/>
          </a:p>
        </p:txBody>
      </p:sp>
    </p:spTree>
    <p:extLst>
      <p:ext uri="{BB962C8B-B14F-4D97-AF65-F5344CB8AC3E}">
        <p14:creationId xmlns:p14="http://schemas.microsoft.com/office/powerpoint/2010/main" val="167106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E7B3-C004-5346-905E-DE41FAC5DB91}" type="slidenum">
              <a:rPr lang="en-US" smtClean="0"/>
              <a:t>3</a:t>
            </a:fld>
            <a:endParaRPr lang="en-US"/>
          </a:p>
        </p:txBody>
      </p:sp>
    </p:spTree>
    <p:extLst>
      <p:ext uri="{BB962C8B-B14F-4D97-AF65-F5344CB8AC3E}">
        <p14:creationId xmlns:p14="http://schemas.microsoft.com/office/powerpoint/2010/main" val="125292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E4E1ED-3349-7E45-BD82-A167C0EE70AD}"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30613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pPr/>
              <a:t>9/12/19</a:t>
            </a:fld>
            <a:endParaRPr lang="en-US" dirty="0"/>
          </a:p>
        </p:txBody>
      </p:sp>
      <p:sp>
        <p:nvSpPr>
          <p:cNvPr id="5" name="Footer Placeholder 4"/>
          <p:cNvSpPr>
            <a:spLocks noGrp="1"/>
          </p:cNvSpPr>
          <p:nvPr>
            <p:ph type="ftr" sz="quarter" idx="11"/>
          </p:nvPr>
        </p:nvSpPr>
        <p:spPr/>
        <p:txBody>
          <a:bodyPr/>
          <a:lstStyle/>
          <a:p>
            <a:r>
              <a:rPr lang="en-US"/>
              <a:t>Naman Gupta</a:t>
            </a:r>
            <a:endParaRPr lang="en-US" dirty="0"/>
          </a:p>
        </p:txBody>
      </p:sp>
      <p:sp>
        <p:nvSpPr>
          <p:cNvPr id="6" name="Slide Number Placeholder 5"/>
          <p:cNvSpPr>
            <a:spLocks noGrp="1"/>
          </p:cNvSpPr>
          <p:nvPr>
            <p:ph type="sldNum" sz="quarter" idx="12"/>
          </p:nvPr>
        </p:nvSpPr>
        <p:spPr/>
        <p:txBody>
          <a:bodyPr/>
          <a:lstStyle/>
          <a:p>
            <a:r>
              <a:rPr lang="en-US"/>
              <a:t>Economics Investment Committee</a:t>
            </a:r>
            <a:endParaRPr lang="en-US" dirty="0"/>
          </a:p>
        </p:txBody>
      </p:sp>
    </p:spTree>
    <p:extLst>
      <p:ext uri="{BB962C8B-B14F-4D97-AF65-F5344CB8AC3E}">
        <p14:creationId xmlns:p14="http://schemas.microsoft.com/office/powerpoint/2010/main" val="184638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pPr/>
              <a:t>9/12/19</a:t>
            </a:fld>
            <a:endParaRPr lang="en-US" dirty="0"/>
          </a:p>
        </p:txBody>
      </p:sp>
      <p:sp>
        <p:nvSpPr>
          <p:cNvPr id="5" name="Footer Placeholder 4"/>
          <p:cNvSpPr>
            <a:spLocks noGrp="1"/>
          </p:cNvSpPr>
          <p:nvPr>
            <p:ph type="ftr" sz="quarter" idx="11"/>
          </p:nvPr>
        </p:nvSpPr>
        <p:spPr/>
        <p:txBody>
          <a:bodyPr/>
          <a:lstStyle/>
          <a:p>
            <a:r>
              <a:rPr lang="en-US"/>
              <a:t>Naman Gupta</a:t>
            </a:r>
            <a:endParaRPr lang="en-US" dirty="0"/>
          </a:p>
        </p:txBody>
      </p:sp>
      <p:sp>
        <p:nvSpPr>
          <p:cNvPr id="6" name="Slide Number Placeholder 5"/>
          <p:cNvSpPr>
            <a:spLocks noGrp="1"/>
          </p:cNvSpPr>
          <p:nvPr>
            <p:ph type="sldNum" sz="quarter" idx="12"/>
          </p:nvPr>
        </p:nvSpPr>
        <p:spPr/>
        <p:txBody>
          <a:bodyPr/>
          <a:lstStyle/>
          <a:p>
            <a:r>
              <a:rPr lang="en-US"/>
              <a:t>Economics Investment Committee</a:t>
            </a:r>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2431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pPr/>
              <a:t>9/12/19</a:t>
            </a:fld>
            <a:endParaRPr lang="en-US" dirty="0"/>
          </a:p>
        </p:txBody>
      </p:sp>
      <p:sp>
        <p:nvSpPr>
          <p:cNvPr id="5" name="Footer Placeholder 4"/>
          <p:cNvSpPr>
            <a:spLocks noGrp="1"/>
          </p:cNvSpPr>
          <p:nvPr>
            <p:ph type="ftr" sz="quarter" idx="11"/>
          </p:nvPr>
        </p:nvSpPr>
        <p:spPr/>
        <p:txBody>
          <a:bodyPr/>
          <a:lstStyle/>
          <a:p>
            <a:r>
              <a:rPr lang="en-US"/>
              <a:t>Naman Gupta</a:t>
            </a:r>
            <a:endParaRPr lang="en-US" dirty="0"/>
          </a:p>
        </p:txBody>
      </p:sp>
      <p:sp>
        <p:nvSpPr>
          <p:cNvPr id="6" name="Slide Number Placeholder 5"/>
          <p:cNvSpPr>
            <a:spLocks noGrp="1"/>
          </p:cNvSpPr>
          <p:nvPr>
            <p:ph type="sldNum" sz="quarter" idx="12"/>
          </p:nvPr>
        </p:nvSpPr>
        <p:spPr/>
        <p:txBody>
          <a:bodyPr/>
          <a:lstStyle/>
          <a:p>
            <a:r>
              <a:rPr lang="en-US"/>
              <a:t>Economics Investment Committee</a:t>
            </a:r>
            <a:endParaRPr lang="en-US" dirty="0"/>
          </a:p>
        </p:txBody>
      </p:sp>
    </p:spTree>
    <p:extLst>
      <p:ext uri="{BB962C8B-B14F-4D97-AF65-F5344CB8AC3E}">
        <p14:creationId xmlns:p14="http://schemas.microsoft.com/office/powerpoint/2010/main" val="295927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pPr/>
              <a:t>9/12/19</a:t>
            </a:fld>
            <a:endParaRPr lang="en-US" dirty="0"/>
          </a:p>
        </p:txBody>
      </p:sp>
      <p:sp>
        <p:nvSpPr>
          <p:cNvPr id="5" name="Footer Placeholder 4"/>
          <p:cNvSpPr>
            <a:spLocks noGrp="1"/>
          </p:cNvSpPr>
          <p:nvPr>
            <p:ph type="ftr" sz="quarter" idx="11"/>
          </p:nvPr>
        </p:nvSpPr>
        <p:spPr/>
        <p:txBody>
          <a:bodyPr/>
          <a:lstStyle/>
          <a:p>
            <a:r>
              <a:rPr lang="en-US"/>
              <a:t>Naman Gupta</a:t>
            </a:r>
            <a:endParaRPr lang="en-US" dirty="0"/>
          </a:p>
        </p:txBody>
      </p:sp>
      <p:sp>
        <p:nvSpPr>
          <p:cNvPr id="6" name="Slide Number Placeholder 5"/>
          <p:cNvSpPr>
            <a:spLocks noGrp="1"/>
          </p:cNvSpPr>
          <p:nvPr>
            <p:ph type="sldNum" sz="quarter" idx="12"/>
          </p:nvPr>
        </p:nvSpPr>
        <p:spPr/>
        <p:txBody>
          <a:bodyPr/>
          <a:lstStyle/>
          <a:p>
            <a:r>
              <a:rPr lang="en-US"/>
              <a:t>Economics Investment Committee</a:t>
            </a:r>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282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pPr/>
              <a:t>9/12/19</a:t>
            </a:fld>
            <a:endParaRPr lang="en-US" dirty="0"/>
          </a:p>
        </p:txBody>
      </p:sp>
      <p:sp>
        <p:nvSpPr>
          <p:cNvPr id="5" name="Footer Placeholder 4"/>
          <p:cNvSpPr>
            <a:spLocks noGrp="1"/>
          </p:cNvSpPr>
          <p:nvPr>
            <p:ph type="ftr" sz="quarter" idx="11"/>
          </p:nvPr>
        </p:nvSpPr>
        <p:spPr/>
        <p:txBody>
          <a:bodyPr/>
          <a:lstStyle/>
          <a:p>
            <a:r>
              <a:rPr lang="en-US"/>
              <a:t>Naman Gupta</a:t>
            </a:r>
            <a:endParaRPr lang="en-US" dirty="0"/>
          </a:p>
        </p:txBody>
      </p:sp>
      <p:sp>
        <p:nvSpPr>
          <p:cNvPr id="6" name="Slide Number Placeholder 5"/>
          <p:cNvSpPr>
            <a:spLocks noGrp="1"/>
          </p:cNvSpPr>
          <p:nvPr>
            <p:ph type="sldNum" sz="quarter" idx="12"/>
          </p:nvPr>
        </p:nvSpPr>
        <p:spPr/>
        <p:txBody>
          <a:bodyPr/>
          <a:lstStyle/>
          <a:p>
            <a:r>
              <a:rPr lang="en-US"/>
              <a:t>Economics Investment Committee</a:t>
            </a:r>
            <a:endParaRPr lang="en-US" dirty="0"/>
          </a:p>
        </p:txBody>
      </p:sp>
    </p:spTree>
    <p:extLst>
      <p:ext uri="{BB962C8B-B14F-4D97-AF65-F5344CB8AC3E}">
        <p14:creationId xmlns:p14="http://schemas.microsoft.com/office/powerpoint/2010/main" val="1709492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4E1ED-3349-7E45-BD82-A167C0EE70AD}"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26387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4E1ED-3349-7E45-BD82-A167C0EE70AD}"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43141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4E1ED-3349-7E45-BD82-A167C0EE70AD}"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198715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E4E1ED-3349-7E45-BD82-A167C0EE70AD}"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47607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E4E1ED-3349-7E45-BD82-A167C0EE70AD}" type="datetimeFigureOut">
              <a:rPr lang="en-US" smtClean="0"/>
              <a:t>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195170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E4E1ED-3349-7E45-BD82-A167C0EE70AD}" type="datetimeFigureOut">
              <a:rPr lang="en-US" smtClean="0"/>
              <a:t>9/12/19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161669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E4E1ED-3349-7E45-BD82-A167C0EE70AD}" type="datetimeFigureOut">
              <a:rPr lang="en-US" smtClean="0"/>
              <a:t>9/12/19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180487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4E1ED-3349-7E45-BD82-A167C0EE70AD}" type="datetimeFigureOut">
              <a:rPr lang="en-US" smtClean="0"/>
              <a:t>9/12/19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127700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E4E1ED-3349-7E45-BD82-A167C0EE70AD}" type="datetimeFigureOut">
              <a:rPr lang="en-US" smtClean="0"/>
              <a:t>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06171-81ED-E744-9468-2606C71837E5}" type="slidenum">
              <a:rPr lang="en-US" smtClean="0"/>
              <a:t>‹#›</a:t>
            </a:fld>
            <a:endParaRPr lang="en-US"/>
          </a:p>
        </p:txBody>
      </p:sp>
    </p:spTree>
    <p:extLst>
      <p:ext uri="{BB962C8B-B14F-4D97-AF65-F5344CB8AC3E}">
        <p14:creationId xmlns:p14="http://schemas.microsoft.com/office/powerpoint/2010/main" val="67563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06171-81ED-E744-9468-2606C71837E5}" type="slidenum">
              <a:rPr lang="en-US" smtClean="0"/>
              <a:t>‹#›</a:t>
            </a:fld>
            <a:endParaRPr lang="en-US"/>
          </a:p>
        </p:txBody>
      </p:sp>
      <p:sp>
        <p:nvSpPr>
          <p:cNvPr id="5" name="Date Placeholder 4"/>
          <p:cNvSpPr>
            <a:spLocks noGrp="1"/>
          </p:cNvSpPr>
          <p:nvPr>
            <p:ph type="dt" sz="half" idx="10"/>
          </p:nvPr>
        </p:nvSpPr>
        <p:spPr/>
        <p:txBody>
          <a:bodyPr/>
          <a:lstStyle/>
          <a:p>
            <a:fld id="{79E4E1ED-3349-7E45-BD82-A167C0EE70AD}" type="datetimeFigureOut">
              <a:rPr lang="en-US" smtClean="0"/>
              <a:t>9/12/19</a:t>
            </a:fld>
            <a:endParaRPr lang="en-US"/>
          </a:p>
        </p:txBody>
      </p:sp>
    </p:spTree>
    <p:extLst>
      <p:ext uri="{BB962C8B-B14F-4D97-AF65-F5344CB8AC3E}">
        <p14:creationId xmlns:p14="http://schemas.microsoft.com/office/powerpoint/2010/main" val="165170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E4E1ED-3349-7E45-BD82-A167C0EE70AD}" type="datetimeFigureOut">
              <a:rPr lang="en-US" smtClean="0"/>
              <a:pPr/>
              <a:t>9/12/19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Naman Gupta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r>
              <a:rPr lang="en-US"/>
              <a:t>Economics Investment Committee</a:t>
            </a:r>
            <a:endParaRPr lang="en-US" dirty="0"/>
          </a:p>
        </p:txBody>
      </p:sp>
    </p:spTree>
    <p:extLst>
      <p:ext uri="{BB962C8B-B14F-4D97-AF65-F5344CB8AC3E}">
        <p14:creationId xmlns:p14="http://schemas.microsoft.com/office/powerpoint/2010/main" val="58176945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loomberg.com/news/articles/2019-09-12/aussie-stimulus-flops-ecb-resumes-qe-mini-trade-deal-eco-day?srnd=fixed-income" TargetMode="External"/><Relationship Id="rId2" Type="http://schemas.openxmlformats.org/officeDocument/2006/relationships/hyperlink" Target="https://www.bloomberg.com/news/articles/2019-09-12/goldman-sachs-says-u-s-china-trade-not-fed-is-driving-dollar" TargetMode="External"/><Relationship Id="rId1" Type="http://schemas.openxmlformats.org/officeDocument/2006/relationships/slideLayout" Target="../slideLayouts/slideLayout2.xml"/><Relationship Id="rId4" Type="http://schemas.openxmlformats.org/officeDocument/2006/relationships/hyperlink" Target="https://www.bloomberg.com/news/articles/2019-09-12/trump-advisers-considering-interim-china-deal-to-delay-tariff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Georgia" panose="02040502050405020303" pitchFamily="18" charset="0"/>
              </a:rPr>
              <a:t>Market Update, 9/13</a:t>
            </a:r>
          </a:p>
        </p:txBody>
      </p:sp>
      <p:sp>
        <p:nvSpPr>
          <p:cNvPr id="3" name="Subtitle 2"/>
          <p:cNvSpPr>
            <a:spLocks noGrp="1"/>
          </p:cNvSpPr>
          <p:nvPr>
            <p:ph type="subTitle" idx="1"/>
          </p:nvPr>
        </p:nvSpPr>
        <p:spPr>
          <a:xfrm>
            <a:off x="1167384" y="4437732"/>
            <a:ext cx="9144000" cy="1655763"/>
          </a:xfrm>
        </p:spPr>
        <p:txBody>
          <a:bodyPr/>
          <a:lstStyle/>
          <a:p>
            <a:r>
              <a:rPr lang="en-US" dirty="0">
                <a:latin typeface="Georgia" panose="02040502050405020303" pitchFamily="18" charset="0"/>
              </a:rPr>
              <a:t>Quant Lab</a:t>
            </a:r>
          </a:p>
          <a:p>
            <a:r>
              <a:rPr lang="en-US" dirty="0">
                <a:latin typeface="Georgia" panose="02040502050405020303" pitchFamily="18" charset="0"/>
              </a:rPr>
              <a:t>Israel Diego</a:t>
            </a:r>
          </a:p>
        </p:txBody>
      </p:sp>
    </p:spTree>
    <p:extLst>
      <p:ext uri="{BB962C8B-B14F-4D97-AF65-F5344CB8AC3E}">
        <p14:creationId xmlns:p14="http://schemas.microsoft.com/office/powerpoint/2010/main" val="193910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737" y="318108"/>
            <a:ext cx="10515600" cy="1325563"/>
          </a:xfrm>
        </p:spPr>
        <p:txBody>
          <a:bodyPr/>
          <a:lstStyle/>
          <a:p>
            <a:r>
              <a:rPr lang="en-US" dirty="0">
                <a:latin typeface="Georgia" panose="02040502050405020303" pitchFamily="18" charset="0"/>
                <a:ea typeface="Palatino" charset="0"/>
                <a:cs typeface="Palatino" charset="0"/>
              </a:rPr>
              <a:t>What happened this week?</a:t>
            </a:r>
          </a:p>
        </p:txBody>
      </p:sp>
      <p:pic>
        <p:nvPicPr>
          <p:cNvPr id="3" name="Picture 2">
            <a:extLst>
              <a:ext uri="{FF2B5EF4-FFF2-40B4-BE49-F238E27FC236}">
                <a16:creationId xmlns:a16="http://schemas.microsoft.com/office/drawing/2014/main" id="{D4F73019-AE24-744F-871A-2C570A400C68}"/>
              </a:ext>
            </a:extLst>
          </p:cNvPr>
          <p:cNvPicPr>
            <a:picLocks noChangeAspect="1"/>
          </p:cNvPicPr>
          <p:nvPr/>
        </p:nvPicPr>
        <p:blipFill>
          <a:blip r:embed="rId2"/>
          <a:stretch>
            <a:fillRect/>
          </a:stretch>
        </p:blipFill>
        <p:spPr>
          <a:xfrm>
            <a:off x="973736" y="1142567"/>
            <a:ext cx="10453187" cy="5103854"/>
          </a:xfrm>
          <a:prstGeom prst="rect">
            <a:avLst/>
          </a:prstGeom>
        </p:spPr>
      </p:pic>
    </p:spTree>
    <p:extLst>
      <p:ext uri="{BB962C8B-B14F-4D97-AF65-F5344CB8AC3E}">
        <p14:creationId xmlns:p14="http://schemas.microsoft.com/office/powerpoint/2010/main" val="58350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FB2B0E-ADAC-A643-B042-70E52E0A4329}"/>
              </a:ext>
            </a:extLst>
          </p:cNvPr>
          <p:cNvSpPr>
            <a:spLocks noGrp="1"/>
          </p:cNvSpPr>
          <p:nvPr>
            <p:ph idx="1"/>
          </p:nvPr>
        </p:nvSpPr>
        <p:spPr>
          <a:xfrm>
            <a:off x="581891" y="748145"/>
            <a:ext cx="9725892" cy="5961413"/>
          </a:xfrm>
        </p:spPr>
        <p:txBody>
          <a:bodyPr>
            <a:normAutofit fontScale="92500" lnSpcReduction="10000"/>
          </a:bodyPr>
          <a:lstStyle/>
          <a:p>
            <a:r>
              <a:rPr lang="en-US" dirty="0"/>
              <a:t>Sept 3</a:t>
            </a:r>
            <a:r>
              <a:rPr lang="en-US" baseline="30000" dirty="0"/>
              <a:t>rd</a:t>
            </a:r>
            <a:r>
              <a:rPr lang="en-US" dirty="0"/>
              <a:t>: </a:t>
            </a:r>
          </a:p>
          <a:p>
            <a:pPr lvl="1"/>
            <a:r>
              <a:rPr lang="en-US" dirty="0"/>
              <a:t>Wall street starts September on down note</a:t>
            </a:r>
          </a:p>
          <a:p>
            <a:pPr lvl="1"/>
            <a:r>
              <a:rPr lang="en-US" dirty="0"/>
              <a:t>Trump sets new tariffs $112 billion Chinese goods. China retaliated with $75 billion worth of U.S goods. Investors losing faith that deal will be reached by end of year. </a:t>
            </a:r>
          </a:p>
          <a:p>
            <a:pPr lvl="1"/>
            <a:r>
              <a:rPr lang="en-US" dirty="0"/>
              <a:t>Stocks decline; institute for supply management (ISM) index contracted for first time in 3 years to 49.1 due to tariffs and global slow down. DOW dropped 428 points at one point.</a:t>
            </a:r>
          </a:p>
          <a:p>
            <a:pPr lvl="1"/>
            <a:r>
              <a:rPr lang="en-US" dirty="0"/>
              <a:t>Industrials/Tech lead</a:t>
            </a:r>
          </a:p>
          <a:p>
            <a:r>
              <a:rPr lang="en-US" dirty="0"/>
              <a:t> Sept 4</a:t>
            </a:r>
            <a:r>
              <a:rPr lang="en-US" baseline="30000" dirty="0"/>
              <a:t>th</a:t>
            </a:r>
            <a:r>
              <a:rPr lang="en-US" dirty="0"/>
              <a:t>: </a:t>
            </a:r>
          </a:p>
          <a:p>
            <a:pPr lvl="1"/>
            <a:r>
              <a:rPr lang="en-US" dirty="0"/>
              <a:t>Stocks rebound, extradition bill will be withdrawn. Dow, S&amp;P 500, and Nasdaq close higher by nearly 1%</a:t>
            </a:r>
          </a:p>
          <a:p>
            <a:pPr lvl="1"/>
            <a:r>
              <a:rPr lang="en-US" dirty="0"/>
              <a:t>Energy sector performs the best as result of new U.S sanctions on Iran</a:t>
            </a:r>
          </a:p>
          <a:p>
            <a:pPr lvl="1"/>
            <a:r>
              <a:rPr lang="en-US" dirty="0"/>
              <a:t>Fed’s optimistic</a:t>
            </a:r>
          </a:p>
          <a:p>
            <a:r>
              <a:rPr lang="en-US" dirty="0"/>
              <a:t>Sept 5</a:t>
            </a:r>
            <a:r>
              <a:rPr lang="en-US" baseline="30000" dirty="0"/>
              <a:t>th</a:t>
            </a:r>
            <a:r>
              <a:rPr lang="en-US" dirty="0"/>
              <a:t>: </a:t>
            </a:r>
          </a:p>
          <a:p>
            <a:pPr lvl="1"/>
            <a:r>
              <a:rPr lang="en-US" dirty="0"/>
              <a:t>China and U.S schedule trade talks for October</a:t>
            </a:r>
          </a:p>
          <a:p>
            <a:pPr lvl="1"/>
            <a:r>
              <a:rPr lang="en-US" dirty="0"/>
              <a:t>Stocks perform better as a response</a:t>
            </a:r>
          </a:p>
          <a:p>
            <a:pPr lvl="1"/>
            <a:r>
              <a:rPr lang="en-US" dirty="0"/>
              <a:t>Companies that sell their products in China performed better such as 3M and Caterpillar, </a:t>
            </a:r>
          </a:p>
          <a:p>
            <a:r>
              <a:rPr lang="en-US" dirty="0"/>
              <a:t>Sept 6</a:t>
            </a:r>
            <a:r>
              <a:rPr lang="en-US" baseline="30000" dirty="0"/>
              <a:t>th</a:t>
            </a:r>
            <a:r>
              <a:rPr lang="en-US" dirty="0"/>
              <a:t>:</a:t>
            </a:r>
          </a:p>
          <a:p>
            <a:pPr lvl="1"/>
            <a:r>
              <a:rPr lang="en-US" dirty="0"/>
              <a:t>Stocks higher, gains due to hopes that there will be some kind of agreement with China. Tapestry led S&amp;P 500, retailers remain robust despite trade war news. PVH 2</a:t>
            </a:r>
            <a:r>
              <a:rPr lang="en-US" baseline="30000" dirty="0"/>
              <a:t>nd</a:t>
            </a:r>
            <a:r>
              <a:rPr lang="en-US" dirty="0"/>
              <a:t> best. Tyson lagged the most. </a:t>
            </a:r>
          </a:p>
        </p:txBody>
      </p:sp>
    </p:spTree>
    <p:extLst>
      <p:ext uri="{BB962C8B-B14F-4D97-AF65-F5344CB8AC3E}">
        <p14:creationId xmlns:p14="http://schemas.microsoft.com/office/powerpoint/2010/main" val="170223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F8E5C-0021-3D4F-9418-0DA3F52CDFB6}"/>
              </a:ext>
            </a:extLst>
          </p:cNvPr>
          <p:cNvSpPr>
            <a:spLocks noGrp="1"/>
          </p:cNvSpPr>
          <p:nvPr>
            <p:ph idx="1"/>
          </p:nvPr>
        </p:nvSpPr>
        <p:spPr>
          <a:xfrm>
            <a:off x="546265" y="451262"/>
            <a:ext cx="9999023" cy="5878285"/>
          </a:xfrm>
        </p:spPr>
        <p:txBody>
          <a:bodyPr>
            <a:normAutofit/>
          </a:bodyPr>
          <a:lstStyle/>
          <a:p>
            <a:r>
              <a:rPr lang="en-US" dirty="0"/>
              <a:t>Sept 9</a:t>
            </a:r>
            <a:r>
              <a:rPr lang="en-US" baseline="30000" dirty="0"/>
              <a:t>th</a:t>
            </a:r>
            <a:r>
              <a:rPr lang="en-US" dirty="0"/>
              <a:t>:</a:t>
            </a:r>
          </a:p>
          <a:p>
            <a:pPr lvl="1"/>
            <a:r>
              <a:rPr lang="en-US" dirty="0"/>
              <a:t>Stocks start the week strong. S&amp;P 500 performed better due to easing tensions and weaker dollar. Caterpillar, Schlumberger, </a:t>
            </a:r>
            <a:r>
              <a:rPr lang="en-US" dirty="0" err="1"/>
              <a:t>nvidia</a:t>
            </a:r>
            <a:r>
              <a:rPr lang="en-US" dirty="0"/>
              <a:t> all had returns of about 6%</a:t>
            </a:r>
          </a:p>
          <a:p>
            <a:r>
              <a:rPr lang="en-US" dirty="0"/>
              <a:t>Sept 10</a:t>
            </a:r>
            <a:r>
              <a:rPr lang="en-US" baseline="30000" dirty="0"/>
              <a:t>th</a:t>
            </a:r>
            <a:r>
              <a:rPr lang="en-US" dirty="0"/>
              <a:t>:</a:t>
            </a:r>
          </a:p>
          <a:p>
            <a:pPr lvl="1"/>
            <a:r>
              <a:rPr lang="en-US" dirty="0"/>
              <a:t>Headlines spark trade optimism. Top trade officials from China say they are ready to buy more U.S agricultural goods in exchange for a delay in tariffs and ease restrictions on Huawei. Crude oil falls as Trump fired John Bolton because of differing opinions on Iran and North Korea. Fears of attack on Iran have decreased. New iPad and iPhone 11. </a:t>
            </a:r>
          </a:p>
          <a:p>
            <a:r>
              <a:rPr lang="en-US" dirty="0"/>
              <a:t>Sept 11:</a:t>
            </a:r>
          </a:p>
          <a:p>
            <a:pPr lvl="1"/>
            <a:r>
              <a:rPr lang="en-US" dirty="0"/>
              <a:t>More trade optimism. S&amp;P 3000 fueled by trade-sensitive and economically sensitive companies like </a:t>
            </a:r>
            <a:r>
              <a:rPr lang="en-US" dirty="0" err="1"/>
              <a:t>boeing</a:t>
            </a:r>
            <a:r>
              <a:rPr lang="en-US" dirty="0"/>
              <a:t>, apple, and united technologies.</a:t>
            </a:r>
          </a:p>
          <a:p>
            <a:pPr lvl="1"/>
            <a:r>
              <a:rPr lang="en-US" dirty="0"/>
              <a:t>Rotation: Bond yields went down: banks, transportation stocks, energy, retail, tend to do better when economy is improving. Defensive Stocks lag, Consumer staples, real estate, utility are down. Due to Trade Optimism. </a:t>
            </a:r>
          </a:p>
          <a:p>
            <a:r>
              <a:rPr lang="en-US" dirty="0"/>
              <a:t>Sept 12:</a:t>
            </a:r>
          </a:p>
          <a:p>
            <a:pPr lvl="1"/>
            <a:r>
              <a:rPr lang="en-US" dirty="0"/>
              <a:t>President Trump agreed to delay tariffs on China for 2 weeks. ECB would also provide more stimulus to stave off a severe downturn. Stocks are looking expensive at the moment. </a:t>
            </a:r>
          </a:p>
          <a:p>
            <a:endParaRPr lang="en-US" dirty="0"/>
          </a:p>
        </p:txBody>
      </p:sp>
    </p:spTree>
    <p:extLst>
      <p:ext uri="{BB962C8B-B14F-4D97-AF65-F5344CB8AC3E}">
        <p14:creationId xmlns:p14="http://schemas.microsoft.com/office/powerpoint/2010/main" val="412869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92B0-A761-3D4F-9E0E-70A3FF38D0C3}"/>
              </a:ext>
            </a:extLst>
          </p:cNvPr>
          <p:cNvSpPr>
            <a:spLocks noGrp="1"/>
          </p:cNvSpPr>
          <p:nvPr>
            <p:ph type="title"/>
          </p:nvPr>
        </p:nvSpPr>
        <p:spPr/>
        <p:txBody>
          <a:bodyPr/>
          <a:lstStyle/>
          <a:p>
            <a:r>
              <a:rPr lang="en-US" dirty="0"/>
              <a:t>News Links</a:t>
            </a:r>
          </a:p>
        </p:txBody>
      </p:sp>
      <p:sp>
        <p:nvSpPr>
          <p:cNvPr id="3" name="Content Placeholder 2">
            <a:extLst>
              <a:ext uri="{FF2B5EF4-FFF2-40B4-BE49-F238E27FC236}">
                <a16:creationId xmlns:a16="http://schemas.microsoft.com/office/drawing/2014/main" id="{B818CE66-CFFE-5B43-BD16-B9CD714FAA51}"/>
              </a:ext>
            </a:extLst>
          </p:cNvPr>
          <p:cNvSpPr>
            <a:spLocks noGrp="1"/>
          </p:cNvSpPr>
          <p:nvPr>
            <p:ph idx="1"/>
          </p:nvPr>
        </p:nvSpPr>
        <p:spPr/>
        <p:txBody>
          <a:bodyPr/>
          <a:lstStyle/>
          <a:p>
            <a:r>
              <a:rPr lang="en-US" b="1" dirty="0">
                <a:hlinkClick r:id="rId2"/>
              </a:rPr>
              <a:t>Goldman Sachs Says U.S.-China Trade, Not Fed, Is Driving Dollar</a:t>
            </a:r>
            <a:endParaRPr lang="en-US" b="1" dirty="0"/>
          </a:p>
          <a:p>
            <a:r>
              <a:rPr lang="en-US" b="1" dirty="0">
                <a:hlinkClick r:id="rId3"/>
              </a:rPr>
              <a:t>Aussie Stimulus Flops, ECB Resumes QE, Mini Trade Deal: Eco Day</a:t>
            </a:r>
            <a:endParaRPr lang="en-US" b="1" dirty="0"/>
          </a:p>
          <a:p>
            <a:r>
              <a:rPr lang="en-US" b="1" dirty="0">
                <a:hlinkClick r:id="rId4"/>
              </a:rPr>
              <a:t>Trump Advisers Consider Interim China Deal to Delay Tariffs</a:t>
            </a:r>
            <a:endParaRPr lang="en-US" b="1" dirty="0"/>
          </a:p>
          <a:p>
            <a:endParaRPr lang="en-US" b="1" dirty="0"/>
          </a:p>
          <a:p>
            <a:endParaRPr lang="en-US" b="1" dirty="0"/>
          </a:p>
        </p:txBody>
      </p:sp>
    </p:spTree>
    <p:extLst>
      <p:ext uri="{BB962C8B-B14F-4D97-AF65-F5344CB8AC3E}">
        <p14:creationId xmlns:p14="http://schemas.microsoft.com/office/powerpoint/2010/main" val="157739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8">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20">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2">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3">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map&#10;&#10;Description automatically generated">
            <a:extLst>
              <a:ext uri="{FF2B5EF4-FFF2-40B4-BE49-F238E27FC236}">
                <a16:creationId xmlns:a16="http://schemas.microsoft.com/office/drawing/2014/main" id="{D02C0742-5449-EA4D-A3D2-AD8C6FC6C341}"/>
              </a:ext>
            </a:extLst>
          </p:cNvPr>
          <p:cNvPicPr>
            <a:picLocks noGrp="1" noChangeAspect="1"/>
          </p:cNvPicPr>
          <p:nvPr>
            <p:ph idx="1"/>
          </p:nvPr>
        </p:nvPicPr>
        <p:blipFill rotWithShape="1">
          <a:blip r:embed="rId2"/>
          <a:srcRect t="1608" r="1" b="6490"/>
          <a:stretch/>
        </p:blipFill>
        <p:spPr>
          <a:xfrm>
            <a:off x="568452" y="571500"/>
            <a:ext cx="11055096" cy="5715000"/>
          </a:xfrm>
          <a:prstGeom prst="rect">
            <a:avLst/>
          </a:prstGeom>
        </p:spPr>
      </p:pic>
    </p:spTree>
    <p:extLst>
      <p:ext uri="{BB962C8B-B14F-4D97-AF65-F5344CB8AC3E}">
        <p14:creationId xmlns:p14="http://schemas.microsoft.com/office/powerpoint/2010/main" val="16792216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Words>
  <Application>Microsoft Macintosh PowerPoint</Application>
  <PresentationFormat>Widescreen</PresentationFormat>
  <Paragraphs>33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Georgia</vt:lpstr>
      <vt:lpstr>Trebuchet MS</vt:lpstr>
      <vt:lpstr>Wingdings 3</vt:lpstr>
      <vt:lpstr>Facet</vt:lpstr>
      <vt:lpstr>Market Update, 9/13</vt:lpstr>
      <vt:lpstr>What happened this week?</vt:lpstr>
      <vt:lpstr>PowerPoint Presentation</vt:lpstr>
      <vt:lpstr>PowerPoint Presentation</vt:lpstr>
      <vt:lpstr>News 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Update, 9/13</dc:title>
  <dc:creator>Diego-Guerra, Israel</dc:creator>
  <cp:lastModifiedBy>Diego-Guerra, Israel</cp:lastModifiedBy>
  <cp:revision>1</cp:revision>
  <dcterms:created xsi:type="dcterms:W3CDTF">2019-09-13T01:55:52Z</dcterms:created>
  <dcterms:modified xsi:type="dcterms:W3CDTF">2019-09-13T01:56:08Z</dcterms:modified>
</cp:coreProperties>
</file>