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9CB8B-99CB-BD46-801A-9E02CD4C68EB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27EC0-5B31-FB44-B2D1-2833CA016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1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27EC0-5B31-FB44-B2D1-2833CA0165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7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etwatch.com/story/the-era-of-price-insensitive-buying-has-led-to-this-troubling-chart-2019-04-10?mod=mw_theo_homepage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nbc.com/2019/04/10/stock-market-wall-street-in-focus-amid-inflation-data-fed-minutes.html" TargetMode="Externa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nbc.com/2019/04/15/pga-championship-what-tiger-woods-win-in-2019-masters-means-for-nike.html?__twitter_impression=true&amp;recirc=taboolainternal" TargetMode="Externa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Weekly Market Report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Friday, April </a:t>
            </a:r>
            <a:r>
              <a:rPr lang="en-US" dirty="0" smtClean="0">
                <a:solidFill>
                  <a:srgbClr val="008000"/>
                </a:solidFill>
              </a:rPr>
              <a:t>19, </a:t>
            </a:r>
            <a:r>
              <a:rPr lang="en-US" dirty="0" smtClean="0">
                <a:solidFill>
                  <a:srgbClr val="008000"/>
                </a:solidFill>
              </a:rPr>
              <a:t>2019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By: Jack Stubblefield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89" y="534195"/>
            <a:ext cx="4120921" cy="66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55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07" y="2571533"/>
            <a:ext cx="9063002" cy="145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5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Benchmark Prices as of Market Close: 4/</a:t>
            </a:r>
            <a:r>
              <a:rPr lang="en-US" dirty="0" smtClean="0">
                <a:solidFill>
                  <a:srgbClr val="008000"/>
                </a:solidFill>
              </a:rPr>
              <a:t>18/</a:t>
            </a:r>
            <a:r>
              <a:rPr lang="en-US" dirty="0" smtClean="0">
                <a:solidFill>
                  <a:srgbClr val="008000"/>
                </a:solidFill>
              </a:rPr>
              <a:t>19</a:t>
            </a:r>
            <a:endParaRPr lang="en-US" dirty="0">
              <a:solidFill>
                <a:srgbClr val="008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917103"/>
              </p:ext>
            </p:extLst>
          </p:nvPr>
        </p:nvGraphicFramePr>
        <p:xfrm>
          <a:off x="590983" y="3029303"/>
          <a:ext cx="8095817" cy="3113784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3150408"/>
                <a:gridCol w="865863"/>
                <a:gridCol w="1182236"/>
                <a:gridCol w="2897310"/>
              </a:tblGrid>
              <a:tr h="51896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Benchmark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Ticker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Price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Yesterday’s Price Change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51896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Dow Jones Industrial Average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^DJI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26,559.54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baseline="0" dirty="0" smtClean="0">
                          <a:solidFill>
                            <a:srgbClr val="008000"/>
                          </a:solidFill>
                        </a:rPr>
                        <a:t>+110.00 (0.42%</a:t>
                      </a:r>
                      <a:r>
                        <a:rPr lang="en-US" b="1" baseline="0" dirty="0" smtClean="0">
                          <a:solidFill>
                            <a:srgbClr val="008000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51896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S&amp;P 500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^GSPC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2,905.03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+4.58</a:t>
                      </a:r>
                      <a:r>
                        <a:rPr lang="en-US" b="1" baseline="0" dirty="0" smtClean="0">
                          <a:solidFill>
                            <a:srgbClr val="008000"/>
                          </a:solidFill>
                        </a:rPr>
                        <a:t>  </a:t>
                      </a:r>
                      <a:r>
                        <a:rPr lang="en-US" b="1" baseline="0" dirty="0" smtClean="0">
                          <a:solidFill>
                            <a:srgbClr val="008000"/>
                          </a:solidFill>
                        </a:rPr>
                        <a:t>(</a:t>
                      </a:r>
                      <a:r>
                        <a:rPr lang="en-US" b="1" baseline="0" dirty="0" smtClean="0">
                          <a:solidFill>
                            <a:srgbClr val="008000"/>
                          </a:solidFill>
                        </a:rPr>
                        <a:t>0.16%</a:t>
                      </a:r>
                      <a:r>
                        <a:rPr lang="en-US" b="1" baseline="0" dirty="0" smtClean="0">
                          <a:solidFill>
                            <a:srgbClr val="008000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51896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NASDAQ Composite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^IXIC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7,998.06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baseline="0" dirty="0" smtClean="0">
                          <a:solidFill>
                            <a:srgbClr val="008000"/>
                          </a:solidFill>
                        </a:rPr>
                        <a:t>+1.98 (0.02%</a:t>
                      </a:r>
                      <a:r>
                        <a:rPr lang="en-US" b="1" baseline="0" dirty="0" smtClean="0">
                          <a:solidFill>
                            <a:srgbClr val="008000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51896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Russell 3000 Value Index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^RAV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1,634.33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+0.35</a:t>
                      </a:r>
                      <a:r>
                        <a:rPr lang="en-US" b="1" baseline="0" dirty="0" smtClean="0">
                          <a:solidFill>
                            <a:srgbClr val="008000"/>
                          </a:solidFill>
                        </a:rPr>
                        <a:t>  </a:t>
                      </a:r>
                      <a:r>
                        <a:rPr lang="en-US" b="1" baseline="0" dirty="0" smtClean="0">
                          <a:solidFill>
                            <a:srgbClr val="008000"/>
                          </a:solidFill>
                        </a:rPr>
                        <a:t>(</a:t>
                      </a:r>
                      <a:r>
                        <a:rPr lang="en-US" b="1" baseline="0" dirty="0" smtClean="0">
                          <a:solidFill>
                            <a:srgbClr val="008000"/>
                          </a:solidFill>
                        </a:rPr>
                        <a:t>0.02%</a:t>
                      </a:r>
                      <a:r>
                        <a:rPr lang="en-US" b="1" baseline="0" dirty="0" smtClean="0">
                          <a:solidFill>
                            <a:srgbClr val="008000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51896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CBOE Volatility Index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^VIX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12.09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 -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0.51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-4.05%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316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Benchmark Performance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8000"/>
                </a:solidFill>
              </a:rPr>
              <a:t>3/6/</a:t>
            </a:r>
            <a:r>
              <a:rPr lang="en-US" dirty="0">
                <a:solidFill>
                  <a:srgbClr val="008000"/>
                </a:solidFill>
              </a:rPr>
              <a:t>19 </a:t>
            </a:r>
            <a:r>
              <a:rPr lang="mr-IN" dirty="0">
                <a:solidFill>
                  <a:srgbClr val="008000"/>
                </a:solidFill>
              </a:rPr>
              <a:t>–</a:t>
            </a:r>
            <a:r>
              <a:rPr lang="en-US" dirty="0">
                <a:solidFill>
                  <a:srgbClr val="008000"/>
                </a:solidFill>
              </a:rPr>
              <a:t> 4/</a:t>
            </a:r>
            <a:r>
              <a:rPr lang="en-US" dirty="0" smtClean="0">
                <a:solidFill>
                  <a:srgbClr val="008000"/>
                </a:solidFill>
              </a:rPr>
              <a:t>18/</a:t>
            </a:r>
            <a:r>
              <a:rPr lang="en-US" dirty="0">
                <a:solidFill>
                  <a:srgbClr val="008000"/>
                </a:solidFill>
              </a:rPr>
              <a:t>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000" dirty="0" smtClean="0">
                <a:solidFill>
                  <a:srgbClr val="008000"/>
                </a:solidFill>
              </a:rPr>
              <a:t>From </a:t>
            </a:r>
            <a:r>
              <a:rPr lang="en-US" sz="1000" dirty="0" err="1" smtClean="0">
                <a:solidFill>
                  <a:srgbClr val="008000"/>
                </a:solidFill>
              </a:rPr>
              <a:t>FactSet</a:t>
            </a:r>
            <a:endParaRPr lang="en-US" sz="1000" dirty="0">
              <a:solidFill>
                <a:srgbClr val="008000"/>
              </a:solidFill>
            </a:endParaRPr>
          </a:p>
        </p:txBody>
      </p:sp>
      <p:pic>
        <p:nvPicPr>
          <p:cNvPr id="5" name="Picture 4" descr="Screen Shot 2019-04-18 at 6.19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4" y="2019534"/>
            <a:ext cx="8734837" cy="473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57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S&amp;P 500 Winners of the </a:t>
            </a:r>
            <a:r>
              <a:rPr lang="en-US" dirty="0" smtClean="0">
                <a:solidFill>
                  <a:srgbClr val="008000"/>
                </a:solidFill>
              </a:rPr>
              <a:t>Day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4" name="Content Placeholder 3" descr="Screen Shot 2019-04-18 at 6.38.0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" r="955"/>
          <a:stretch>
            <a:fillRect/>
          </a:stretch>
        </p:blipFill>
        <p:spPr>
          <a:xfrm>
            <a:off x="1009838" y="2616214"/>
            <a:ext cx="7288828" cy="4008575"/>
          </a:xfrm>
        </p:spPr>
      </p:pic>
      <p:sp>
        <p:nvSpPr>
          <p:cNvPr id="7" name="TextBox 6"/>
          <p:cNvSpPr txBox="1"/>
          <p:nvPr/>
        </p:nvSpPr>
        <p:spPr>
          <a:xfrm>
            <a:off x="1329332" y="1682945"/>
            <a:ext cx="6382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Industrials: United Rentals, Snap On, Union Pacific, Honeywell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Consumer Staples: Constellation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25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S&amp;P 500 Losers of the </a:t>
            </a:r>
            <a:r>
              <a:rPr lang="en-US" dirty="0" smtClean="0">
                <a:solidFill>
                  <a:srgbClr val="008000"/>
                </a:solidFill>
              </a:rPr>
              <a:t>Day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4" name="Content Placeholder 3" descr="Screen Shot 2019-04-18 at 6.38.3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3" r="152"/>
          <a:stretch/>
        </p:blipFill>
        <p:spPr>
          <a:xfrm>
            <a:off x="698500" y="3217225"/>
            <a:ext cx="7429500" cy="1082397"/>
          </a:xfrm>
        </p:spPr>
      </p:pic>
      <p:pic>
        <p:nvPicPr>
          <p:cNvPr id="5" name="Picture 4" descr="Screen Shot 2019-04-18 at 6.38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4299622"/>
            <a:ext cx="7429500" cy="23858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4866" y="1713544"/>
            <a:ext cx="582951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Materials: Newmont Mining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Energy: Cabot Oil &amp; Gas, Schlumberger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Consumer Discretionary: Mattel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Industrial: Genuine Parts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29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Market Watch Article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8000"/>
                </a:solidFill>
                <a:hlinkClick r:id="rId3"/>
              </a:rPr>
              <a:t>Price Insensitive Buying Has Led to This Troubling Chart</a:t>
            </a:r>
            <a:endParaRPr lang="en-US" sz="2400" dirty="0" smtClean="0">
              <a:solidFill>
                <a:srgbClr val="008000"/>
              </a:solidFill>
            </a:endParaRPr>
          </a:p>
          <a:p>
            <a:r>
              <a:rPr lang="en-US" sz="2400" dirty="0" smtClean="0">
                <a:solidFill>
                  <a:srgbClr val="008000"/>
                </a:solidFill>
              </a:rPr>
              <a:t>Median valuation of all stocks in DJI at 20% higher than peak of dot-com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4" name="Picture 3" descr="Screen Shot 2019-04-11 at 12.24.5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56" y="2970511"/>
            <a:ext cx="5359120" cy="388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0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CNBC Article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rgbClr val="0000FF"/>
                </a:solidFill>
              </a:rPr>
              <a:t>https://</a:t>
            </a:r>
            <a:r>
              <a:rPr lang="en-US" u="sng" dirty="0" err="1">
                <a:solidFill>
                  <a:srgbClr val="0000FF"/>
                </a:solidFill>
              </a:rPr>
              <a:t>www.marketwatch.com</a:t>
            </a:r>
            <a:r>
              <a:rPr lang="en-US" u="sng" dirty="0">
                <a:solidFill>
                  <a:srgbClr val="0000FF"/>
                </a:solidFill>
              </a:rPr>
              <a:t>/story/two-thirds-of-american-cfos-predict-a-recession-by-the-summer-of-2020-survey-finds-2019-04-17?mod=</a:t>
            </a:r>
            <a:r>
              <a:rPr lang="en-US" u="sng" dirty="0" err="1">
                <a:solidFill>
                  <a:srgbClr val="0000FF"/>
                </a:solidFill>
              </a:rPr>
              <a:t>mw_theo_homepage</a:t>
            </a:r>
            <a:endParaRPr lang="en-US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042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CNBC Article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8000"/>
                </a:solidFill>
                <a:hlinkClick r:id="rId2"/>
              </a:rPr>
              <a:t>https://www.cnbc.com/2019/04/10/stock-market-wall-street-in-focus-amid-inflation-data-fed-</a:t>
            </a:r>
            <a:r>
              <a:rPr lang="en-US" sz="2400" dirty="0" smtClean="0">
                <a:solidFill>
                  <a:srgbClr val="008000"/>
                </a:solidFill>
                <a:hlinkClick r:id="rId2"/>
              </a:rPr>
              <a:t>minutes.html</a:t>
            </a:r>
            <a:endParaRPr lang="en-US" sz="2400" dirty="0" smtClean="0">
              <a:solidFill>
                <a:srgbClr val="008000"/>
              </a:solidFill>
            </a:endParaRPr>
          </a:p>
          <a:p>
            <a:r>
              <a:rPr lang="en-US" sz="2400" dirty="0" smtClean="0">
                <a:solidFill>
                  <a:srgbClr val="008000"/>
                </a:solidFill>
              </a:rPr>
              <a:t>Last time Funds Rate was raised was on December 19th</a:t>
            </a:r>
            <a:endParaRPr lang="en-US" sz="2400" dirty="0">
              <a:solidFill>
                <a:srgbClr val="008000"/>
              </a:solidFill>
            </a:endParaRPr>
          </a:p>
          <a:p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5" name="Picture 4" descr="Screen Shot 2019-04-18 at 6.33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28" y="2916574"/>
            <a:ext cx="7390173" cy="394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36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CNBC Article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8000"/>
                </a:solidFill>
                <a:hlinkClick r:id="rId2"/>
              </a:rPr>
              <a:t>https://</a:t>
            </a:r>
            <a:r>
              <a:rPr lang="en-US" sz="2400" dirty="0" err="1">
                <a:solidFill>
                  <a:srgbClr val="008000"/>
                </a:solidFill>
                <a:hlinkClick r:id="rId2"/>
              </a:rPr>
              <a:t>www.cnbc.com</a:t>
            </a:r>
            <a:r>
              <a:rPr lang="en-US" sz="2400" dirty="0">
                <a:solidFill>
                  <a:srgbClr val="008000"/>
                </a:solidFill>
                <a:hlinkClick r:id="rId2"/>
              </a:rPr>
              <a:t>/2019/04/15/pga-championship-what-tiger-woods-win-in-2019-masters-means-for-nike.html?__twitter_impression=</a:t>
            </a:r>
            <a:r>
              <a:rPr lang="en-US" sz="2400" dirty="0" err="1">
                <a:solidFill>
                  <a:srgbClr val="008000"/>
                </a:solidFill>
                <a:hlinkClick r:id="rId2"/>
              </a:rPr>
              <a:t>true&amp;recirc</a:t>
            </a:r>
            <a:r>
              <a:rPr lang="en-US" sz="2400" dirty="0">
                <a:solidFill>
                  <a:srgbClr val="008000"/>
                </a:solidFill>
                <a:hlinkClick r:id="rId2"/>
              </a:rPr>
              <a:t>=</a:t>
            </a:r>
            <a:r>
              <a:rPr lang="en-US" sz="2400" dirty="0" err="1">
                <a:solidFill>
                  <a:srgbClr val="008000"/>
                </a:solidFill>
                <a:hlinkClick r:id="rId2"/>
              </a:rPr>
              <a:t>taboolainternal</a:t>
            </a:r>
            <a:endParaRPr lang="en-US" sz="2400" dirty="0">
              <a:solidFill>
                <a:srgbClr val="008000"/>
              </a:solidFill>
            </a:endParaRPr>
          </a:p>
          <a:p>
            <a:endParaRPr lang="en-US" dirty="0">
              <a:solidFill>
                <a:srgbClr val="008000"/>
              </a:solidFill>
            </a:endParaRPr>
          </a:p>
          <a:p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4" name="Picture 3" descr="Screen Shot 2019-04-18 at 6.30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40" y="3036373"/>
            <a:ext cx="6778150" cy="359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1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2162</TotalTime>
  <Words>324</Words>
  <Application>Microsoft Macintosh PowerPoint</Application>
  <PresentationFormat>On-screen Show (4:3)</PresentationFormat>
  <Paragraphs>50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 Black </vt:lpstr>
      <vt:lpstr>Weekly Market Report</vt:lpstr>
      <vt:lpstr>Benchmark Prices as of Market Close: 4/18/19</vt:lpstr>
      <vt:lpstr>Benchmark Performance 3/6/19 – 4/18/19</vt:lpstr>
      <vt:lpstr>S&amp;P 500 Winners of the Day</vt:lpstr>
      <vt:lpstr>S&amp;P 500 Losers of the Day</vt:lpstr>
      <vt:lpstr>Market Watch Article</vt:lpstr>
      <vt:lpstr>CNBC Article</vt:lpstr>
      <vt:lpstr>CNBC Article</vt:lpstr>
      <vt:lpstr>CNBC Article</vt:lpstr>
      <vt:lpstr>Thank you</vt:lpstr>
    </vt:vector>
  </TitlesOfParts>
  <Company>Vanderbilt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Market Report</dc:title>
  <dc:creator>Jack Stubblefield</dc:creator>
  <cp:lastModifiedBy>Jack Stubblefield</cp:lastModifiedBy>
  <cp:revision>27</cp:revision>
  <dcterms:created xsi:type="dcterms:W3CDTF">2019-04-11T04:02:52Z</dcterms:created>
  <dcterms:modified xsi:type="dcterms:W3CDTF">2019-04-18T23:11:13Z</dcterms:modified>
</cp:coreProperties>
</file>