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5" r:id="rId5"/>
    <p:sldId id="261" r:id="rId6"/>
    <p:sldId id="302" r:id="rId7"/>
    <p:sldId id="304" r:id="rId8"/>
    <p:sldId id="303" r:id="rId9"/>
    <p:sldId id="271" r:id="rId10"/>
    <p:sldId id="301" r:id="rId11"/>
    <p:sldId id="305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>
      <p:cViewPr varScale="1">
        <p:scale>
          <a:sx n="144" d="100"/>
          <a:sy n="144" d="100"/>
        </p:scale>
        <p:origin x="720" y="1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2019. 4. 5.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r/retail-sales.asp" TargetMode="External"/><Relationship Id="rId2" Type="http://schemas.openxmlformats.org/officeDocument/2006/relationships/hyperlink" Target="https://www.investopedia.com/terms/p/pmi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stituteforsupplymanagement.org/ISMReport/MfgROB.cfm?SSO=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uk-politics-47821646" TargetMode="External"/><Relationship Id="rId2" Type="http://schemas.openxmlformats.org/officeDocument/2006/relationships/hyperlink" Target="https://www.kitco.com/news/2019-04-04/Gold-Throws-Platinum-a-Life-Lin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marketwatch.com/story/german-manufacturing-implosion-sends-europe-stocks-lower-2019-04-04?siteid=yhoof2&amp;yptr=yahoo" TargetMode="External"/><Relationship Id="rId4" Type="http://schemas.openxmlformats.org/officeDocument/2006/relationships/hyperlink" Target="https://www.marketwatch.com/story/us-manufacturing-rebounds-in-march-ism-index-shows-2019-04-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Market Report, April 5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Quant Lab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Hunter Zhang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40568" y="758236"/>
            <a:ext cx="5220072" cy="288032"/>
          </a:xfrm>
        </p:spPr>
        <p:txBody>
          <a:bodyPr/>
          <a:lstStyle/>
          <a:p>
            <a:r>
              <a:rPr lang="en-US" sz="2400" dirty="0"/>
              <a:t>FactSet Economics Calendar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4BE572E-1EE6-2A46-96B2-1F9E2733F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99102"/>
              </p:ext>
            </p:extLst>
          </p:nvPr>
        </p:nvGraphicFramePr>
        <p:xfrm>
          <a:off x="323528" y="1046268"/>
          <a:ext cx="8064895" cy="2800492"/>
        </p:xfrm>
        <a:graphic>
          <a:graphicData uri="http://schemas.openxmlformats.org/drawingml/2006/table">
            <a:tbl>
              <a:tblPr>
                <a:effectLst/>
                <a:tableStyleId>{073A0DAA-6AF3-43AB-8588-CEC1D06C72B9}</a:tableStyleId>
              </a:tblPr>
              <a:tblGrid>
                <a:gridCol w="531106">
                  <a:extLst>
                    <a:ext uri="{9D8B030D-6E8A-4147-A177-3AD203B41FA5}">
                      <a16:colId xmlns:a16="http://schemas.microsoft.com/office/drawing/2014/main" val="1106646039"/>
                    </a:ext>
                  </a:extLst>
                </a:gridCol>
                <a:gridCol w="1397865">
                  <a:extLst>
                    <a:ext uri="{9D8B030D-6E8A-4147-A177-3AD203B41FA5}">
                      <a16:colId xmlns:a16="http://schemas.microsoft.com/office/drawing/2014/main" val="3461947649"/>
                    </a:ext>
                  </a:extLst>
                </a:gridCol>
                <a:gridCol w="1942329">
                  <a:extLst>
                    <a:ext uri="{9D8B030D-6E8A-4147-A177-3AD203B41FA5}">
                      <a16:colId xmlns:a16="http://schemas.microsoft.com/office/drawing/2014/main" val="705030679"/>
                    </a:ext>
                  </a:extLst>
                </a:gridCol>
                <a:gridCol w="1397865">
                  <a:extLst>
                    <a:ext uri="{9D8B030D-6E8A-4147-A177-3AD203B41FA5}">
                      <a16:colId xmlns:a16="http://schemas.microsoft.com/office/drawing/2014/main" val="1043542695"/>
                    </a:ext>
                  </a:extLst>
                </a:gridCol>
                <a:gridCol w="1397865">
                  <a:extLst>
                    <a:ext uri="{9D8B030D-6E8A-4147-A177-3AD203B41FA5}">
                      <a16:colId xmlns:a16="http://schemas.microsoft.com/office/drawing/2014/main" val="3246400908"/>
                    </a:ext>
                  </a:extLst>
                </a:gridCol>
                <a:gridCol w="1397865">
                  <a:extLst>
                    <a:ext uri="{9D8B030D-6E8A-4147-A177-3AD203B41FA5}">
                      <a16:colId xmlns:a16="http://schemas.microsoft.com/office/drawing/2014/main" val="112623905"/>
                    </a:ext>
                  </a:extLst>
                </a:gridCol>
              </a:tblGrid>
              <a:tr h="460356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Country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13" marR="7613" marT="7613" marB="0" anchor="b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Prior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Consensus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552605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3/31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CN</a:t>
                      </a: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PMI Manufacturing 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49.9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49.9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50.8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669649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4/1</a:t>
                      </a: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2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</a:t>
                      </a: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Retail Sales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0.70% 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0.30%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-0.20%</a:t>
                      </a:r>
                      <a:endParaRPr lang="en-US" sz="16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087876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4/1</a:t>
                      </a: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2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</a:t>
                      </a: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ISM Manufacturing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54.2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54.5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55.3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591631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4/3</a:t>
                      </a: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2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</a:t>
                      </a: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fr" sz="1600" u="none" strike="noStrike" dirty="0">
                          <a:effectLst/>
                        </a:rPr>
                        <a:t>PMI Services</a:t>
                      </a:r>
                      <a:endParaRPr lang="f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54.8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54.8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55.3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529205"/>
                  </a:ext>
                </a:extLst>
              </a:tr>
              <a:tr h="4987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2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</a:t>
                      </a:r>
                    </a:p>
                  </a:txBody>
                  <a:tcPr marL="7613" marR="7613" marT="7613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Manufacturing Order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-2.1%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0.50%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6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-4.2%</a:t>
                      </a:r>
                      <a:endParaRPr lang="en-US" sz="16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3" marR="7613" marT="76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4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324544" y="277117"/>
            <a:ext cx="4680520" cy="30666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7DEF47-4C80-0044-AA02-07C631AA0000}"/>
              </a:ext>
            </a:extLst>
          </p:cNvPr>
          <p:cNvSpPr txBox="1"/>
          <p:nvPr/>
        </p:nvSpPr>
        <p:spPr>
          <a:xfrm>
            <a:off x="1331640" y="864009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PMI : </a:t>
            </a:r>
          </a:p>
          <a:p>
            <a:r>
              <a:rPr lang="en-US" dirty="0">
                <a:hlinkClick r:id="rId2"/>
              </a:rPr>
              <a:t>https://www.investopedia.com/terms/p/pmi.asp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Retail Sales:</a:t>
            </a:r>
          </a:p>
          <a:p>
            <a:r>
              <a:rPr lang="en-US" dirty="0">
                <a:hlinkClick r:id="rId3"/>
              </a:rPr>
              <a:t>https://www.investopedia.com/terms/r/retail-sales.asp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ISM Manufacturing:</a:t>
            </a:r>
          </a:p>
          <a:p>
            <a:r>
              <a:rPr lang="en-US" dirty="0">
                <a:hlinkClick r:id="rId4"/>
              </a:rPr>
              <a:t>https://www.instituteforsupplymanagement.org/ISMReport/MfgROB.cfm?SSO=1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C5CFE-6C24-554F-B1BF-F446C5B87B98}"/>
              </a:ext>
            </a:extLst>
          </p:cNvPr>
          <p:cNvSpPr txBox="1"/>
          <p:nvPr/>
        </p:nvSpPr>
        <p:spPr>
          <a:xfrm>
            <a:off x="548150" y="443837"/>
            <a:ext cx="22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U.S</a:t>
            </a:r>
            <a:r>
              <a:rPr lang="en-US" sz="3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42119-6DF9-874C-AD26-D90BCE4CF1FC}"/>
              </a:ext>
            </a:extLst>
          </p:cNvPr>
          <p:cNvSpPr txBox="1"/>
          <p:nvPr/>
        </p:nvSpPr>
        <p:spPr>
          <a:xfrm>
            <a:off x="148351" y="1328996"/>
            <a:ext cx="91280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U.S. manufacturing rebounds in March, ISM index shows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Trump says U.S-China trade deal may be reached in four weeks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Dow climbs more than 150 points, S&amp;P 500 posts first 6-day winning streak </a:t>
            </a:r>
          </a:p>
          <a:p>
            <a:pPr fontAlgn="base"/>
            <a:r>
              <a:rPr lang="en-US" sz="2000" dirty="0"/>
              <a:t>     in over a year</a:t>
            </a:r>
          </a:p>
          <a:p>
            <a:pPr fontAlgn="base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99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C5CFE-6C24-554F-B1BF-F446C5B87B98}"/>
              </a:ext>
            </a:extLst>
          </p:cNvPr>
          <p:cNvSpPr txBox="1"/>
          <p:nvPr/>
        </p:nvSpPr>
        <p:spPr>
          <a:xfrm>
            <a:off x="548150" y="443837"/>
            <a:ext cx="22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Europe</a:t>
            </a:r>
            <a:r>
              <a:rPr lang="en-US" sz="3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42119-6DF9-874C-AD26-D90BCE4CF1FC}"/>
              </a:ext>
            </a:extLst>
          </p:cNvPr>
          <p:cNvSpPr txBox="1"/>
          <p:nvPr/>
        </p:nvSpPr>
        <p:spPr>
          <a:xfrm>
            <a:off x="296706" y="1706001"/>
            <a:ext cx="88472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German manufacturing implosion sends Europe stocks lower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Brexit: EU’s Donald Tusk’s suggests 12-month flexible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FTSE clings to six – month high as potential further Brexit delay lifts mood</a:t>
            </a:r>
          </a:p>
        </p:txBody>
      </p:sp>
    </p:spTree>
    <p:extLst>
      <p:ext uri="{BB962C8B-B14F-4D97-AF65-F5344CB8AC3E}">
        <p14:creationId xmlns:p14="http://schemas.microsoft.com/office/powerpoint/2010/main" val="13705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1F23-8443-7C46-BDE1-E6B9D22F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278"/>
            <a:ext cx="8465367" cy="3813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C5EE10-7A9B-DE4B-8924-199EDEDFEF61}"/>
              </a:ext>
            </a:extLst>
          </p:cNvPr>
          <p:cNvSpPr txBox="1"/>
          <p:nvPr/>
        </p:nvSpPr>
        <p:spPr>
          <a:xfrm>
            <a:off x="107504" y="195486"/>
            <a:ext cx="3801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Commodity</a:t>
            </a:r>
          </a:p>
          <a:p>
            <a:endParaRPr lang="en-US" b="1" dirty="0"/>
          </a:p>
          <a:p>
            <a:r>
              <a:rPr lang="en-US" i="1" dirty="0"/>
              <a:t>“Gold Throws Platinum a Life Line!”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5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7860915-5C5C-BD42-A09F-0894EBF9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598"/>
            <a:ext cx="9144000" cy="379484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A5D826-22EE-674C-87C7-A462769AC0BB}"/>
              </a:ext>
            </a:extLst>
          </p:cNvPr>
          <p:cNvSpPr txBox="1"/>
          <p:nvPr/>
        </p:nvSpPr>
        <p:spPr>
          <a:xfrm>
            <a:off x="107504" y="367824"/>
            <a:ext cx="792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Stock Market Weekly Performance in China </a:t>
            </a:r>
          </a:p>
        </p:txBody>
      </p: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DE460A4-CB07-664A-9505-AFABCF66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" y="1347614"/>
            <a:ext cx="9144000" cy="3347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31EA-2F96-3740-9102-A1375182FD2F}"/>
              </a:ext>
            </a:extLst>
          </p:cNvPr>
          <p:cNvSpPr txBox="1"/>
          <p:nvPr/>
        </p:nvSpPr>
        <p:spPr>
          <a:xfrm>
            <a:off x="174892" y="359033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Stock Market </a:t>
            </a:r>
            <a:r>
              <a:rPr lang="en-US" sz="2000" u="sng" dirty="0"/>
              <a:t>Weekly</a:t>
            </a:r>
            <a:r>
              <a:rPr lang="en-US" u="sng" dirty="0"/>
              <a:t> Performance in U.S </a:t>
            </a:r>
          </a:p>
        </p:txBody>
      </p:sp>
    </p:spTree>
    <p:extLst>
      <p:ext uri="{BB962C8B-B14F-4D97-AF65-F5344CB8AC3E}">
        <p14:creationId xmlns:p14="http://schemas.microsoft.com/office/powerpoint/2010/main" val="149022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4F549-4149-6B41-93F1-BF907B499245}"/>
              </a:ext>
            </a:extLst>
          </p:cNvPr>
          <p:cNvSpPr txBox="1"/>
          <p:nvPr/>
        </p:nvSpPr>
        <p:spPr>
          <a:xfrm>
            <a:off x="251520" y="411510"/>
            <a:ext cx="792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DC0E3-4080-FC40-9A59-634D385A4330}"/>
              </a:ext>
            </a:extLst>
          </p:cNvPr>
          <p:cNvSpPr txBox="1"/>
          <p:nvPr/>
        </p:nvSpPr>
        <p:spPr>
          <a:xfrm>
            <a:off x="251520" y="1132719"/>
            <a:ext cx="88024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https://www.kitco.com/news/2019-04-04/Gold-Throws-Platinum-a-Life-Line.html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https://www.bbc.com/news/uk-politics-47821646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https://www.marketwatch.com/story/us-manufacturing-rebounds-in-march-ism-</a:t>
            </a:r>
          </a:p>
          <a:p>
            <a:r>
              <a:rPr lang="en-US" dirty="0">
                <a:hlinkClick r:id="rId4"/>
              </a:rPr>
              <a:t>index-shows-2019-04-01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https://www.marketwatch.com/story/german-manufacturing-implosion-sends-europe-</a:t>
            </a:r>
          </a:p>
          <a:p>
            <a:r>
              <a:rPr lang="en-US" dirty="0">
                <a:hlinkClick r:id="rId5"/>
              </a:rPr>
              <a:t>stocks-lower-2019-04-04?siteid=yhoof2&amp;yptr=yahoo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384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288</Words>
  <Application>Microsoft Macintosh PowerPoint</Application>
  <PresentationFormat>On-screen Show (16:9)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87</cp:revision>
  <dcterms:created xsi:type="dcterms:W3CDTF">2016-12-05T23:26:54Z</dcterms:created>
  <dcterms:modified xsi:type="dcterms:W3CDTF">2019-04-05T07:20:05Z</dcterms:modified>
</cp:coreProperties>
</file>