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0"/>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3/28/19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1D2AC3-6A0B-4169-B1EA-E3AE8B351BDD}" type="datetimeFigureOut">
              <a:rPr lang="en-US" dirty="0"/>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B9363-8B87-41B7-9F8E-64519CBB8F34}" type="datetimeFigureOut">
              <a:rPr lang="en-US" dirty="0"/>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F5746-5284-4951-9F37-7AE924EDBCB7}" type="datetimeFigureOut">
              <a:rPr lang="en-US" dirty="0"/>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398B29-7265-4A65-A2A4-6703C057B7C1}" type="datetimeFigureOut">
              <a:rPr lang="en-US" dirty="0"/>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28FBA082-94DF-4C4B-A041-6624924AB0A8}" type="datetimeFigureOut">
              <a:rPr lang="en-US" dirty="0"/>
              <a:t>3/28/19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27686C4-3AB5-4E0C-86CA-FB108C350AA9}" type="datetimeFigureOut">
              <a:rPr lang="en-US" dirty="0"/>
              <a:t>3/28/19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7F47CF-67C9-420C-80A5-E2069FF0C2DF}" type="datetimeFigureOut">
              <a:rPr lang="en-US" dirty="0"/>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3/28/19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3/28/19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3/28/19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C3BFE2-83B7-4B0A-B9D3-AB28331082B3}" type="datetimeFigureOut">
              <a:rPr lang="en-US" dirty="0"/>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2EF78E3-FDA3-4D28-AAA2-0B81F349A39D}" type="datetimeFigureOut">
              <a:rPr lang="en-US" dirty="0"/>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3/28/19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bloomberg.com/news/articles/2019-03-27/treasuries-rally-builds-asia-stocks-set-to-slip-markets-wra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loomberg.com/news/articles/2019-03-27/oil-holds-losses-after-sharp-advance-in-u-s-crude-inventories?srnd=markets-v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loomberg.com/news/articles/2019-03-28/u-s-fourth-quarter-growth-pace-revised-down-to-2-2-from-2-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B6CD3-CBC2-7843-8351-E0DF0E2B3983}"/>
              </a:ext>
            </a:extLst>
          </p:cNvPr>
          <p:cNvSpPr>
            <a:spLocks noGrp="1"/>
          </p:cNvSpPr>
          <p:nvPr>
            <p:ph type="ctrTitle"/>
          </p:nvPr>
        </p:nvSpPr>
        <p:spPr/>
        <p:txBody>
          <a:bodyPr/>
          <a:lstStyle/>
          <a:p>
            <a:r>
              <a:rPr kumimoji="1" lang="en-US" altLang="zh-CN" dirty="0"/>
              <a:t>Weekly </a:t>
            </a:r>
            <a:r>
              <a:rPr kumimoji="1" lang="en-US" altLang="zh-CN" dirty="0" err="1"/>
              <a:t>Maket</a:t>
            </a:r>
            <a:r>
              <a:rPr kumimoji="1" lang="en-US" altLang="zh-CN" dirty="0"/>
              <a:t> Report</a:t>
            </a:r>
            <a:endParaRPr kumimoji="1" lang="zh-CN" altLang="en-US" dirty="0"/>
          </a:p>
        </p:txBody>
      </p:sp>
      <p:sp>
        <p:nvSpPr>
          <p:cNvPr id="3" name="副标题 2">
            <a:extLst>
              <a:ext uri="{FF2B5EF4-FFF2-40B4-BE49-F238E27FC236}">
                <a16:creationId xmlns:a16="http://schemas.microsoft.com/office/drawing/2014/main" id="{82A97EAF-4067-CC43-88AD-368499938747}"/>
              </a:ext>
            </a:extLst>
          </p:cNvPr>
          <p:cNvSpPr>
            <a:spLocks noGrp="1"/>
          </p:cNvSpPr>
          <p:nvPr>
            <p:ph type="subTitle" idx="1"/>
          </p:nvPr>
        </p:nvSpPr>
        <p:spPr/>
        <p:txBody>
          <a:bodyPr/>
          <a:lstStyle/>
          <a:p>
            <a:r>
              <a:rPr kumimoji="1" lang="en-US" altLang="zh-CN" dirty="0"/>
              <a:t>Alex</a:t>
            </a:r>
            <a:endParaRPr kumimoji="1" lang="zh-CN" altLang="en-US" dirty="0"/>
          </a:p>
        </p:txBody>
      </p:sp>
    </p:spTree>
    <p:extLst>
      <p:ext uri="{BB962C8B-B14F-4D97-AF65-F5344CB8AC3E}">
        <p14:creationId xmlns:p14="http://schemas.microsoft.com/office/powerpoint/2010/main" val="170838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3DBA6-9FD2-534B-8EC3-FBD187093E61}"/>
              </a:ext>
            </a:extLst>
          </p:cNvPr>
          <p:cNvSpPr>
            <a:spLocks noGrp="1"/>
          </p:cNvSpPr>
          <p:nvPr>
            <p:ph type="title"/>
          </p:nvPr>
        </p:nvSpPr>
        <p:spPr/>
        <p:txBody>
          <a:bodyPr/>
          <a:lstStyle/>
          <a:p>
            <a:r>
              <a:rPr kumimoji="1" lang="en-US" altLang="zh-CN" dirty="0">
                <a:hlinkClick r:id="rId2"/>
              </a:rPr>
              <a:t>Stock market</a:t>
            </a:r>
            <a:endParaRPr kumimoji="1" lang="zh-CN" altLang="en-US" dirty="0"/>
          </a:p>
        </p:txBody>
      </p:sp>
      <p:graphicFrame>
        <p:nvGraphicFramePr>
          <p:cNvPr id="7" name="内容占位符 6">
            <a:extLst>
              <a:ext uri="{FF2B5EF4-FFF2-40B4-BE49-F238E27FC236}">
                <a16:creationId xmlns:a16="http://schemas.microsoft.com/office/drawing/2014/main" id="{9560C89A-38EB-5A4D-A672-4ACFBD6E7102}"/>
              </a:ext>
            </a:extLst>
          </p:cNvPr>
          <p:cNvGraphicFramePr>
            <a:graphicFrameLocks noGrp="1"/>
          </p:cNvGraphicFramePr>
          <p:nvPr>
            <p:ph sz="quarter" idx="13"/>
            <p:extLst>
              <p:ext uri="{D42A27DB-BD31-4B8C-83A1-F6EECF244321}">
                <p14:modId xmlns:p14="http://schemas.microsoft.com/office/powerpoint/2010/main" val="685445537"/>
              </p:ext>
            </p:extLst>
          </p:nvPr>
        </p:nvGraphicFramePr>
        <p:xfrm>
          <a:off x="592016" y="2227873"/>
          <a:ext cx="10591800" cy="1652464"/>
        </p:xfrm>
        <a:graphic>
          <a:graphicData uri="http://schemas.openxmlformats.org/drawingml/2006/table">
            <a:tbl>
              <a:tblPr firstRow="1" bandRow="1">
                <a:tableStyleId>{5C22544A-7EE6-4342-B048-85BDC9FD1C3A}</a:tableStyleId>
              </a:tblPr>
              <a:tblGrid>
                <a:gridCol w="2647950">
                  <a:extLst>
                    <a:ext uri="{9D8B030D-6E8A-4147-A177-3AD203B41FA5}">
                      <a16:colId xmlns:a16="http://schemas.microsoft.com/office/drawing/2014/main" val="2096705563"/>
                    </a:ext>
                  </a:extLst>
                </a:gridCol>
                <a:gridCol w="2647950">
                  <a:extLst>
                    <a:ext uri="{9D8B030D-6E8A-4147-A177-3AD203B41FA5}">
                      <a16:colId xmlns:a16="http://schemas.microsoft.com/office/drawing/2014/main" val="947434849"/>
                    </a:ext>
                  </a:extLst>
                </a:gridCol>
                <a:gridCol w="2647950">
                  <a:extLst>
                    <a:ext uri="{9D8B030D-6E8A-4147-A177-3AD203B41FA5}">
                      <a16:colId xmlns:a16="http://schemas.microsoft.com/office/drawing/2014/main" val="2841531901"/>
                    </a:ext>
                  </a:extLst>
                </a:gridCol>
                <a:gridCol w="2647950">
                  <a:extLst>
                    <a:ext uri="{9D8B030D-6E8A-4147-A177-3AD203B41FA5}">
                      <a16:colId xmlns:a16="http://schemas.microsoft.com/office/drawing/2014/main" val="3265999242"/>
                    </a:ext>
                  </a:extLst>
                </a:gridCol>
              </a:tblGrid>
              <a:tr h="413116">
                <a:tc>
                  <a:txBody>
                    <a:bodyPr/>
                    <a:lstStyle/>
                    <a:p>
                      <a:endParaRPr lang="zh-CN" altLang="en-US" dirty="0"/>
                    </a:p>
                  </a:txBody>
                  <a:tcPr/>
                </a:tc>
                <a:tc>
                  <a:txBody>
                    <a:bodyPr/>
                    <a:lstStyle/>
                    <a:p>
                      <a:r>
                        <a:rPr lang="en-US" altLang="zh-CN" dirty="0"/>
                        <a:t>03/22/2019</a:t>
                      </a:r>
                      <a:endParaRPr lang="zh-CN" altLang="en-US" dirty="0"/>
                    </a:p>
                  </a:txBody>
                  <a:tcPr/>
                </a:tc>
                <a:tc>
                  <a:txBody>
                    <a:bodyPr/>
                    <a:lstStyle/>
                    <a:p>
                      <a:r>
                        <a:rPr lang="en-US" altLang="zh-CN" dirty="0"/>
                        <a:t>03/27/2019</a:t>
                      </a:r>
                      <a:endParaRPr lang="zh-CN" altLang="en-US" dirty="0"/>
                    </a:p>
                  </a:txBody>
                  <a:tcPr/>
                </a:tc>
                <a:tc>
                  <a:txBody>
                    <a:bodyPr/>
                    <a:lstStyle/>
                    <a:p>
                      <a:endParaRPr lang="zh-CN" altLang="en-US" dirty="0"/>
                    </a:p>
                  </a:txBody>
                  <a:tcPr/>
                </a:tc>
                <a:extLst>
                  <a:ext uri="{0D108BD9-81ED-4DB2-BD59-A6C34878D82A}">
                    <a16:rowId xmlns:a16="http://schemas.microsoft.com/office/drawing/2014/main" val="331389754"/>
                  </a:ext>
                </a:extLst>
              </a:tr>
              <a:tr h="413116">
                <a:tc>
                  <a:txBody>
                    <a:bodyPr/>
                    <a:lstStyle/>
                    <a:p>
                      <a:r>
                        <a:rPr lang="en-US" altLang="zh-CN" dirty="0"/>
                        <a:t>DOW  JONES  INDUS </a:t>
                      </a:r>
                      <a:endParaRPr lang="zh-CN" altLang="en-US" dirty="0"/>
                    </a:p>
                  </a:txBody>
                  <a:tcPr/>
                </a:tc>
                <a:tc>
                  <a:txBody>
                    <a:bodyPr/>
                    <a:lstStyle/>
                    <a:p>
                      <a:r>
                        <a:rPr lang="en-US" altLang="zh-CN" dirty="0"/>
                        <a:t>25502.32</a:t>
                      </a:r>
                      <a:endParaRPr lang="zh-CN" altLang="en-US" dirty="0"/>
                    </a:p>
                  </a:txBody>
                  <a:tcPr/>
                </a:tc>
                <a:tc>
                  <a:txBody>
                    <a:bodyPr/>
                    <a:lstStyle/>
                    <a:p>
                      <a:r>
                        <a:rPr lang="en-US" altLang="zh-CN" dirty="0"/>
                        <a:t>25625.59</a:t>
                      </a:r>
                      <a:endParaRPr lang="zh-CN" altLang="en-US" dirty="0"/>
                    </a:p>
                  </a:txBody>
                  <a:tcPr/>
                </a:tc>
                <a:tc>
                  <a:txBody>
                    <a:bodyPr/>
                    <a:lstStyle/>
                    <a:p>
                      <a:endParaRPr lang="zh-CN" altLang="en-US" dirty="0"/>
                    </a:p>
                  </a:txBody>
                  <a:tcPr/>
                </a:tc>
                <a:extLst>
                  <a:ext uri="{0D108BD9-81ED-4DB2-BD59-A6C34878D82A}">
                    <a16:rowId xmlns:a16="http://schemas.microsoft.com/office/drawing/2014/main" val="1909863393"/>
                  </a:ext>
                </a:extLst>
              </a:tr>
              <a:tr h="413116">
                <a:tc>
                  <a:txBody>
                    <a:bodyPr/>
                    <a:lstStyle/>
                    <a:p>
                      <a:r>
                        <a:rPr lang="en-US" altLang="zh-CN" dirty="0"/>
                        <a:t>S&amp;P 500</a:t>
                      </a:r>
                      <a:endParaRPr lang="zh-CN" altLang="en-US" dirty="0"/>
                    </a:p>
                  </a:txBody>
                  <a:tcPr/>
                </a:tc>
                <a:tc>
                  <a:txBody>
                    <a:bodyPr/>
                    <a:lstStyle/>
                    <a:p>
                      <a:r>
                        <a:rPr lang="en-US" altLang="zh-CN" dirty="0"/>
                        <a:t>2800.71</a:t>
                      </a:r>
                      <a:endParaRPr lang="zh-CN" altLang="en-US" dirty="0"/>
                    </a:p>
                  </a:txBody>
                  <a:tcPr/>
                </a:tc>
                <a:tc>
                  <a:txBody>
                    <a:bodyPr/>
                    <a:lstStyle/>
                    <a:p>
                      <a:r>
                        <a:rPr lang="en-US" altLang="zh-CN" dirty="0"/>
                        <a:t>2813.74</a:t>
                      </a:r>
                      <a:endParaRPr lang="zh-CN" altLang="en-US" dirty="0"/>
                    </a:p>
                  </a:txBody>
                  <a:tcPr/>
                </a:tc>
                <a:tc>
                  <a:txBody>
                    <a:bodyPr/>
                    <a:lstStyle/>
                    <a:p>
                      <a:endParaRPr lang="zh-CN" altLang="en-US"/>
                    </a:p>
                  </a:txBody>
                  <a:tcPr/>
                </a:tc>
                <a:extLst>
                  <a:ext uri="{0D108BD9-81ED-4DB2-BD59-A6C34878D82A}">
                    <a16:rowId xmlns:a16="http://schemas.microsoft.com/office/drawing/2014/main" val="2061553557"/>
                  </a:ext>
                </a:extLst>
              </a:tr>
              <a:tr h="413116">
                <a:tc>
                  <a:txBody>
                    <a:bodyPr/>
                    <a:lstStyle/>
                    <a:p>
                      <a:r>
                        <a:rPr lang="en-US" altLang="zh-CN" dirty="0"/>
                        <a:t>NASDAQ  COMPOSITE INDEX </a:t>
                      </a:r>
                      <a:endParaRPr lang="zh-CN" altLang="en-US" dirty="0"/>
                    </a:p>
                  </a:txBody>
                  <a:tcPr/>
                </a:tc>
                <a:tc>
                  <a:txBody>
                    <a:bodyPr/>
                    <a:lstStyle/>
                    <a:p>
                      <a:r>
                        <a:rPr lang="en-US" altLang="zh-CN" dirty="0"/>
                        <a:t>7642.67</a:t>
                      </a:r>
                      <a:endParaRPr lang="zh-CN" altLang="en-US" dirty="0"/>
                    </a:p>
                  </a:txBody>
                  <a:tcPr/>
                </a:tc>
                <a:tc>
                  <a:txBody>
                    <a:bodyPr/>
                    <a:lstStyle/>
                    <a:p>
                      <a:r>
                        <a:rPr lang="en-US" altLang="zh-CN" dirty="0"/>
                        <a:t>7667.06</a:t>
                      </a:r>
                      <a:endParaRPr lang="zh-CN" altLang="en-US" dirty="0"/>
                    </a:p>
                  </a:txBody>
                  <a:tcPr/>
                </a:tc>
                <a:tc>
                  <a:txBody>
                    <a:bodyPr/>
                    <a:lstStyle/>
                    <a:p>
                      <a:endParaRPr lang="zh-CN" altLang="en-US" dirty="0"/>
                    </a:p>
                  </a:txBody>
                  <a:tcPr/>
                </a:tc>
                <a:extLst>
                  <a:ext uri="{0D108BD9-81ED-4DB2-BD59-A6C34878D82A}">
                    <a16:rowId xmlns:a16="http://schemas.microsoft.com/office/drawing/2014/main" val="2149912034"/>
                  </a:ext>
                </a:extLst>
              </a:tr>
            </a:tbl>
          </a:graphicData>
        </a:graphic>
      </p:graphicFrame>
      <p:sp>
        <p:nvSpPr>
          <p:cNvPr id="8" name="文本框 7">
            <a:extLst>
              <a:ext uri="{FF2B5EF4-FFF2-40B4-BE49-F238E27FC236}">
                <a16:creationId xmlns:a16="http://schemas.microsoft.com/office/drawing/2014/main" id="{3CC3D220-0850-174E-9522-DB856A80979E}"/>
              </a:ext>
            </a:extLst>
          </p:cNvPr>
          <p:cNvSpPr txBox="1"/>
          <p:nvPr/>
        </p:nvSpPr>
        <p:spPr>
          <a:xfrm>
            <a:off x="2438400" y="5287108"/>
            <a:ext cx="184731" cy="369332"/>
          </a:xfrm>
          <a:prstGeom prst="rect">
            <a:avLst/>
          </a:prstGeom>
          <a:noFill/>
        </p:spPr>
        <p:txBody>
          <a:bodyPr wrap="none" rtlCol="0">
            <a:spAutoFit/>
          </a:bodyPr>
          <a:lstStyle/>
          <a:p>
            <a:endParaRPr kumimoji="1" lang="zh-CN" altLang="en-US" dirty="0"/>
          </a:p>
        </p:txBody>
      </p:sp>
      <p:sp>
        <p:nvSpPr>
          <p:cNvPr id="9" name="文本框 8">
            <a:extLst>
              <a:ext uri="{FF2B5EF4-FFF2-40B4-BE49-F238E27FC236}">
                <a16:creationId xmlns:a16="http://schemas.microsoft.com/office/drawing/2014/main" id="{F584BA10-899A-B343-A84E-0286B21FD1E1}"/>
              </a:ext>
            </a:extLst>
          </p:cNvPr>
          <p:cNvSpPr txBox="1"/>
          <p:nvPr/>
        </p:nvSpPr>
        <p:spPr>
          <a:xfrm>
            <a:off x="592016" y="4158911"/>
            <a:ext cx="7973658" cy="1477328"/>
          </a:xfrm>
          <a:prstGeom prst="rect">
            <a:avLst/>
          </a:prstGeom>
          <a:noFill/>
        </p:spPr>
        <p:txBody>
          <a:bodyPr wrap="none" rtlCol="0">
            <a:spAutoFit/>
          </a:bodyPr>
          <a:lstStyle/>
          <a:p>
            <a:r>
              <a:rPr kumimoji="1" lang="en-US" altLang="zh-CN" dirty="0"/>
              <a:t>US Stock market advances over the past week:</a:t>
            </a:r>
          </a:p>
          <a:p>
            <a:pPr marL="285750" indent="-285750">
              <a:buFont typeface="Wingdings" pitchFamily="2" charset="2"/>
              <a:buChar char="l"/>
            </a:pPr>
            <a:r>
              <a:rPr lang="en" altLang="zh-CN" dirty="0"/>
              <a:t>The rally in Treasuries eased</a:t>
            </a:r>
          </a:p>
          <a:p>
            <a:pPr marL="285750" indent="-285750">
              <a:buFont typeface="Wingdings" pitchFamily="2" charset="2"/>
              <a:buChar char="l"/>
            </a:pPr>
            <a:r>
              <a:rPr lang="en" altLang="zh-CN" dirty="0"/>
              <a:t>Kudlow says U.S. ready to extend China talks by weeks, months.</a:t>
            </a:r>
          </a:p>
          <a:p>
            <a:pPr marL="285750" indent="-285750">
              <a:buFont typeface="Wingdings" pitchFamily="2" charset="2"/>
              <a:buChar char="l"/>
            </a:pPr>
            <a:r>
              <a:rPr lang="en" altLang="zh-CN" dirty="0"/>
              <a:t>investors looked to China for the latest developments in the standoff over trade.</a:t>
            </a:r>
            <a:endParaRPr kumimoji="1" lang="en-US" altLang="zh-CN" dirty="0"/>
          </a:p>
          <a:p>
            <a:endParaRPr kumimoji="1" lang="zh-CN" altLang="en-US" dirty="0"/>
          </a:p>
        </p:txBody>
      </p:sp>
    </p:spTree>
    <p:extLst>
      <p:ext uri="{BB962C8B-B14F-4D97-AF65-F5344CB8AC3E}">
        <p14:creationId xmlns:p14="http://schemas.microsoft.com/office/powerpoint/2010/main" val="411378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F0A1B-8E26-E248-9C12-D24B3630CD70}"/>
              </a:ext>
            </a:extLst>
          </p:cNvPr>
          <p:cNvSpPr>
            <a:spLocks noGrp="1"/>
          </p:cNvSpPr>
          <p:nvPr>
            <p:ph type="title"/>
          </p:nvPr>
        </p:nvSpPr>
        <p:spPr/>
        <p:txBody>
          <a:bodyPr/>
          <a:lstStyle/>
          <a:p>
            <a:r>
              <a:rPr kumimoji="1" lang="en-US" altLang="zh-CN" dirty="0">
                <a:hlinkClick r:id="rId2"/>
              </a:rPr>
              <a:t>Commodity market</a:t>
            </a:r>
            <a:endParaRPr kumimoji="1" lang="zh-CN" altLang="en-US" dirty="0"/>
          </a:p>
        </p:txBody>
      </p:sp>
      <p:sp>
        <p:nvSpPr>
          <p:cNvPr id="3" name="内容占位符 2">
            <a:extLst>
              <a:ext uri="{FF2B5EF4-FFF2-40B4-BE49-F238E27FC236}">
                <a16:creationId xmlns:a16="http://schemas.microsoft.com/office/drawing/2014/main" id="{222C1642-6607-C844-B00B-55BADA76A1DE}"/>
              </a:ext>
            </a:extLst>
          </p:cNvPr>
          <p:cNvSpPr>
            <a:spLocks noGrp="1"/>
          </p:cNvSpPr>
          <p:nvPr>
            <p:ph sz="quarter" idx="13"/>
          </p:nvPr>
        </p:nvSpPr>
        <p:spPr>
          <a:xfrm>
            <a:off x="685801" y="2543503"/>
            <a:ext cx="10394707" cy="2131579"/>
          </a:xfrm>
        </p:spPr>
        <p:txBody>
          <a:bodyPr>
            <a:normAutofit/>
          </a:bodyPr>
          <a:lstStyle/>
          <a:p>
            <a:r>
              <a:rPr lang="en" altLang="zh-CN" dirty="0"/>
              <a:t> Oil fell for the fourth time in five days.</a:t>
            </a:r>
          </a:p>
          <a:p>
            <a:r>
              <a:rPr lang="en" altLang="zh-CN" dirty="0"/>
              <a:t> CL1:COM</a:t>
            </a:r>
            <a:r>
              <a:rPr lang="en" altLang="zh-CN" b="1" dirty="0"/>
              <a:t>Generic 1st 'CL' Future  59.41 USD/</a:t>
            </a:r>
            <a:r>
              <a:rPr lang="en" altLang="zh-CN" b="1" dirty="0" err="1"/>
              <a:t>bbl</a:t>
            </a:r>
            <a:endParaRPr lang="en" altLang="zh-CN" b="1" dirty="0"/>
          </a:p>
          <a:p>
            <a:r>
              <a:rPr lang="en" altLang="zh-CN" dirty="0"/>
              <a:t>President Donald Trump called on OPEC to lift production </a:t>
            </a:r>
          </a:p>
          <a:p>
            <a:r>
              <a:rPr lang="en" altLang="zh-CN" dirty="0"/>
              <a:t>data showed the U.S. economy cooling faster than expected.</a:t>
            </a:r>
            <a:endParaRPr lang="en" altLang="zh-CN" b="1" dirty="0"/>
          </a:p>
          <a:p>
            <a:endParaRPr lang="en" altLang="zh-CN" dirty="0"/>
          </a:p>
          <a:p>
            <a:endParaRPr kumimoji="1" lang="zh-CN" altLang="en-US" dirty="0"/>
          </a:p>
        </p:txBody>
      </p:sp>
    </p:spTree>
    <p:extLst>
      <p:ext uri="{BB962C8B-B14F-4D97-AF65-F5344CB8AC3E}">
        <p14:creationId xmlns:p14="http://schemas.microsoft.com/office/powerpoint/2010/main" val="33426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8F7E4-B904-B147-9AB5-8C1AFF52C48D}"/>
              </a:ext>
            </a:extLst>
          </p:cNvPr>
          <p:cNvSpPr>
            <a:spLocks noGrp="1"/>
          </p:cNvSpPr>
          <p:nvPr>
            <p:ph type="title"/>
          </p:nvPr>
        </p:nvSpPr>
        <p:spPr/>
        <p:txBody>
          <a:bodyPr/>
          <a:lstStyle/>
          <a:p>
            <a:r>
              <a:rPr kumimoji="1" lang="en-US" altLang="zh-CN" dirty="0">
                <a:hlinkClick r:id="rId2"/>
              </a:rPr>
              <a:t>economics</a:t>
            </a:r>
            <a:endParaRPr kumimoji="1" lang="zh-CN" altLang="en-US" dirty="0"/>
          </a:p>
        </p:txBody>
      </p:sp>
      <p:sp>
        <p:nvSpPr>
          <p:cNvPr id="3" name="内容占位符 2">
            <a:extLst>
              <a:ext uri="{FF2B5EF4-FFF2-40B4-BE49-F238E27FC236}">
                <a16:creationId xmlns:a16="http://schemas.microsoft.com/office/drawing/2014/main" id="{9F1402C7-8701-2142-8D5E-AB8770A2FFA1}"/>
              </a:ext>
            </a:extLst>
          </p:cNvPr>
          <p:cNvSpPr>
            <a:spLocks noGrp="1"/>
          </p:cNvSpPr>
          <p:nvPr>
            <p:ph sz="quarter" idx="13"/>
          </p:nvPr>
        </p:nvSpPr>
        <p:spPr/>
        <p:txBody>
          <a:bodyPr/>
          <a:lstStyle/>
          <a:p>
            <a:r>
              <a:rPr kumimoji="1" lang="en" altLang="zh-CN" dirty="0"/>
              <a:t>U.S. Fourth-Quarter Growth Revised Down to 2.2% From 2.6%</a:t>
            </a:r>
          </a:p>
          <a:p>
            <a:r>
              <a:rPr lang="en" altLang="zh-CN" dirty="0"/>
              <a:t>“Downward revisions in the fourth quarter, driven by downgrades to consumer spending, serve as an important reminder that tightening financial conditions could have significant implications for economic growth amid market turmoil.”</a:t>
            </a:r>
            <a:endParaRPr kumimoji="1" lang="zh-CN" altLang="en-US" dirty="0"/>
          </a:p>
        </p:txBody>
      </p:sp>
    </p:spTree>
    <p:extLst>
      <p:ext uri="{BB962C8B-B14F-4D97-AF65-F5344CB8AC3E}">
        <p14:creationId xmlns:p14="http://schemas.microsoft.com/office/powerpoint/2010/main" val="34424159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90</TotalTime>
  <Words>165</Words>
  <Application>Microsoft Macintosh PowerPoint</Application>
  <PresentationFormat>宽屏</PresentationFormat>
  <Paragraphs>26</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Impact</vt:lpstr>
      <vt:lpstr>Wingdings</vt:lpstr>
      <vt:lpstr>主要事件</vt:lpstr>
      <vt:lpstr>Weekly Maket Report</vt:lpstr>
      <vt:lpstr>Stock market</vt:lpstr>
      <vt:lpstr>Commodity market</vt:lpstr>
      <vt:lpstr>economics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Maket Report</dc:title>
  <dc:creator>Liu, Haiwen</dc:creator>
  <cp:lastModifiedBy>Liu, Haiwen</cp:lastModifiedBy>
  <cp:revision>8</cp:revision>
  <dcterms:created xsi:type="dcterms:W3CDTF">2019-03-28T19:26:41Z</dcterms:created>
  <dcterms:modified xsi:type="dcterms:W3CDTF">2019-03-28T20:57:39Z</dcterms:modified>
</cp:coreProperties>
</file>