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78" r:id="rId4"/>
    <p:sldId id="266" r:id="rId5"/>
    <p:sldId id="277" r:id="rId6"/>
    <p:sldId id="258" r:id="rId7"/>
    <p:sldId id="261" r:id="rId8"/>
    <p:sldId id="259" r:id="rId9"/>
    <p:sldId id="284" r:id="rId10"/>
    <p:sldId id="285" r:id="rId11"/>
    <p:sldId id="260" r:id="rId12"/>
    <p:sldId id="264" r:id="rId13"/>
    <p:sldId id="273" r:id="rId14"/>
    <p:sldId id="287" r:id="rId15"/>
    <p:sldId id="286" r:id="rId16"/>
    <p:sldId id="274" r:id="rId17"/>
    <p:sldId id="262" r:id="rId18"/>
    <p:sldId id="272" r:id="rId19"/>
    <p:sldId id="269" r:id="rId20"/>
    <p:sldId id="270" r:id="rId21"/>
    <p:sldId id="275" r:id="rId22"/>
    <p:sldId id="276" r:id="rId23"/>
    <p:sldId id="280" r:id="rId24"/>
    <p:sldId id="263" r:id="rId25"/>
    <p:sldId id="267" r:id="rId26"/>
    <p:sldId id="268" r:id="rId27"/>
    <p:sldId id="271" r:id="rId28"/>
    <p:sldId id="283" r:id="rId29"/>
    <p:sldId id="282"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F38BC-DCD5-388F-7CC4-2D2270575201}" v="1339" dt="2024-04-22T11:23:27.620"/>
    <p1510:client id="{42F7F17E-DD1E-7960-2BB2-53B583EE2919}" v="1768" dt="2024-04-21T17:18:13.804"/>
    <p1510:client id="{51E555A9-45A6-9115-3116-958319D20382}" v="34" dt="2024-04-20T18:38:40.184"/>
    <p1510:client id="{5AD130DC-CDEE-A319-3E43-464CC59D4969}" v="1218" dt="2024-04-21T18:28:59.062"/>
    <p1510:client id="{75135366-277F-F88F-ABBA-72B7C0A58E12}" v="21" dt="2024-04-20T16:02:39.784"/>
    <p1510:client id="{C39F6D8D-CBB8-2345-2B11-7C11860BFC66}" v="1357" dt="2024-04-21T20:58:08.158"/>
    <p1510:client id="{DF27B200-2583-FDDA-2BFC-4B970EC56797}" v="121" dt="2024-04-20T18:06:41.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universidadhuelva-my.sharepoint.com/personal/israel_fargas084_alu_uhu_es/Documents/DatosP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niversidadhuelva-my.sharepoint.com/personal/israel_fargas084_alu_uhu_es/Documents/DatosP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niversidadhuelva-my.sharepoint.com/personal/israel_fargas084_alu_uhu_es/Documents/DatosP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niversidadhuelva-my.sharepoint.com/personal/israel_fargas084_alu_uhu_es/Documents/DatosP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niversidadhuelva-my.sharepoint.com/personal/israel_fargas084_alu_uhu_es/Documents/DatosP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Función directa WAVE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'[DatosP2.xlsx]Apartado A'!A9</c:f>
              <c:strCache>
                <c:ptCount val="1"/>
                <c:pt idx="0">
                  <c:v>Tasa Aciertos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A'!$B$8:$D$8</c:f>
              <c:strCache>
                <c:ptCount val="3"/>
                <c:pt idx="0">
                  <c:v>Mem caché 32KB</c:v>
                </c:pt>
                <c:pt idx="1">
                  <c:v>Mem caché 128KB</c:v>
                </c:pt>
                <c:pt idx="2">
                  <c:v>Mem caché 8KB</c:v>
                </c:pt>
              </c:strCache>
            </c:strRef>
          </c:cat>
          <c:val>
            <c:numRef>
              <c:f>'[DatosP2.xlsx]Apartado A'!$B$9:$D$9</c:f>
              <c:numCache>
                <c:formatCode>General</c:formatCode>
                <c:ptCount val="3"/>
                <c:pt idx="0">
                  <c:v>87.54</c:v>
                </c:pt>
                <c:pt idx="1">
                  <c:v>98.95</c:v>
                </c:pt>
                <c:pt idx="2">
                  <c:v>81.53</c:v>
                </c:pt>
              </c:numCache>
            </c:numRef>
          </c:val>
          <c:extLst>
            <c:ext xmlns:c16="http://schemas.microsoft.com/office/drawing/2014/chart" uri="{C3380CC4-5D6E-409C-BE32-E72D297353CC}">
              <c16:uniqueId val="{00000000-AF36-4EA0-82EA-07C8D02725EE}"/>
            </c:ext>
          </c:extLst>
        </c:ser>
        <c:ser>
          <c:idx val="1"/>
          <c:order val="1"/>
          <c:tx>
            <c:strRef>
              <c:f>'[DatosP2.xlsx]Apartado A'!A10</c:f>
              <c:strCache>
                <c:ptCount val="1"/>
                <c:pt idx="0">
                  <c:v>Tasa Fallos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A'!$B$8:$D$8</c:f>
              <c:strCache>
                <c:ptCount val="3"/>
                <c:pt idx="0">
                  <c:v>Mem caché 32KB</c:v>
                </c:pt>
                <c:pt idx="1">
                  <c:v>Mem caché 128KB</c:v>
                </c:pt>
                <c:pt idx="2">
                  <c:v>Mem caché 8KB</c:v>
                </c:pt>
              </c:strCache>
            </c:strRef>
          </c:cat>
          <c:val>
            <c:numRef>
              <c:f>'[DatosP2.xlsx]Apartado A'!$B$10:$D$10</c:f>
              <c:numCache>
                <c:formatCode>General</c:formatCode>
                <c:ptCount val="3"/>
                <c:pt idx="0">
                  <c:v>12.46</c:v>
                </c:pt>
                <c:pt idx="1">
                  <c:v>1.05</c:v>
                </c:pt>
                <c:pt idx="2">
                  <c:v>18.47</c:v>
                </c:pt>
              </c:numCache>
            </c:numRef>
          </c:val>
          <c:extLst>
            <c:ext xmlns:c16="http://schemas.microsoft.com/office/drawing/2014/chart" uri="{C3380CC4-5D6E-409C-BE32-E72D297353CC}">
              <c16:uniqueId val="{00000001-AF36-4EA0-82EA-07C8D02725EE}"/>
            </c:ext>
          </c:extLst>
        </c:ser>
        <c:dLbls>
          <c:showLegendKey val="0"/>
          <c:showVal val="0"/>
          <c:showCatName val="0"/>
          <c:showSerName val="0"/>
          <c:showPercent val="0"/>
          <c:showBubbleSize val="0"/>
        </c:dLbls>
        <c:gapWidth val="140"/>
        <c:overlap val="-30"/>
        <c:axId val="638121479"/>
        <c:axId val="638123527"/>
      </c:barChart>
      <c:catAx>
        <c:axId val="638121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38123527"/>
        <c:crosses val="autoZero"/>
        <c:auto val="1"/>
        <c:lblAlgn val="ctr"/>
        <c:lblOffset val="100"/>
        <c:noMultiLvlLbl val="0"/>
      </c:catAx>
      <c:valAx>
        <c:axId val="6381235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38121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Asociativa por conjuntos (4) WAVE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'[DatosP2.xlsx]Apartado A'!A14</c:f>
              <c:strCache>
                <c:ptCount val="1"/>
                <c:pt idx="0">
                  <c:v>Tasa Aciertos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A'!$B$13:$D$13</c:f>
              <c:strCache>
                <c:ptCount val="3"/>
                <c:pt idx="0">
                  <c:v>Mem caché 32KB</c:v>
                </c:pt>
                <c:pt idx="1">
                  <c:v>Mem caché 128KB</c:v>
                </c:pt>
                <c:pt idx="2">
                  <c:v>Mem caché 8KB</c:v>
                </c:pt>
              </c:strCache>
            </c:strRef>
          </c:cat>
          <c:val>
            <c:numRef>
              <c:f>'[DatosP2.xlsx]Apartado A'!$B$14:$D$14</c:f>
              <c:numCache>
                <c:formatCode>General</c:formatCode>
                <c:ptCount val="3"/>
                <c:pt idx="0">
                  <c:v>98.42</c:v>
                </c:pt>
                <c:pt idx="1">
                  <c:v>98.95</c:v>
                </c:pt>
                <c:pt idx="2">
                  <c:v>81.53</c:v>
                </c:pt>
              </c:numCache>
            </c:numRef>
          </c:val>
          <c:extLst>
            <c:ext xmlns:c16="http://schemas.microsoft.com/office/drawing/2014/chart" uri="{C3380CC4-5D6E-409C-BE32-E72D297353CC}">
              <c16:uniqueId val="{00000000-9DFC-4962-A9CC-E02ED4B85B4B}"/>
            </c:ext>
          </c:extLst>
        </c:ser>
        <c:ser>
          <c:idx val="1"/>
          <c:order val="1"/>
          <c:tx>
            <c:strRef>
              <c:f>'[DatosP2.xlsx]Apartado A'!A15</c:f>
              <c:strCache>
                <c:ptCount val="1"/>
                <c:pt idx="0">
                  <c:v>Tasa Fallos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A'!$B$13:$D$13</c:f>
              <c:strCache>
                <c:ptCount val="3"/>
                <c:pt idx="0">
                  <c:v>Mem caché 32KB</c:v>
                </c:pt>
                <c:pt idx="1">
                  <c:v>Mem caché 128KB</c:v>
                </c:pt>
                <c:pt idx="2">
                  <c:v>Mem caché 8KB</c:v>
                </c:pt>
              </c:strCache>
            </c:strRef>
          </c:cat>
          <c:val>
            <c:numRef>
              <c:f>'[DatosP2.xlsx]Apartado A'!$B$15:$D$15</c:f>
              <c:numCache>
                <c:formatCode>General</c:formatCode>
                <c:ptCount val="3"/>
                <c:pt idx="0">
                  <c:v>1.58</c:v>
                </c:pt>
                <c:pt idx="1">
                  <c:v>1.05</c:v>
                </c:pt>
                <c:pt idx="2">
                  <c:v>18.47</c:v>
                </c:pt>
              </c:numCache>
            </c:numRef>
          </c:val>
          <c:extLst>
            <c:ext xmlns:c16="http://schemas.microsoft.com/office/drawing/2014/chart" uri="{C3380CC4-5D6E-409C-BE32-E72D297353CC}">
              <c16:uniqueId val="{00000001-9DFC-4962-A9CC-E02ED4B85B4B}"/>
            </c:ext>
          </c:extLst>
        </c:ser>
        <c:dLbls>
          <c:showLegendKey val="0"/>
          <c:showVal val="0"/>
          <c:showCatName val="0"/>
          <c:showSerName val="0"/>
          <c:showPercent val="0"/>
          <c:showBubbleSize val="0"/>
        </c:dLbls>
        <c:gapWidth val="140"/>
        <c:overlap val="-30"/>
        <c:axId val="251213320"/>
        <c:axId val="251215368"/>
      </c:barChart>
      <c:catAx>
        <c:axId val="251213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1215368"/>
        <c:crosses val="autoZero"/>
        <c:auto val="1"/>
        <c:lblAlgn val="ctr"/>
        <c:lblOffset val="100"/>
        <c:noMultiLvlLbl val="0"/>
      </c:catAx>
      <c:valAx>
        <c:axId val="25121536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1213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Función totalmente asociativa WAVE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'[DatosP2.xlsx]Apartado A'!A3</c:f>
              <c:strCache>
                <c:ptCount val="1"/>
                <c:pt idx="0">
                  <c:v>Tasa Aciertos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A'!$B$2:$D$2</c:f>
              <c:strCache>
                <c:ptCount val="3"/>
                <c:pt idx="0">
                  <c:v>Mem caché 32KB</c:v>
                </c:pt>
                <c:pt idx="1">
                  <c:v>Mem caché 128KB</c:v>
                </c:pt>
                <c:pt idx="2">
                  <c:v>Mem caché 8KB</c:v>
                </c:pt>
              </c:strCache>
            </c:strRef>
          </c:cat>
          <c:val>
            <c:numRef>
              <c:f>'[DatosP2.xlsx]Apartado A'!$B$3:$D$3</c:f>
              <c:numCache>
                <c:formatCode>General</c:formatCode>
                <c:ptCount val="3"/>
                <c:pt idx="0">
                  <c:v>98.4</c:v>
                </c:pt>
                <c:pt idx="1">
                  <c:v>98.95</c:v>
                </c:pt>
                <c:pt idx="2">
                  <c:v>95.86</c:v>
                </c:pt>
              </c:numCache>
            </c:numRef>
          </c:val>
          <c:extLst>
            <c:ext xmlns:c16="http://schemas.microsoft.com/office/drawing/2014/chart" uri="{C3380CC4-5D6E-409C-BE32-E72D297353CC}">
              <c16:uniqueId val="{00000000-12C0-4538-A51F-B9F744C1C097}"/>
            </c:ext>
          </c:extLst>
        </c:ser>
        <c:ser>
          <c:idx val="1"/>
          <c:order val="1"/>
          <c:tx>
            <c:strRef>
              <c:f>'[DatosP2.xlsx]Apartado A'!A4</c:f>
              <c:strCache>
                <c:ptCount val="1"/>
                <c:pt idx="0">
                  <c:v>Tasa Fallos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A'!$B$2:$D$2</c:f>
              <c:strCache>
                <c:ptCount val="3"/>
                <c:pt idx="0">
                  <c:v>Mem caché 32KB</c:v>
                </c:pt>
                <c:pt idx="1">
                  <c:v>Mem caché 128KB</c:v>
                </c:pt>
                <c:pt idx="2">
                  <c:v>Mem caché 8KB</c:v>
                </c:pt>
              </c:strCache>
            </c:strRef>
          </c:cat>
          <c:val>
            <c:numRef>
              <c:f>'[DatosP2.xlsx]Apartado A'!$B$4:$D$4</c:f>
              <c:numCache>
                <c:formatCode>General</c:formatCode>
                <c:ptCount val="3"/>
                <c:pt idx="0">
                  <c:v>1.6</c:v>
                </c:pt>
                <c:pt idx="1">
                  <c:v>1.05</c:v>
                </c:pt>
                <c:pt idx="2">
                  <c:v>4.1399999999999997</c:v>
                </c:pt>
              </c:numCache>
            </c:numRef>
          </c:val>
          <c:extLst>
            <c:ext xmlns:c16="http://schemas.microsoft.com/office/drawing/2014/chart" uri="{C3380CC4-5D6E-409C-BE32-E72D297353CC}">
              <c16:uniqueId val="{00000001-12C0-4538-A51F-B9F744C1C097}"/>
            </c:ext>
          </c:extLst>
        </c:ser>
        <c:dLbls>
          <c:showLegendKey val="0"/>
          <c:showVal val="0"/>
          <c:showCatName val="0"/>
          <c:showSerName val="0"/>
          <c:showPercent val="0"/>
          <c:showBubbleSize val="0"/>
        </c:dLbls>
        <c:gapWidth val="140"/>
        <c:overlap val="-30"/>
        <c:axId val="638091271"/>
        <c:axId val="638093831"/>
      </c:barChart>
      <c:catAx>
        <c:axId val="638091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38093831"/>
        <c:crosses val="autoZero"/>
        <c:auto val="1"/>
        <c:lblAlgn val="ctr"/>
        <c:lblOffset val="100"/>
        <c:noMultiLvlLbl val="0"/>
      </c:catAx>
      <c:valAx>
        <c:axId val="63809383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38091271"/>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Mem Caché 32KB Función totalmente asociativa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'[DatosP2.xlsx]Apartado B'!A4</c:f>
              <c:strCache>
                <c:ptCount val="1"/>
                <c:pt idx="0">
                  <c:v>Tasa Aciertos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'[DatosP2.xlsx]Apartado B'!$B$3:$E$3</c:f>
              <c:strCache>
                <c:ptCount val="4"/>
                <c:pt idx="0">
                  <c:v>Aleatorio</c:v>
                </c:pt>
                <c:pt idx="1">
                  <c:v>FIFO</c:v>
                </c:pt>
                <c:pt idx="2">
                  <c:v>LFU</c:v>
                </c:pt>
                <c:pt idx="3">
                  <c:v>LRU</c:v>
                </c:pt>
              </c:strCache>
            </c:strRef>
          </c:cat>
          <c:val>
            <c:numRef>
              <c:f>'[DatosP2.xlsx]Apartado B'!$B$4:$E$4</c:f>
              <c:numCache>
                <c:formatCode>General</c:formatCode>
                <c:ptCount val="4"/>
                <c:pt idx="0">
                  <c:v>98.03</c:v>
                </c:pt>
                <c:pt idx="1">
                  <c:v>98.07</c:v>
                </c:pt>
                <c:pt idx="2">
                  <c:v>98.17</c:v>
                </c:pt>
                <c:pt idx="3">
                  <c:v>98.26</c:v>
                </c:pt>
              </c:numCache>
            </c:numRef>
          </c:val>
          <c:extLst>
            <c:ext xmlns:c16="http://schemas.microsoft.com/office/drawing/2014/chart" uri="{C3380CC4-5D6E-409C-BE32-E72D297353CC}">
              <c16:uniqueId val="{00000000-38F1-4A48-BF06-CF107CC0FECD}"/>
            </c:ext>
          </c:extLst>
        </c:ser>
        <c:dLbls>
          <c:showLegendKey val="0"/>
          <c:showVal val="0"/>
          <c:showCatName val="0"/>
          <c:showSerName val="0"/>
          <c:showPercent val="0"/>
          <c:showBubbleSize val="0"/>
        </c:dLbls>
        <c:gapWidth val="140"/>
        <c:overlap val="-27"/>
        <c:axId val="2042037255"/>
        <c:axId val="2042039303"/>
      </c:barChart>
      <c:lineChart>
        <c:grouping val="standard"/>
        <c:varyColors val="0"/>
        <c:ser>
          <c:idx val="1"/>
          <c:order val="1"/>
          <c:tx>
            <c:strRef>
              <c:f>'[DatosP2.xlsx]Apartado B'!A5</c:f>
              <c:strCache>
                <c:ptCount val="1"/>
                <c:pt idx="0">
                  <c:v>Tasa Fallos</c:v>
                </c:pt>
              </c:strCache>
            </c:strRef>
          </c:tx>
          <c:spPr>
            <a:ln w="28575" cap="rnd">
              <a:solidFill>
                <a:schemeClr val="accent2"/>
              </a:solidFill>
              <a:round/>
            </a:ln>
            <a:effectLst/>
          </c:spPr>
          <c:marker>
            <c:symbol val="none"/>
          </c:marker>
          <c:cat>
            <c:strRef>
              <c:f>'[DatosP2.xlsx]Apartado B'!$B$3:$E$3</c:f>
              <c:strCache>
                <c:ptCount val="4"/>
                <c:pt idx="0">
                  <c:v>Aleatorio</c:v>
                </c:pt>
                <c:pt idx="1">
                  <c:v>FIFO</c:v>
                </c:pt>
                <c:pt idx="2">
                  <c:v>LFU</c:v>
                </c:pt>
                <c:pt idx="3">
                  <c:v>LRU</c:v>
                </c:pt>
              </c:strCache>
            </c:strRef>
          </c:cat>
          <c:val>
            <c:numRef>
              <c:f>'[DatosP2.xlsx]Apartado B'!$B$5:$E$5</c:f>
              <c:numCache>
                <c:formatCode>General</c:formatCode>
                <c:ptCount val="4"/>
                <c:pt idx="0">
                  <c:v>1.97</c:v>
                </c:pt>
                <c:pt idx="1">
                  <c:v>1.93</c:v>
                </c:pt>
                <c:pt idx="2">
                  <c:v>1.83</c:v>
                </c:pt>
                <c:pt idx="3">
                  <c:v>1.74</c:v>
                </c:pt>
              </c:numCache>
            </c:numRef>
          </c:val>
          <c:smooth val="0"/>
          <c:extLst>
            <c:ext xmlns:c16="http://schemas.microsoft.com/office/drawing/2014/chart" uri="{C3380CC4-5D6E-409C-BE32-E72D297353CC}">
              <c16:uniqueId val="{00000001-38F1-4A48-BF06-CF107CC0FECD}"/>
            </c:ext>
          </c:extLst>
        </c:ser>
        <c:dLbls>
          <c:showLegendKey val="0"/>
          <c:showVal val="0"/>
          <c:showCatName val="0"/>
          <c:showSerName val="0"/>
          <c:showPercent val="0"/>
          <c:showBubbleSize val="0"/>
        </c:dLbls>
        <c:marker val="1"/>
        <c:smooth val="0"/>
        <c:axId val="251258888"/>
        <c:axId val="251256840"/>
      </c:lineChart>
      <c:catAx>
        <c:axId val="2042037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42039303"/>
        <c:crosses val="autoZero"/>
        <c:auto val="1"/>
        <c:lblAlgn val="ctr"/>
        <c:lblOffset val="100"/>
        <c:noMultiLvlLbl val="0"/>
      </c:catAx>
      <c:valAx>
        <c:axId val="2042039303"/>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42037255"/>
        <c:crosses val="autoZero"/>
        <c:crossBetween val="between"/>
      </c:valAx>
      <c:valAx>
        <c:axId val="251256840"/>
        <c:scaling>
          <c:orientation val="minMax"/>
          <c:max val="100"/>
        </c:scaling>
        <c:delete val="1"/>
        <c:axPos val="r"/>
        <c:numFmt formatCode="General" sourceLinked="1"/>
        <c:majorTickMark val="out"/>
        <c:minorTickMark val="none"/>
        <c:tickLblPos val="nextTo"/>
        <c:crossAx val="251258888"/>
        <c:crosses val="max"/>
        <c:crossBetween val="between"/>
      </c:valAx>
      <c:catAx>
        <c:axId val="251258888"/>
        <c:scaling>
          <c:orientation val="minMax"/>
        </c:scaling>
        <c:delete val="1"/>
        <c:axPos val="b"/>
        <c:numFmt formatCode="General" sourceLinked="1"/>
        <c:majorTickMark val="out"/>
        <c:minorTickMark val="none"/>
        <c:tickLblPos val="nextTo"/>
        <c:crossAx val="25125684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E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Memoria 32 KB traza Fichero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[DatosP2.xlsx]Hoja1!B2</c:f>
              <c:strCache>
                <c:ptCount val="1"/>
                <c:pt idx="0">
                  <c:v>Tasa aciertos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[DatosP2.xlsx]Hoja1!$A$3:$A$4</c:f>
              <c:strCache>
                <c:ptCount val="2"/>
                <c:pt idx="0">
                  <c:v>Totalmente Asociativa</c:v>
                </c:pt>
                <c:pt idx="1">
                  <c:v>Asociación directa</c:v>
                </c:pt>
              </c:strCache>
            </c:strRef>
          </c:cat>
          <c:val>
            <c:numRef>
              <c:f>[DatosP2.xlsx]Hoja1!$B$3:$B$4</c:f>
              <c:numCache>
                <c:formatCode>General</c:formatCode>
                <c:ptCount val="2"/>
                <c:pt idx="0">
                  <c:v>24.9</c:v>
                </c:pt>
                <c:pt idx="1">
                  <c:v>88.34</c:v>
                </c:pt>
              </c:numCache>
            </c:numRef>
          </c:val>
          <c:extLst>
            <c:ext xmlns:c16="http://schemas.microsoft.com/office/drawing/2014/chart" uri="{C3380CC4-5D6E-409C-BE32-E72D297353CC}">
              <c16:uniqueId val="{00000000-A81A-4EE6-A0A3-FD311607962E}"/>
            </c:ext>
          </c:extLst>
        </c:ser>
        <c:ser>
          <c:idx val="1"/>
          <c:order val="1"/>
          <c:tx>
            <c:strRef>
              <c:f>[DatosP2.xlsx]Hoja1!C2</c:f>
              <c:strCache>
                <c:ptCount val="1"/>
                <c:pt idx="0">
                  <c:v>tasa fallos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[DatosP2.xlsx]Hoja1!$A$3:$A$4</c:f>
              <c:strCache>
                <c:ptCount val="2"/>
                <c:pt idx="0">
                  <c:v>Totalmente Asociativa</c:v>
                </c:pt>
                <c:pt idx="1">
                  <c:v>Asociación directa</c:v>
                </c:pt>
              </c:strCache>
            </c:strRef>
          </c:cat>
          <c:val>
            <c:numRef>
              <c:f>[DatosP2.xlsx]Hoja1!$C$3:$C$4</c:f>
              <c:numCache>
                <c:formatCode>General</c:formatCode>
                <c:ptCount val="2"/>
                <c:pt idx="0">
                  <c:v>74.099999999999994</c:v>
                </c:pt>
                <c:pt idx="1">
                  <c:v>11.66</c:v>
                </c:pt>
              </c:numCache>
            </c:numRef>
          </c:val>
          <c:extLst>
            <c:ext xmlns:c16="http://schemas.microsoft.com/office/drawing/2014/chart" uri="{C3380CC4-5D6E-409C-BE32-E72D297353CC}">
              <c16:uniqueId val="{00000001-A81A-4EE6-A0A3-FD311607962E}"/>
            </c:ext>
          </c:extLst>
        </c:ser>
        <c:dLbls>
          <c:showLegendKey val="0"/>
          <c:showVal val="0"/>
          <c:showCatName val="0"/>
          <c:showSerName val="0"/>
          <c:showPercent val="0"/>
          <c:showBubbleSize val="0"/>
        </c:dLbls>
        <c:gapWidth val="140"/>
        <c:overlap val="-30"/>
        <c:axId val="612050440"/>
        <c:axId val="612052488"/>
      </c:barChart>
      <c:catAx>
        <c:axId val="612050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Campo1</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12052488"/>
        <c:crosses val="autoZero"/>
        <c:auto val="1"/>
        <c:lblAlgn val="ctr"/>
        <c:lblOffset val="100"/>
        <c:noMultiLvlLbl val="0"/>
      </c:catAx>
      <c:valAx>
        <c:axId val="61205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612050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0073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3788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66373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7658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04845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01471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8208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11154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05015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05206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3536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4/22/2024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8837829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EE9A2163-4C8A-0324-4F92-B27035075833}"/>
              </a:ext>
            </a:extLst>
          </p:cNvPr>
          <p:cNvPicPr>
            <a:picLocks noChangeAspect="1"/>
          </p:cNvPicPr>
          <p:nvPr/>
        </p:nvPicPr>
        <p:blipFill rotWithShape="1">
          <a:blip r:embed="rId2">
            <a:alphaModFix amt="70000"/>
          </a:blip>
          <a:srcRect t="15599" r="6" b="6"/>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Subtítulo 2">
            <a:extLst>
              <a:ext uri="{FF2B5EF4-FFF2-40B4-BE49-F238E27FC236}">
                <a16:creationId xmlns:a16="http://schemas.microsoft.com/office/drawing/2014/main" id="{1342AD50-35D3-5F77-4117-EDB07492C9B0}"/>
              </a:ext>
            </a:extLst>
          </p:cNvPr>
          <p:cNvSpPr>
            <a:spLocks noGrp="1"/>
          </p:cNvSpPr>
          <p:nvPr/>
        </p:nvSpPr>
        <p:spPr>
          <a:xfrm>
            <a:off x="3048000" y="5199106"/>
            <a:ext cx="9144000" cy="16557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es-ES"/>
              <a:t>Realizado por:</a:t>
            </a:r>
          </a:p>
          <a:p>
            <a:pPr algn="r"/>
            <a:r>
              <a:rPr lang="es-ES"/>
              <a:t> Israel Fargas Asquith</a:t>
            </a:r>
          </a:p>
          <a:p>
            <a:pPr algn="r"/>
            <a:r>
              <a:rPr lang="es-ES"/>
              <a:t>Carlos Pérez Borrego</a:t>
            </a:r>
          </a:p>
        </p:txBody>
      </p:sp>
      <p:sp>
        <p:nvSpPr>
          <p:cNvPr id="6" name="Título 1">
            <a:extLst>
              <a:ext uri="{FF2B5EF4-FFF2-40B4-BE49-F238E27FC236}">
                <a16:creationId xmlns:a16="http://schemas.microsoft.com/office/drawing/2014/main" id="{3734B3C1-98C0-6F3D-6B3C-B2DF5DC8D95B}"/>
              </a:ext>
            </a:extLst>
          </p:cNvPr>
          <p:cNvSpPr>
            <a:spLocks noGrp="1"/>
          </p:cNvSpPr>
          <p:nvPr/>
        </p:nvSpPr>
        <p:spPr>
          <a:xfrm>
            <a:off x="1411941" y="2084227"/>
            <a:ext cx="9144000" cy="2387600"/>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800">
                <a:solidFill>
                  <a:schemeClr val="bg1"/>
                </a:solidFill>
                <a:latin typeface="Arial Nova"/>
              </a:rPr>
              <a:t>Arquitectura de Computadores</a:t>
            </a:r>
            <a:br>
              <a:rPr lang="es-ES" sz="4800">
                <a:solidFill>
                  <a:schemeClr val="bg1"/>
                </a:solidFill>
                <a:latin typeface="Arial Nova"/>
              </a:rPr>
            </a:br>
            <a:r>
              <a:rPr lang="es-ES" sz="4800">
                <a:solidFill>
                  <a:schemeClr val="bg1"/>
                </a:solidFill>
                <a:latin typeface="Arial Nova"/>
              </a:rPr>
              <a:t>Práctica 2: </a:t>
            </a:r>
            <a:r>
              <a:rPr lang="es-ES" sz="4800">
                <a:solidFill>
                  <a:schemeClr val="bg1"/>
                </a:solidFill>
                <a:ea typeface="+mj-lt"/>
                <a:cs typeface="+mj-lt"/>
              </a:rPr>
              <a:t>Estudio de la Memoria Caché</a:t>
            </a:r>
          </a:p>
          <a:p>
            <a:pPr algn="ctr"/>
            <a:r>
              <a:rPr lang="es-ES" sz="4800">
                <a:solidFill>
                  <a:schemeClr val="bg1"/>
                </a:solidFill>
                <a:ea typeface="+mj-lt"/>
                <a:cs typeface="+mj-lt"/>
              </a:rPr>
              <a:t>(Correspondencia, Reemplazo y Trazas)</a:t>
            </a:r>
            <a:endParaRPr lang="es-ES" sz="4800">
              <a:solidFill>
                <a:schemeClr val="bg1"/>
              </a:solidFill>
              <a:cs typeface="Posterama"/>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echa: hacia la izquierda 11">
            <a:extLst>
              <a:ext uri="{FF2B5EF4-FFF2-40B4-BE49-F238E27FC236}">
                <a16:creationId xmlns:a16="http://schemas.microsoft.com/office/drawing/2014/main" id="{1EAA88E3-BE37-FBFF-65DB-F2F970086DF2}"/>
              </a:ext>
            </a:extLst>
          </p:cNvPr>
          <p:cNvSpPr/>
          <p:nvPr/>
        </p:nvSpPr>
        <p:spPr>
          <a:xfrm>
            <a:off x="4686822" y="3632547"/>
            <a:ext cx="1837150" cy="9185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61165BDA-BFB3-A6B7-2401-78BA1CC2AB4D}"/>
              </a:ext>
            </a:extLst>
          </p:cNvPr>
          <p:cNvSpPr/>
          <p:nvPr/>
        </p:nvSpPr>
        <p:spPr>
          <a:xfrm>
            <a:off x="5250493" y="1962412"/>
            <a:ext cx="1701451" cy="7515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D9943CC8-E27B-D22F-2F19-1B429B7782D4}"/>
              </a:ext>
            </a:extLst>
          </p:cNvPr>
          <p:cNvSpPr>
            <a:spLocks noGrp="1"/>
          </p:cNvSpPr>
          <p:nvPr>
            <p:ph type="title"/>
          </p:nvPr>
        </p:nvSpPr>
        <p:spPr/>
        <p:txBody>
          <a:bodyPr/>
          <a:lstStyle/>
          <a:p>
            <a:r>
              <a:rPr lang="es-ES">
                <a:cs typeface="Posterama"/>
              </a:rPr>
              <a:t>DATOS ALGORITMOS DE REEMPLAZO</a:t>
            </a:r>
          </a:p>
        </p:txBody>
      </p:sp>
      <p:sp>
        <p:nvSpPr>
          <p:cNvPr id="9" name="CuadroTexto 8">
            <a:extLst>
              <a:ext uri="{FF2B5EF4-FFF2-40B4-BE49-F238E27FC236}">
                <a16:creationId xmlns:a16="http://schemas.microsoft.com/office/drawing/2014/main" id="{EF06F390-B8B6-B8E5-7B4D-513CB2CB3EB7}"/>
              </a:ext>
            </a:extLst>
          </p:cNvPr>
          <p:cNvSpPr txBox="1"/>
          <p:nvPr/>
        </p:nvSpPr>
        <p:spPr>
          <a:xfrm>
            <a:off x="5605397" y="2160739"/>
            <a:ext cx="1346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LRU</a:t>
            </a:r>
          </a:p>
        </p:txBody>
      </p:sp>
      <p:sp>
        <p:nvSpPr>
          <p:cNvPr id="10" name="CuadroTexto 9">
            <a:extLst>
              <a:ext uri="{FF2B5EF4-FFF2-40B4-BE49-F238E27FC236}">
                <a16:creationId xmlns:a16="http://schemas.microsoft.com/office/drawing/2014/main" id="{25D89080-E5F3-F94F-79DA-7990109F697C}"/>
              </a:ext>
            </a:extLst>
          </p:cNvPr>
          <p:cNvSpPr txBox="1"/>
          <p:nvPr/>
        </p:nvSpPr>
        <p:spPr>
          <a:xfrm>
            <a:off x="5250491" y="3914382"/>
            <a:ext cx="1482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LFU</a:t>
            </a:r>
          </a:p>
        </p:txBody>
      </p:sp>
      <p:pic>
        <p:nvPicPr>
          <p:cNvPr id="3" name="Imagen 2" descr="Tabla&#10;&#10;Descripción generada automáticamente">
            <a:extLst>
              <a:ext uri="{FF2B5EF4-FFF2-40B4-BE49-F238E27FC236}">
                <a16:creationId xmlns:a16="http://schemas.microsoft.com/office/drawing/2014/main" id="{64638209-B0B3-8E48-9F6C-78EA90C34B4F}"/>
              </a:ext>
            </a:extLst>
          </p:cNvPr>
          <p:cNvPicPr>
            <a:picLocks noChangeAspect="1"/>
          </p:cNvPicPr>
          <p:nvPr/>
        </p:nvPicPr>
        <p:blipFill>
          <a:blip r:embed="rId2"/>
          <a:stretch>
            <a:fillRect/>
          </a:stretch>
        </p:blipFill>
        <p:spPr>
          <a:xfrm>
            <a:off x="93945" y="1451454"/>
            <a:ext cx="4572000" cy="2514600"/>
          </a:xfrm>
          <a:prstGeom prst="rect">
            <a:avLst/>
          </a:prstGeom>
        </p:spPr>
      </p:pic>
      <p:pic>
        <p:nvPicPr>
          <p:cNvPr id="8" name="Imagen 7" descr="Interfaz de usuario gráfica&#10;&#10;Descripción generada automáticamente">
            <a:extLst>
              <a:ext uri="{FF2B5EF4-FFF2-40B4-BE49-F238E27FC236}">
                <a16:creationId xmlns:a16="http://schemas.microsoft.com/office/drawing/2014/main" id="{A69EE2E9-B528-02E3-16EB-7D5DD3FB2588}"/>
              </a:ext>
            </a:extLst>
          </p:cNvPr>
          <p:cNvPicPr>
            <a:picLocks noChangeAspect="1"/>
          </p:cNvPicPr>
          <p:nvPr/>
        </p:nvPicPr>
        <p:blipFill>
          <a:blip r:embed="rId3"/>
          <a:stretch>
            <a:fillRect/>
          </a:stretch>
        </p:blipFill>
        <p:spPr>
          <a:xfrm>
            <a:off x="93945" y="3918886"/>
            <a:ext cx="4572000" cy="2924175"/>
          </a:xfrm>
          <a:prstGeom prst="rect">
            <a:avLst/>
          </a:prstGeom>
        </p:spPr>
      </p:pic>
      <p:pic>
        <p:nvPicPr>
          <p:cNvPr id="13" name="Imagen 12" descr="Interfaz de usuario gráfica, Tabla&#10;&#10;Descripción generada automáticamente">
            <a:extLst>
              <a:ext uri="{FF2B5EF4-FFF2-40B4-BE49-F238E27FC236}">
                <a16:creationId xmlns:a16="http://schemas.microsoft.com/office/drawing/2014/main" id="{B94796AF-ABAB-05BF-2218-308222F8C457}"/>
              </a:ext>
            </a:extLst>
          </p:cNvPr>
          <p:cNvPicPr>
            <a:picLocks noChangeAspect="1"/>
          </p:cNvPicPr>
          <p:nvPr/>
        </p:nvPicPr>
        <p:blipFill>
          <a:blip r:embed="rId4"/>
          <a:stretch>
            <a:fillRect/>
          </a:stretch>
        </p:blipFill>
        <p:spPr>
          <a:xfrm>
            <a:off x="6967146" y="1452367"/>
            <a:ext cx="4562475" cy="2533650"/>
          </a:xfrm>
          <a:prstGeom prst="rect">
            <a:avLst/>
          </a:prstGeom>
        </p:spPr>
      </p:pic>
      <p:pic>
        <p:nvPicPr>
          <p:cNvPr id="14" name="Imagen 13" descr="Interfaz de usuario gráfica&#10;&#10;Descripción generada automáticamente">
            <a:extLst>
              <a:ext uri="{FF2B5EF4-FFF2-40B4-BE49-F238E27FC236}">
                <a16:creationId xmlns:a16="http://schemas.microsoft.com/office/drawing/2014/main" id="{EE522F0B-4C17-0B24-1EE8-B4FE0852B0E9}"/>
              </a:ext>
            </a:extLst>
          </p:cNvPr>
          <p:cNvPicPr>
            <a:picLocks noChangeAspect="1"/>
          </p:cNvPicPr>
          <p:nvPr/>
        </p:nvPicPr>
        <p:blipFill>
          <a:blip r:embed="rId5"/>
          <a:stretch>
            <a:fillRect/>
          </a:stretch>
        </p:blipFill>
        <p:spPr>
          <a:xfrm>
            <a:off x="6962384" y="3914123"/>
            <a:ext cx="4572000" cy="2933700"/>
          </a:xfrm>
          <a:prstGeom prst="rect">
            <a:avLst/>
          </a:prstGeom>
        </p:spPr>
      </p:pic>
    </p:spTree>
    <p:extLst>
      <p:ext uri="{BB962C8B-B14F-4D97-AF65-F5344CB8AC3E}">
        <p14:creationId xmlns:p14="http://schemas.microsoft.com/office/powerpoint/2010/main" val="299573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48338-A346-C6C1-78A1-ABB4E0C193C3}"/>
              </a:ext>
            </a:extLst>
          </p:cNvPr>
          <p:cNvSpPr>
            <a:spLocks noGrp="1"/>
          </p:cNvSpPr>
          <p:nvPr>
            <p:ph type="title"/>
          </p:nvPr>
        </p:nvSpPr>
        <p:spPr/>
        <p:txBody>
          <a:bodyPr/>
          <a:lstStyle/>
          <a:p>
            <a:r>
              <a:rPr lang="es-ES">
                <a:cs typeface="Posterama"/>
              </a:rPr>
              <a:t>DISEÑO DE TRAZAS DE MEMORIA</a:t>
            </a:r>
            <a:endParaRPr lang="es-ES"/>
          </a:p>
        </p:txBody>
      </p:sp>
      <p:sp>
        <p:nvSpPr>
          <p:cNvPr id="3" name="Marcador de contenido 2">
            <a:extLst>
              <a:ext uri="{FF2B5EF4-FFF2-40B4-BE49-F238E27FC236}">
                <a16:creationId xmlns:a16="http://schemas.microsoft.com/office/drawing/2014/main" id="{1D9364C4-1F52-E027-1535-5D9A6EA89A7A}"/>
              </a:ext>
            </a:extLst>
          </p:cNvPr>
          <p:cNvSpPr>
            <a:spLocks noGrp="1"/>
          </p:cNvSpPr>
          <p:nvPr>
            <p:ph idx="1"/>
          </p:nvPr>
        </p:nvSpPr>
        <p:spPr/>
        <p:txBody>
          <a:bodyPr vert="horz" lIns="91440" tIns="45720" rIns="91440" bIns="45720" rtlCol="0" anchor="t">
            <a:normAutofit/>
          </a:bodyPr>
          <a:lstStyle/>
          <a:p>
            <a:pPr marL="0" indent="0">
              <a:buNone/>
            </a:pPr>
            <a:r>
              <a:rPr lang="es-ES"/>
              <a:t>Ahora vamos a diseñar 3 trazas.</a:t>
            </a:r>
          </a:p>
          <a:p>
            <a:pPr marL="0" indent="0">
              <a:buNone/>
            </a:pPr>
            <a:r>
              <a:rPr lang="es-ES"/>
              <a:t>Las especificaciones de la MP serán las mismas que antes.</a:t>
            </a:r>
          </a:p>
          <a:p>
            <a:pPr marL="0" indent="0" algn="just">
              <a:buNone/>
            </a:pPr>
            <a:r>
              <a:rPr lang="es-ES"/>
              <a:t>Para el caso de la traza 1 </a:t>
            </a:r>
            <a:r>
              <a:rPr lang="es-ES">
                <a:ea typeface="+mn-lt"/>
                <a:cs typeface="+mn-lt"/>
              </a:rPr>
              <a:t>usaremos una función de correspondencia</a:t>
            </a:r>
            <a:r>
              <a:rPr lang="es-ES"/>
              <a:t> directa vs totalmente asociativa, y para las trazas 2 y 3, asociativa por conjuntos (4 conjuntos).</a:t>
            </a:r>
          </a:p>
        </p:txBody>
      </p:sp>
    </p:spTree>
    <p:extLst>
      <p:ext uri="{BB962C8B-B14F-4D97-AF65-F5344CB8AC3E}">
        <p14:creationId xmlns:p14="http://schemas.microsoft.com/office/powerpoint/2010/main" val="359230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090424E-B632-A985-592C-CC23DDFDD6C8}"/>
              </a:ext>
            </a:extLst>
          </p:cNvPr>
          <p:cNvSpPr>
            <a:spLocks noGrp="1"/>
          </p:cNvSpPr>
          <p:nvPr>
            <p:ph type="title"/>
          </p:nvPr>
        </p:nvSpPr>
        <p:spPr>
          <a:xfrm>
            <a:off x="838200" y="365125"/>
            <a:ext cx="10515600" cy="1325563"/>
          </a:xfrm>
        </p:spPr>
        <p:txBody>
          <a:bodyPr>
            <a:normAutofit fontScale="90000"/>
          </a:bodyPr>
          <a:lstStyle/>
          <a:p>
            <a:pPr algn="ctr"/>
            <a:r>
              <a:rPr lang="es-ES">
                <a:cs typeface="Posterama"/>
              </a:rPr>
              <a:t>FORMATO DE DIRECCIÓN DE LA MP</a:t>
            </a:r>
            <a:br>
              <a:rPr lang="es-ES">
                <a:cs typeface="Posterama"/>
              </a:rPr>
            </a:br>
            <a:r>
              <a:rPr lang="es-ES">
                <a:cs typeface="Posterama"/>
              </a:rPr>
              <a:t>(FICHERO1.prg)</a:t>
            </a:r>
          </a:p>
        </p:txBody>
      </p:sp>
      <p:pic>
        <p:nvPicPr>
          <p:cNvPr id="2" name="Imagen 1" descr="Tabla&#10;&#10;Descripción generada automáticamente">
            <a:extLst>
              <a:ext uri="{FF2B5EF4-FFF2-40B4-BE49-F238E27FC236}">
                <a16:creationId xmlns:a16="http://schemas.microsoft.com/office/drawing/2014/main" id="{903E0C68-3CB2-0A35-0E37-6FF772154836}"/>
              </a:ext>
            </a:extLst>
          </p:cNvPr>
          <p:cNvPicPr>
            <a:picLocks noChangeAspect="1"/>
          </p:cNvPicPr>
          <p:nvPr/>
        </p:nvPicPr>
        <p:blipFill>
          <a:blip r:embed="rId2"/>
          <a:stretch>
            <a:fillRect/>
          </a:stretch>
        </p:blipFill>
        <p:spPr>
          <a:xfrm>
            <a:off x="4386155" y="1718948"/>
            <a:ext cx="7496175" cy="1914525"/>
          </a:xfrm>
          <a:prstGeom prst="rect">
            <a:avLst/>
          </a:prstGeom>
        </p:spPr>
      </p:pic>
      <p:pic>
        <p:nvPicPr>
          <p:cNvPr id="5" name="Imagen 4" descr="Tabla&#10;&#10;Descripción generada automáticamente">
            <a:extLst>
              <a:ext uri="{FF2B5EF4-FFF2-40B4-BE49-F238E27FC236}">
                <a16:creationId xmlns:a16="http://schemas.microsoft.com/office/drawing/2014/main" id="{91F7A5C9-72B7-DEE3-23D5-71093108298A}"/>
              </a:ext>
            </a:extLst>
          </p:cNvPr>
          <p:cNvPicPr>
            <a:picLocks noChangeAspect="1"/>
          </p:cNvPicPr>
          <p:nvPr/>
        </p:nvPicPr>
        <p:blipFill>
          <a:blip r:embed="rId3"/>
          <a:stretch>
            <a:fillRect/>
          </a:stretch>
        </p:blipFill>
        <p:spPr>
          <a:xfrm>
            <a:off x="4384754" y="3673987"/>
            <a:ext cx="7543800" cy="1924050"/>
          </a:xfrm>
          <a:prstGeom prst="rect">
            <a:avLst/>
          </a:prstGeom>
        </p:spPr>
      </p:pic>
      <p:sp>
        <p:nvSpPr>
          <p:cNvPr id="3" name="CuadroTexto 2">
            <a:extLst>
              <a:ext uri="{FF2B5EF4-FFF2-40B4-BE49-F238E27FC236}">
                <a16:creationId xmlns:a16="http://schemas.microsoft.com/office/drawing/2014/main" id="{BE0D4C71-F4C6-AAC1-99B2-97AF002341B3}"/>
              </a:ext>
            </a:extLst>
          </p:cNvPr>
          <p:cNvSpPr txBox="1"/>
          <p:nvPr/>
        </p:nvSpPr>
        <p:spPr>
          <a:xfrm>
            <a:off x="751561" y="1858027"/>
            <a:ext cx="35490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Partiendo de la base que necesitamos 31 bits para direccionar toda la memoria principal, los formatos que surgen son los siguientes.</a:t>
            </a:r>
          </a:p>
        </p:txBody>
      </p:sp>
      <p:sp>
        <p:nvSpPr>
          <p:cNvPr id="4" name="CuadroTexto 3">
            <a:extLst>
              <a:ext uri="{FF2B5EF4-FFF2-40B4-BE49-F238E27FC236}">
                <a16:creationId xmlns:a16="http://schemas.microsoft.com/office/drawing/2014/main" id="{8AEC082D-B002-D9C8-101D-4B91DFFB592A}"/>
              </a:ext>
            </a:extLst>
          </p:cNvPr>
          <p:cNvSpPr txBox="1"/>
          <p:nvPr/>
        </p:nvSpPr>
        <p:spPr>
          <a:xfrm>
            <a:off x="761999" y="5594959"/>
            <a:ext cx="71607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0 </a:t>
            </a:r>
            <a:r>
              <a:rPr lang="es-ES">
                <a:solidFill>
                  <a:schemeClr val="accent6"/>
                </a:solidFill>
                <a:ea typeface="+mn-lt"/>
                <a:cs typeface="+mn-lt"/>
              </a:rPr>
              <a:t>00000174  etiqueta     </a:t>
            </a:r>
            <a:r>
              <a:rPr lang="es-ES">
                <a:solidFill>
                  <a:srgbClr val="FF0000"/>
                </a:solidFill>
                <a:ea typeface="+mn-lt"/>
                <a:cs typeface="+mn-lt"/>
              </a:rPr>
              <a:t>palabra</a:t>
            </a:r>
          </a:p>
          <a:p>
            <a:r>
              <a:rPr lang="es-ES">
                <a:ea typeface="+mn-lt"/>
                <a:cs typeface="+mn-lt"/>
              </a:rPr>
              <a:t>0 </a:t>
            </a:r>
            <a:r>
              <a:rPr lang="es-ES">
                <a:solidFill>
                  <a:schemeClr val="accent6"/>
                </a:solidFill>
                <a:ea typeface="+mn-lt"/>
                <a:cs typeface="+mn-lt"/>
              </a:rPr>
              <a:t>000 0000 0000 0000 0000 00</a:t>
            </a:r>
            <a:r>
              <a:rPr lang="es-ES">
                <a:solidFill>
                  <a:srgbClr val="FF0000"/>
                </a:solidFill>
                <a:ea typeface="+mn-lt"/>
                <a:cs typeface="+mn-lt"/>
              </a:rPr>
              <a:t>01 0111 0100 </a:t>
            </a:r>
            <a:r>
              <a:rPr lang="es-ES">
                <a:ea typeface="+mn-lt"/>
                <a:cs typeface="+mn-lt"/>
              </a:rPr>
              <a:t>totalmente asociativa</a:t>
            </a:r>
          </a:p>
          <a:p>
            <a:r>
              <a:rPr lang="es-ES">
                <a:ea typeface="+mn-lt"/>
                <a:cs typeface="+mn-lt"/>
              </a:rPr>
              <a:t>      </a:t>
            </a:r>
            <a:r>
              <a:rPr lang="es-ES">
                <a:solidFill>
                  <a:schemeClr val="accent6"/>
                </a:solidFill>
                <a:ea typeface="+mn-lt"/>
                <a:cs typeface="+mn-lt"/>
              </a:rPr>
              <a:t>etiqueta</a:t>
            </a:r>
            <a:r>
              <a:rPr lang="es-ES">
                <a:solidFill>
                  <a:srgbClr val="000000"/>
                </a:solidFill>
                <a:ea typeface="+mn-lt"/>
                <a:cs typeface="+mn-lt"/>
              </a:rPr>
              <a:t> </a:t>
            </a:r>
            <a:r>
              <a:rPr lang="es-ES">
                <a:solidFill>
                  <a:schemeClr val="accent1"/>
                </a:solidFill>
                <a:ea typeface="+mn-lt"/>
                <a:cs typeface="+mn-lt"/>
              </a:rPr>
              <a:t>bloque     </a:t>
            </a:r>
            <a:r>
              <a:rPr lang="es-ES">
                <a:solidFill>
                  <a:srgbClr val="FF0000"/>
                </a:solidFill>
                <a:ea typeface="+mn-lt"/>
                <a:cs typeface="+mn-lt"/>
              </a:rPr>
              <a:t>palabra</a:t>
            </a:r>
          </a:p>
          <a:p>
            <a:r>
              <a:rPr lang="es-ES">
                <a:ea typeface="+mn-lt"/>
                <a:cs typeface="+mn-lt"/>
              </a:rPr>
              <a:t>0 </a:t>
            </a:r>
            <a:r>
              <a:rPr lang="es-ES">
                <a:solidFill>
                  <a:schemeClr val="accent6"/>
                </a:solidFill>
                <a:ea typeface="+mn-lt"/>
                <a:cs typeface="+mn-lt"/>
              </a:rPr>
              <a:t>000 0000 0000 0000 00</a:t>
            </a:r>
            <a:r>
              <a:rPr lang="es-ES">
                <a:solidFill>
                  <a:schemeClr val="accent1"/>
                </a:solidFill>
                <a:ea typeface="+mn-lt"/>
                <a:cs typeface="+mn-lt"/>
              </a:rPr>
              <a:t>00 00</a:t>
            </a:r>
            <a:r>
              <a:rPr lang="es-ES">
                <a:solidFill>
                  <a:srgbClr val="FF0000"/>
                </a:solidFill>
                <a:ea typeface="+mn-lt"/>
                <a:cs typeface="+mn-lt"/>
              </a:rPr>
              <a:t>01 0111 0100 </a:t>
            </a:r>
            <a:r>
              <a:rPr lang="es-ES">
                <a:ea typeface="+mn-lt"/>
                <a:cs typeface="+mn-lt"/>
              </a:rPr>
              <a:t>directa</a:t>
            </a:r>
          </a:p>
          <a:p>
            <a:endParaRPr lang="es-ES">
              <a:ea typeface="+mn-lt"/>
              <a:cs typeface="+mn-lt"/>
            </a:endParaRPr>
          </a:p>
        </p:txBody>
      </p:sp>
      <p:sp>
        <p:nvSpPr>
          <p:cNvPr id="6" name="CuadroTexto 5">
            <a:extLst>
              <a:ext uri="{FF2B5EF4-FFF2-40B4-BE49-F238E27FC236}">
                <a16:creationId xmlns:a16="http://schemas.microsoft.com/office/drawing/2014/main" id="{0970BBD3-B7E6-CA02-9D2E-463B73B065C2}"/>
              </a:ext>
            </a:extLst>
          </p:cNvPr>
          <p:cNvSpPr txBox="1"/>
          <p:nvPr/>
        </p:nvSpPr>
        <p:spPr>
          <a:xfrm>
            <a:off x="762001" y="3434219"/>
            <a:ext cx="353860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De forma que la siguiente instrucción de la traza HYDRO quedaría identificada de la siguiente forma</a:t>
            </a:r>
          </a:p>
          <a:p>
            <a:r>
              <a:rPr lang="es-ES" dirty="0"/>
              <a:t>El algoritmo es el LRU</a:t>
            </a:r>
          </a:p>
        </p:txBody>
      </p:sp>
    </p:spTree>
    <p:extLst>
      <p:ext uri="{BB962C8B-B14F-4D97-AF65-F5344CB8AC3E}">
        <p14:creationId xmlns:p14="http://schemas.microsoft.com/office/powerpoint/2010/main" val="297521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3594-46BA-AAAA-3901-562850505441}"/>
              </a:ext>
            </a:extLst>
          </p:cNvPr>
          <p:cNvSpPr>
            <a:spLocks noGrp="1"/>
          </p:cNvSpPr>
          <p:nvPr>
            <p:ph type="title"/>
          </p:nvPr>
        </p:nvSpPr>
        <p:spPr/>
        <p:txBody>
          <a:bodyPr/>
          <a:lstStyle/>
          <a:p>
            <a:r>
              <a:rPr lang="es-ES">
                <a:ea typeface="+mj-lt"/>
                <a:cs typeface="+mj-lt"/>
              </a:rPr>
              <a:t>FICHERO1.prg</a:t>
            </a:r>
            <a:endParaRPr lang="es-ES"/>
          </a:p>
        </p:txBody>
      </p:sp>
      <p:sp>
        <p:nvSpPr>
          <p:cNvPr id="6" name="CuadroTexto 5">
            <a:extLst>
              <a:ext uri="{FF2B5EF4-FFF2-40B4-BE49-F238E27FC236}">
                <a16:creationId xmlns:a16="http://schemas.microsoft.com/office/drawing/2014/main" id="{A852C190-31BA-F40E-9B52-FE8C0F3CA184}"/>
              </a:ext>
            </a:extLst>
          </p:cNvPr>
          <p:cNvSpPr txBox="1"/>
          <p:nvPr/>
        </p:nvSpPr>
        <p:spPr>
          <a:xfrm>
            <a:off x="835068" y="1711890"/>
            <a:ext cx="102400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La secuencia de llenado de ambas memorias es la siguiente: B0, B51, B33, B38, B40, B43, B50, B73, B71, B69, B42, B76, B77, B36, B46, B15. En este punto ambas memorias están llenas de la siguiente forma:</a:t>
            </a:r>
          </a:p>
        </p:txBody>
      </p:sp>
      <p:pic>
        <p:nvPicPr>
          <p:cNvPr id="7" name="Imagen 6">
            <a:extLst>
              <a:ext uri="{FF2B5EF4-FFF2-40B4-BE49-F238E27FC236}">
                <a16:creationId xmlns:a16="http://schemas.microsoft.com/office/drawing/2014/main" id="{5F57EC47-2890-AFB0-10A1-01313D306B92}"/>
              </a:ext>
            </a:extLst>
          </p:cNvPr>
          <p:cNvPicPr>
            <a:picLocks noChangeAspect="1"/>
          </p:cNvPicPr>
          <p:nvPr/>
        </p:nvPicPr>
        <p:blipFill>
          <a:blip r:embed="rId2"/>
          <a:stretch>
            <a:fillRect/>
          </a:stretch>
        </p:blipFill>
        <p:spPr>
          <a:xfrm>
            <a:off x="587549" y="2731001"/>
            <a:ext cx="2457450" cy="3838575"/>
          </a:xfrm>
          <a:prstGeom prst="rect">
            <a:avLst/>
          </a:prstGeom>
        </p:spPr>
      </p:pic>
      <p:pic>
        <p:nvPicPr>
          <p:cNvPr id="8" name="Imagen 7" descr="Tabla&#10;&#10;Descripción generada automáticamente">
            <a:extLst>
              <a:ext uri="{FF2B5EF4-FFF2-40B4-BE49-F238E27FC236}">
                <a16:creationId xmlns:a16="http://schemas.microsoft.com/office/drawing/2014/main" id="{4134F9E4-6101-4A13-2F56-A11ADA029945}"/>
              </a:ext>
            </a:extLst>
          </p:cNvPr>
          <p:cNvPicPr>
            <a:picLocks noChangeAspect="1"/>
          </p:cNvPicPr>
          <p:nvPr/>
        </p:nvPicPr>
        <p:blipFill>
          <a:blip r:embed="rId3"/>
          <a:stretch>
            <a:fillRect/>
          </a:stretch>
        </p:blipFill>
        <p:spPr>
          <a:xfrm>
            <a:off x="3495087" y="2729174"/>
            <a:ext cx="2466975" cy="3800475"/>
          </a:xfrm>
          <a:prstGeom prst="rect">
            <a:avLst/>
          </a:prstGeom>
        </p:spPr>
      </p:pic>
      <p:sp>
        <p:nvSpPr>
          <p:cNvPr id="9" name="CuadroTexto 8">
            <a:extLst>
              <a:ext uri="{FF2B5EF4-FFF2-40B4-BE49-F238E27FC236}">
                <a16:creationId xmlns:a16="http://schemas.microsoft.com/office/drawing/2014/main" id="{B71AF79D-CBBC-AF26-FA27-F8271CDC7892}"/>
              </a:ext>
            </a:extLst>
          </p:cNvPr>
          <p:cNvSpPr txBox="1"/>
          <p:nvPr/>
        </p:nvSpPr>
        <p:spPr>
          <a:xfrm>
            <a:off x="6576163" y="2818356"/>
            <a:ext cx="3841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En las primeras 16 líneas se producen 16 fallos forzosos.</a:t>
            </a:r>
          </a:p>
        </p:txBody>
      </p:sp>
    </p:spTree>
    <p:extLst>
      <p:ext uri="{BB962C8B-B14F-4D97-AF65-F5344CB8AC3E}">
        <p14:creationId xmlns:p14="http://schemas.microsoft.com/office/powerpoint/2010/main" val="223010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3594-46BA-AAAA-3901-562850505441}"/>
              </a:ext>
            </a:extLst>
          </p:cNvPr>
          <p:cNvSpPr>
            <a:spLocks noGrp="1"/>
          </p:cNvSpPr>
          <p:nvPr>
            <p:ph type="title"/>
          </p:nvPr>
        </p:nvSpPr>
        <p:spPr/>
        <p:txBody>
          <a:bodyPr/>
          <a:lstStyle/>
          <a:p>
            <a:r>
              <a:rPr lang="es-ES">
                <a:ea typeface="+mj-lt"/>
                <a:cs typeface="+mj-lt"/>
              </a:rPr>
              <a:t>FICHERO1.prg</a:t>
            </a:r>
            <a:endParaRPr lang="es-ES"/>
          </a:p>
        </p:txBody>
      </p:sp>
      <p:sp>
        <p:nvSpPr>
          <p:cNvPr id="6" name="CuadroTexto 5">
            <a:extLst>
              <a:ext uri="{FF2B5EF4-FFF2-40B4-BE49-F238E27FC236}">
                <a16:creationId xmlns:a16="http://schemas.microsoft.com/office/drawing/2014/main" id="{A852C190-31BA-F40E-9B52-FE8C0F3CA184}"/>
              </a:ext>
            </a:extLst>
          </p:cNvPr>
          <p:cNvSpPr txBox="1"/>
          <p:nvPr/>
        </p:nvSpPr>
        <p:spPr>
          <a:xfrm>
            <a:off x="835068" y="1711890"/>
            <a:ext cx="10240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Ahora la secuencia que se da es de: B2, B0</a:t>
            </a:r>
            <a:r>
              <a:rPr lang="es-ES" dirty="0">
                <a:ea typeface="+mn-lt"/>
                <a:cs typeface="+mn-lt"/>
              </a:rPr>
              <a:t>, B51, B33, B38, B40, B43</a:t>
            </a:r>
            <a:endParaRPr lang="es-ES" dirty="0"/>
          </a:p>
        </p:txBody>
      </p:sp>
      <p:pic>
        <p:nvPicPr>
          <p:cNvPr id="3" name="Imagen 2" descr="Tabla&#10;&#10;Descripción generada automáticamente">
            <a:extLst>
              <a:ext uri="{FF2B5EF4-FFF2-40B4-BE49-F238E27FC236}">
                <a16:creationId xmlns:a16="http://schemas.microsoft.com/office/drawing/2014/main" id="{3E6B9037-A7EA-1B7E-0E88-0FF12B5CD2C3}"/>
              </a:ext>
            </a:extLst>
          </p:cNvPr>
          <p:cNvPicPr>
            <a:picLocks noChangeAspect="1"/>
          </p:cNvPicPr>
          <p:nvPr/>
        </p:nvPicPr>
        <p:blipFill>
          <a:blip r:embed="rId2"/>
          <a:stretch>
            <a:fillRect/>
          </a:stretch>
        </p:blipFill>
        <p:spPr>
          <a:xfrm>
            <a:off x="842833" y="2363440"/>
            <a:ext cx="2447925" cy="4010025"/>
          </a:xfrm>
          <a:prstGeom prst="rect">
            <a:avLst/>
          </a:prstGeom>
        </p:spPr>
      </p:pic>
      <p:pic>
        <p:nvPicPr>
          <p:cNvPr id="4" name="Imagen 3">
            <a:extLst>
              <a:ext uri="{FF2B5EF4-FFF2-40B4-BE49-F238E27FC236}">
                <a16:creationId xmlns:a16="http://schemas.microsoft.com/office/drawing/2014/main" id="{7462FFFE-5C80-0707-2B7F-BBAEC42863DC}"/>
              </a:ext>
            </a:extLst>
          </p:cNvPr>
          <p:cNvPicPr>
            <a:picLocks noChangeAspect="1"/>
          </p:cNvPicPr>
          <p:nvPr/>
        </p:nvPicPr>
        <p:blipFill>
          <a:blip r:embed="rId3"/>
          <a:stretch>
            <a:fillRect/>
          </a:stretch>
        </p:blipFill>
        <p:spPr>
          <a:xfrm>
            <a:off x="3816851" y="2361613"/>
            <a:ext cx="2428875" cy="3971925"/>
          </a:xfrm>
          <a:prstGeom prst="rect">
            <a:avLst/>
          </a:prstGeom>
        </p:spPr>
      </p:pic>
      <p:sp>
        <p:nvSpPr>
          <p:cNvPr id="5" name="CuadroTexto 4">
            <a:extLst>
              <a:ext uri="{FF2B5EF4-FFF2-40B4-BE49-F238E27FC236}">
                <a16:creationId xmlns:a16="http://schemas.microsoft.com/office/drawing/2014/main" id="{98786AD9-9B45-6300-62C8-8029B5A214A6}"/>
              </a:ext>
            </a:extLst>
          </p:cNvPr>
          <p:cNvSpPr txBox="1"/>
          <p:nvPr/>
        </p:nvSpPr>
        <p:spPr>
          <a:xfrm>
            <a:off x="6670109" y="2557396"/>
            <a:ext cx="467638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La primera vez que se ejecuta esta parte de la traza produce 1 fallo forzoso en ambos formatos, pero en el totalmente asociativo produce 6 fallos de capacidad que no se dan en el directo.</a:t>
            </a:r>
            <a:endParaRPr lang="es-ES"/>
          </a:p>
          <a:p>
            <a:r>
              <a:rPr lang="es-ES" dirty="0"/>
              <a:t>A partir del bloque B43 repetimos toda la traza desde el inicio por lo que tendremos 1 fallo de capacidad por cada siguiente iteración del bucle para el B50 y cuando lleguemos al B2 1 de capacidad para el directo y 6 para el totalmente asociativo.</a:t>
            </a:r>
          </a:p>
        </p:txBody>
      </p:sp>
    </p:spTree>
    <p:extLst>
      <p:ext uri="{BB962C8B-B14F-4D97-AF65-F5344CB8AC3E}">
        <p14:creationId xmlns:p14="http://schemas.microsoft.com/office/powerpoint/2010/main" val="170867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3594-46BA-AAAA-3901-562850505441}"/>
              </a:ext>
            </a:extLst>
          </p:cNvPr>
          <p:cNvSpPr>
            <a:spLocks noGrp="1"/>
          </p:cNvSpPr>
          <p:nvPr>
            <p:ph type="title"/>
          </p:nvPr>
        </p:nvSpPr>
        <p:spPr/>
        <p:txBody>
          <a:bodyPr/>
          <a:lstStyle/>
          <a:p>
            <a:r>
              <a:rPr lang="es-ES">
                <a:ea typeface="+mj-lt"/>
                <a:cs typeface="+mj-lt"/>
              </a:rPr>
              <a:t>FICHERO1.prg</a:t>
            </a:r>
            <a:endParaRPr lang="es-ES"/>
          </a:p>
        </p:txBody>
      </p:sp>
      <p:graphicFrame>
        <p:nvGraphicFramePr>
          <p:cNvPr id="5" name="Gráfico 4" descr="Tipo de gráfico: Columnas agrupadas. &quot;Tasa aciertos&quot;, &quot;tasa fallos&quot; por &quot;Campo1&quot;&#10;&#10;Descripción generada automáticamente">
            <a:extLst>
              <a:ext uri="{FF2B5EF4-FFF2-40B4-BE49-F238E27FC236}">
                <a16:creationId xmlns:a16="http://schemas.microsoft.com/office/drawing/2014/main" id="{54AF6D46-2374-ACA5-4AD9-3F8A3B4DC23B}"/>
              </a:ext>
            </a:extLst>
          </p:cNvPr>
          <p:cNvGraphicFramePr>
            <a:graphicFrameLocks/>
          </p:cNvGraphicFramePr>
          <p:nvPr>
            <p:extLst>
              <p:ext uri="{D42A27DB-BD31-4B8C-83A1-F6EECF244321}">
                <p14:modId xmlns:p14="http://schemas.microsoft.com/office/powerpoint/2010/main" val="1565937268"/>
              </p:ext>
            </p:extLst>
          </p:nvPr>
        </p:nvGraphicFramePr>
        <p:xfrm>
          <a:off x="762913" y="263242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11FA70E0-63C7-764D-94C2-5CCC7E719F62}"/>
              </a:ext>
            </a:extLst>
          </p:cNvPr>
          <p:cNvSpPr txBox="1"/>
          <p:nvPr/>
        </p:nvSpPr>
        <p:spPr>
          <a:xfrm>
            <a:off x="1231725" y="1711889"/>
            <a:ext cx="9530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En total tenemos una tasa de aciertos del 24,9% en la función Totalmente asociativa para las  507 líneas de código frente al 88,34% en la función Directa para las mismas líneas.</a:t>
            </a:r>
          </a:p>
        </p:txBody>
      </p:sp>
      <p:sp>
        <p:nvSpPr>
          <p:cNvPr id="6" name="CuadroTexto 5">
            <a:extLst>
              <a:ext uri="{FF2B5EF4-FFF2-40B4-BE49-F238E27FC236}">
                <a16:creationId xmlns:a16="http://schemas.microsoft.com/office/drawing/2014/main" id="{E27EA1D1-3CE3-8D79-F32F-806C361A5632}"/>
              </a:ext>
            </a:extLst>
          </p:cNvPr>
          <p:cNvSpPr txBox="1"/>
          <p:nvPr/>
        </p:nvSpPr>
        <p:spPr>
          <a:xfrm>
            <a:off x="8705588" y="3100191"/>
            <a:ext cx="255739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Hemos añadido un fichero .txt en el que hemos recogido como hemos codificando cada línea de la traza para que perteneciese a cada Bloque de MP y su correspondiente bloque en MC </a:t>
            </a:r>
          </a:p>
        </p:txBody>
      </p:sp>
      <p:pic>
        <p:nvPicPr>
          <p:cNvPr id="7" name="Imagen 6">
            <a:extLst>
              <a:ext uri="{FF2B5EF4-FFF2-40B4-BE49-F238E27FC236}">
                <a16:creationId xmlns:a16="http://schemas.microsoft.com/office/drawing/2014/main" id="{3397DA8A-0445-E2BC-6632-70E121E171D4}"/>
              </a:ext>
            </a:extLst>
          </p:cNvPr>
          <p:cNvPicPr>
            <a:picLocks noChangeAspect="1"/>
          </p:cNvPicPr>
          <p:nvPr/>
        </p:nvPicPr>
        <p:blipFill>
          <a:blip r:embed="rId3"/>
          <a:stretch>
            <a:fillRect/>
          </a:stretch>
        </p:blipFill>
        <p:spPr>
          <a:xfrm>
            <a:off x="5688643" y="3431414"/>
            <a:ext cx="3017207" cy="2260296"/>
          </a:xfrm>
          <a:prstGeom prst="rect">
            <a:avLst/>
          </a:prstGeom>
        </p:spPr>
      </p:pic>
    </p:spTree>
    <p:extLst>
      <p:ext uri="{BB962C8B-B14F-4D97-AF65-F5344CB8AC3E}">
        <p14:creationId xmlns:p14="http://schemas.microsoft.com/office/powerpoint/2010/main" val="109013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3594-46BA-AAAA-3901-562850505441}"/>
              </a:ext>
            </a:extLst>
          </p:cNvPr>
          <p:cNvSpPr>
            <a:spLocks noGrp="1"/>
          </p:cNvSpPr>
          <p:nvPr>
            <p:ph type="title"/>
          </p:nvPr>
        </p:nvSpPr>
        <p:spPr/>
        <p:txBody>
          <a:bodyPr/>
          <a:lstStyle/>
          <a:p>
            <a:r>
              <a:rPr lang="es-ES">
                <a:ea typeface="+mj-lt"/>
                <a:cs typeface="+mj-lt"/>
              </a:rPr>
              <a:t>FICHERO1.prg</a:t>
            </a:r>
            <a:endParaRPr lang="es-ES"/>
          </a:p>
        </p:txBody>
      </p:sp>
      <p:pic>
        <p:nvPicPr>
          <p:cNvPr id="5" name="Imagen 4" descr="Tabla&#10;&#10;Descripción generada automáticamente">
            <a:extLst>
              <a:ext uri="{FF2B5EF4-FFF2-40B4-BE49-F238E27FC236}">
                <a16:creationId xmlns:a16="http://schemas.microsoft.com/office/drawing/2014/main" id="{50440DDE-B650-0B3A-D784-2BE7635D440F}"/>
              </a:ext>
            </a:extLst>
          </p:cNvPr>
          <p:cNvPicPr>
            <a:picLocks noChangeAspect="1"/>
          </p:cNvPicPr>
          <p:nvPr/>
        </p:nvPicPr>
        <p:blipFill>
          <a:blip r:embed="rId2"/>
          <a:stretch>
            <a:fillRect/>
          </a:stretch>
        </p:blipFill>
        <p:spPr>
          <a:xfrm>
            <a:off x="5913458" y="2327361"/>
            <a:ext cx="5897411" cy="3247112"/>
          </a:xfrm>
          <a:prstGeom prst="rect">
            <a:avLst/>
          </a:prstGeom>
        </p:spPr>
      </p:pic>
      <p:pic>
        <p:nvPicPr>
          <p:cNvPr id="8" name="Imagen 7" descr="Tabla&#10;&#10;Descripción generada automáticamente">
            <a:extLst>
              <a:ext uri="{FF2B5EF4-FFF2-40B4-BE49-F238E27FC236}">
                <a16:creationId xmlns:a16="http://schemas.microsoft.com/office/drawing/2014/main" id="{B4D32D60-8520-62C1-9149-8DB04A923C8D}"/>
              </a:ext>
            </a:extLst>
          </p:cNvPr>
          <p:cNvPicPr>
            <a:picLocks noChangeAspect="1"/>
          </p:cNvPicPr>
          <p:nvPr/>
        </p:nvPicPr>
        <p:blipFill>
          <a:blip r:embed="rId3"/>
          <a:stretch>
            <a:fillRect/>
          </a:stretch>
        </p:blipFill>
        <p:spPr>
          <a:xfrm>
            <a:off x="222793" y="2325209"/>
            <a:ext cx="5650413" cy="3042650"/>
          </a:xfrm>
          <a:prstGeom prst="rect">
            <a:avLst/>
          </a:prstGeom>
        </p:spPr>
      </p:pic>
      <p:sp>
        <p:nvSpPr>
          <p:cNvPr id="9" name="CuadroTexto 8">
            <a:extLst>
              <a:ext uri="{FF2B5EF4-FFF2-40B4-BE49-F238E27FC236}">
                <a16:creationId xmlns:a16="http://schemas.microsoft.com/office/drawing/2014/main" id="{6388E2DE-399F-1C20-1344-EC4A64237C8F}"/>
              </a:ext>
            </a:extLst>
          </p:cNvPr>
          <p:cNvSpPr txBox="1"/>
          <p:nvPr/>
        </p:nvSpPr>
        <p:spPr>
          <a:xfrm>
            <a:off x="1430054" y="1649259"/>
            <a:ext cx="78078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Datos del resultado "en crudo"</a:t>
            </a:r>
          </a:p>
        </p:txBody>
      </p:sp>
    </p:spTree>
    <p:extLst>
      <p:ext uri="{BB962C8B-B14F-4D97-AF65-F5344CB8AC3E}">
        <p14:creationId xmlns:p14="http://schemas.microsoft.com/office/powerpoint/2010/main" val="176585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normAutofit fontScale="90000"/>
          </a:bodyPr>
          <a:lstStyle/>
          <a:p>
            <a:pPr algn="ctr"/>
            <a:r>
              <a:rPr lang="es-ES">
                <a:cs typeface="Posterama"/>
              </a:rPr>
              <a:t>FORMATO DE DIRECCIÓN DE LA MP</a:t>
            </a:r>
            <a:br>
              <a:rPr lang="es-ES">
                <a:cs typeface="Posterama"/>
              </a:rPr>
            </a:br>
            <a:r>
              <a:rPr lang="es-ES">
                <a:cs typeface="Posterama"/>
              </a:rPr>
              <a:t>(FICHERO2.prg Y FICHERO3.prg)</a:t>
            </a:r>
          </a:p>
        </p:txBody>
      </p:sp>
      <p:pic>
        <p:nvPicPr>
          <p:cNvPr id="4" name="Imagen 3" descr="Tabla&#10;&#10;Descripción generada automáticamente">
            <a:extLst>
              <a:ext uri="{FF2B5EF4-FFF2-40B4-BE49-F238E27FC236}">
                <a16:creationId xmlns:a16="http://schemas.microsoft.com/office/drawing/2014/main" id="{99A4FAF1-C6EE-A553-B87E-CDE95320580C}"/>
              </a:ext>
            </a:extLst>
          </p:cNvPr>
          <p:cNvPicPr>
            <a:picLocks noChangeAspect="1"/>
          </p:cNvPicPr>
          <p:nvPr/>
        </p:nvPicPr>
        <p:blipFill>
          <a:blip r:embed="rId2"/>
          <a:stretch>
            <a:fillRect/>
          </a:stretch>
        </p:blipFill>
        <p:spPr>
          <a:xfrm>
            <a:off x="2333625" y="2443163"/>
            <a:ext cx="7524750" cy="1971675"/>
          </a:xfrm>
          <a:prstGeom prst="rect">
            <a:avLst/>
          </a:prstGeom>
        </p:spPr>
      </p:pic>
    </p:spTree>
    <p:extLst>
      <p:ext uri="{BB962C8B-B14F-4D97-AF65-F5344CB8AC3E}">
        <p14:creationId xmlns:p14="http://schemas.microsoft.com/office/powerpoint/2010/main" val="294974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p>
        </p:txBody>
      </p:sp>
      <p:sp>
        <p:nvSpPr>
          <p:cNvPr id="5" name="CuadroTexto 4">
            <a:extLst>
              <a:ext uri="{FF2B5EF4-FFF2-40B4-BE49-F238E27FC236}">
                <a16:creationId xmlns:a16="http://schemas.microsoft.com/office/drawing/2014/main" id="{880B73D8-6A40-94B2-BC44-541B22E36F9B}"/>
              </a:ext>
            </a:extLst>
          </p:cNvPr>
          <p:cNvSpPr txBox="1"/>
          <p:nvPr/>
        </p:nvSpPr>
        <p:spPr>
          <a:xfrm>
            <a:off x="1442757" y="3571875"/>
            <a:ext cx="93148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ESTRATEGIA:</a:t>
            </a:r>
          </a:p>
          <a:p>
            <a:pPr marL="285750" indent="-285750">
              <a:buFont typeface="Calibri"/>
              <a:buChar char="-"/>
            </a:pPr>
            <a:r>
              <a:rPr lang="es-ES"/>
              <a:t>Llenamos la caché (1).</a:t>
            </a:r>
          </a:p>
          <a:p>
            <a:pPr marL="285750" indent="-285750">
              <a:buFont typeface="Calibri"/>
              <a:buChar char="-"/>
            </a:pPr>
            <a:r>
              <a:rPr lang="es-ES"/>
              <a:t>Introducimos los mismos bloques que antes pero ahora cambiamos el B15 por el B19(2).</a:t>
            </a:r>
          </a:p>
          <a:p>
            <a:pPr marL="285750" indent="-285750">
              <a:buFont typeface="Calibri"/>
              <a:buChar char="-"/>
            </a:pPr>
            <a:r>
              <a:rPr lang="es-ES"/>
              <a:t>Repetir (1 y 2 intercalados) hasta conseguir las 500 líneas.</a:t>
            </a:r>
          </a:p>
        </p:txBody>
      </p:sp>
      <p:pic>
        <p:nvPicPr>
          <p:cNvPr id="3" name="Imagen 2" descr="Imagen que contiene naranja, oscuro, azul, luz&#10;&#10;Descripción generada automáticamente">
            <a:extLst>
              <a:ext uri="{FF2B5EF4-FFF2-40B4-BE49-F238E27FC236}">
                <a16:creationId xmlns:a16="http://schemas.microsoft.com/office/drawing/2014/main" id="{D03C5BC5-C7C6-A4AD-63FC-532748E8AE42}"/>
              </a:ext>
            </a:extLst>
          </p:cNvPr>
          <p:cNvPicPr>
            <a:picLocks noChangeAspect="1"/>
          </p:cNvPicPr>
          <p:nvPr/>
        </p:nvPicPr>
        <p:blipFill>
          <a:blip r:embed="rId2"/>
          <a:stretch>
            <a:fillRect/>
          </a:stretch>
        </p:blipFill>
        <p:spPr>
          <a:xfrm>
            <a:off x="1688166" y="1968033"/>
            <a:ext cx="8815667" cy="1039345"/>
          </a:xfrm>
          <a:prstGeom prst="rect">
            <a:avLst/>
          </a:prstGeom>
        </p:spPr>
      </p:pic>
    </p:spTree>
    <p:extLst>
      <p:ext uri="{BB962C8B-B14F-4D97-AF65-F5344CB8AC3E}">
        <p14:creationId xmlns:p14="http://schemas.microsoft.com/office/powerpoint/2010/main" val="3761988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p>
        </p:txBody>
      </p:sp>
      <p:pic>
        <p:nvPicPr>
          <p:cNvPr id="3" name="Imagen 2" descr="Tabla&#10;&#10;Descripción generada automáticamente">
            <a:extLst>
              <a:ext uri="{FF2B5EF4-FFF2-40B4-BE49-F238E27FC236}">
                <a16:creationId xmlns:a16="http://schemas.microsoft.com/office/drawing/2014/main" id="{5B4A464E-0964-2660-596F-3CDACF0B0B0D}"/>
              </a:ext>
            </a:extLst>
          </p:cNvPr>
          <p:cNvPicPr>
            <a:picLocks noChangeAspect="1"/>
          </p:cNvPicPr>
          <p:nvPr/>
        </p:nvPicPr>
        <p:blipFill>
          <a:blip r:embed="rId2"/>
          <a:stretch>
            <a:fillRect/>
          </a:stretch>
        </p:blipFill>
        <p:spPr>
          <a:xfrm>
            <a:off x="1828800" y="1510833"/>
            <a:ext cx="8534400" cy="5248275"/>
          </a:xfrm>
          <a:prstGeom prst="rect">
            <a:avLst/>
          </a:prstGeom>
        </p:spPr>
      </p:pic>
    </p:spTree>
    <p:extLst>
      <p:ext uri="{BB962C8B-B14F-4D97-AF65-F5344CB8AC3E}">
        <p14:creationId xmlns:p14="http://schemas.microsoft.com/office/powerpoint/2010/main" val="415734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9D4C0-A599-A019-3131-BDD42345B506}"/>
              </a:ext>
            </a:extLst>
          </p:cNvPr>
          <p:cNvSpPr>
            <a:spLocks noGrp="1"/>
          </p:cNvSpPr>
          <p:nvPr>
            <p:ph type="title"/>
          </p:nvPr>
        </p:nvSpPr>
        <p:spPr/>
        <p:txBody>
          <a:bodyPr/>
          <a:lstStyle/>
          <a:p>
            <a:r>
              <a:rPr lang="es-ES">
                <a:cs typeface="Posterama"/>
              </a:rPr>
              <a:t>INTRODUCCIÓN</a:t>
            </a:r>
            <a:endParaRPr lang="es-ES"/>
          </a:p>
        </p:txBody>
      </p:sp>
      <p:sp>
        <p:nvSpPr>
          <p:cNvPr id="3" name="Marcador de contenido 2">
            <a:extLst>
              <a:ext uri="{FF2B5EF4-FFF2-40B4-BE49-F238E27FC236}">
                <a16:creationId xmlns:a16="http://schemas.microsoft.com/office/drawing/2014/main" id="{7D6FC32C-D0B1-ADD6-E054-633A02D2FF27}"/>
              </a:ext>
            </a:extLst>
          </p:cNvPr>
          <p:cNvSpPr>
            <a:spLocks noGrp="1"/>
          </p:cNvSpPr>
          <p:nvPr>
            <p:ph idx="1"/>
          </p:nvPr>
        </p:nvSpPr>
        <p:spPr>
          <a:xfrm>
            <a:off x="591671" y="1825625"/>
            <a:ext cx="10874187" cy="4351338"/>
          </a:xfrm>
        </p:spPr>
        <p:txBody>
          <a:bodyPr vert="horz" lIns="91440" tIns="45720" rIns="91440" bIns="45720" rtlCol="0" anchor="t">
            <a:normAutofit/>
          </a:bodyPr>
          <a:lstStyle/>
          <a:p>
            <a:pPr>
              <a:buFont typeface="Wingdings" panose="020B0504020202020204" pitchFamily="34" charset="0"/>
              <a:buChar char="Ø"/>
            </a:pPr>
            <a:r>
              <a:rPr lang="es-ES"/>
              <a:t>Es esta práctica, con la ayuda de la herramienta de simulación </a:t>
            </a:r>
            <a:r>
              <a:rPr lang="es-ES" err="1"/>
              <a:t>SMPCache</a:t>
            </a:r>
            <a:r>
              <a:rPr lang="es-ES"/>
              <a:t> vamos a analizar la tasa de aciertos/fallos </a:t>
            </a:r>
            <a:r>
              <a:rPr lang="es-ES">
                <a:ea typeface="+mn-lt"/>
                <a:cs typeface="+mn-lt"/>
              </a:rPr>
              <a:t>sacando las conclusiones correspondientes</a:t>
            </a:r>
            <a:r>
              <a:rPr lang="es-ES"/>
              <a:t> al cambiar los siguientes parámetros del análisis:</a:t>
            </a:r>
          </a:p>
          <a:p>
            <a:pPr lvl="1">
              <a:buFont typeface="Courier New" panose="020B0504020202020204" pitchFamily="34" charset="0"/>
              <a:buChar char="o"/>
            </a:pPr>
            <a:r>
              <a:rPr lang="es-ES"/>
              <a:t>Funciones de correspondencia.</a:t>
            </a:r>
          </a:p>
          <a:p>
            <a:pPr lvl="1">
              <a:buFont typeface="Courier New" panose="020B0504020202020204" pitchFamily="34" charset="0"/>
              <a:buChar char="o"/>
            </a:pPr>
            <a:r>
              <a:rPr lang="es-ES"/>
              <a:t>Algoritmos de Reemplazo.</a:t>
            </a:r>
          </a:p>
          <a:p>
            <a:pPr lvl="1">
              <a:buFont typeface="Courier New" panose="020B0504020202020204" pitchFamily="34" charset="0"/>
              <a:buChar char="o"/>
            </a:pPr>
            <a:r>
              <a:rPr lang="es-ES"/>
              <a:t>Diseño de trazas de memoria</a:t>
            </a:r>
          </a:p>
        </p:txBody>
      </p:sp>
    </p:spTree>
    <p:extLst>
      <p:ext uri="{BB962C8B-B14F-4D97-AF65-F5344CB8AC3E}">
        <p14:creationId xmlns:p14="http://schemas.microsoft.com/office/powerpoint/2010/main" val="286208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solidFill>
                <a:srgbClr val="000000"/>
              </a:solidFill>
              <a:ea typeface="+mj-lt"/>
              <a:cs typeface="+mj-lt"/>
            </a:endParaRPr>
          </a:p>
        </p:txBody>
      </p:sp>
      <p:pic>
        <p:nvPicPr>
          <p:cNvPr id="3" name="Imagen 2" descr="Tabla, Calendario&#10;&#10;Descripción generada automáticamente">
            <a:extLst>
              <a:ext uri="{FF2B5EF4-FFF2-40B4-BE49-F238E27FC236}">
                <a16:creationId xmlns:a16="http://schemas.microsoft.com/office/drawing/2014/main" id="{319F19E9-D1F8-08A1-5BE5-475133238553}"/>
              </a:ext>
            </a:extLst>
          </p:cNvPr>
          <p:cNvPicPr>
            <a:picLocks noChangeAspect="1"/>
          </p:cNvPicPr>
          <p:nvPr/>
        </p:nvPicPr>
        <p:blipFill>
          <a:blip r:embed="rId2"/>
          <a:stretch>
            <a:fillRect/>
          </a:stretch>
        </p:blipFill>
        <p:spPr>
          <a:xfrm>
            <a:off x="1757363" y="1448640"/>
            <a:ext cx="8677275" cy="5305425"/>
          </a:xfrm>
          <a:prstGeom prst="rect">
            <a:avLst/>
          </a:prstGeom>
        </p:spPr>
      </p:pic>
    </p:spTree>
    <p:extLst>
      <p:ext uri="{BB962C8B-B14F-4D97-AF65-F5344CB8AC3E}">
        <p14:creationId xmlns:p14="http://schemas.microsoft.com/office/powerpoint/2010/main" val="379833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solidFill>
                <a:srgbClr val="000000"/>
              </a:solidFill>
              <a:ea typeface="+mj-lt"/>
              <a:cs typeface="+mj-lt"/>
            </a:endParaRPr>
          </a:p>
        </p:txBody>
      </p:sp>
      <p:sp>
        <p:nvSpPr>
          <p:cNvPr id="5" name="CuadroTexto 4">
            <a:extLst>
              <a:ext uri="{FF2B5EF4-FFF2-40B4-BE49-F238E27FC236}">
                <a16:creationId xmlns:a16="http://schemas.microsoft.com/office/drawing/2014/main" id="{62B94DF1-F00D-BFAD-D0C0-5CF51B21A261}"/>
              </a:ext>
            </a:extLst>
          </p:cNvPr>
          <p:cNvSpPr txBox="1"/>
          <p:nvPr/>
        </p:nvSpPr>
        <p:spPr>
          <a:xfrm>
            <a:off x="837639" y="2877111"/>
            <a:ext cx="93148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REPETIMOS DESDE LA LÍNEA 1 HASTA LA 32, HASTA CONSEGUIR LAS 500 LÍNEAS.</a:t>
            </a:r>
          </a:p>
          <a:p>
            <a:endParaRPr lang="es-ES"/>
          </a:p>
          <a:p>
            <a:r>
              <a:rPr lang="es-ES"/>
              <a:t>NOTA: TERMINAMOS LA SECUENCIA EN LA LÍNEA 496, TENDREMOS 4 ACIERTOS EXTRAS PARA LLEGAR A LA LÍNEA 500 EN AMBOS CASOS.</a:t>
            </a:r>
          </a:p>
        </p:txBody>
      </p:sp>
      <p:pic>
        <p:nvPicPr>
          <p:cNvPr id="6" name="Imagen 5" descr="Texto&#10;&#10;Descripción generada automáticamente">
            <a:extLst>
              <a:ext uri="{FF2B5EF4-FFF2-40B4-BE49-F238E27FC236}">
                <a16:creationId xmlns:a16="http://schemas.microsoft.com/office/drawing/2014/main" id="{B6E15336-576A-CC6A-1740-3C1842403A0B}"/>
              </a:ext>
            </a:extLst>
          </p:cNvPr>
          <p:cNvPicPr>
            <a:picLocks noChangeAspect="1"/>
          </p:cNvPicPr>
          <p:nvPr/>
        </p:nvPicPr>
        <p:blipFill>
          <a:blip r:embed="rId2"/>
          <a:stretch>
            <a:fillRect/>
          </a:stretch>
        </p:blipFill>
        <p:spPr>
          <a:xfrm>
            <a:off x="10337707" y="440111"/>
            <a:ext cx="1019175" cy="6067425"/>
          </a:xfrm>
          <a:prstGeom prst="rect">
            <a:avLst/>
          </a:prstGeom>
          <a:ln>
            <a:solidFill>
              <a:schemeClr val="tx1"/>
            </a:solidFill>
          </a:ln>
        </p:spPr>
      </p:pic>
    </p:spTree>
    <p:extLst>
      <p:ext uri="{BB962C8B-B14F-4D97-AF65-F5344CB8AC3E}">
        <p14:creationId xmlns:p14="http://schemas.microsoft.com/office/powerpoint/2010/main" val="190624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solidFill>
                <a:srgbClr val="000000"/>
              </a:solidFill>
              <a:ea typeface="+mj-lt"/>
              <a:cs typeface="+mj-lt"/>
            </a:endParaRPr>
          </a:p>
        </p:txBody>
      </p:sp>
      <p:pic>
        <p:nvPicPr>
          <p:cNvPr id="3" name="Imagen 2" descr="Tabla&#10;&#10;Descripción generada automáticamente">
            <a:extLst>
              <a:ext uri="{FF2B5EF4-FFF2-40B4-BE49-F238E27FC236}">
                <a16:creationId xmlns:a16="http://schemas.microsoft.com/office/drawing/2014/main" id="{590EBBE1-0E0D-834B-117F-9109EC0AFAF9}"/>
              </a:ext>
            </a:extLst>
          </p:cNvPr>
          <p:cNvPicPr>
            <a:picLocks noChangeAspect="1"/>
          </p:cNvPicPr>
          <p:nvPr/>
        </p:nvPicPr>
        <p:blipFill>
          <a:blip r:embed="rId2"/>
          <a:stretch>
            <a:fillRect/>
          </a:stretch>
        </p:blipFill>
        <p:spPr>
          <a:xfrm>
            <a:off x="1590675" y="1458446"/>
            <a:ext cx="9010650" cy="4972050"/>
          </a:xfrm>
          <a:prstGeom prst="rect">
            <a:avLst/>
          </a:prstGeom>
        </p:spPr>
      </p:pic>
      <p:sp>
        <p:nvSpPr>
          <p:cNvPr id="5" name="CuadroTexto 4">
            <a:extLst>
              <a:ext uri="{FF2B5EF4-FFF2-40B4-BE49-F238E27FC236}">
                <a16:creationId xmlns:a16="http://schemas.microsoft.com/office/drawing/2014/main" id="{AC29C786-222B-5D23-3C45-BB1A3543DC15}"/>
              </a:ext>
            </a:extLst>
          </p:cNvPr>
          <p:cNvSpPr txBox="1"/>
          <p:nvPr/>
        </p:nvSpPr>
        <p:spPr>
          <a:xfrm>
            <a:off x="742389" y="3852022"/>
            <a:ext cx="714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LRU</a:t>
            </a:r>
          </a:p>
        </p:txBody>
      </p:sp>
    </p:spTree>
    <p:extLst>
      <p:ext uri="{BB962C8B-B14F-4D97-AF65-F5344CB8AC3E}">
        <p14:creationId xmlns:p14="http://schemas.microsoft.com/office/powerpoint/2010/main" val="268521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FICHERO2.prg</a:t>
            </a:r>
            <a:endParaRPr lang="es-ES">
              <a:solidFill>
                <a:srgbClr val="000000"/>
              </a:solidFill>
              <a:ea typeface="+mj-lt"/>
              <a:cs typeface="+mj-lt"/>
            </a:endParaRPr>
          </a:p>
        </p:txBody>
      </p:sp>
      <p:pic>
        <p:nvPicPr>
          <p:cNvPr id="4" name="Imagen 3" descr="Tabla&#10;&#10;Descripción generada automáticamente">
            <a:extLst>
              <a:ext uri="{FF2B5EF4-FFF2-40B4-BE49-F238E27FC236}">
                <a16:creationId xmlns:a16="http://schemas.microsoft.com/office/drawing/2014/main" id="{6C9A0F22-765B-DF21-4B16-15F8E4C4D140}"/>
              </a:ext>
            </a:extLst>
          </p:cNvPr>
          <p:cNvPicPr>
            <a:picLocks noChangeAspect="1"/>
          </p:cNvPicPr>
          <p:nvPr/>
        </p:nvPicPr>
        <p:blipFill>
          <a:blip r:embed="rId2"/>
          <a:stretch>
            <a:fillRect/>
          </a:stretch>
        </p:blipFill>
        <p:spPr>
          <a:xfrm>
            <a:off x="1752320" y="1683964"/>
            <a:ext cx="9001125" cy="4924425"/>
          </a:xfrm>
          <a:prstGeom prst="rect">
            <a:avLst/>
          </a:prstGeom>
        </p:spPr>
      </p:pic>
      <p:sp>
        <p:nvSpPr>
          <p:cNvPr id="5" name="CuadroTexto 4">
            <a:extLst>
              <a:ext uri="{FF2B5EF4-FFF2-40B4-BE49-F238E27FC236}">
                <a16:creationId xmlns:a16="http://schemas.microsoft.com/office/drawing/2014/main" id="{1E5B4253-BA71-E309-0190-81F1F774F4FA}"/>
              </a:ext>
            </a:extLst>
          </p:cNvPr>
          <p:cNvSpPr txBox="1"/>
          <p:nvPr/>
        </p:nvSpPr>
        <p:spPr>
          <a:xfrm>
            <a:off x="742389" y="3852022"/>
            <a:ext cx="714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FIFO</a:t>
            </a:r>
          </a:p>
        </p:txBody>
      </p:sp>
    </p:spTree>
    <p:extLst>
      <p:ext uri="{BB962C8B-B14F-4D97-AF65-F5344CB8AC3E}">
        <p14:creationId xmlns:p14="http://schemas.microsoft.com/office/powerpoint/2010/main" val="204418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C58E9-F4EC-3260-4F7B-2E4D5934F56E}"/>
              </a:ext>
            </a:extLst>
          </p:cNvPr>
          <p:cNvSpPr>
            <a:spLocks noGrp="1"/>
          </p:cNvSpPr>
          <p:nvPr>
            <p:ph type="title"/>
          </p:nvPr>
        </p:nvSpPr>
        <p:spPr/>
        <p:txBody>
          <a:bodyPr>
            <a:normAutofit/>
          </a:bodyPr>
          <a:lstStyle/>
          <a:p>
            <a:r>
              <a:rPr lang="es-ES">
                <a:ea typeface="+mj-lt"/>
                <a:cs typeface="+mj-lt"/>
              </a:rPr>
              <a:t>FICHERO3.prg</a:t>
            </a:r>
            <a:endParaRPr lang="es-ES">
              <a:solidFill>
                <a:srgbClr val="000000"/>
              </a:solidFill>
              <a:ea typeface="+mj-lt"/>
              <a:cs typeface="+mj-lt"/>
            </a:endParaRPr>
          </a:p>
        </p:txBody>
      </p:sp>
      <p:pic>
        <p:nvPicPr>
          <p:cNvPr id="4" name="Imagen 3" descr="Imagen que contiene naranja, colgando, azul, oscuro&#10;&#10;Descripción generada automáticamente">
            <a:extLst>
              <a:ext uri="{FF2B5EF4-FFF2-40B4-BE49-F238E27FC236}">
                <a16:creationId xmlns:a16="http://schemas.microsoft.com/office/drawing/2014/main" id="{45643105-819D-5F5E-490E-0D381DDCD505}"/>
              </a:ext>
            </a:extLst>
          </p:cNvPr>
          <p:cNvPicPr>
            <a:picLocks noChangeAspect="1"/>
          </p:cNvPicPr>
          <p:nvPr/>
        </p:nvPicPr>
        <p:blipFill>
          <a:blip r:embed="rId2"/>
          <a:stretch>
            <a:fillRect/>
          </a:stretch>
        </p:blipFill>
        <p:spPr>
          <a:xfrm>
            <a:off x="1398214" y="2017900"/>
            <a:ext cx="9395572" cy="1152525"/>
          </a:xfrm>
          <a:prstGeom prst="rect">
            <a:avLst/>
          </a:prstGeom>
        </p:spPr>
      </p:pic>
      <p:sp>
        <p:nvSpPr>
          <p:cNvPr id="5" name="CuadroTexto 4">
            <a:extLst>
              <a:ext uri="{FF2B5EF4-FFF2-40B4-BE49-F238E27FC236}">
                <a16:creationId xmlns:a16="http://schemas.microsoft.com/office/drawing/2014/main" id="{AC0760F8-5A1B-BB83-AB65-80E3D49F9FE1}"/>
              </a:ext>
            </a:extLst>
          </p:cNvPr>
          <p:cNvSpPr txBox="1"/>
          <p:nvPr/>
        </p:nvSpPr>
        <p:spPr>
          <a:xfrm>
            <a:off x="1442757" y="3571875"/>
            <a:ext cx="93148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ESTRATEGIA:</a:t>
            </a:r>
          </a:p>
          <a:p>
            <a:pPr marL="285750" indent="-285750">
              <a:buFont typeface="Calibri"/>
              <a:buChar char="-"/>
            </a:pPr>
            <a:r>
              <a:rPr lang="es-ES"/>
              <a:t>Llenamos la caché (1).</a:t>
            </a:r>
          </a:p>
          <a:p>
            <a:pPr marL="285750" indent="-285750">
              <a:buFont typeface="Calibri"/>
              <a:buChar char="-"/>
            </a:pPr>
            <a:r>
              <a:rPr lang="es-ES"/>
              <a:t>Introducimos los bloques de los conjuntos C0, C1 y C2. Revertidos para el C3 + el B19 (2).</a:t>
            </a:r>
          </a:p>
          <a:p>
            <a:pPr marL="285750" indent="-285750">
              <a:buFont typeface="Calibri"/>
              <a:buChar char="-"/>
            </a:pPr>
            <a:r>
              <a:rPr lang="es-ES"/>
              <a:t>Repetir (2) hasta conseguir las 500 líneas.</a:t>
            </a:r>
          </a:p>
        </p:txBody>
      </p:sp>
    </p:spTree>
    <p:extLst>
      <p:ext uri="{BB962C8B-B14F-4D97-AF65-F5344CB8AC3E}">
        <p14:creationId xmlns:p14="http://schemas.microsoft.com/office/powerpoint/2010/main" val="193818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C58E9-F4EC-3260-4F7B-2E4D5934F56E}"/>
              </a:ext>
            </a:extLst>
          </p:cNvPr>
          <p:cNvSpPr>
            <a:spLocks noGrp="1"/>
          </p:cNvSpPr>
          <p:nvPr>
            <p:ph type="title"/>
          </p:nvPr>
        </p:nvSpPr>
        <p:spPr/>
        <p:txBody>
          <a:bodyPr>
            <a:normAutofit/>
          </a:bodyPr>
          <a:lstStyle/>
          <a:p>
            <a:r>
              <a:rPr lang="es-ES">
                <a:cs typeface="Posterama"/>
              </a:rPr>
              <a:t>FICHERO3.prg</a:t>
            </a:r>
          </a:p>
        </p:txBody>
      </p:sp>
      <p:pic>
        <p:nvPicPr>
          <p:cNvPr id="3" name="Imagen 2" descr="Tabla&#10;&#10;Descripción generada automáticamente">
            <a:extLst>
              <a:ext uri="{FF2B5EF4-FFF2-40B4-BE49-F238E27FC236}">
                <a16:creationId xmlns:a16="http://schemas.microsoft.com/office/drawing/2014/main" id="{5039384D-0F3F-923C-A96D-A9D5B235CEA9}"/>
              </a:ext>
            </a:extLst>
          </p:cNvPr>
          <p:cNvPicPr>
            <a:picLocks noChangeAspect="1"/>
          </p:cNvPicPr>
          <p:nvPr/>
        </p:nvPicPr>
        <p:blipFill>
          <a:blip r:embed="rId2"/>
          <a:stretch>
            <a:fillRect/>
          </a:stretch>
        </p:blipFill>
        <p:spPr>
          <a:xfrm>
            <a:off x="1800225" y="1448640"/>
            <a:ext cx="8591550" cy="5305425"/>
          </a:xfrm>
          <a:prstGeom prst="rect">
            <a:avLst/>
          </a:prstGeom>
        </p:spPr>
      </p:pic>
    </p:spTree>
    <p:extLst>
      <p:ext uri="{BB962C8B-B14F-4D97-AF65-F5344CB8AC3E}">
        <p14:creationId xmlns:p14="http://schemas.microsoft.com/office/powerpoint/2010/main" val="41428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C58E9-F4EC-3260-4F7B-2E4D5934F56E}"/>
              </a:ext>
            </a:extLst>
          </p:cNvPr>
          <p:cNvSpPr>
            <a:spLocks noGrp="1"/>
          </p:cNvSpPr>
          <p:nvPr>
            <p:ph type="title"/>
          </p:nvPr>
        </p:nvSpPr>
        <p:spPr/>
        <p:txBody>
          <a:bodyPr>
            <a:normAutofit/>
          </a:bodyPr>
          <a:lstStyle/>
          <a:p>
            <a:r>
              <a:rPr lang="es-ES">
                <a:ea typeface="+mj-lt"/>
                <a:cs typeface="+mj-lt"/>
              </a:rPr>
              <a:t>FICHERO3.prg</a:t>
            </a:r>
            <a:endParaRPr lang="es-ES">
              <a:solidFill>
                <a:srgbClr val="000000"/>
              </a:solidFill>
              <a:ea typeface="+mj-lt"/>
              <a:cs typeface="+mj-lt"/>
            </a:endParaRPr>
          </a:p>
        </p:txBody>
      </p:sp>
      <p:pic>
        <p:nvPicPr>
          <p:cNvPr id="3" name="Imagen 2">
            <a:extLst>
              <a:ext uri="{FF2B5EF4-FFF2-40B4-BE49-F238E27FC236}">
                <a16:creationId xmlns:a16="http://schemas.microsoft.com/office/drawing/2014/main" id="{1D82BAC8-780D-56F8-1867-CA8D3E062B1B}"/>
              </a:ext>
            </a:extLst>
          </p:cNvPr>
          <p:cNvPicPr>
            <a:picLocks noChangeAspect="1"/>
          </p:cNvPicPr>
          <p:nvPr/>
        </p:nvPicPr>
        <p:blipFill>
          <a:blip r:embed="rId2"/>
          <a:stretch>
            <a:fillRect/>
          </a:stretch>
        </p:blipFill>
        <p:spPr>
          <a:xfrm>
            <a:off x="1852613" y="1526522"/>
            <a:ext cx="8486775" cy="5172075"/>
          </a:xfrm>
          <a:prstGeom prst="rect">
            <a:avLst/>
          </a:prstGeom>
        </p:spPr>
      </p:pic>
    </p:spTree>
    <p:extLst>
      <p:ext uri="{BB962C8B-B14F-4D97-AF65-F5344CB8AC3E}">
        <p14:creationId xmlns:p14="http://schemas.microsoft.com/office/powerpoint/2010/main" val="4239462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C58E9-F4EC-3260-4F7B-2E4D5934F56E}"/>
              </a:ext>
            </a:extLst>
          </p:cNvPr>
          <p:cNvSpPr>
            <a:spLocks noGrp="1"/>
          </p:cNvSpPr>
          <p:nvPr>
            <p:ph type="title"/>
          </p:nvPr>
        </p:nvSpPr>
        <p:spPr/>
        <p:txBody>
          <a:bodyPr>
            <a:normAutofit/>
          </a:bodyPr>
          <a:lstStyle/>
          <a:p>
            <a:r>
              <a:rPr lang="es-ES">
                <a:ea typeface="+mj-lt"/>
                <a:cs typeface="+mj-lt"/>
              </a:rPr>
              <a:t>FICHERO3.prg</a:t>
            </a:r>
            <a:endParaRPr lang="es-ES">
              <a:solidFill>
                <a:srgbClr val="000000"/>
              </a:solidFill>
              <a:ea typeface="+mj-lt"/>
              <a:cs typeface="+mj-lt"/>
            </a:endParaRPr>
          </a:p>
        </p:txBody>
      </p:sp>
      <p:sp>
        <p:nvSpPr>
          <p:cNvPr id="5" name="CuadroTexto 4">
            <a:extLst>
              <a:ext uri="{FF2B5EF4-FFF2-40B4-BE49-F238E27FC236}">
                <a16:creationId xmlns:a16="http://schemas.microsoft.com/office/drawing/2014/main" id="{D14D575B-25DB-4869-F310-AD60FFAC604C}"/>
              </a:ext>
            </a:extLst>
          </p:cNvPr>
          <p:cNvSpPr txBox="1"/>
          <p:nvPr/>
        </p:nvSpPr>
        <p:spPr>
          <a:xfrm>
            <a:off x="837639" y="2877111"/>
            <a:ext cx="93148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REPETIMOS DESDE LA LÍNEA 17 HASTA LA 33, HASTA CONSEGUIR LAS 500 LÍNEAS.</a:t>
            </a:r>
          </a:p>
          <a:p>
            <a:endParaRPr lang="es-ES"/>
          </a:p>
          <a:p>
            <a:r>
              <a:rPr lang="es-ES"/>
              <a:t>NOTA: TERMINAMOS LA SECUENCIA EN LA LÍNEA 492, TENDREMOS 8 ACIERTOS EXTRAS PARA LLEGAR A LA LÍNEA 500 EN AMBOS CASOS.</a:t>
            </a:r>
          </a:p>
        </p:txBody>
      </p:sp>
      <p:pic>
        <p:nvPicPr>
          <p:cNvPr id="4" name="Imagen 3" descr="Texto&#10;&#10;Descripción generada automáticamente">
            <a:extLst>
              <a:ext uri="{FF2B5EF4-FFF2-40B4-BE49-F238E27FC236}">
                <a16:creationId xmlns:a16="http://schemas.microsoft.com/office/drawing/2014/main" id="{D7FFA735-4B8C-06A4-62A9-21509F514613}"/>
              </a:ext>
            </a:extLst>
          </p:cNvPr>
          <p:cNvPicPr>
            <a:picLocks noChangeAspect="1"/>
          </p:cNvPicPr>
          <p:nvPr/>
        </p:nvPicPr>
        <p:blipFill>
          <a:blip r:embed="rId2"/>
          <a:stretch>
            <a:fillRect/>
          </a:stretch>
        </p:blipFill>
        <p:spPr>
          <a:xfrm>
            <a:off x="10321738" y="295275"/>
            <a:ext cx="1028700" cy="6267450"/>
          </a:xfrm>
          <a:prstGeom prst="rect">
            <a:avLst/>
          </a:prstGeom>
          <a:ln>
            <a:solidFill>
              <a:schemeClr val="tx1"/>
            </a:solidFill>
          </a:ln>
        </p:spPr>
      </p:pic>
    </p:spTree>
    <p:extLst>
      <p:ext uri="{BB962C8B-B14F-4D97-AF65-F5344CB8AC3E}">
        <p14:creationId xmlns:p14="http://schemas.microsoft.com/office/powerpoint/2010/main" val="2624349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FICHERO3.prg</a:t>
            </a:r>
            <a:endParaRPr lang="es-ES">
              <a:solidFill>
                <a:srgbClr val="000000"/>
              </a:solidFill>
              <a:ea typeface="+mj-lt"/>
              <a:cs typeface="+mj-lt"/>
            </a:endParaRPr>
          </a:p>
        </p:txBody>
      </p:sp>
      <p:sp>
        <p:nvSpPr>
          <p:cNvPr id="5" name="CuadroTexto 4">
            <a:extLst>
              <a:ext uri="{FF2B5EF4-FFF2-40B4-BE49-F238E27FC236}">
                <a16:creationId xmlns:a16="http://schemas.microsoft.com/office/drawing/2014/main" id="{AC29C786-222B-5D23-3C45-BB1A3543DC15}"/>
              </a:ext>
            </a:extLst>
          </p:cNvPr>
          <p:cNvSpPr txBox="1"/>
          <p:nvPr/>
        </p:nvSpPr>
        <p:spPr>
          <a:xfrm>
            <a:off x="742389" y="3852022"/>
            <a:ext cx="714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LRU</a:t>
            </a:r>
          </a:p>
        </p:txBody>
      </p:sp>
      <p:pic>
        <p:nvPicPr>
          <p:cNvPr id="4" name="Imagen 3" descr="Tabla&#10;&#10;Descripción generada automáticamente">
            <a:extLst>
              <a:ext uri="{FF2B5EF4-FFF2-40B4-BE49-F238E27FC236}">
                <a16:creationId xmlns:a16="http://schemas.microsoft.com/office/drawing/2014/main" id="{9E42441A-497A-0DDF-6D42-1FAE77109EF5}"/>
              </a:ext>
            </a:extLst>
          </p:cNvPr>
          <p:cNvPicPr>
            <a:picLocks noChangeAspect="1"/>
          </p:cNvPicPr>
          <p:nvPr/>
        </p:nvPicPr>
        <p:blipFill>
          <a:blip r:embed="rId2"/>
          <a:stretch>
            <a:fillRect/>
          </a:stretch>
        </p:blipFill>
        <p:spPr>
          <a:xfrm>
            <a:off x="1571625" y="1387849"/>
            <a:ext cx="9048750" cy="4933950"/>
          </a:xfrm>
          <a:prstGeom prst="rect">
            <a:avLst/>
          </a:prstGeom>
        </p:spPr>
      </p:pic>
    </p:spTree>
    <p:extLst>
      <p:ext uri="{BB962C8B-B14F-4D97-AF65-F5344CB8AC3E}">
        <p14:creationId xmlns:p14="http://schemas.microsoft.com/office/powerpoint/2010/main" val="91035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7103-8C82-074A-3029-C737AB1BDBDF}"/>
              </a:ext>
            </a:extLst>
          </p:cNvPr>
          <p:cNvSpPr>
            <a:spLocks noGrp="1"/>
          </p:cNvSpPr>
          <p:nvPr>
            <p:ph type="title"/>
          </p:nvPr>
        </p:nvSpPr>
        <p:spPr/>
        <p:txBody>
          <a:bodyPr/>
          <a:lstStyle/>
          <a:p>
            <a:r>
              <a:rPr lang="es-ES">
                <a:ea typeface="+mj-lt"/>
                <a:cs typeface="+mj-lt"/>
              </a:rPr>
              <a:t>FICHERO3.prg</a:t>
            </a:r>
            <a:endParaRPr lang="es-ES">
              <a:solidFill>
                <a:srgbClr val="000000"/>
              </a:solidFill>
              <a:ea typeface="+mj-lt"/>
              <a:cs typeface="+mj-lt"/>
            </a:endParaRPr>
          </a:p>
        </p:txBody>
      </p:sp>
      <p:sp>
        <p:nvSpPr>
          <p:cNvPr id="5" name="CuadroTexto 4">
            <a:extLst>
              <a:ext uri="{FF2B5EF4-FFF2-40B4-BE49-F238E27FC236}">
                <a16:creationId xmlns:a16="http://schemas.microsoft.com/office/drawing/2014/main" id="{1E5B4253-BA71-E309-0190-81F1F774F4FA}"/>
              </a:ext>
            </a:extLst>
          </p:cNvPr>
          <p:cNvSpPr txBox="1"/>
          <p:nvPr/>
        </p:nvSpPr>
        <p:spPr>
          <a:xfrm>
            <a:off x="742389" y="3852022"/>
            <a:ext cx="714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FIFO</a:t>
            </a:r>
          </a:p>
        </p:txBody>
      </p:sp>
      <p:pic>
        <p:nvPicPr>
          <p:cNvPr id="3" name="Imagen 2" descr="Tabla&#10;&#10;Descripción generada automáticamente">
            <a:extLst>
              <a:ext uri="{FF2B5EF4-FFF2-40B4-BE49-F238E27FC236}">
                <a16:creationId xmlns:a16="http://schemas.microsoft.com/office/drawing/2014/main" id="{50857974-5E9A-0F50-E528-4D396DA2BDD9}"/>
              </a:ext>
            </a:extLst>
          </p:cNvPr>
          <p:cNvPicPr>
            <a:picLocks noChangeAspect="1"/>
          </p:cNvPicPr>
          <p:nvPr/>
        </p:nvPicPr>
        <p:blipFill>
          <a:blip r:embed="rId2"/>
          <a:stretch>
            <a:fillRect/>
          </a:stretch>
        </p:blipFill>
        <p:spPr>
          <a:xfrm>
            <a:off x="1566863" y="1567143"/>
            <a:ext cx="9058275" cy="4933950"/>
          </a:xfrm>
          <a:prstGeom prst="rect">
            <a:avLst/>
          </a:prstGeom>
        </p:spPr>
      </p:pic>
    </p:spTree>
    <p:extLst>
      <p:ext uri="{BB962C8B-B14F-4D97-AF65-F5344CB8AC3E}">
        <p14:creationId xmlns:p14="http://schemas.microsoft.com/office/powerpoint/2010/main" val="128288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1C758-DF17-7BFE-7575-7EDA8C5AF09B}"/>
              </a:ext>
            </a:extLst>
          </p:cNvPr>
          <p:cNvSpPr>
            <a:spLocks noGrp="1"/>
          </p:cNvSpPr>
          <p:nvPr>
            <p:ph type="title"/>
          </p:nvPr>
        </p:nvSpPr>
        <p:spPr/>
        <p:txBody>
          <a:bodyPr/>
          <a:lstStyle/>
          <a:p>
            <a:r>
              <a:rPr lang="es-ES">
                <a:cs typeface="Posterama"/>
              </a:rPr>
              <a:t>ELECCIÓN ARQUITECTURA MP</a:t>
            </a:r>
            <a:endParaRPr lang="es-ES"/>
          </a:p>
        </p:txBody>
      </p:sp>
      <p:sp>
        <p:nvSpPr>
          <p:cNvPr id="3" name="Marcador de contenido 2">
            <a:extLst>
              <a:ext uri="{FF2B5EF4-FFF2-40B4-BE49-F238E27FC236}">
                <a16:creationId xmlns:a16="http://schemas.microsoft.com/office/drawing/2014/main" id="{2271D3A8-6960-2F9E-40FF-5FD2E9BF2138}"/>
              </a:ext>
            </a:extLst>
          </p:cNvPr>
          <p:cNvSpPr>
            <a:spLocks noGrp="1"/>
          </p:cNvSpPr>
          <p:nvPr>
            <p:ph idx="1"/>
          </p:nvPr>
        </p:nvSpPr>
        <p:spPr/>
        <p:txBody>
          <a:bodyPr vert="horz" lIns="91440" tIns="45720" rIns="91440" bIns="45720" rtlCol="0" anchor="t">
            <a:normAutofit/>
          </a:bodyPr>
          <a:lstStyle/>
          <a:p>
            <a:pPr marL="0" indent="0">
              <a:buNone/>
            </a:pPr>
            <a:r>
              <a:rPr lang="es-ES" sz="2400"/>
              <a:t>Hemos decidido tomar como datos de la simulación:</a:t>
            </a:r>
            <a:endParaRPr lang="es-ES"/>
          </a:p>
          <a:p>
            <a:pPr marL="0" indent="0">
              <a:buNone/>
            </a:pPr>
            <a:r>
              <a:rPr lang="es-ES" sz="2400">
                <a:solidFill>
                  <a:schemeClr val="accent3"/>
                </a:solidFill>
              </a:rPr>
              <a:t>Ancho de palabra = 16 bits = 2Bytes por posición memoria</a:t>
            </a:r>
          </a:p>
          <a:p>
            <a:pPr marL="0" indent="0">
              <a:buNone/>
            </a:pPr>
            <a:r>
              <a:rPr lang="es-ES" sz="2400">
                <a:solidFill>
                  <a:schemeClr val="accent6"/>
                </a:solidFill>
              </a:rPr>
              <a:t>1kPalabras</a:t>
            </a:r>
            <a:r>
              <a:rPr lang="es-ES" sz="2400"/>
              <a:t> por bloque</a:t>
            </a:r>
          </a:p>
          <a:p>
            <a:pPr marL="0" indent="0">
              <a:buNone/>
            </a:pPr>
            <a:r>
              <a:rPr lang="es-ES" sz="2400"/>
              <a:t>Una Memoria principal de </a:t>
            </a:r>
            <a:r>
              <a:rPr lang="es-ES" sz="2400">
                <a:solidFill>
                  <a:srgbClr val="FF0000"/>
                </a:solidFill>
              </a:rPr>
              <a:t>2^21 Bloques</a:t>
            </a:r>
          </a:p>
          <a:p>
            <a:pPr marL="0" indent="0">
              <a:buNone/>
            </a:pPr>
            <a:r>
              <a:rPr lang="es-ES" sz="2400"/>
              <a:t>Por lo que el tamaño de la memoria es de </a:t>
            </a:r>
            <a:r>
              <a:rPr lang="es-ES" sz="2400">
                <a:solidFill>
                  <a:srgbClr val="FF0000"/>
                </a:solidFill>
              </a:rPr>
              <a:t>2^21*</a:t>
            </a:r>
            <a:r>
              <a:rPr lang="es-ES" sz="2400">
                <a:solidFill>
                  <a:schemeClr val="accent6"/>
                </a:solidFill>
              </a:rPr>
              <a:t>2^10*</a:t>
            </a:r>
            <a:r>
              <a:rPr lang="es-ES" sz="2400">
                <a:solidFill>
                  <a:schemeClr val="accent3"/>
                </a:solidFill>
              </a:rPr>
              <a:t>2 =</a:t>
            </a:r>
            <a:r>
              <a:rPr lang="es-ES" sz="2400">
                <a:solidFill>
                  <a:schemeClr val="tx1"/>
                </a:solidFill>
              </a:rPr>
              <a:t> 2^32 = 4GBytes de MP con 2^31 posiciones de memoria</a:t>
            </a:r>
          </a:p>
        </p:txBody>
      </p:sp>
    </p:spTree>
    <p:extLst>
      <p:ext uri="{BB962C8B-B14F-4D97-AF65-F5344CB8AC3E}">
        <p14:creationId xmlns:p14="http://schemas.microsoft.com/office/powerpoint/2010/main" val="136131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5E3A9-8933-8333-065F-9F4F76956115}"/>
              </a:ext>
            </a:extLst>
          </p:cNvPr>
          <p:cNvSpPr>
            <a:spLocks noGrp="1"/>
          </p:cNvSpPr>
          <p:nvPr>
            <p:ph type="title"/>
          </p:nvPr>
        </p:nvSpPr>
        <p:spPr/>
        <p:txBody>
          <a:bodyPr/>
          <a:lstStyle/>
          <a:p>
            <a:r>
              <a:rPr lang="es-ES">
                <a:cs typeface="Posterama"/>
              </a:rPr>
              <a:t>DATOS MP</a:t>
            </a:r>
            <a:endParaRPr lang="es-ES"/>
          </a:p>
        </p:txBody>
      </p:sp>
      <p:pic>
        <p:nvPicPr>
          <p:cNvPr id="4" name="Marcador de contenido 3" descr="Interfaz de usuario gráfica, Aplicación&#10;&#10;Descripción generada automáticamente">
            <a:extLst>
              <a:ext uri="{FF2B5EF4-FFF2-40B4-BE49-F238E27FC236}">
                <a16:creationId xmlns:a16="http://schemas.microsoft.com/office/drawing/2014/main" id="{D6642020-375F-3631-745E-48BCFD14C09F}"/>
              </a:ext>
            </a:extLst>
          </p:cNvPr>
          <p:cNvPicPr>
            <a:picLocks noGrp="1" noChangeAspect="1"/>
          </p:cNvPicPr>
          <p:nvPr>
            <p:ph idx="1"/>
          </p:nvPr>
        </p:nvPicPr>
        <p:blipFill>
          <a:blip r:embed="rId2"/>
          <a:stretch>
            <a:fillRect/>
          </a:stretch>
        </p:blipFill>
        <p:spPr>
          <a:xfrm>
            <a:off x="3490912" y="1509668"/>
            <a:ext cx="5210175" cy="4602255"/>
          </a:xfrm>
        </p:spPr>
      </p:pic>
    </p:spTree>
    <p:extLst>
      <p:ext uri="{BB962C8B-B14F-4D97-AF65-F5344CB8AC3E}">
        <p14:creationId xmlns:p14="http://schemas.microsoft.com/office/powerpoint/2010/main" val="80198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1C758-DF17-7BFE-7575-7EDA8C5AF09B}"/>
              </a:ext>
            </a:extLst>
          </p:cNvPr>
          <p:cNvSpPr>
            <a:spLocks noGrp="1"/>
          </p:cNvSpPr>
          <p:nvPr>
            <p:ph type="title"/>
          </p:nvPr>
        </p:nvSpPr>
        <p:spPr/>
        <p:txBody>
          <a:bodyPr/>
          <a:lstStyle/>
          <a:p>
            <a:r>
              <a:rPr lang="es-ES">
                <a:cs typeface="Posterama"/>
              </a:rPr>
              <a:t>ELECCIÓN ARQUITECTURA MC</a:t>
            </a:r>
            <a:endParaRPr lang="es-ES"/>
          </a:p>
        </p:txBody>
      </p:sp>
      <p:sp>
        <p:nvSpPr>
          <p:cNvPr id="3" name="Marcador de contenido 2">
            <a:extLst>
              <a:ext uri="{FF2B5EF4-FFF2-40B4-BE49-F238E27FC236}">
                <a16:creationId xmlns:a16="http://schemas.microsoft.com/office/drawing/2014/main" id="{2271D3A8-6960-2F9E-40FF-5FD2E9BF2138}"/>
              </a:ext>
            </a:extLst>
          </p:cNvPr>
          <p:cNvSpPr>
            <a:spLocks noGrp="1"/>
          </p:cNvSpPr>
          <p:nvPr>
            <p:ph idx="1"/>
          </p:nvPr>
        </p:nvSpPr>
        <p:spPr/>
        <p:txBody>
          <a:bodyPr vert="horz" lIns="91440" tIns="45720" rIns="91440" bIns="45720" rtlCol="0" anchor="t">
            <a:normAutofit/>
          </a:bodyPr>
          <a:lstStyle/>
          <a:p>
            <a:pPr marL="0" indent="0">
              <a:buNone/>
            </a:pPr>
            <a:r>
              <a:rPr lang="es-ES" sz="2400"/>
              <a:t>Hemos decidido tomar como datos de la simulación:</a:t>
            </a:r>
            <a:endParaRPr lang="es-ES"/>
          </a:p>
          <a:p>
            <a:pPr marL="0" indent="0">
              <a:buNone/>
            </a:pPr>
            <a:r>
              <a:rPr lang="es-ES" sz="2400">
                <a:solidFill>
                  <a:schemeClr val="accent3"/>
                </a:solidFill>
              </a:rPr>
              <a:t>Ancho de palabra = 16 bits = 2Bytes por posición memoria</a:t>
            </a:r>
          </a:p>
          <a:p>
            <a:pPr marL="0" indent="0">
              <a:buNone/>
            </a:pPr>
            <a:r>
              <a:rPr lang="es-ES" sz="2400">
                <a:solidFill>
                  <a:schemeClr val="accent6"/>
                </a:solidFill>
              </a:rPr>
              <a:t>1kPalabras</a:t>
            </a:r>
            <a:r>
              <a:rPr lang="es-ES" sz="2400"/>
              <a:t> por bloque</a:t>
            </a:r>
          </a:p>
          <a:p>
            <a:pPr marL="0" indent="0">
              <a:buNone/>
            </a:pPr>
            <a:r>
              <a:rPr lang="es-ES" sz="2400"/>
              <a:t>Una Memoria caché de </a:t>
            </a:r>
            <a:r>
              <a:rPr lang="es-ES" sz="2400">
                <a:solidFill>
                  <a:srgbClr val="FF0000"/>
                </a:solidFill>
              </a:rPr>
              <a:t>16 bloques = 2^4</a:t>
            </a:r>
          </a:p>
          <a:p>
            <a:pPr marL="0" indent="0">
              <a:buNone/>
            </a:pPr>
            <a:r>
              <a:rPr lang="es-ES" sz="2400"/>
              <a:t>Por lo que el tamaño de la caché es de </a:t>
            </a:r>
            <a:r>
              <a:rPr lang="es-ES" sz="2400">
                <a:solidFill>
                  <a:srgbClr val="FF0000"/>
                </a:solidFill>
              </a:rPr>
              <a:t>2^4*</a:t>
            </a:r>
            <a:r>
              <a:rPr lang="es-ES" sz="2400">
                <a:solidFill>
                  <a:schemeClr val="accent6"/>
                </a:solidFill>
              </a:rPr>
              <a:t>2^10*</a:t>
            </a:r>
            <a:r>
              <a:rPr lang="es-ES" sz="2400">
                <a:solidFill>
                  <a:schemeClr val="accent3"/>
                </a:solidFill>
              </a:rPr>
              <a:t>2 = </a:t>
            </a:r>
            <a:r>
              <a:rPr lang="es-ES" sz="2400">
                <a:solidFill>
                  <a:schemeClr val="tx1"/>
                </a:solidFill>
              </a:rPr>
              <a:t>2^15 = 32KBytes de MC con 2^14 posiciones de memoria.</a:t>
            </a:r>
          </a:p>
          <a:p>
            <a:pPr marL="0" indent="0">
              <a:buNone/>
            </a:pPr>
            <a:r>
              <a:rPr lang="es-ES" sz="2400">
                <a:solidFill>
                  <a:schemeClr val="tx1"/>
                </a:solidFill>
              </a:rPr>
              <a:t>Aunque hemos decidido usar dos arquitecturas más de MC para el apartado 1</a:t>
            </a:r>
          </a:p>
        </p:txBody>
      </p:sp>
    </p:spTree>
    <p:extLst>
      <p:ext uri="{BB962C8B-B14F-4D97-AF65-F5344CB8AC3E}">
        <p14:creationId xmlns:p14="http://schemas.microsoft.com/office/powerpoint/2010/main" val="272408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175C1-0751-3935-1FC1-AF39DE36C975}"/>
              </a:ext>
            </a:extLst>
          </p:cNvPr>
          <p:cNvSpPr>
            <a:spLocks noGrp="1"/>
          </p:cNvSpPr>
          <p:nvPr>
            <p:ph type="title"/>
          </p:nvPr>
        </p:nvSpPr>
        <p:spPr/>
        <p:txBody>
          <a:bodyPr>
            <a:normAutofit/>
          </a:bodyPr>
          <a:lstStyle/>
          <a:p>
            <a:r>
              <a:rPr lang="es-ES">
                <a:cs typeface="Posterama"/>
              </a:rPr>
              <a:t>ARQUITECTURAS COMPARADAS</a:t>
            </a:r>
            <a:endParaRPr lang="es-ES"/>
          </a:p>
        </p:txBody>
      </p:sp>
      <p:sp>
        <p:nvSpPr>
          <p:cNvPr id="3" name="Marcador de contenido 2">
            <a:extLst>
              <a:ext uri="{FF2B5EF4-FFF2-40B4-BE49-F238E27FC236}">
                <a16:creationId xmlns:a16="http://schemas.microsoft.com/office/drawing/2014/main" id="{11CFDEBC-DEA4-8883-4C92-C705FD8325EE}"/>
              </a:ext>
            </a:extLst>
          </p:cNvPr>
          <p:cNvSpPr>
            <a:spLocks noGrp="1"/>
          </p:cNvSpPr>
          <p:nvPr>
            <p:ph idx="1"/>
          </p:nvPr>
        </p:nvSpPr>
        <p:spPr/>
        <p:txBody>
          <a:bodyPr vert="horz" lIns="91440" tIns="45720" rIns="91440" bIns="45720" rtlCol="0" anchor="t">
            <a:normAutofit/>
          </a:bodyPr>
          <a:lstStyle/>
          <a:p>
            <a:pPr algn="just"/>
            <a:r>
              <a:rPr lang="es-ES"/>
              <a:t>Hemos decidido emplear 3 arquitecturas de caché distintas para este apartado, así logramos tener una mejor perspectiva de la comparación, nuestra arquitectura diseñada la siguiente</a:t>
            </a:r>
          </a:p>
          <a:p>
            <a:pPr marL="2743200" lvl="6" indent="0" algn="just">
              <a:buNone/>
            </a:pPr>
            <a:r>
              <a:rPr lang="es-ES" sz="2800">
                <a:solidFill>
                  <a:srgbClr val="1B2830"/>
                </a:solidFill>
              </a:rPr>
              <a:t> También hemos usado una caché 4 veces      más grande y 4 veces más pequeña</a:t>
            </a:r>
          </a:p>
        </p:txBody>
      </p:sp>
      <p:pic>
        <p:nvPicPr>
          <p:cNvPr id="4" name="Imagen 3" descr="Interfaz de usuario gráfica, Aplicación&#10;&#10;Descripción generada automáticamente">
            <a:extLst>
              <a:ext uri="{FF2B5EF4-FFF2-40B4-BE49-F238E27FC236}">
                <a16:creationId xmlns:a16="http://schemas.microsoft.com/office/drawing/2014/main" id="{A0A0F710-C206-5455-3E73-A7A325BB070E}"/>
              </a:ext>
            </a:extLst>
          </p:cNvPr>
          <p:cNvPicPr>
            <a:picLocks noChangeAspect="1"/>
          </p:cNvPicPr>
          <p:nvPr/>
        </p:nvPicPr>
        <p:blipFill>
          <a:blip r:embed="rId2"/>
          <a:stretch>
            <a:fillRect/>
          </a:stretch>
        </p:blipFill>
        <p:spPr>
          <a:xfrm>
            <a:off x="833438" y="4033903"/>
            <a:ext cx="2905125" cy="2819400"/>
          </a:xfrm>
          <a:prstGeom prst="rect">
            <a:avLst/>
          </a:prstGeom>
        </p:spPr>
      </p:pic>
      <p:pic>
        <p:nvPicPr>
          <p:cNvPr id="5" name="Imagen 4" descr="Interfaz de usuario gráfica, Aplicación&#10;&#10;Descripción generada automáticamente">
            <a:extLst>
              <a:ext uri="{FF2B5EF4-FFF2-40B4-BE49-F238E27FC236}">
                <a16:creationId xmlns:a16="http://schemas.microsoft.com/office/drawing/2014/main" id="{3A594C7D-CD17-FF85-F1AC-9A4EE21A63F1}"/>
              </a:ext>
            </a:extLst>
          </p:cNvPr>
          <p:cNvPicPr>
            <a:picLocks noChangeAspect="1"/>
          </p:cNvPicPr>
          <p:nvPr/>
        </p:nvPicPr>
        <p:blipFill>
          <a:blip r:embed="rId3"/>
          <a:stretch>
            <a:fillRect/>
          </a:stretch>
        </p:blipFill>
        <p:spPr>
          <a:xfrm>
            <a:off x="4827479" y="4376541"/>
            <a:ext cx="2610111" cy="2478588"/>
          </a:xfrm>
          <a:prstGeom prst="rect">
            <a:avLst/>
          </a:prstGeom>
        </p:spPr>
      </p:pic>
      <p:pic>
        <p:nvPicPr>
          <p:cNvPr id="6" name="Imagen 5" descr="Interfaz de usuario gráfica, Aplicación&#10;&#10;Descripción generada automáticamente">
            <a:extLst>
              <a:ext uri="{FF2B5EF4-FFF2-40B4-BE49-F238E27FC236}">
                <a16:creationId xmlns:a16="http://schemas.microsoft.com/office/drawing/2014/main" id="{C51828A9-4F2E-C0E2-C20A-0AF8A1523C44}"/>
              </a:ext>
            </a:extLst>
          </p:cNvPr>
          <p:cNvPicPr>
            <a:picLocks noChangeAspect="1"/>
          </p:cNvPicPr>
          <p:nvPr/>
        </p:nvPicPr>
        <p:blipFill>
          <a:blip r:embed="rId4"/>
          <a:stretch>
            <a:fillRect/>
          </a:stretch>
        </p:blipFill>
        <p:spPr>
          <a:xfrm>
            <a:off x="7760657" y="4378368"/>
            <a:ext cx="2610111" cy="2474935"/>
          </a:xfrm>
          <a:prstGeom prst="rect">
            <a:avLst/>
          </a:prstGeom>
        </p:spPr>
      </p:pic>
    </p:spTree>
    <p:extLst>
      <p:ext uri="{BB962C8B-B14F-4D97-AF65-F5344CB8AC3E}">
        <p14:creationId xmlns:p14="http://schemas.microsoft.com/office/powerpoint/2010/main" val="50497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6D570-B5DF-D16B-3CC4-0B02C1E39337}"/>
              </a:ext>
            </a:extLst>
          </p:cNvPr>
          <p:cNvSpPr>
            <a:spLocks noGrp="1"/>
          </p:cNvSpPr>
          <p:nvPr>
            <p:ph type="title"/>
          </p:nvPr>
        </p:nvSpPr>
        <p:spPr>
          <a:xfrm>
            <a:off x="1986419" y="-217"/>
            <a:ext cx="10515600" cy="1325563"/>
          </a:xfrm>
        </p:spPr>
        <p:txBody>
          <a:bodyPr>
            <a:normAutofit/>
          </a:bodyPr>
          <a:lstStyle/>
          <a:p>
            <a:r>
              <a:rPr lang="es-ES">
                <a:cs typeface="Posterama"/>
              </a:rPr>
              <a:t>Comparación traza WAVE</a:t>
            </a:r>
            <a:endParaRPr lang="es-ES"/>
          </a:p>
        </p:txBody>
      </p:sp>
      <p:graphicFrame>
        <p:nvGraphicFramePr>
          <p:cNvPr id="7" name="Gráfico 6" descr="Tipo de gráfico: Columnas agrupadas. &quot;Tasa Aciertos&quot;, &quot;Tasa Fallos&quot; por &quot;Campo1&quot;&#10;&#10;Descripción generada automáticamente">
            <a:extLst>
              <a:ext uri="{FF2B5EF4-FFF2-40B4-BE49-F238E27FC236}">
                <a16:creationId xmlns:a16="http://schemas.microsoft.com/office/drawing/2014/main" id="{418307E0-DE08-B0BF-D5CD-DA8BDA278F68}"/>
              </a:ext>
              <a:ext uri="{147F2762-F138-4A5C-976F-8EAC2B608ADB}">
                <a16:predDERef xmlns:a16="http://schemas.microsoft.com/office/drawing/2014/main" pred="{E4B26A2A-2A29-FB88-4307-AD56C78D207E}"/>
              </a:ext>
            </a:extLst>
          </p:cNvPr>
          <p:cNvGraphicFramePr>
            <a:graphicFrameLocks/>
          </p:cNvGraphicFramePr>
          <p:nvPr>
            <p:extLst>
              <p:ext uri="{D42A27DB-BD31-4B8C-83A1-F6EECF244321}">
                <p14:modId xmlns:p14="http://schemas.microsoft.com/office/powerpoint/2010/main" val="947340320"/>
              </p:ext>
            </p:extLst>
          </p:nvPr>
        </p:nvGraphicFramePr>
        <p:xfrm>
          <a:off x="7338128" y="132060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CuadroTexto 7">
            <a:extLst>
              <a:ext uri="{FF2B5EF4-FFF2-40B4-BE49-F238E27FC236}">
                <a16:creationId xmlns:a16="http://schemas.microsoft.com/office/drawing/2014/main" id="{F03B83E9-85B6-1D48-BC8B-867D29AE8E66}"/>
              </a:ext>
            </a:extLst>
          </p:cNvPr>
          <p:cNvSpPr txBox="1"/>
          <p:nvPr/>
        </p:nvSpPr>
        <p:spPr>
          <a:xfrm>
            <a:off x="1680574" y="1711890"/>
            <a:ext cx="56575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Como podemos observar la memoria elegida de 32KB es inviable con la función directa, pero mejora de forma exponencial al usar la función totalmente asociativa e incluso un poco más al usar pequeños conjuntos. Pese a todo es obvio que una gran memoria caché siempre va a ser mejor independientemente del caso y una pequeña mucho peor, siendo inviable en las funciones directas o por conjuntos</a:t>
            </a:r>
          </a:p>
        </p:txBody>
      </p:sp>
      <p:graphicFrame>
        <p:nvGraphicFramePr>
          <p:cNvPr id="9" name="Gráfico 8" descr="Tipo de gráfico: Columnas agrupadas. &quot;Tasa Aciertos&quot;, &quot;Tasa Fallos&quot; por &quot;Campo1&quot;&#10;&#10;Descripción generada automáticamente">
            <a:extLst>
              <a:ext uri="{FF2B5EF4-FFF2-40B4-BE49-F238E27FC236}">
                <a16:creationId xmlns:a16="http://schemas.microsoft.com/office/drawing/2014/main" id="{95D01085-D7B2-1AD6-8450-8FE59E8C9DD7}"/>
              </a:ext>
              <a:ext uri="{147F2762-F138-4A5C-976F-8EAC2B608ADB}">
                <a16:predDERef xmlns:a16="http://schemas.microsoft.com/office/drawing/2014/main" pred="{418307E0-DE08-B0BF-D5CD-DA8BDA278F68}"/>
              </a:ext>
            </a:extLst>
          </p:cNvPr>
          <p:cNvGraphicFramePr>
            <a:graphicFrameLocks/>
          </p:cNvGraphicFramePr>
          <p:nvPr>
            <p:extLst>
              <p:ext uri="{D42A27DB-BD31-4B8C-83A1-F6EECF244321}">
                <p14:modId xmlns:p14="http://schemas.microsoft.com/office/powerpoint/2010/main" val="267277163"/>
              </p:ext>
            </p:extLst>
          </p:nvPr>
        </p:nvGraphicFramePr>
        <p:xfrm>
          <a:off x="4854748" y="445913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áfico 9" descr="Tipo de gráfico: Columnas agrupadas. &quot;Tasa Aciertos&quot;, &quot;Tasa Fallos&quot; por &quot;Campo1&quot;&#10;&#10;Descripción generada automáticamente">
            <a:extLst>
              <a:ext uri="{FF2B5EF4-FFF2-40B4-BE49-F238E27FC236}">
                <a16:creationId xmlns:a16="http://schemas.microsoft.com/office/drawing/2014/main" id="{E4B26A2A-2A29-FB88-4307-AD56C78D207E}"/>
              </a:ext>
            </a:extLst>
          </p:cNvPr>
          <p:cNvGraphicFramePr>
            <a:graphicFrameLocks/>
          </p:cNvGraphicFramePr>
          <p:nvPr>
            <p:extLst>
              <p:ext uri="{D42A27DB-BD31-4B8C-83A1-F6EECF244321}">
                <p14:modId xmlns:p14="http://schemas.microsoft.com/office/powerpoint/2010/main" val="2921958616"/>
              </p:ext>
            </p:extLst>
          </p:nvPr>
        </p:nvGraphicFramePr>
        <p:xfrm>
          <a:off x="282749" y="445913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6582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53CB9-7E45-6BD9-EDE1-77CB4FDCF4F8}"/>
              </a:ext>
            </a:extLst>
          </p:cNvPr>
          <p:cNvSpPr>
            <a:spLocks noGrp="1"/>
          </p:cNvSpPr>
          <p:nvPr>
            <p:ph type="title"/>
          </p:nvPr>
        </p:nvSpPr>
        <p:spPr>
          <a:xfrm>
            <a:off x="608557" y="365125"/>
            <a:ext cx="11183653" cy="1346439"/>
          </a:xfrm>
        </p:spPr>
        <p:txBody>
          <a:bodyPr>
            <a:normAutofit/>
          </a:bodyPr>
          <a:lstStyle/>
          <a:p>
            <a:r>
              <a:rPr lang="es-ES" sz="4000">
                <a:cs typeface="Posterama"/>
              </a:rPr>
              <a:t>ALGORITMOS DE REEMPLAZO TRAZA HYDRO</a:t>
            </a:r>
          </a:p>
        </p:txBody>
      </p:sp>
      <p:graphicFrame>
        <p:nvGraphicFramePr>
          <p:cNvPr id="3" name="Gráfico 2" descr="Tipo de gráfico: Columnas agrupadas, Líneas. &quot;Tasa Aciertos&quot;, &quot;Tasa Fallos&quot; por &quot;Campo1&quot;&#10;&#10;Descripción generada automáticamente">
            <a:extLst>
              <a:ext uri="{FF2B5EF4-FFF2-40B4-BE49-F238E27FC236}">
                <a16:creationId xmlns:a16="http://schemas.microsoft.com/office/drawing/2014/main" id="{3B4E06C4-A204-5B28-949D-5A09A204A389}"/>
              </a:ext>
            </a:extLst>
          </p:cNvPr>
          <p:cNvGraphicFramePr>
            <a:graphicFrameLocks/>
          </p:cNvGraphicFramePr>
          <p:nvPr>
            <p:extLst>
              <p:ext uri="{D42A27DB-BD31-4B8C-83A1-F6EECF244321}">
                <p14:modId xmlns:p14="http://schemas.microsoft.com/office/powerpoint/2010/main" val="2272113046"/>
              </p:ext>
            </p:extLst>
          </p:nvPr>
        </p:nvGraphicFramePr>
        <p:xfrm>
          <a:off x="199242" y="171384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uadroTexto 4">
            <a:extLst>
              <a:ext uri="{FF2B5EF4-FFF2-40B4-BE49-F238E27FC236}">
                <a16:creationId xmlns:a16="http://schemas.microsoft.com/office/drawing/2014/main" id="{1ED620AB-C31E-CA49-FF14-4D945326CDD2}"/>
              </a:ext>
            </a:extLst>
          </p:cNvPr>
          <p:cNvSpPr txBox="1"/>
          <p:nvPr/>
        </p:nvSpPr>
        <p:spPr>
          <a:xfrm>
            <a:off x="4916465" y="1711890"/>
            <a:ext cx="58350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Hemos analizado los distintos algoritmos de reemplazo con la primera arquitectura propuesta, como podemos ver el que mejor resultados da es el de usar la política de reemplazo del Menos Recientemente Usado (LRU) cabe destacar que hemos tenido que cambiar de traza ya que la WAVE daba la casualidad de que FIFO y ALEATORIO daban resultados idénticos para nuestra arquitectura al igual que LRU y LFU.</a:t>
            </a:r>
          </a:p>
        </p:txBody>
      </p:sp>
      <p:sp>
        <p:nvSpPr>
          <p:cNvPr id="6" name="CuadroTexto 5">
            <a:extLst>
              <a:ext uri="{FF2B5EF4-FFF2-40B4-BE49-F238E27FC236}">
                <a16:creationId xmlns:a16="http://schemas.microsoft.com/office/drawing/2014/main" id="{0E0ADC63-BFA0-8683-B8A8-57F65BE3BB66}"/>
              </a:ext>
            </a:extLst>
          </p:cNvPr>
          <p:cNvSpPr txBox="1"/>
          <p:nvPr/>
        </p:nvSpPr>
        <p:spPr>
          <a:xfrm>
            <a:off x="1137781" y="4676383"/>
            <a:ext cx="58141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A continuación, mostramos los datos en "crudo" junto con las gráficas que nos proporciona SMPCaché.</a:t>
            </a:r>
          </a:p>
        </p:txBody>
      </p:sp>
    </p:spTree>
    <p:extLst>
      <p:ext uri="{BB962C8B-B14F-4D97-AF65-F5344CB8AC3E}">
        <p14:creationId xmlns:p14="http://schemas.microsoft.com/office/powerpoint/2010/main" val="176395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echa: hacia la izquierda 11">
            <a:extLst>
              <a:ext uri="{FF2B5EF4-FFF2-40B4-BE49-F238E27FC236}">
                <a16:creationId xmlns:a16="http://schemas.microsoft.com/office/drawing/2014/main" id="{1EAA88E3-BE37-FBFF-65DB-F2F970086DF2}"/>
              </a:ext>
            </a:extLst>
          </p:cNvPr>
          <p:cNvSpPr/>
          <p:nvPr/>
        </p:nvSpPr>
        <p:spPr>
          <a:xfrm>
            <a:off x="4624192" y="3632547"/>
            <a:ext cx="1837150" cy="9185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61165BDA-BFB3-A6B7-2401-78BA1CC2AB4D}"/>
              </a:ext>
            </a:extLst>
          </p:cNvPr>
          <p:cNvSpPr/>
          <p:nvPr/>
        </p:nvSpPr>
        <p:spPr>
          <a:xfrm>
            <a:off x="4665945" y="1962412"/>
            <a:ext cx="1701451" cy="7515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D9943CC8-E27B-D22F-2F19-1B429B7782D4}"/>
              </a:ext>
            </a:extLst>
          </p:cNvPr>
          <p:cNvSpPr>
            <a:spLocks noGrp="1"/>
          </p:cNvSpPr>
          <p:nvPr>
            <p:ph type="title"/>
          </p:nvPr>
        </p:nvSpPr>
        <p:spPr/>
        <p:txBody>
          <a:bodyPr/>
          <a:lstStyle/>
          <a:p>
            <a:r>
              <a:rPr lang="es-ES">
                <a:cs typeface="Posterama"/>
              </a:rPr>
              <a:t>DATOS ALGORITMOS DE REEMPLAZO</a:t>
            </a:r>
          </a:p>
        </p:txBody>
      </p:sp>
      <p:pic>
        <p:nvPicPr>
          <p:cNvPr id="4" name="Imagen 3" descr="Interfaz de usuario gráfica, Tabla&#10;&#10;Descripción generada automáticamente">
            <a:extLst>
              <a:ext uri="{FF2B5EF4-FFF2-40B4-BE49-F238E27FC236}">
                <a16:creationId xmlns:a16="http://schemas.microsoft.com/office/drawing/2014/main" id="{119F1E1A-DAE8-AE37-CD8E-2A0DB06E4A42}"/>
              </a:ext>
            </a:extLst>
          </p:cNvPr>
          <p:cNvPicPr>
            <a:picLocks noChangeAspect="1"/>
          </p:cNvPicPr>
          <p:nvPr/>
        </p:nvPicPr>
        <p:blipFill>
          <a:blip r:embed="rId2"/>
          <a:stretch>
            <a:fillRect/>
          </a:stretch>
        </p:blipFill>
        <p:spPr>
          <a:xfrm>
            <a:off x="349227" y="1367032"/>
            <a:ext cx="4311955" cy="2297222"/>
          </a:xfrm>
          <a:prstGeom prst="rect">
            <a:avLst/>
          </a:prstGeom>
        </p:spPr>
      </p:pic>
      <p:pic>
        <p:nvPicPr>
          <p:cNvPr id="5" name="Imagen 4" descr="Interfaz de usuario gráfica&#10;&#10;Descripción generada automáticamente">
            <a:extLst>
              <a:ext uri="{FF2B5EF4-FFF2-40B4-BE49-F238E27FC236}">
                <a16:creationId xmlns:a16="http://schemas.microsoft.com/office/drawing/2014/main" id="{2C29755B-A74B-3D3E-23CA-C62431731FB0}"/>
              </a:ext>
            </a:extLst>
          </p:cNvPr>
          <p:cNvPicPr>
            <a:picLocks noChangeAspect="1"/>
          </p:cNvPicPr>
          <p:nvPr/>
        </p:nvPicPr>
        <p:blipFill>
          <a:blip r:embed="rId3"/>
          <a:stretch>
            <a:fillRect/>
          </a:stretch>
        </p:blipFill>
        <p:spPr>
          <a:xfrm>
            <a:off x="474488" y="3804977"/>
            <a:ext cx="4186695" cy="2703143"/>
          </a:xfrm>
          <a:prstGeom prst="rect">
            <a:avLst/>
          </a:prstGeom>
        </p:spPr>
      </p:pic>
      <p:pic>
        <p:nvPicPr>
          <p:cNvPr id="6" name="Imagen 5" descr="Tabla&#10;&#10;Descripción generada automáticamente">
            <a:extLst>
              <a:ext uri="{FF2B5EF4-FFF2-40B4-BE49-F238E27FC236}">
                <a16:creationId xmlns:a16="http://schemas.microsoft.com/office/drawing/2014/main" id="{248ADFF5-44E1-17D7-008A-6E3478D2478D}"/>
              </a:ext>
            </a:extLst>
          </p:cNvPr>
          <p:cNvPicPr>
            <a:picLocks noChangeAspect="1"/>
          </p:cNvPicPr>
          <p:nvPr/>
        </p:nvPicPr>
        <p:blipFill>
          <a:blip r:embed="rId4"/>
          <a:stretch>
            <a:fillRect/>
          </a:stretch>
        </p:blipFill>
        <p:spPr>
          <a:xfrm>
            <a:off x="6367397" y="1513170"/>
            <a:ext cx="4404987" cy="2401605"/>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1FCD7D7-6CFC-13B5-7334-35720100971E}"/>
              </a:ext>
            </a:extLst>
          </p:cNvPr>
          <p:cNvPicPr>
            <a:picLocks noChangeAspect="1"/>
          </p:cNvPicPr>
          <p:nvPr/>
        </p:nvPicPr>
        <p:blipFill>
          <a:blip r:embed="rId5"/>
          <a:stretch>
            <a:fillRect/>
          </a:stretch>
        </p:blipFill>
        <p:spPr>
          <a:xfrm>
            <a:off x="6367396" y="3917972"/>
            <a:ext cx="4269288" cy="2685920"/>
          </a:xfrm>
          <a:prstGeom prst="rect">
            <a:avLst/>
          </a:prstGeom>
        </p:spPr>
      </p:pic>
      <p:sp>
        <p:nvSpPr>
          <p:cNvPr id="9" name="CuadroTexto 8">
            <a:extLst>
              <a:ext uri="{FF2B5EF4-FFF2-40B4-BE49-F238E27FC236}">
                <a16:creationId xmlns:a16="http://schemas.microsoft.com/office/drawing/2014/main" id="{EF06F390-B8B6-B8E5-7B4D-513CB2CB3EB7}"/>
              </a:ext>
            </a:extLst>
          </p:cNvPr>
          <p:cNvSpPr txBox="1"/>
          <p:nvPr/>
        </p:nvSpPr>
        <p:spPr>
          <a:xfrm>
            <a:off x="5020849" y="2160739"/>
            <a:ext cx="1346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FIFO</a:t>
            </a:r>
          </a:p>
        </p:txBody>
      </p:sp>
      <p:sp>
        <p:nvSpPr>
          <p:cNvPr id="10" name="CuadroTexto 9">
            <a:extLst>
              <a:ext uri="{FF2B5EF4-FFF2-40B4-BE49-F238E27FC236}">
                <a16:creationId xmlns:a16="http://schemas.microsoft.com/office/drawing/2014/main" id="{25D89080-E5F3-F94F-79DA-7990109F697C}"/>
              </a:ext>
            </a:extLst>
          </p:cNvPr>
          <p:cNvSpPr txBox="1"/>
          <p:nvPr/>
        </p:nvSpPr>
        <p:spPr>
          <a:xfrm>
            <a:off x="4801642" y="3914382"/>
            <a:ext cx="1482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ALEATORIO</a:t>
            </a:r>
          </a:p>
        </p:txBody>
      </p:sp>
    </p:spTree>
    <p:extLst>
      <p:ext uri="{BB962C8B-B14F-4D97-AF65-F5344CB8AC3E}">
        <p14:creationId xmlns:p14="http://schemas.microsoft.com/office/powerpoint/2010/main" val="4030542101"/>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2830"/>
      </a:dk2>
      <a:lt2>
        <a:srgbClr val="F1F3F0"/>
      </a:lt2>
      <a:accent1>
        <a:srgbClr val="A529E7"/>
      </a:accent1>
      <a:accent2>
        <a:srgbClr val="5830D9"/>
      </a:accent2>
      <a:accent3>
        <a:srgbClr val="294BE7"/>
      </a:accent3>
      <a:accent4>
        <a:srgbClr val="1788D5"/>
      </a:accent4>
      <a:accent5>
        <a:srgbClr val="22BFBD"/>
      </a:accent5>
      <a:accent6>
        <a:srgbClr val="16C67A"/>
      </a:accent6>
      <a:hlink>
        <a:srgbClr val="3897A8"/>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29</Slides>
  <Notes>0</Notes>
  <HiddenSlides>0</HiddenSlide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ExploreVTI</vt:lpstr>
      <vt:lpstr>Presentación de PowerPoint</vt:lpstr>
      <vt:lpstr>INTRODUCCIÓN</vt:lpstr>
      <vt:lpstr>ELECCIÓN ARQUITECTURA MP</vt:lpstr>
      <vt:lpstr>DATOS MP</vt:lpstr>
      <vt:lpstr>ELECCIÓN ARQUITECTURA MC</vt:lpstr>
      <vt:lpstr>ARQUITECTURAS COMPARADAS</vt:lpstr>
      <vt:lpstr>Comparación traza WAVE</vt:lpstr>
      <vt:lpstr>ALGORITMOS DE REEMPLAZO TRAZA HYDRO</vt:lpstr>
      <vt:lpstr>DATOS ALGORITMOS DE REEMPLAZO</vt:lpstr>
      <vt:lpstr>DATOS ALGORITMOS DE REEMPLAZO</vt:lpstr>
      <vt:lpstr>DISEÑO DE TRAZAS DE MEMORIA</vt:lpstr>
      <vt:lpstr>FORMATO DE DIRECCIÓN DE LA MP (FICHERO1.prg)</vt:lpstr>
      <vt:lpstr>FICHERO1.prg</vt:lpstr>
      <vt:lpstr>FICHERO1.prg</vt:lpstr>
      <vt:lpstr>FICHERO1.prg</vt:lpstr>
      <vt:lpstr>FICHERO1.prg</vt:lpstr>
      <vt:lpstr>FORMATO DE DIRECCIÓN DE LA MP (FICHERO2.prg Y FICHERO3.prg)</vt:lpstr>
      <vt:lpstr>FICHERO2.prg</vt:lpstr>
      <vt:lpstr>FICHERO2.prg</vt:lpstr>
      <vt:lpstr>FICHERO2.prg</vt:lpstr>
      <vt:lpstr>FICHERO2.prg</vt:lpstr>
      <vt:lpstr>FICHERO2.prg</vt:lpstr>
      <vt:lpstr>FICHERO2.prg</vt:lpstr>
      <vt:lpstr>FICHERO3.prg</vt:lpstr>
      <vt:lpstr>FICHERO3.prg</vt:lpstr>
      <vt:lpstr>FICHERO3.prg</vt:lpstr>
      <vt:lpstr>FICHERO3.prg</vt:lpstr>
      <vt:lpstr>FICHERO3.prg</vt:lpstr>
      <vt:lpstr>FICHERO3.prg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121</cp:revision>
  <dcterms:created xsi:type="dcterms:W3CDTF">2024-04-19T07:43:11Z</dcterms:created>
  <dcterms:modified xsi:type="dcterms:W3CDTF">2024-04-22T11:26:41Z</dcterms:modified>
</cp:coreProperties>
</file>