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  <p:sldId id="268" r:id="rId6"/>
    <p:sldId id="269" r:id="rId7"/>
    <p:sldId id="284" r:id="rId8"/>
    <p:sldId id="285" r:id="rId9"/>
    <p:sldId id="286" r:id="rId10"/>
    <p:sldId id="270" r:id="rId11"/>
    <p:sldId id="271" r:id="rId12"/>
    <p:sldId id="272" r:id="rId13"/>
    <p:sldId id="280" r:id="rId14"/>
    <p:sldId id="282" r:id="rId15"/>
    <p:sldId id="28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7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fif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585185" y="881605"/>
            <a:ext cx="68631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Portfólio </a:t>
            </a:r>
          </a:p>
          <a:p>
            <a:r>
              <a:rPr lang="pt-BR" sz="3200" b="1" dirty="0">
                <a:latin typeface="+mj-lt"/>
              </a:rPr>
              <a:t>Engenharia de Software 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665084" y="2933851"/>
            <a:ext cx="95610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latin typeface="72 Black" panose="020B0A04030603020204" pitchFamily="34" charset="0"/>
                <a:cs typeface="72 Black" panose="020B0A04030603020204" pitchFamily="34" charset="0"/>
              </a:rPr>
              <a:t>DataScience</a:t>
            </a:r>
            <a:endParaRPr lang="pt-BR" sz="2800" b="1" dirty="0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endParaRPr lang="pt-BR" sz="2800" b="1" dirty="0">
              <a:latin typeface="+mj-lt"/>
            </a:endParaRPr>
          </a:p>
          <a:p>
            <a:r>
              <a:rPr lang="pt-BR" sz="2800" b="1" dirty="0" err="1">
                <a:latin typeface="+mj-lt"/>
              </a:rPr>
              <a:t>Chustering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Unsupervised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Machine</a:t>
            </a:r>
            <a:r>
              <a:rPr lang="pt-BR" sz="2800" b="1" dirty="0">
                <a:latin typeface="+mj-lt"/>
              </a:rPr>
              <a:t> Learning aplicado no tratamento de pacientes do Espectro Autista</a:t>
            </a:r>
          </a:p>
        </p:txBody>
      </p:sp>
      <p:pic>
        <p:nvPicPr>
          <p:cNvPr id="3" name="Picture 2" descr="A red sign with white text&#10;&#10;Description automatically generated">
            <a:extLst>
              <a:ext uri="{FF2B5EF4-FFF2-40B4-BE49-F238E27FC236}">
                <a16:creationId xmlns:a16="http://schemas.microsoft.com/office/drawing/2014/main" id="{9314738D-090B-0857-17B4-E5490A38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76548"/>
            <a:ext cx="1973036" cy="110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1429DD-F7FC-9A39-3CD5-4BD39AEB062F}"/>
              </a:ext>
            </a:extLst>
          </p:cNvPr>
          <p:cNvSpPr txBox="1"/>
          <p:nvPr/>
        </p:nvSpPr>
        <p:spPr>
          <a:xfrm>
            <a:off x="665085" y="5519550"/>
            <a:ext cx="9561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+mj-lt"/>
              </a:rPr>
              <a:t>Israel J. M. Carvalho</a:t>
            </a:r>
          </a:p>
        </p:txBody>
      </p:sp>
    </p:spTree>
    <p:extLst>
      <p:ext uri="{BB962C8B-B14F-4D97-AF65-F5344CB8AC3E}">
        <p14:creationId xmlns:p14="http://schemas.microsoft.com/office/powerpoint/2010/main" val="89223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Peso Médio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Idade Média dos grupos 3 e 4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Diferença de 9,3kg entre a médias dos pesos mas só 0,1 ano sobre as médias de idade</a:t>
            </a:r>
          </a:p>
          <a:p>
            <a:pPr marL="1371600" lvl="2" indent="-457200">
              <a:lnSpc>
                <a:spcPct val="150000"/>
              </a:lnSpc>
              <a:buAutoNum type="arabicParenR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68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melhor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91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menores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79353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Desvio Padrão Valproato Grupo 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lnSpc>
                <a:spcPct val="150000"/>
              </a:lnSpc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- Maior desvio padrão quando comparado com a média (Média = 850mg/dia e Desvio Padrão 634mg/dia) demonstrando grande heterogeneidade no consumo deste medicamento entre os 70 pacientes deste grupo. 5 pacientes com 0mg de consumo de Valproato por dia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4B3D0-08D8-3C42-23EA-51018879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9" y="2425377"/>
            <a:ext cx="10752331" cy="20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Desafios e Aprendizados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43681" y="2713871"/>
            <a:ext cx="11091914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Algorítimo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Clustering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>
                <a:solidFill>
                  <a:prstClr val="black"/>
                </a:solidFill>
                <a:latin typeface="+mj-lt"/>
              </a:rPr>
              <a:t>Distribuição Web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52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Considerações Finais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43681" y="2713871"/>
            <a:ext cx="1109191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Grande potencial a ser explorado (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DataSciece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/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Machine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Learning)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>
                <a:solidFill>
                  <a:prstClr val="black"/>
                </a:solidFill>
                <a:latin typeface="+mj-lt"/>
              </a:rPr>
              <a:t>Vasta área ainda inexplorada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Possibilidade de mudar a história através da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97875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6836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Cenário Atual </a:t>
            </a:r>
            <a:r>
              <a:rPr lang="pt-BR" sz="3200" b="1" i="1" dirty="0" err="1">
                <a:latin typeface="+mj-lt"/>
              </a:rPr>
              <a:t>vs</a:t>
            </a:r>
            <a:r>
              <a:rPr lang="pt-BR" sz="3200" b="1" dirty="0">
                <a:latin typeface="+mj-lt"/>
              </a:rPr>
              <a:t> Oportunidade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753576" y="2539841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 tradicionalmente praticado para analisar Pacientes</a:t>
            </a:r>
            <a:endParaRPr lang="pt-BR" sz="2400" b="1" dirty="0">
              <a:latin typeface="+mj-lt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0F088F0-4EE0-6035-3407-FBA6F579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78" y="3131731"/>
            <a:ext cx="9943662" cy="13294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analisar dados</a:t>
            </a:r>
          </a:p>
          <a:p>
            <a:pPr>
              <a:lnSpc>
                <a:spcPct val="100000"/>
              </a:lnSpc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agrupar pacientes</a:t>
            </a:r>
          </a:p>
          <a:p>
            <a:pPr>
              <a:lnSpc>
                <a:spcPct val="100000"/>
              </a:lnSpc>
              <a:defRPr/>
            </a:pPr>
            <a:r>
              <a:rPr lang="pt-BR" sz="1800" dirty="0">
                <a:solidFill>
                  <a:prstClr val="black"/>
                </a:solidFill>
                <a:latin typeface="+mj-lt"/>
              </a:rPr>
              <a:t>Ponderação arbitrária na hora de comparar um paciente com outro (sob a ótica do paciente completo)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D631E-6799-45D0-B68A-0D808199FEFE}"/>
              </a:ext>
            </a:extLst>
          </p:cNvPr>
          <p:cNvSpPr txBox="1"/>
          <p:nvPr/>
        </p:nvSpPr>
        <p:spPr>
          <a:xfrm>
            <a:off x="713978" y="4651833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prstClr val="black"/>
                </a:solidFill>
                <a:latin typeface="+mj-lt"/>
              </a:rPr>
              <a:t>Grande oportunidade</a:t>
            </a:r>
            <a:endParaRPr lang="pt-BR" sz="24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4E7B-44A3-11F0-6559-7BA2C76B31A5}"/>
              </a:ext>
            </a:extLst>
          </p:cNvPr>
          <p:cNvSpPr txBox="1"/>
          <p:nvPr/>
        </p:nvSpPr>
        <p:spPr>
          <a:xfrm>
            <a:off x="753576" y="5160071"/>
            <a:ext cx="11018214" cy="1272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Poder agrupar pacientes com características afim</a:t>
            </a:r>
          </a:p>
          <a:p>
            <a:r>
              <a:rPr lang="pt-BR" dirty="0"/>
              <a:t>Poder analisar um comportamentos de um grupo </a:t>
            </a:r>
          </a:p>
          <a:p>
            <a:r>
              <a:rPr lang="pt-BR" dirty="0"/>
              <a:t>Possibilidade de Identificação de padrões de comportamento </a:t>
            </a:r>
            <a:r>
              <a:rPr lang="pt-BR" b="1" dirty="0"/>
              <a:t>sem ponderação arbitrária</a:t>
            </a:r>
          </a:p>
        </p:txBody>
      </p:sp>
    </p:spTree>
    <p:extLst>
      <p:ext uri="{BB962C8B-B14F-4D97-AF65-F5344CB8AC3E}">
        <p14:creationId xmlns:p14="http://schemas.microsoft.com/office/powerpoint/2010/main" val="33552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Amostra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CCC7A-A557-6EB9-C7CC-A8BB3A0ABFC2}"/>
              </a:ext>
            </a:extLst>
          </p:cNvPr>
          <p:cNvSpPr txBox="1"/>
          <p:nvPr/>
        </p:nvSpPr>
        <p:spPr>
          <a:xfrm>
            <a:off x="4357597" y="750051"/>
            <a:ext cx="7405142" cy="559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	  Variáveis Quantitativas</a:t>
            </a:r>
          </a:p>
          <a:p>
            <a:pPr lvl="2">
              <a:lnSpc>
                <a:spcPct val="150000"/>
              </a:lnSpc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Idade em Anos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Peso em </a:t>
            </a:r>
            <a:r>
              <a:rPr lang="pt-BR" sz="1600" dirty="0" err="1">
                <a:latin typeface="+mj-lt"/>
              </a:rPr>
              <a:t>Kilograma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pt-BR" sz="1600" i="1" dirty="0" err="1">
                <a:solidFill>
                  <a:srgbClr val="FF0000"/>
                </a:solidFill>
                <a:latin typeface="+mj-lt"/>
              </a:rPr>
              <a:t>Atribuido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 massa corpórea conforme idade adicionando um fator multiplicativo randômico variando 25% para mais ou para menos sobre o peso ideal da idade)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Glicemia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Prolactina em </a:t>
            </a:r>
            <a:r>
              <a:rPr lang="pt-BR" sz="1600" dirty="0" err="1">
                <a:latin typeface="+mj-lt"/>
              </a:rPr>
              <a:t>ngml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HDLb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LDLr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Triglicérides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Risperidona</a:t>
            </a:r>
            <a:r>
              <a:rPr lang="pt-BR" sz="1600" dirty="0">
                <a:latin typeface="+mj-lt"/>
              </a:rPr>
              <a:t> consumida mg 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Valproato</a:t>
            </a:r>
            <a:r>
              <a:rPr lang="pt-BR" sz="1600" dirty="0">
                <a:latin typeface="+mj-lt"/>
              </a:rPr>
              <a:t> consumida mg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2079A-87EE-5976-EDF6-D183EAA0B8A6}"/>
              </a:ext>
            </a:extLst>
          </p:cNvPr>
          <p:cNvSpPr txBox="1"/>
          <p:nvPr/>
        </p:nvSpPr>
        <p:spPr>
          <a:xfrm>
            <a:off x="-755981" y="2468465"/>
            <a:ext cx="668709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     Variáveis Qualitativas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Nome Paciente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(Gerados aleatoriamente)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Sexo Biológico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(Atribuídos conforme nome)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Classificação do Diagnóstico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4D9C4-54F2-1210-E128-D858451DE2AD}"/>
              </a:ext>
            </a:extLst>
          </p:cNvPr>
          <p:cNvSpPr txBox="1"/>
          <p:nvPr/>
        </p:nvSpPr>
        <p:spPr>
          <a:xfrm>
            <a:off x="782093" y="5187626"/>
            <a:ext cx="3610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500 Observações</a:t>
            </a:r>
          </a:p>
        </p:txBody>
      </p:sp>
    </p:spTree>
    <p:extLst>
      <p:ext uri="{BB962C8B-B14F-4D97-AF65-F5344CB8AC3E}">
        <p14:creationId xmlns:p14="http://schemas.microsoft.com/office/powerpoint/2010/main" val="15712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Escolha da Técnica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4891E-BBE2-D631-A9DC-18D960A2800F}"/>
              </a:ext>
            </a:extLst>
          </p:cNvPr>
          <p:cNvSpPr txBox="1"/>
          <p:nvPr/>
        </p:nvSpPr>
        <p:spPr>
          <a:xfrm>
            <a:off x="-81364" y="2698280"/>
            <a:ext cx="2665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27A90-6D10-FEA5-B92E-4664266F4D56}"/>
              </a:ext>
            </a:extLst>
          </p:cNvPr>
          <p:cNvSpPr txBox="1"/>
          <p:nvPr/>
        </p:nvSpPr>
        <p:spPr>
          <a:xfrm>
            <a:off x="-422347" y="3409241"/>
            <a:ext cx="11247663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Imput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Quanti, Output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Quali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Redução dimensionalidade amostral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Diminuir a variabilidade total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Agrupar observações semelhantes (menos variabilidade possível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intra-grupos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Obter grupos os mais distintos possíveis (maior variabilidade possível entre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inter-grupos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pic>
        <p:nvPicPr>
          <p:cNvPr id="3" name="Picture 2" descr="A graph of data analysis&#10;&#10;Description automatically generated with medium confidence">
            <a:extLst>
              <a:ext uri="{FF2B5EF4-FFF2-40B4-BE49-F238E27FC236}">
                <a16:creationId xmlns:a16="http://schemas.microsoft.com/office/drawing/2014/main" id="{CC161242-40FB-9A89-D0C9-83709E1A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80" y="770757"/>
            <a:ext cx="5950426" cy="34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50163-EAC6-E05A-16FD-AD530B44FA8C}"/>
              </a:ext>
            </a:extLst>
          </p:cNvPr>
          <p:cNvSpPr txBox="1"/>
          <p:nvPr/>
        </p:nvSpPr>
        <p:spPr>
          <a:xfrm>
            <a:off x="-681680" y="3071527"/>
            <a:ext cx="2733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Dendograma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A5185-0BCD-57FA-E0A5-9EE04F743CF4}"/>
              </a:ext>
            </a:extLst>
          </p:cNvPr>
          <p:cNvSpPr txBox="1"/>
          <p:nvPr/>
        </p:nvSpPr>
        <p:spPr>
          <a:xfrm>
            <a:off x="5627850" y="979228"/>
            <a:ext cx="54309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Cálculo das Distâncias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Euclidian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Manhattan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Canberra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Minkowski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Maximum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Binary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D68C1-AF59-CC4C-F28B-8760A29C4AD0}"/>
              </a:ext>
            </a:extLst>
          </p:cNvPr>
          <p:cNvSpPr txBox="1"/>
          <p:nvPr/>
        </p:nvSpPr>
        <p:spPr>
          <a:xfrm>
            <a:off x="2257632" y="3071527"/>
            <a:ext cx="3066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Não 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K-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Means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B2B9A9-9947-6838-E2CD-130C88DDC3B6}"/>
              </a:ext>
            </a:extLst>
          </p:cNvPr>
          <p:cNvSpPr txBox="1"/>
          <p:nvPr/>
        </p:nvSpPr>
        <p:spPr>
          <a:xfrm>
            <a:off x="87362" y="2390338"/>
            <a:ext cx="4931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Esquemas de Aglomeração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5637237" y="3971605"/>
            <a:ext cx="44963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Encadeamento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Complete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Single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Average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Ward.D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2F6F2-E55C-3A28-0750-7D30C056C928}"/>
              </a:ext>
            </a:extLst>
          </p:cNvPr>
          <p:cNvSpPr txBox="1"/>
          <p:nvPr/>
        </p:nvSpPr>
        <p:spPr>
          <a:xfrm>
            <a:off x="0" y="4455528"/>
            <a:ext cx="543096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Padronização das Variáveis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Procedimento Z-Scores</a:t>
            </a:r>
          </a:p>
        </p:txBody>
      </p:sp>
    </p:spTree>
    <p:extLst>
      <p:ext uri="{BB962C8B-B14F-4D97-AF65-F5344CB8AC3E}">
        <p14:creationId xmlns:p14="http://schemas.microsoft.com/office/powerpoint/2010/main" val="38411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355196" y="2757020"/>
            <a:ext cx="574193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Alguns métodos 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para escolha de número ideal de Clusters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Dendograma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Coeficiente R2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“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Elbow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”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"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Silhouette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".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 K-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means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dirty="0">
                <a:solidFill>
                  <a:prstClr val="black"/>
                </a:solidFill>
                <a:latin typeface="+mj-lt"/>
              </a:rPr>
              <a:t>(Premissas da área de negócios)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CF22F-B1B0-7373-4E2C-B28E68EA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82" y="3369830"/>
            <a:ext cx="4461306" cy="295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22D89F-4ED9-09E9-67E9-41B55ABE319A}"/>
              </a:ext>
            </a:extLst>
          </p:cNvPr>
          <p:cNvSpPr txBox="1"/>
          <p:nvPr/>
        </p:nvSpPr>
        <p:spPr>
          <a:xfrm>
            <a:off x="6171868" y="4431742"/>
            <a:ext cx="827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Elbow</a:t>
            </a:r>
            <a:endParaRPr lang="pt-BR" sz="1600" dirty="0"/>
          </a:p>
        </p:txBody>
      </p:sp>
      <p:pic>
        <p:nvPicPr>
          <p:cNvPr id="1030" name="Picture 6" descr="Hierarchical clustering explained | by Prasad Pai | Towards Data Science">
            <a:extLst>
              <a:ext uri="{FF2B5EF4-FFF2-40B4-BE49-F238E27FC236}">
                <a16:creationId xmlns:a16="http://schemas.microsoft.com/office/drawing/2014/main" id="{B4FC13DF-2295-752D-5E01-FE26997D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30" y="837459"/>
            <a:ext cx="4140758" cy="226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749FC3-4E14-2265-3D80-1B34CB74415D}"/>
              </a:ext>
            </a:extLst>
          </p:cNvPr>
          <p:cNvSpPr txBox="1"/>
          <p:nvPr/>
        </p:nvSpPr>
        <p:spPr>
          <a:xfrm>
            <a:off x="5965617" y="1918428"/>
            <a:ext cx="1274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Dendrogram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472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9886359" y="3346516"/>
            <a:ext cx="1289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1171556" y="4241795"/>
            <a:ext cx="3107362" cy="23698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tidyverse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(cluster) 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dendextend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factoextra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fpc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gridExtra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readxl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reshape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dplyr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ADC3C0-D8F5-7120-72ED-612CFB24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47" y="3277536"/>
            <a:ext cx="1184602" cy="666339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1BD1B-7226-6F28-6604-8CC9F5CC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38" y="1936892"/>
            <a:ext cx="1064112" cy="641169"/>
          </a:xfrm>
          <a:prstGeom prst="rect">
            <a:avLst/>
          </a:prstGeom>
        </p:spPr>
      </p:pic>
      <p:pic>
        <p:nvPicPr>
          <p:cNvPr id="10" name="Picture 9" descr="A logo with a globe and text&#10;&#10;Description automatically generated">
            <a:extLst>
              <a:ext uri="{FF2B5EF4-FFF2-40B4-BE49-F238E27FC236}">
                <a16:creationId xmlns:a16="http://schemas.microsoft.com/office/drawing/2014/main" id="{234AE1BE-74EE-61C2-C092-7D7DA773D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3" y="1957403"/>
            <a:ext cx="1743346" cy="611780"/>
          </a:xfrm>
          <a:prstGeom prst="rect">
            <a:avLst/>
          </a:prstGeom>
        </p:spPr>
      </p:pic>
      <p:pic>
        <p:nvPicPr>
          <p:cNvPr id="26" name="Picture 25" descr="A blue ribbon with a cross&#10;&#10;Description automatically generated">
            <a:extLst>
              <a:ext uri="{FF2B5EF4-FFF2-40B4-BE49-F238E27FC236}">
                <a16:creationId xmlns:a16="http://schemas.microsoft.com/office/drawing/2014/main" id="{3A7479DD-78F2-939D-E60F-C5537853C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61" y="3290122"/>
            <a:ext cx="641169" cy="641169"/>
          </a:xfrm>
          <a:prstGeom prst="rect">
            <a:avLst/>
          </a:prstGeom>
        </p:spPr>
      </p:pic>
      <p:pic>
        <p:nvPicPr>
          <p:cNvPr id="30" name="Picture 2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461F4B-DAB9-2C77-7FBB-78C3EA0D9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32" y="1666190"/>
            <a:ext cx="2181530" cy="1211961"/>
          </a:xfrm>
          <a:prstGeom prst="rect">
            <a:avLst/>
          </a:prstGeom>
        </p:spPr>
      </p:pic>
      <p:pic>
        <p:nvPicPr>
          <p:cNvPr id="32" name="Picture 31" descr="A blue and grey logo&#10;&#10;Description automatically generated">
            <a:extLst>
              <a:ext uri="{FF2B5EF4-FFF2-40B4-BE49-F238E27FC236}">
                <a16:creationId xmlns:a16="http://schemas.microsoft.com/office/drawing/2014/main" id="{680DAA13-9569-EECF-1F41-0135784D7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35" y="2380753"/>
            <a:ext cx="2062310" cy="1598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2159FE-D43C-7849-5632-06B91D65A64E}"/>
              </a:ext>
            </a:extLst>
          </p:cNvPr>
          <p:cNvSpPr txBox="1"/>
          <p:nvPr/>
        </p:nvSpPr>
        <p:spPr>
          <a:xfrm>
            <a:off x="817485" y="13245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Tecnologias Utilizadas</a:t>
            </a:r>
          </a:p>
        </p:txBody>
      </p:sp>
      <p:pic>
        <p:nvPicPr>
          <p:cNvPr id="1026" name="Picture 2" descr="Media Assets | New Relic">
            <a:extLst>
              <a:ext uri="{FF2B5EF4-FFF2-40B4-BE49-F238E27FC236}">
                <a16:creationId xmlns:a16="http://schemas.microsoft.com/office/drawing/2014/main" id="{BE4E5674-0AFA-041C-8E8D-7A05655F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61" y="4589438"/>
            <a:ext cx="1625360" cy="3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FC6777-AAC3-DDE0-413E-B3ED739E80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2746" y="4556673"/>
            <a:ext cx="1803728" cy="381713"/>
          </a:xfrm>
          <a:prstGeom prst="rect">
            <a:avLst/>
          </a:prstGeom>
        </p:spPr>
      </p:pic>
      <p:pic>
        <p:nvPicPr>
          <p:cNvPr id="1028" name="Picture 4" descr="Logotipo Jest PNG transparente - StickPNG">
            <a:extLst>
              <a:ext uri="{FF2B5EF4-FFF2-40B4-BE49-F238E27FC236}">
                <a16:creationId xmlns:a16="http://schemas.microsoft.com/office/drawing/2014/main" id="{BE3CE7A0-DF3C-7D01-0BB1-57ACCC0A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30" y="5037254"/>
            <a:ext cx="1117437" cy="111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4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5302A3-C5F3-1064-9A0F-A467F6D6CF91}"/>
              </a:ext>
            </a:extLst>
          </p:cNvPr>
          <p:cNvSpPr txBox="1"/>
          <p:nvPr/>
        </p:nvSpPr>
        <p:spPr>
          <a:xfrm>
            <a:off x="355196" y="2757020"/>
            <a:ext cx="8344304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Readme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Testes Unitários (</a:t>
            </a: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Jest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Cobertura (Sonar)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Deployado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 em produção (AWS)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Pipeline de CI/CD (Github CI/CD)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Monitoramento (NewRelic)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B0B4CE-7B37-7CA8-7B23-722C1C24D572}"/>
              </a:ext>
            </a:extLst>
          </p:cNvPr>
          <p:cNvSpPr txBox="1"/>
          <p:nvPr/>
        </p:nvSpPr>
        <p:spPr>
          <a:xfrm>
            <a:off x="761056" y="964999"/>
            <a:ext cx="3184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Estrutura </a:t>
            </a:r>
          </a:p>
        </p:txBody>
      </p:sp>
    </p:spTree>
    <p:extLst>
      <p:ext uri="{BB962C8B-B14F-4D97-AF65-F5344CB8AC3E}">
        <p14:creationId xmlns:p14="http://schemas.microsoft.com/office/powerpoint/2010/main" val="27080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817986" y="946665"/>
            <a:ext cx="1289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94750-F576-47CA-A826-0DD97AACB783}"/>
              </a:ext>
            </a:extLst>
          </p:cNvPr>
          <p:cNvSpPr txBox="1"/>
          <p:nvPr/>
        </p:nvSpPr>
        <p:spPr>
          <a:xfrm>
            <a:off x="-417328" y="2360236"/>
            <a:ext cx="10963999" cy="364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Conta pessoal AWS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prstClr val="black"/>
                </a:solidFill>
                <a:latin typeface="+mj-lt"/>
              </a:rPr>
              <a:t>Não consegui instalar R na conta Aluno pois precisa usuário root e na conta pessoal já logo como root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Serviço EC2 –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Amazon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Elastic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Computing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Cloud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Intancia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EC2 com Linux (Ubuntu)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Intalado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, R, PM2 (para rodar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  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NewRelic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(Monitoramento)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524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638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72 Black</vt:lpstr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Carvalho, Israel Jose Monteiro</cp:lastModifiedBy>
  <cp:revision>71</cp:revision>
  <dcterms:created xsi:type="dcterms:W3CDTF">2018-01-31T14:12:27Z</dcterms:created>
  <dcterms:modified xsi:type="dcterms:W3CDTF">2023-12-05T14:59:19Z</dcterms:modified>
</cp:coreProperties>
</file>