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6" r:id="rId4"/>
    <p:sldId id="267" r:id="rId5"/>
    <p:sldId id="268" r:id="rId6"/>
    <p:sldId id="269" r:id="rId7"/>
    <p:sldId id="284" r:id="rId8"/>
    <p:sldId id="285" r:id="rId9"/>
    <p:sldId id="286" r:id="rId10"/>
    <p:sldId id="270" r:id="rId11"/>
    <p:sldId id="271" r:id="rId12"/>
    <p:sldId id="272" r:id="rId13"/>
    <p:sldId id="280" r:id="rId14"/>
    <p:sldId id="282" r:id="rId15"/>
    <p:sldId id="287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17" autoAdjust="0"/>
  </p:normalViewPr>
  <p:slideViewPr>
    <p:cSldViewPr snapToGrid="0">
      <p:cViewPr varScale="1">
        <p:scale>
          <a:sx n="109" d="100"/>
          <a:sy n="109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0955F-377E-4AFC-AFBB-33C8AF39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8" y="1614195"/>
            <a:ext cx="7178351" cy="268721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9DB314-FCFE-4948-B3B3-1DBC9A220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9648" y="4516016"/>
            <a:ext cx="7178351" cy="74178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3202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48A6B-B656-4DDD-AF02-43CDC358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3446F8-FAD4-4CA7-BC72-BA927E1EF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BCA881-9B0F-486F-AB40-BA842F6B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FD993-F353-4979-B4B8-FB3AC67A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E96A5-2F1D-441E-9CEB-83232D2F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78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87E063-2F40-4217-9B00-19A105431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7C0EAF-C4DD-405B-9897-1572BC5FB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6ECA9-9C4F-42FE-9B58-A9C369AE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059EA9-C5DA-4955-BEF1-44EAB31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49FCF-0AB6-4EDB-B616-E299D7FC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79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CFF8B-827F-4CA4-BBEB-042AF77B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49903-9CA6-499A-9E57-BEB61DAE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9B8F4-42FA-471E-9279-09AC1FE3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375A4-FBF0-4D76-894A-9F335D4A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F7AAFA-8C7E-44E2-AB9C-FAFEF763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06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48E5-197A-43B1-9E3D-4F767BA0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3A8475-697B-4EB5-99F3-B4CCE8D4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4CBC64-536B-479F-81A7-8AB26CEB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036697-84AA-4DB0-9C45-109198E3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0DD7AC-7621-40A8-B448-4D0987E5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57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2C26F-6FF9-4AEC-BFBD-297396F6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AA30C-237B-4319-B648-55743DC44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B1B006-3AFE-450E-BB4B-538B3F4BA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907F7E-BCE6-4D5E-9A17-D43B4FB1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C7B328-BF19-4F1B-9D37-E19C7993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634195-405D-4130-B013-0BBEA1F1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48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83BB7-29BF-4892-AE25-CC063707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615C65-D64B-49A1-A2A7-7EE1BAB7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BCDC74-7687-4491-A1B7-76368A88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04252E-9483-438A-B2DB-334FE9816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5C11A2-1523-4DF0-87CF-3C3376131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C4BD0E-23FD-4E06-A9BE-8A007C85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3A8183-C6D8-4BBE-AD22-0D48503A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0A89B9-4ACE-4E96-8F38-7FFA677A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39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531EC-0C3E-474E-B1BB-5B78781B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163505-E043-4E38-BED6-BE5644A5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2BE5FE-1EB6-4947-A34E-2457D28E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262A76-B948-4089-8066-F13B3671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3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5F3771-DE8C-4F6C-A791-60493E34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64C3DE-26BA-42F9-A36E-26F74462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3FB30E-8256-4D9C-BE8D-8DE46C91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50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DBBE2-5238-4F14-B8EB-342BE7A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27117-52B6-4AD1-BD6F-A28E3CA5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F5B5DB-95C2-465E-B082-64915B77D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9CE81-66A3-4C8F-91B6-747B7AF4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DFE09E-F5BD-4831-AE37-B195058C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7CD61E-923C-4244-84EA-0650982B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07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AA2AB-EDC6-41EE-9F80-51FBC8A4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64E24A-7847-4D9F-80B9-6EB606479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E8FAF7-71E5-4CD5-8281-665A97764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539AD2-200C-4DA1-8644-F33E6C88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BE7FD9-38AD-443E-A9FE-333371DB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B28A5E-8F70-4C04-972F-810F9DC8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44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AF2AE4-5A35-4BEA-BEB3-17FAFB7F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7907F4-5CBE-4C9F-BF91-575BE6A3E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3857B9-5E01-47D7-B7CD-F523FBFB6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FEBF92-23E2-4692-8644-BC19CE40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206707-F55A-43BD-88B6-852CAD72F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84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fif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585185" y="881605"/>
            <a:ext cx="686317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Portfólio </a:t>
            </a:r>
          </a:p>
          <a:p>
            <a:r>
              <a:rPr lang="pt-BR" sz="3200" b="1" dirty="0">
                <a:latin typeface="+mj-lt"/>
              </a:rPr>
              <a:t>Engenharia de Software 2023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731077-956E-C74D-D33E-AEF60C297989}"/>
              </a:ext>
            </a:extLst>
          </p:cNvPr>
          <p:cNvSpPr txBox="1"/>
          <p:nvPr/>
        </p:nvSpPr>
        <p:spPr>
          <a:xfrm>
            <a:off x="665084" y="2933851"/>
            <a:ext cx="956109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latin typeface="72 Black" panose="020B0A04030603020204" pitchFamily="34" charset="0"/>
                <a:cs typeface="72 Black" panose="020B0A04030603020204" pitchFamily="34" charset="0"/>
              </a:rPr>
              <a:t>DataScience</a:t>
            </a:r>
            <a:endParaRPr lang="pt-BR" sz="2800" b="1" dirty="0">
              <a:latin typeface="72 Black" panose="020B0A04030603020204" pitchFamily="34" charset="0"/>
              <a:cs typeface="72 Black" panose="020B0A04030603020204" pitchFamily="34" charset="0"/>
            </a:endParaRPr>
          </a:p>
          <a:p>
            <a:endParaRPr lang="pt-BR" sz="2800" b="1" dirty="0">
              <a:latin typeface="+mj-lt"/>
            </a:endParaRPr>
          </a:p>
          <a:p>
            <a:r>
              <a:rPr lang="pt-BR" sz="2800" b="1" dirty="0" err="1">
                <a:latin typeface="+mj-lt"/>
              </a:rPr>
              <a:t>Chustering</a:t>
            </a:r>
            <a:r>
              <a:rPr lang="pt-BR" sz="2800" b="1" dirty="0">
                <a:latin typeface="+mj-lt"/>
              </a:rPr>
              <a:t> </a:t>
            </a:r>
            <a:r>
              <a:rPr lang="pt-BR" sz="2800" b="1" dirty="0" err="1">
                <a:latin typeface="+mj-lt"/>
              </a:rPr>
              <a:t>Unsupervised</a:t>
            </a:r>
            <a:r>
              <a:rPr lang="pt-BR" sz="2800" b="1" dirty="0">
                <a:latin typeface="+mj-lt"/>
              </a:rPr>
              <a:t> </a:t>
            </a:r>
            <a:r>
              <a:rPr lang="pt-BR" sz="2800" b="1" dirty="0" err="1">
                <a:latin typeface="+mj-lt"/>
              </a:rPr>
              <a:t>Machine</a:t>
            </a:r>
            <a:r>
              <a:rPr lang="pt-BR" sz="2800" b="1" dirty="0">
                <a:latin typeface="+mj-lt"/>
              </a:rPr>
              <a:t> Learning aplicado no tratamento de pacientes do Espectro Autista</a:t>
            </a:r>
          </a:p>
        </p:txBody>
      </p:sp>
      <p:pic>
        <p:nvPicPr>
          <p:cNvPr id="3" name="Picture 2" descr="A red sign with white text&#10;&#10;Description automatically generated">
            <a:extLst>
              <a:ext uri="{FF2B5EF4-FFF2-40B4-BE49-F238E27FC236}">
                <a16:creationId xmlns:a16="http://schemas.microsoft.com/office/drawing/2014/main" id="{9314738D-090B-0857-17B4-E5490A38C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76548"/>
            <a:ext cx="1973036" cy="1104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1429DD-F7FC-9A39-3CD5-4BD39AEB062F}"/>
              </a:ext>
            </a:extLst>
          </p:cNvPr>
          <p:cNvSpPr txBox="1"/>
          <p:nvPr/>
        </p:nvSpPr>
        <p:spPr>
          <a:xfrm>
            <a:off x="665085" y="5519550"/>
            <a:ext cx="9561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+mj-lt"/>
              </a:rPr>
              <a:t>Israel J. M. Carvalho</a:t>
            </a:r>
          </a:p>
        </p:txBody>
      </p:sp>
    </p:spTree>
    <p:extLst>
      <p:ext uri="{BB962C8B-B14F-4D97-AF65-F5344CB8AC3E}">
        <p14:creationId xmlns:p14="http://schemas.microsoft.com/office/powerpoint/2010/main" val="892230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Algumas Análises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E0489-8DDD-EE93-B311-E4A8EA20C93C}"/>
              </a:ext>
            </a:extLst>
          </p:cNvPr>
          <p:cNvSpPr/>
          <p:nvPr/>
        </p:nvSpPr>
        <p:spPr>
          <a:xfrm>
            <a:off x="5211097" y="206477"/>
            <a:ext cx="5486573" cy="6449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5F67AE-3788-74EA-CE1A-BAC60A830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4" y="2435739"/>
            <a:ext cx="10708570" cy="22336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8F9553-96F6-7288-1069-6E70F2AD7D5E}"/>
              </a:ext>
            </a:extLst>
          </p:cNvPr>
          <p:cNvSpPr txBox="1"/>
          <p:nvPr/>
        </p:nvSpPr>
        <p:spPr>
          <a:xfrm>
            <a:off x="87363" y="4999274"/>
            <a:ext cx="11091914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1) Peso Médio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vs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Idade Média dos grupos 3 e 4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pt-B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Diferença de 9,3kg entre a médias dos pesos mas só 0,1 ano sobre as médias de idade</a:t>
            </a:r>
          </a:p>
          <a:p>
            <a:pPr marL="1371600" lvl="2" indent="-457200">
              <a:lnSpc>
                <a:spcPct val="150000"/>
              </a:lnSpc>
              <a:buAutoNum type="arabicParenR"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8687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Algumas Análises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E0489-8DDD-EE93-B311-E4A8EA20C93C}"/>
              </a:ext>
            </a:extLst>
          </p:cNvPr>
          <p:cNvSpPr/>
          <p:nvPr/>
        </p:nvSpPr>
        <p:spPr>
          <a:xfrm>
            <a:off x="5211097" y="206477"/>
            <a:ext cx="5486573" cy="6449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5F67AE-3788-74EA-CE1A-BAC60A830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4" y="2435739"/>
            <a:ext cx="10708570" cy="22336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8F9553-96F6-7288-1069-6E70F2AD7D5E}"/>
              </a:ext>
            </a:extLst>
          </p:cNvPr>
          <p:cNvSpPr txBox="1"/>
          <p:nvPr/>
        </p:nvSpPr>
        <p:spPr>
          <a:xfrm>
            <a:off x="87363" y="4999274"/>
            <a:ext cx="11091914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2)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LDLr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dos </a:t>
            </a:r>
            <a:r>
              <a:rPr lang="pt-BR" sz="2000" b="1" dirty="0">
                <a:solidFill>
                  <a:prstClr val="black"/>
                </a:solidFill>
                <a:latin typeface="+mj-lt"/>
              </a:rPr>
              <a:t>p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acientes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dos grupos 3 e 4</a:t>
            </a:r>
          </a:p>
          <a:p>
            <a:pPr lvl="3">
              <a:lnSpc>
                <a:spcPct val="150000"/>
              </a:lnSpc>
              <a:defRPr/>
            </a:pPr>
            <a:r>
              <a:rPr kumimoji="0" lang="pt-B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Pacientes do grupo 4, com considerável sobrepeso, apresentaram índices de </a:t>
            </a:r>
            <a:r>
              <a:rPr kumimoji="0" lang="pt-BR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LDLr</a:t>
            </a:r>
            <a:r>
              <a:rPr kumimoji="0" lang="pt-B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melhor do que pacientes do grupo 3 (peso normal)</a:t>
            </a:r>
          </a:p>
          <a:p>
            <a:pPr marL="1371600" lvl="2" indent="-457200">
              <a:lnSpc>
                <a:spcPct val="150000"/>
              </a:lnSpc>
              <a:buAutoNum type="arabicPeriod"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910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Algumas Análises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E0489-8DDD-EE93-B311-E4A8EA20C93C}"/>
              </a:ext>
            </a:extLst>
          </p:cNvPr>
          <p:cNvSpPr/>
          <p:nvPr/>
        </p:nvSpPr>
        <p:spPr>
          <a:xfrm>
            <a:off x="5211097" y="206477"/>
            <a:ext cx="5486573" cy="6449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5F67AE-3788-74EA-CE1A-BAC60A830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4" y="2435739"/>
            <a:ext cx="10708570" cy="22336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8F9553-96F6-7288-1069-6E70F2AD7D5E}"/>
              </a:ext>
            </a:extLst>
          </p:cNvPr>
          <p:cNvSpPr txBox="1"/>
          <p:nvPr/>
        </p:nvSpPr>
        <p:spPr>
          <a:xfrm>
            <a:off x="87363" y="4999274"/>
            <a:ext cx="11091914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3)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HDLb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dos </a:t>
            </a:r>
            <a:r>
              <a:rPr lang="pt-BR" sz="2000" b="1" dirty="0">
                <a:solidFill>
                  <a:prstClr val="black"/>
                </a:solidFill>
                <a:latin typeface="+mj-lt"/>
              </a:rPr>
              <a:t>p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acientes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dos grupos 3 e 4</a:t>
            </a:r>
          </a:p>
          <a:p>
            <a:pPr lvl="3">
              <a:lnSpc>
                <a:spcPct val="150000"/>
              </a:lnSpc>
              <a:defRPr/>
            </a:pPr>
            <a:r>
              <a:rPr kumimoji="0" lang="pt-B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Pacientes do grupo 4, com considerável sobrepeso, apresentaram menores índices de </a:t>
            </a:r>
            <a:r>
              <a:rPr kumimoji="0" lang="pt-BR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HDLb</a:t>
            </a:r>
            <a:r>
              <a:rPr kumimoji="0" lang="pt-B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do que pacientes do grupo 3 (peso normal)</a:t>
            </a:r>
          </a:p>
          <a:p>
            <a:pPr marL="1371600" lvl="2" indent="-457200">
              <a:lnSpc>
                <a:spcPct val="150000"/>
              </a:lnSpc>
              <a:buAutoNum type="arabicPeriod"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08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Algumas Análises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E0489-8DDD-EE93-B311-E4A8EA20C93C}"/>
              </a:ext>
            </a:extLst>
          </p:cNvPr>
          <p:cNvSpPr/>
          <p:nvPr/>
        </p:nvSpPr>
        <p:spPr>
          <a:xfrm>
            <a:off x="5211097" y="206477"/>
            <a:ext cx="5486573" cy="6449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8F9553-96F6-7288-1069-6E70F2AD7D5E}"/>
              </a:ext>
            </a:extLst>
          </p:cNvPr>
          <p:cNvSpPr txBox="1"/>
          <p:nvPr/>
        </p:nvSpPr>
        <p:spPr>
          <a:xfrm>
            <a:off x="87363" y="4793534"/>
            <a:ext cx="11091914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1) </a:t>
            </a:r>
            <a:r>
              <a:rPr lang="pt-BR" sz="2000" b="1" dirty="0">
                <a:solidFill>
                  <a:prstClr val="black"/>
                </a:solidFill>
                <a:latin typeface="+mj-lt"/>
              </a:rPr>
              <a:t>Desvio Padrão Valproato Grupo 1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>
              <a:lnSpc>
                <a:spcPct val="150000"/>
              </a:lnSpc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- Maior desvio padrão quando comparado com a média (Média = 850mg/dia e Desvio Padrão 634mg/dia) demonstrando grande heterogeneidade no consumo deste medicamento entre os 70 pacientes deste grupo. 5 pacientes com 0mg de consumo de Valproato por dia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C4B3D0-08D8-3C42-23EA-510188796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49" y="2425377"/>
            <a:ext cx="10752331" cy="206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00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Desafios e Aprendizados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E0489-8DDD-EE93-B311-E4A8EA20C93C}"/>
              </a:ext>
            </a:extLst>
          </p:cNvPr>
          <p:cNvSpPr/>
          <p:nvPr/>
        </p:nvSpPr>
        <p:spPr>
          <a:xfrm>
            <a:off x="5211097" y="206477"/>
            <a:ext cx="5486573" cy="6449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8F9553-96F6-7288-1069-6E70F2AD7D5E}"/>
              </a:ext>
            </a:extLst>
          </p:cNvPr>
          <p:cNvSpPr txBox="1"/>
          <p:nvPr/>
        </p:nvSpPr>
        <p:spPr>
          <a:xfrm>
            <a:off x="43681" y="2713871"/>
            <a:ext cx="11091914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lnSpc>
                <a:spcPct val="150000"/>
              </a:lnSpc>
              <a:buFontTx/>
              <a:buChar char="-"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Algorítimo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Clustering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  <a:defRPr/>
            </a:pPr>
            <a:r>
              <a:rPr lang="pt-BR" sz="2000" b="1" dirty="0">
                <a:solidFill>
                  <a:prstClr val="black"/>
                </a:solidFill>
                <a:latin typeface="+mj-lt"/>
              </a:rPr>
              <a:t>Distribuição Web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8520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Considerações Finais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E0489-8DDD-EE93-B311-E4A8EA20C93C}"/>
              </a:ext>
            </a:extLst>
          </p:cNvPr>
          <p:cNvSpPr/>
          <p:nvPr/>
        </p:nvSpPr>
        <p:spPr>
          <a:xfrm>
            <a:off x="5211097" y="206477"/>
            <a:ext cx="5486573" cy="6449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8F9553-96F6-7288-1069-6E70F2AD7D5E}"/>
              </a:ext>
            </a:extLst>
          </p:cNvPr>
          <p:cNvSpPr txBox="1"/>
          <p:nvPr/>
        </p:nvSpPr>
        <p:spPr>
          <a:xfrm>
            <a:off x="43681" y="2713871"/>
            <a:ext cx="11091914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lnSpc>
                <a:spcPct val="150000"/>
              </a:lnSpc>
              <a:buFontTx/>
              <a:buChar char="-"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Grande potencial a ser explorado (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DataSciece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/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Machine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Learning)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  <a:defRPr/>
            </a:pPr>
            <a:r>
              <a:rPr lang="pt-BR" sz="2000" b="1" dirty="0">
                <a:solidFill>
                  <a:prstClr val="black"/>
                </a:solidFill>
                <a:latin typeface="+mj-lt"/>
              </a:rPr>
              <a:t>Vasta área ainda inexplorada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Possibilidade de mudar a história através da análise de dados</a:t>
            </a:r>
          </a:p>
        </p:txBody>
      </p:sp>
    </p:spTree>
    <p:extLst>
      <p:ext uri="{BB962C8B-B14F-4D97-AF65-F5344CB8AC3E}">
        <p14:creationId xmlns:p14="http://schemas.microsoft.com/office/powerpoint/2010/main" val="97875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68365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Cenário Atual </a:t>
            </a:r>
            <a:r>
              <a:rPr lang="pt-BR" sz="3200" b="1" i="1" dirty="0" err="1">
                <a:latin typeface="+mj-lt"/>
              </a:rPr>
              <a:t>vs</a:t>
            </a:r>
            <a:r>
              <a:rPr lang="pt-BR" sz="3200" b="1" dirty="0">
                <a:latin typeface="+mj-lt"/>
              </a:rPr>
              <a:t> Oportunidade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731077-956E-C74D-D33E-AEF60C297989}"/>
              </a:ext>
            </a:extLst>
          </p:cNvPr>
          <p:cNvSpPr txBox="1"/>
          <p:nvPr/>
        </p:nvSpPr>
        <p:spPr>
          <a:xfrm>
            <a:off x="753576" y="2539841"/>
            <a:ext cx="88708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Método tradicionalmente praticado para analisar Pacientes</a:t>
            </a:r>
            <a:endParaRPr lang="pt-BR" sz="2400" b="1" dirty="0">
              <a:latin typeface="+mj-lt"/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D0F088F0-4EE0-6035-3407-FBA6F579E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78" y="3131731"/>
            <a:ext cx="9943662" cy="13294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Dificuldades em analisar dados</a:t>
            </a:r>
          </a:p>
          <a:p>
            <a:pPr>
              <a:lnSpc>
                <a:spcPct val="100000"/>
              </a:lnSpc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Dificuldades em agrupar pacientes</a:t>
            </a:r>
          </a:p>
          <a:p>
            <a:pPr>
              <a:lnSpc>
                <a:spcPct val="100000"/>
              </a:lnSpc>
              <a:defRPr/>
            </a:pPr>
            <a:r>
              <a:rPr lang="pt-BR" sz="1800" dirty="0">
                <a:solidFill>
                  <a:prstClr val="black"/>
                </a:solidFill>
                <a:latin typeface="+mj-lt"/>
              </a:rPr>
              <a:t>Ponderação arbitrária na hora de comparar um paciente com outro (sob a ótica do paciente completo)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8D631E-6799-45D0-B68A-0D808199FEFE}"/>
              </a:ext>
            </a:extLst>
          </p:cNvPr>
          <p:cNvSpPr txBox="1"/>
          <p:nvPr/>
        </p:nvSpPr>
        <p:spPr>
          <a:xfrm>
            <a:off x="713978" y="4651833"/>
            <a:ext cx="88708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prstClr val="black"/>
                </a:solidFill>
                <a:latin typeface="+mj-lt"/>
              </a:rPr>
              <a:t>Grande oportunidade</a:t>
            </a:r>
            <a:endParaRPr lang="pt-BR" sz="2400" b="1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904E7B-44A3-11F0-6559-7BA2C76B31A5}"/>
              </a:ext>
            </a:extLst>
          </p:cNvPr>
          <p:cNvSpPr txBox="1"/>
          <p:nvPr/>
        </p:nvSpPr>
        <p:spPr>
          <a:xfrm>
            <a:off x="753576" y="5160071"/>
            <a:ext cx="11018214" cy="12721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0" sz="20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/>
              <a:t>Poder agrupar pacientes com características afim</a:t>
            </a:r>
          </a:p>
          <a:p>
            <a:r>
              <a:rPr lang="pt-BR" dirty="0"/>
              <a:t>Poder analisar um comportamentos de um grupo </a:t>
            </a:r>
          </a:p>
          <a:p>
            <a:r>
              <a:rPr lang="pt-BR" dirty="0"/>
              <a:t>Possibilidade de Identificação de padrões de comportamento </a:t>
            </a:r>
            <a:r>
              <a:rPr lang="pt-BR" b="1" dirty="0"/>
              <a:t>sem ponderação arbitrária</a:t>
            </a:r>
          </a:p>
        </p:txBody>
      </p:sp>
    </p:spTree>
    <p:extLst>
      <p:ext uri="{BB962C8B-B14F-4D97-AF65-F5344CB8AC3E}">
        <p14:creationId xmlns:p14="http://schemas.microsoft.com/office/powerpoint/2010/main" val="335527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Amostra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CCC7A-A557-6EB9-C7CC-A8BB3A0ABFC2}"/>
              </a:ext>
            </a:extLst>
          </p:cNvPr>
          <p:cNvSpPr txBox="1"/>
          <p:nvPr/>
        </p:nvSpPr>
        <p:spPr>
          <a:xfrm>
            <a:off x="4357597" y="750051"/>
            <a:ext cx="7405142" cy="559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pt-BR" sz="2400" b="1" dirty="0">
                <a:solidFill>
                  <a:prstClr val="black"/>
                </a:solidFill>
                <a:latin typeface="+mj-lt"/>
              </a:rPr>
              <a:t>	  Variáveis Quantitativas</a:t>
            </a:r>
          </a:p>
          <a:p>
            <a:pPr lvl="2">
              <a:lnSpc>
                <a:spcPct val="150000"/>
              </a:lnSpc>
              <a:defRPr/>
            </a:pP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Idade em Anos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Peso em </a:t>
            </a:r>
            <a:r>
              <a:rPr lang="pt-BR" sz="1600" dirty="0" err="1">
                <a:latin typeface="+mj-lt"/>
              </a:rPr>
              <a:t>Kilograma</a:t>
            </a:r>
            <a:r>
              <a:rPr lang="pt-BR" sz="1600" dirty="0">
                <a:latin typeface="+mj-lt"/>
              </a:rPr>
              <a:t>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</a:t>
            </a:r>
            <a:r>
              <a:rPr lang="pt-BR" sz="1600" i="1" dirty="0" err="1">
                <a:solidFill>
                  <a:srgbClr val="FF0000"/>
                </a:solidFill>
                <a:latin typeface="+mj-lt"/>
              </a:rPr>
              <a:t>Atribuido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 massa corpórea conforme idade adicionando um fator multiplicativo randômico variando 25% para mais ou para menos sobre o peso ideal da idade)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Glicemia em </a:t>
            </a:r>
            <a:r>
              <a:rPr lang="pt-BR" sz="1600" dirty="0" err="1">
                <a:latin typeface="+mj-lt"/>
              </a:rPr>
              <a:t>mgdl</a:t>
            </a:r>
            <a:r>
              <a:rPr lang="pt-BR" sz="1600" dirty="0">
                <a:latin typeface="+mj-lt"/>
              </a:rPr>
              <a:t>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Prolactina em </a:t>
            </a:r>
            <a:r>
              <a:rPr lang="pt-BR" sz="1600" dirty="0" err="1">
                <a:latin typeface="+mj-lt"/>
              </a:rPr>
              <a:t>ngml</a:t>
            </a:r>
            <a:r>
              <a:rPr lang="pt-BR" sz="1600" dirty="0">
                <a:latin typeface="+mj-lt"/>
              </a:rPr>
              <a:t>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latin typeface="+mj-lt"/>
              </a:rPr>
              <a:t>HDLb</a:t>
            </a:r>
            <a:r>
              <a:rPr lang="pt-BR" sz="1600" dirty="0">
                <a:latin typeface="+mj-lt"/>
              </a:rPr>
              <a:t> em </a:t>
            </a:r>
            <a:r>
              <a:rPr lang="pt-BR" sz="1600" dirty="0" err="1">
                <a:latin typeface="+mj-lt"/>
              </a:rPr>
              <a:t>mgdl</a:t>
            </a:r>
            <a:r>
              <a:rPr lang="pt-BR" sz="1600" dirty="0">
                <a:latin typeface="+mj-lt"/>
              </a:rPr>
              <a:t>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latin typeface="+mj-lt"/>
              </a:rPr>
              <a:t>LDLr</a:t>
            </a:r>
            <a:r>
              <a:rPr lang="pt-BR" sz="1600" dirty="0">
                <a:latin typeface="+mj-lt"/>
              </a:rPr>
              <a:t> em </a:t>
            </a:r>
            <a:r>
              <a:rPr lang="pt-BR" sz="1600" dirty="0" err="1">
                <a:latin typeface="+mj-lt"/>
              </a:rPr>
              <a:t>mgdl</a:t>
            </a:r>
            <a:r>
              <a:rPr lang="pt-BR" sz="1600" dirty="0">
                <a:latin typeface="+mj-lt"/>
              </a:rPr>
              <a:t>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Triglicérides em </a:t>
            </a:r>
            <a:r>
              <a:rPr lang="pt-BR" sz="1600" dirty="0" err="1">
                <a:latin typeface="+mj-lt"/>
              </a:rPr>
              <a:t>mgdl</a:t>
            </a:r>
            <a:r>
              <a:rPr lang="pt-BR" sz="1600" dirty="0">
                <a:latin typeface="+mj-lt"/>
              </a:rPr>
              <a:t>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Dosagem diária de </a:t>
            </a:r>
            <a:r>
              <a:rPr lang="pt-BR" sz="1600" dirty="0" err="1">
                <a:latin typeface="+mj-lt"/>
              </a:rPr>
              <a:t>Risperidona</a:t>
            </a:r>
            <a:r>
              <a:rPr lang="pt-BR" sz="1600" dirty="0">
                <a:latin typeface="+mj-lt"/>
              </a:rPr>
              <a:t> consumida mg 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Dosagem diária de </a:t>
            </a:r>
            <a:r>
              <a:rPr lang="pt-BR" sz="1600" dirty="0" err="1">
                <a:latin typeface="+mj-lt"/>
              </a:rPr>
              <a:t>Valproato</a:t>
            </a:r>
            <a:r>
              <a:rPr lang="pt-BR" sz="1600" dirty="0">
                <a:latin typeface="+mj-lt"/>
              </a:rPr>
              <a:t> consumida mg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F2079A-87EE-5976-EDF6-D183EAA0B8A6}"/>
              </a:ext>
            </a:extLst>
          </p:cNvPr>
          <p:cNvSpPr txBox="1"/>
          <p:nvPr/>
        </p:nvSpPr>
        <p:spPr>
          <a:xfrm>
            <a:off x="-755981" y="2468465"/>
            <a:ext cx="6687097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     Variáveis Qualitativas</a:t>
            </a:r>
          </a:p>
          <a:p>
            <a:pPr lvl="2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Nome Paciente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(Gerados aleatoriamente)</a:t>
            </a:r>
          </a:p>
          <a:p>
            <a:pPr lvl="3"/>
            <a:endParaRPr lang="pt-BR" dirty="0">
              <a:latin typeface="+mj-lt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Sexo Biológico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(Atribuídos conforme nome)</a:t>
            </a:r>
          </a:p>
          <a:p>
            <a:pPr lvl="3"/>
            <a:endParaRPr lang="pt-BR" dirty="0">
              <a:latin typeface="+mj-lt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Classificação do Diagnóstico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44D9C4-54F2-1210-E128-D858451DE2AD}"/>
              </a:ext>
            </a:extLst>
          </p:cNvPr>
          <p:cNvSpPr txBox="1"/>
          <p:nvPr/>
        </p:nvSpPr>
        <p:spPr>
          <a:xfrm>
            <a:off x="782093" y="5187626"/>
            <a:ext cx="36109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500 Observações</a:t>
            </a:r>
          </a:p>
        </p:txBody>
      </p:sp>
    </p:spTree>
    <p:extLst>
      <p:ext uri="{BB962C8B-B14F-4D97-AF65-F5344CB8AC3E}">
        <p14:creationId xmlns:p14="http://schemas.microsoft.com/office/powerpoint/2010/main" val="157125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Escolha da Técnica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54891E-BBE2-D631-A9DC-18D960A2800F}"/>
              </a:ext>
            </a:extLst>
          </p:cNvPr>
          <p:cNvSpPr txBox="1"/>
          <p:nvPr/>
        </p:nvSpPr>
        <p:spPr>
          <a:xfrm>
            <a:off x="-81364" y="2698280"/>
            <a:ext cx="26659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Clustering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A27A90-6D10-FEA5-B92E-4664266F4D56}"/>
              </a:ext>
            </a:extLst>
          </p:cNvPr>
          <p:cNvSpPr txBox="1"/>
          <p:nvPr/>
        </p:nvSpPr>
        <p:spPr>
          <a:xfrm>
            <a:off x="-422347" y="3409241"/>
            <a:ext cx="11247663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Imput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Quanti, Output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Quali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Redução dimensionalidade amostral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Diminuir a variabilidade total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Agrupar observações semelhantes (menos variabilidade possível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intra-grupos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Obter grupos os mais distintos possíveis (maior variabilidade possível entre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inter-grupos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)</a:t>
            </a:r>
          </a:p>
        </p:txBody>
      </p:sp>
      <p:pic>
        <p:nvPicPr>
          <p:cNvPr id="3" name="Picture 2" descr="A graph of data analysis&#10;&#10;Description automatically generated with medium confidence">
            <a:extLst>
              <a:ext uri="{FF2B5EF4-FFF2-40B4-BE49-F238E27FC236}">
                <a16:creationId xmlns:a16="http://schemas.microsoft.com/office/drawing/2014/main" id="{CC161242-40FB-9A89-D0C9-83709E1A8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280" y="770757"/>
            <a:ext cx="5950426" cy="348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 err="1">
                <a:latin typeface="+mj-lt"/>
              </a:rPr>
              <a:t>Clustering</a:t>
            </a:r>
            <a:endParaRPr lang="pt-BR" sz="3200" b="1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250163-EAC6-E05A-16FD-AD530B44FA8C}"/>
              </a:ext>
            </a:extLst>
          </p:cNvPr>
          <p:cNvSpPr txBox="1"/>
          <p:nvPr/>
        </p:nvSpPr>
        <p:spPr>
          <a:xfrm>
            <a:off x="-681680" y="3071527"/>
            <a:ext cx="273304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ctr"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Hierárquico</a:t>
            </a:r>
          </a:p>
          <a:p>
            <a:pPr lvl="2" algn="ctr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algn="ctr"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Dendograma</a:t>
            </a:r>
            <a:endParaRPr lang="pt-BR" sz="24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1A5185-0BCD-57FA-E0A5-9EE04F743CF4}"/>
              </a:ext>
            </a:extLst>
          </p:cNvPr>
          <p:cNvSpPr txBox="1"/>
          <p:nvPr/>
        </p:nvSpPr>
        <p:spPr>
          <a:xfrm>
            <a:off x="5627850" y="979228"/>
            <a:ext cx="543096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Métodos de Cálculo das Distâncias</a:t>
            </a:r>
          </a:p>
          <a:p>
            <a:pPr lvl="2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Euclidian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Distance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Manhattan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Distance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Canberra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Distance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Minkowski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Distance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Maximum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Distance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Binary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Distance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DD68C1-AF59-CC4C-F28B-8760A29C4AD0}"/>
              </a:ext>
            </a:extLst>
          </p:cNvPr>
          <p:cNvSpPr txBox="1"/>
          <p:nvPr/>
        </p:nvSpPr>
        <p:spPr>
          <a:xfrm>
            <a:off x="2257632" y="3071527"/>
            <a:ext cx="30666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ctr"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Não Hierárquico</a:t>
            </a:r>
          </a:p>
          <a:p>
            <a:pPr lvl="2" algn="ctr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algn="ctr"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K-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Means</a:t>
            </a:r>
            <a:endParaRPr lang="pt-BR" sz="24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B2B9A9-9947-6838-E2CD-130C88DDC3B6}"/>
              </a:ext>
            </a:extLst>
          </p:cNvPr>
          <p:cNvSpPr txBox="1"/>
          <p:nvPr/>
        </p:nvSpPr>
        <p:spPr>
          <a:xfrm>
            <a:off x="87362" y="2390338"/>
            <a:ext cx="4931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Esquemas de Aglomeração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DAB5D-0F54-E601-6762-65A906FA0B68}"/>
              </a:ext>
            </a:extLst>
          </p:cNvPr>
          <p:cNvSpPr txBox="1"/>
          <p:nvPr/>
        </p:nvSpPr>
        <p:spPr>
          <a:xfrm>
            <a:off x="5637237" y="3971605"/>
            <a:ext cx="449638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Métodos de Encadeamento</a:t>
            </a:r>
          </a:p>
          <a:p>
            <a:pPr lvl="2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Complete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Linkage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Single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Linkage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Average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Linkage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Ward.D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72F6F2-E55C-3A28-0750-7D30C056C928}"/>
              </a:ext>
            </a:extLst>
          </p:cNvPr>
          <p:cNvSpPr txBox="1"/>
          <p:nvPr/>
        </p:nvSpPr>
        <p:spPr>
          <a:xfrm>
            <a:off x="0" y="4455528"/>
            <a:ext cx="543096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lang="pt-BR" sz="2400" b="1" dirty="0">
                <a:solidFill>
                  <a:prstClr val="black"/>
                </a:solidFill>
                <a:latin typeface="+mj-lt"/>
              </a:rPr>
              <a:t>Padronização das Variáveis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Procedimento Z-Scores</a:t>
            </a:r>
          </a:p>
        </p:txBody>
      </p:sp>
    </p:spTree>
    <p:extLst>
      <p:ext uri="{BB962C8B-B14F-4D97-AF65-F5344CB8AC3E}">
        <p14:creationId xmlns:p14="http://schemas.microsoft.com/office/powerpoint/2010/main" val="384110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 err="1">
                <a:latin typeface="+mj-lt"/>
              </a:rPr>
              <a:t>Clustering</a:t>
            </a:r>
            <a:endParaRPr lang="pt-BR" sz="32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DAB5D-0F54-E601-6762-65A906FA0B68}"/>
              </a:ext>
            </a:extLst>
          </p:cNvPr>
          <p:cNvSpPr txBox="1"/>
          <p:nvPr/>
        </p:nvSpPr>
        <p:spPr>
          <a:xfrm>
            <a:off x="355196" y="2757020"/>
            <a:ext cx="5741931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Alguns métodos </a:t>
            </a:r>
            <a:r>
              <a:rPr lang="pt-BR" sz="2400" b="1" dirty="0">
                <a:solidFill>
                  <a:prstClr val="black"/>
                </a:solidFill>
                <a:latin typeface="+mj-lt"/>
              </a:rPr>
              <a:t>para escolha de número ideal de Clusters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Dendograma</a:t>
            </a: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Coeficiente R2</a:t>
            </a: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Método “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Elbow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”</a:t>
            </a: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Método "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Silhouette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".</a:t>
            </a: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 K-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means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dirty="0">
                <a:solidFill>
                  <a:prstClr val="black"/>
                </a:solidFill>
                <a:latin typeface="+mj-lt"/>
              </a:rPr>
              <a:t>(Premissas da área de negócios)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A9CF22F-B1B0-7373-4E2C-B28E68EA4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582" y="3369830"/>
            <a:ext cx="4461306" cy="295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22D89F-4ED9-09E9-67E9-41B55ABE319A}"/>
              </a:ext>
            </a:extLst>
          </p:cNvPr>
          <p:cNvSpPr txBox="1"/>
          <p:nvPr/>
        </p:nvSpPr>
        <p:spPr>
          <a:xfrm>
            <a:off x="6171868" y="4431742"/>
            <a:ext cx="8274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Elbow</a:t>
            </a:r>
            <a:endParaRPr lang="pt-BR" sz="1600" dirty="0"/>
          </a:p>
        </p:txBody>
      </p:sp>
      <p:pic>
        <p:nvPicPr>
          <p:cNvPr id="1030" name="Picture 6" descr="Hierarchical clustering explained | by Prasad Pai | Towards Data Science">
            <a:extLst>
              <a:ext uri="{FF2B5EF4-FFF2-40B4-BE49-F238E27FC236}">
                <a16:creationId xmlns:a16="http://schemas.microsoft.com/office/drawing/2014/main" id="{B4FC13DF-2295-752D-5E01-FE26997D9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30" y="837459"/>
            <a:ext cx="4140758" cy="226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4749FC3-4E14-2265-3D80-1B34CB74415D}"/>
              </a:ext>
            </a:extLst>
          </p:cNvPr>
          <p:cNvSpPr txBox="1"/>
          <p:nvPr/>
        </p:nvSpPr>
        <p:spPr>
          <a:xfrm>
            <a:off x="5965617" y="1918428"/>
            <a:ext cx="12746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Dendrogram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514729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9886359" y="3346516"/>
            <a:ext cx="12897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AWS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DAB5D-0F54-E601-6762-65A906FA0B68}"/>
              </a:ext>
            </a:extLst>
          </p:cNvPr>
          <p:cNvSpPr txBox="1"/>
          <p:nvPr/>
        </p:nvSpPr>
        <p:spPr>
          <a:xfrm>
            <a:off x="1171556" y="4241795"/>
            <a:ext cx="3107362" cy="2369880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+mj-lt"/>
              </a:rPr>
              <a:t>   </a:t>
            </a:r>
            <a:r>
              <a:rPr lang="en-US" sz="1600" dirty="0">
                <a:solidFill>
                  <a:prstClr val="black"/>
                </a:solidFill>
                <a:latin typeface="+mj-lt"/>
              </a:rPr>
              <a:t>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tidyverse</a:t>
            </a: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(cluster) </a:t>
            </a: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dendextend</a:t>
            </a: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factoextra</a:t>
            </a: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fpc</a:t>
            </a: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gridExtra</a:t>
            </a: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readxl</a:t>
            </a: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reshape</a:t>
            </a: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dplyr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ADC3C0-D8F5-7120-72ED-612CFB241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247" y="3277536"/>
            <a:ext cx="1184602" cy="666339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F91BD1B-7226-6F28-6604-8CC9F5CCB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438" y="1936892"/>
            <a:ext cx="1064112" cy="641169"/>
          </a:xfrm>
          <a:prstGeom prst="rect">
            <a:avLst/>
          </a:prstGeom>
        </p:spPr>
      </p:pic>
      <p:pic>
        <p:nvPicPr>
          <p:cNvPr id="10" name="Picture 9" descr="A logo with a globe and text&#10;&#10;Description automatically generated">
            <a:extLst>
              <a:ext uri="{FF2B5EF4-FFF2-40B4-BE49-F238E27FC236}">
                <a16:creationId xmlns:a16="http://schemas.microsoft.com/office/drawing/2014/main" id="{234AE1BE-74EE-61C2-C092-7D7DA773D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33" y="1957403"/>
            <a:ext cx="1743346" cy="611780"/>
          </a:xfrm>
          <a:prstGeom prst="rect">
            <a:avLst/>
          </a:prstGeom>
        </p:spPr>
      </p:pic>
      <p:pic>
        <p:nvPicPr>
          <p:cNvPr id="26" name="Picture 25" descr="A blue ribbon with a cross&#10;&#10;Description automatically generated">
            <a:extLst>
              <a:ext uri="{FF2B5EF4-FFF2-40B4-BE49-F238E27FC236}">
                <a16:creationId xmlns:a16="http://schemas.microsoft.com/office/drawing/2014/main" id="{3A7479DD-78F2-939D-E60F-C5537853CE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561" y="3290122"/>
            <a:ext cx="641169" cy="641169"/>
          </a:xfrm>
          <a:prstGeom prst="rect">
            <a:avLst/>
          </a:prstGeom>
        </p:spPr>
      </p:pic>
      <p:pic>
        <p:nvPicPr>
          <p:cNvPr id="30" name="Picture 2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C461F4B-DAB9-2C77-7FBB-78C3EA0D9B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932" y="1666190"/>
            <a:ext cx="2181530" cy="1211961"/>
          </a:xfrm>
          <a:prstGeom prst="rect">
            <a:avLst/>
          </a:prstGeom>
        </p:spPr>
      </p:pic>
      <p:pic>
        <p:nvPicPr>
          <p:cNvPr id="32" name="Picture 31" descr="A blue and grey logo&#10;&#10;Description automatically generated">
            <a:extLst>
              <a:ext uri="{FF2B5EF4-FFF2-40B4-BE49-F238E27FC236}">
                <a16:creationId xmlns:a16="http://schemas.microsoft.com/office/drawing/2014/main" id="{680DAA13-9569-EECF-1F41-0135784D75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035" y="2380753"/>
            <a:ext cx="2062310" cy="159829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2159FE-D43C-7849-5632-06B91D65A64E}"/>
              </a:ext>
            </a:extLst>
          </p:cNvPr>
          <p:cNvSpPr txBox="1"/>
          <p:nvPr/>
        </p:nvSpPr>
        <p:spPr>
          <a:xfrm>
            <a:off x="817485" y="13245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Tecnologias Utilizadas</a:t>
            </a:r>
          </a:p>
        </p:txBody>
      </p:sp>
      <p:pic>
        <p:nvPicPr>
          <p:cNvPr id="1026" name="Picture 2" descr="Media Assets | New Relic">
            <a:extLst>
              <a:ext uri="{FF2B5EF4-FFF2-40B4-BE49-F238E27FC236}">
                <a16:creationId xmlns:a16="http://schemas.microsoft.com/office/drawing/2014/main" id="{BE4E5674-0AFA-041C-8E8D-7A05655F7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061" y="4589438"/>
            <a:ext cx="1625360" cy="31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FC6777-AAC3-DDE0-413E-B3ED739E80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52746" y="4556673"/>
            <a:ext cx="1803728" cy="381713"/>
          </a:xfrm>
          <a:prstGeom prst="rect">
            <a:avLst/>
          </a:prstGeom>
        </p:spPr>
      </p:pic>
      <p:pic>
        <p:nvPicPr>
          <p:cNvPr id="1028" name="Picture 4" descr="Logotipo Jest PNG transparente - StickPNG">
            <a:extLst>
              <a:ext uri="{FF2B5EF4-FFF2-40B4-BE49-F238E27FC236}">
                <a16:creationId xmlns:a16="http://schemas.microsoft.com/office/drawing/2014/main" id="{BE3CE7A0-DF3C-7D01-0BB1-57ACCC0A1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830" y="5037254"/>
            <a:ext cx="1117437" cy="111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24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5302A3-C5F3-1064-9A0F-A467F6D6CF91}"/>
              </a:ext>
            </a:extLst>
          </p:cNvPr>
          <p:cNvSpPr txBox="1"/>
          <p:nvPr/>
        </p:nvSpPr>
        <p:spPr>
          <a:xfrm>
            <a:off x="355196" y="2757020"/>
            <a:ext cx="8344304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Readme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400" b="1" dirty="0">
                <a:solidFill>
                  <a:prstClr val="black"/>
                </a:solidFill>
                <a:latin typeface="+mj-lt"/>
              </a:rPr>
              <a:t>Testes Unitários (</a:t>
            </a:r>
            <a:r>
              <a:rPr lang="pt-BR" sz="2400" b="1" dirty="0" err="1">
                <a:solidFill>
                  <a:prstClr val="black"/>
                </a:solidFill>
                <a:latin typeface="+mj-lt"/>
              </a:rPr>
              <a:t>Jest</a:t>
            </a:r>
            <a:r>
              <a:rPr lang="pt-BR" sz="2400" b="1" dirty="0">
                <a:solidFill>
                  <a:prstClr val="black"/>
                </a:solidFill>
                <a:latin typeface="+mj-lt"/>
              </a:rPr>
              <a:t>)</a:t>
            </a:r>
          </a:p>
          <a:p>
            <a:pPr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400" b="1" dirty="0">
                <a:solidFill>
                  <a:prstClr val="black"/>
                </a:solidFill>
                <a:latin typeface="+mj-lt"/>
              </a:rPr>
              <a:t>Cobertura (Sonar)</a:t>
            </a:r>
          </a:p>
          <a:p>
            <a:pPr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400" b="1" dirty="0" err="1">
                <a:solidFill>
                  <a:prstClr val="black"/>
                </a:solidFill>
                <a:latin typeface="+mj-lt"/>
              </a:rPr>
              <a:t>Deployado</a:t>
            </a:r>
            <a:r>
              <a:rPr lang="pt-BR" sz="2400" b="1" dirty="0">
                <a:solidFill>
                  <a:prstClr val="black"/>
                </a:solidFill>
                <a:latin typeface="+mj-lt"/>
              </a:rPr>
              <a:t> em produção (AWS)</a:t>
            </a:r>
          </a:p>
          <a:p>
            <a:pPr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2400" b="1" dirty="0">
                <a:solidFill>
                  <a:prstClr val="black"/>
                </a:solidFill>
                <a:latin typeface="+mj-lt"/>
              </a:rPr>
              <a:t>Pipeline de CI/CD (Github CI/CD)</a:t>
            </a:r>
          </a:p>
          <a:p>
            <a:pPr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2400" b="1" dirty="0">
                <a:solidFill>
                  <a:prstClr val="black"/>
                </a:solidFill>
                <a:latin typeface="+mj-lt"/>
              </a:rPr>
              <a:t>Monitoramento (NewRelic)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B0B4CE-7B37-7CA8-7B23-722C1C24D572}"/>
              </a:ext>
            </a:extLst>
          </p:cNvPr>
          <p:cNvSpPr txBox="1"/>
          <p:nvPr/>
        </p:nvSpPr>
        <p:spPr>
          <a:xfrm>
            <a:off x="761056" y="964999"/>
            <a:ext cx="3184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Estrutura </a:t>
            </a:r>
          </a:p>
        </p:txBody>
      </p:sp>
    </p:spTree>
    <p:extLst>
      <p:ext uri="{BB962C8B-B14F-4D97-AF65-F5344CB8AC3E}">
        <p14:creationId xmlns:p14="http://schemas.microsoft.com/office/powerpoint/2010/main" val="270809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817986" y="946665"/>
            <a:ext cx="12897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AWS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294750-F576-47CA-A826-0DD97AACB783}"/>
              </a:ext>
            </a:extLst>
          </p:cNvPr>
          <p:cNvSpPr txBox="1"/>
          <p:nvPr/>
        </p:nvSpPr>
        <p:spPr>
          <a:xfrm>
            <a:off x="-417328" y="2360236"/>
            <a:ext cx="10963999" cy="4568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Conta pessoal AWS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prstClr val="black"/>
                </a:solidFill>
                <a:latin typeface="+mj-lt"/>
              </a:rPr>
              <a:t>Não consegui instalar R na conta Aluno pois precisa usuário root e na conta pessoal já logo como root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Serviço EC2 –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Amazon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Elastic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Computing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Cloud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Intancia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EC2 com Linux (Ubuntu)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Intalado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NodeJS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, R, PM2 (para rodar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NodeJS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)  e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NewRelic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(Monitoramento)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Adicionado nova regra de entrada de rede na porta 3000 com TCP personalizado pois o Next roda na porta 3000 por padrão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BR" sz="2000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05240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660</Words>
  <Application>Microsoft Office PowerPoint</Application>
  <PresentationFormat>Widescreen</PresentationFormat>
  <Paragraphs>122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72 Black</vt:lpstr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Kitovsk</dc:creator>
  <cp:lastModifiedBy>Carvalho, Israel Jose Monteiro</cp:lastModifiedBy>
  <cp:revision>72</cp:revision>
  <dcterms:created xsi:type="dcterms:W3CDTF">2018-01-31T14:12:27Z</dcterms:created>
  <dcterms:modified xsi:type="dcterms:W3CDTF">2023-12-05T17:02:06Z</dcterms:modified>
</cp:coreProperties>
</file>