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21"/>
  </p:notesMasterIdLst>
  <p:sldIdLst>
    <p:sldId id="323" r:id="rId5"/>
    <p:sldId id="337" r:id="rId6"/>
    <p:sldId id="325" r:id="rId7"/>
    <p:sldId id="338" r:id="rId8"/>
    <p:sldId id="339" r:id="rId9"/>
    <p:sldId id="340" r:id="rId10"/>
    <p:sldId id="330" r:id="rId11"/>
    <p:sldId id="336" r:id="rId12"/>
    <p:sldId id="343" r:id="rId13"/>
    <p:sldId id="326" r:id="rId14"/>
    <p:sldId id="342" r:id="rId15"/>
    <p:sldId id="341" r:id="rId16"/>
    <p:sldId id="328" r:id="rId17"/>
    <p:sldId id="329" r:id="rId18"/>
    <p:sldId id="327" r:id="rId19"/>
    <p:sldId id="335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D1461-88C9-4C76-9A08-EACB44CE3D02}" v="561" dt="2023-03-07T00:25:30.500"/>
    <p1510:client id="{67C93DAB-3BFB-441F-AF69-AC19C4D8DD64}" v="1048" dt="2022-12-03T18:27:53.568"/>
    <p1510:client id="{73347C4E-38BA-41C0-AB78-3735C6B2F4A3}" v="9" dt="2023-03-07T00:27:33.015"/>
    <p1510:client id="{A0F8C210-F04F-40BD-8A5B-78F28FF1714A}" v="13" dt="2023-03-07T18:56:44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32" autoAdjust="0"/>
    <p:restoredTop sz="86463" autoAdjust="0"/>
  </p:normalViewPr>
  <p:slideViewPr>
    <p:cSldViewPr>
      <p:cViewPr varScale="1">
        <p:scale>
          <a:sx n="98" d="100"/>
          <a:sy n="98" d="100"/>
        </p:scale>
        <p:origin x="15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0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EF1E89C-E871-4D03-A0AE-FD2187037700}" type="datetimeFigureOut">
              <a:rPr lang="pt-BR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1A6A84-4F79-4C71-A88D-D4536CC02D14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8744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2813" spc="113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1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57175" indent="0" algn="ctr">
              <a:buNone/>
              <a:defRPr sz="1013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1013"/>
            </a:lvl4pPr>
            <a:lvl5pPr marL="1028700" indent="0" algn="ctr">
              <a:buNone/>
              <a:defRPr sz="1013"/>
            </a:lvl5pPr>
            <a:lvl6pPr marL="1285875" indent="0" algn="ctr">
              <a:buNone/>
              <a:defRPr sz="1013"/>
            </a:lvl6pPr>
            <a:lvl7pPr marL="1543050" indent="0" algn="ctr">
              <a:buNone/>
              <a:defRPr sz="1013"/>
            </a:lvl7pPr>
            <a:lvl8pPr marL="1800225" indent="0" algn="ctr">
              <a:buNone/>
              <a:defRPr sz="1013"/>
            </a:lvl8pPr>
            <a:lvl9pPr marL="2057400" indent="0" algn="ctr">
              <a:buNone/>
              <a:defRPr sz="101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6B8D-7954-4682-93F8-ED8DD08F6D64}" type="slidenum">
              <a:rPr lang="pt-BR" altLang="pt-BR" smtClean="0"/>
              <a:pPr/>
              <a:t>‹#›</a:t>
            </a:fld>
            <a:endParaRPr lang="pt-BR" alt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7" descr="AF PPT Migra‹o da M#609F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18201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D0EAEB-35E1-4C28-9021-D8E8FB12E51C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44E8-7A2E-42FE-8756-24EB6BE724FB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71909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4E178-C6A5-475D-907E-B544A157C7A6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8DB-08B0-4BA2-9C60-F800701BA1A7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601707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 anchor="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982C9-EBA1-423F-983E-C46D5EC79475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0E7C-F655-4FE1-A386-4C47550D75C7}" type="slidenum">
              <a:rPr lang="pt-BR" altLang="pt-BR" smtClean="0"/>
              <a:pPr/>
              <a:t>‹#›</a:t>
            </a:fld>
            <a:endParaRPr lang="pt-BR" alt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389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78738" cy="1442674"/>
          </a:xfrm>
        </p:spPr>
        <p:txBody>
          <a:bodyPr anchor="t">
            <a:normAutofit/>
          </a:bodyPr>
          <a:lstStyle>
            <a:lvl1pPr>
              <a:defRPr sz="28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C681A630-EE34-4B30-8C8A-EFD0D7324358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411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‹#›</a:t>
            </a:fld>
            <a:endParaRPr lang="pt-BR" altLang="pt-BR"/>
          </a:p>
        </p:txBody>
      </p:sp>
      <p:sp>
        <p:nvSpPr>
          <p:cNvPr id="6" name="Título 3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ubtítulo 4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4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4" y="585216"/>
            <a:ext cx="8352930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86000"/>
            <a:ext cx="8352929" cy="4023360"/>
          </a:xfrm>
        </p:spPr>
        <p:txBody>
          <a:bodyPr>
            <a:normAutofit/>
          </a:bodyPr>
          <a:lstStyle>
            <a:lvl1pPr marL="185738" indent="-185738" defTabSz="612000">
              <a:buSzPct val="99000"/>
              <a:buFont typeface="Arial" panose="020B0604020202020204" pitchFamily="34" charset="0"/>
              <a:buChar char="•"/>
              <a:defRPr sz="20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defTabSz="612000">
              <a:buSzPct val="99000"/>
              <a:buFont typeface="Arial" panose="020B0604020202020204" pitchFamily="34" charset="0"/>
              <a:buChar char="•"/>
              <a:defRPr sz="18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2ECA6E-2449-4C79-846C-32E386D931DE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439-F337-4739-B430-0FD76C625A2F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72357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igo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4" y="576088"/>
            <a:ext cx="8462716" cy="620664"/>
          </a:xfrm>
        </p:spPr>
        <p:txBody>
          <a:bodyPr anchor="t"/>
          <a:lstStyle>
            <a:lvl1pPr>
              <a:defRPr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4" y="1268760"/>
            <a:ext cx="8462715" cy="4959464"/>
          </a:xfrm>
        </p:spPr>
        <p:txBody>
          <a:bodyPr>
            <a:normAutofit/>
          </a:bodyPr>
          <a:lstStyle>
            <a:lvl1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96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162465"/>
            <a:ext cx="819639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28800"/>
            <a:ext cx="819639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302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7" y="1628800"/>
            <a:ext cx="819639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3205519"/>
            <a:ext cx="819639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808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99" y="585216"/>
            <a:ext cx="8557351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780" y="2286000"/>
            <a:ext cx="4091204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2286000"/>
            <a:ext cx="4214242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84E73-AB69-44D1-90BC-9E1F95097397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901-775C-4CFD-85D0-7066DCA6EAA1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44571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igo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5216"/>
            <a:ext cx="8606730" cy="539528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082736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268760"/>
            <a:ext cx="4366260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‹#›</a:t>
            </a:fld>
            <a:endParaRPr lang="pt-BR" alt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4409982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4409982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9AAA06-A39A-4ADA-8228-396EA3D6A28A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92F8-76B2-43C6-992F-BA45F21700E7}" type="slidenum">
              <a:rPr lang="pt-BR" altLang="pt-BR" smtClean="0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98481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8" y="2286000"/>
            <a:ext cx="729005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681A630-EE34-4B30-8C8A-EFD0D7324358}" type="slidenum">
              <a:rPr lang="pt-BR" altLang="pt-BR" smtClean="0"/>
              <a:pPr/>
              <a:t>‹#›</a:t>
            </a:fld>
            <a:endParaRPr lang="pt-BR" alt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6" descr="AF PPT Migra‹o da M#609F37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63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ransition>
    <p:fade/>
  </p:transition>
  <p:txStyles>
    <p:titleStyle>
      <a:lvl1pPr algn="l" defTabSz="514350" rtl="0" eaLnBrk="1" latinLnBrk="0" hangingPunct="1">
        <a:lnSpc>
          <a:spcPct val="80000"/>
        </a:lnSpc>
        <a:spcBef>
          <a:spcPct val="0"/>
        </a:spcBef>
        <a:buNone/>
        <a:defRPr sz="2700" kern="1200" cap="none" spc="56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51435" indent="-51435" algn="l" defTabSz="514350" rtl="0" eaLnBrk="1" latinLnBrk="0" hangingPunct="1">
        <a:lnSpc>
          <a:spcPct val="90000"/>
        </a:lnSpc>
        <a:spcBef>
          <a:spcPts val="675"/>
        </a:spcBef>
        <a:spcAft>
          <a:spcPts val="113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4916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25203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33432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43719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59664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68408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76638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68097" y="1628800"/>
            <a:ext cx="8196391" cy="2606040"/>
          </a:xfrm>
        </p:spPr>
        <p:txBody>
          <a:bodyPr>
            <a:normAutofit/>
          </a:bodyPr>
          <a:lstStyle/>
          <a:p>
            <a:r>
              <a:rPr lang="pt-BR" b="1" dirty="0">
                <a:latin typeface="Open Sans"/>
                <a:ea typeface="Open Sans"/>
                <a:cs typeface="Open Sans"/>
              </a:rPr>
              <a:t>DEFESA DE TEMA</a:t>
            </a:r>
            <a:br>
              <a:rPr lang="pt-BR" dirty="0">
                <a:latin typeface="Open Sans"/>
                <a:ea typeface="Open Sans"/>
                <a:cs typeface="Open Sans"/>
              </a:rPr>
            </a:br>
            <a:br>
              <a:rPr lang="pt-BR" dirty="0">
                <a:latin typeface="Open Sans"/>
                <a:ea typeface="Open Sans"/>
                <a:cs typeface="Open Sans"/>
              </a:rPr>
            </a:br>
            <a:r>
              <a:rPr lang="pt-BR" dirty="0" err="1">
                <a:latin typeface="Open Sans"/>
                <a:ea typeface="Open Sans"/>
                <a:cs typeface="Open Sans"/>
              </a:rPr>
              <a:t>Clustering</a:t>
            </a:r>
            <a:r>
              <a:rPr lang="pt-BR" dirty="0"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</a:rPr>
              <a:t>Machine</a:t>
            </a:r>
            <a:r>
              <a:rPr lang="pt-BR" dirty="0">
                <a:latin typeface="Open Sans"/>
                <a:ea typeface="Open Sans"/>
                <a:cs typeface="Open Sans"/>
              </a:rPr>
              <a:t> Learning aplicado a Pacientes Pertencentes ao Espectro Autista</a:t>
            </a:r>
            <a:br>
              <a:rPr lang="pt-BR" dirty="0">
                <a:latin typeface="Open Sans"/>
                <a:ea typeface="Open Sans"/>
                <a:cs typeface="Open Sans"/>
              </a:rPr>
            </a:br>
            <a:br>
              <a:rPr lang="pt-BR" dirty="0"/>
            </a:br>
            <a:r>
              <a:rPr lang="pt-BR" sz="1600" dirty="0">
                <a:latin typeface="Open Sans"/>
                <a:ea typeface="Open Sans"/>
                <a:cs typeface="Open Sans"/>
              </a:rPr>
              <a:t>Israel José Monteiro Carvalho</a:t>
            </a:r>
            <a:br>
              <a:rPr lang="pt-BR" sz="1600" dirty="0">
                <a:latin typeface="Open Sans"/>
                <a:ea typeface="Open Sans"/>
                <a:cs typeface="Open Sans"/>
              </a:rPr>
            </a:br>
            <a:r>
              <a:rPr lang="pt-BR" sz="1200" dirty="0">
                <a:latin typeface="Open Sans"/>
                <a:ea typeface="Open Sans"/>
                <a:cs typeface="Open Sans"/>
              </a:rPr>
              <a:t>israeljmcarvalho@gmail.com</a:t>
            </a:r>
            <a:br>
              <a:rPr lang="pt-BR" sz="1200" dirty="0">
                <a:latin typeface="Open Sans"/>
                <a:ea typeface="Open Sans"/>
                <a:cs typeface="Open Sans"/>
              </a:rPr>
            </a:br>
            <a:endParaRPr lang="pt-BR" sz="16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892A015-904D-DF76-71B1-68A6865D4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Católica de Santa Catarina</a:t>
            </a:r>
          </a:p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Graduação em ENGENHARIA DE SOFTWARE</a:t>
            </a:r>
          </a:p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Disciplina: T2ESOFT08N | PORTIFÓLIO DE PROJETO </a:t>
            </a:r>
          </a:p>
        </p:txBody>
      </p:sp>
    </p:spTree>
    <p:extLst>
      <p:ext uri="{BB962C8B-B14F-4D97-AF65-F5344CB8AC3E}">
        <p14:creationId xmlns:p14="http://schemas.microsoft.com/office/powerpoint/2010/main" val="69158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C46-1D9E-3327-A481-AD0414C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A8EFA-EF1F-F481-588E-0340066D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28800"/>
            <a:ext cx="8352927" cy="4104456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 b="1" dirty="0">
                <a:latin typeface="Open Sans"/>
                <a:ea typeface="Open Sans"/>
                <a:cs typeface="Open Sans"/>
              </a:rPr>
              <a:t>Requisitos Funcionais</a:t>
            </a:r>
          </a:p>
          <a:p>
            <a:pPr marL="0" indent="0">
              <a:buNone/>
            </a:pPr>
            <a:endParaRPr lang="pt-BR" b="1" dirty="0">
              <a:latin typeface="Open Sans"/>
              <a:ea typeface="Open Sans"/>
              <a:cs typeface="Open Sans"/>
            </a:endParaRPr>
          </a:p>
          <a:p>
            <a:pPr>
              <a:buFontTx/>
              <a:buChar char="-"/>
            </a:pPr>
            <a:r>
              <a:rPr lang="pt-BR" dirty="0">
                <a:latin typeface="Open Sans"/>
                <a:ea typeface="Open Sans"/>
                <a:cs typeface="Open Sans"/>
              </a:rPr>
              <a:t>Upload de </a:t>
            </a:r>
            <a:r>
              <a:rPr lang="pt-BR" dirty="0" err="1">
                <a:latin typeface="Open Sans"/>
                <a:ea typeface="Open Sans"/>
                <a:cs typeface="Open Sans"/>
              </a:rPr>
              <a:t>Dataset</a:t>
            </a:r>
            <a:r>
              <a:rPr lang="pt-BR" dirty="0">
                <a:latin typeface="Open Sans"/>
                <a:ea typeface="Open Sans"/>
                <a:cs typeface="Open Sans"/>
              </a:rPr>
              <a:t> para realização da clusterização</a:t>
            </a:r>
          </a:p>
          <a:p>
            <a:pPr>
              <a:buFontTx/>
              <a:buChar char="-"/>
            </a:pPr>
            <a:r>
              <a:rPr lang="pt-BR" dirty="0">
                <a:latin typeface="Open Sans"/>
                <a:ea typeface="Open Sans"/>
                <a:cs typeface="Open Sans"/>
              </a:rPr>
              <a:t>Selecionar o método de calcular para as distâncias das observações (</a:t>
            </a:r>
            <a:r>
              <a:rPr lang="pt-BR" dirty="0" err="1">
                <a:latin typeface="Open Sans"/>
                <a:ea typeface="Open Sans"/>
                <a:cs typeface="Open Sans"/>
              </a:rPr>
              <a:t>Euclidean</a:t>
            </a:r>
            <a:r>
              <a:rPr lang="pt-BR" dirty="0"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</a:rPr>
              <a:t>Distance</a:t>
            </a:r>
            <a:r>
              <a:rPr lang="pt-BR" dirty="0">
                <a:latin typeface="Open Sans"/>
                <a:ea typeface="Open Sans"/>
                <a:cs typeface="Open Sans"/>
              </a:rPr>
              <a:t>, Minkowski </a:t>
            </a:r>
            <a:r>
              <a:rPr lang="pt-BR" dirty="0" err="1">
                <a:latin typeface="Open Sans"/>
                <a:ea typeface="Open Sans"/>
                <a:cs typeface="Open Sans"/>
              </a:rPr>
              <a:t>distance</a:t>
            </a:r>
            <a:r>
              <a:rPr lang="pt-BR" dirty="0">
                <a:latin typeface="Open Sans"/>
                <a:ea typeface="Open Sans"/>
                <a:cs typeface="Open Sans"/>
              </a:rPr>
              <a:t>, </a:t>
            </a:r>
            <a:r>
              <a:rPr lang="pt-BR" dirty="0" err="1">
                <a:latin typeface="Open Sans"/>
                <a:ea typeface="Open Sans"/>
                <a:cs typeface="Open Sans"/>
              </a:rPr>
              <a:t>Chebychev</a:t>
            </a:r>
            <a:r>
              <a:rPr lang="pt-BR" dirty="0"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</a:rPr>
              <a:t>distance</a:t>
            </a:r>
            <a:r>
              <a:rPr lang="pt-BR" dirty="0">
                <a:latin typeface="Open Sans"/>
                <a:ea typeface="Open Sans"/>
                <a:cs typeface="Open Sans"/>
              </a:rPr>
              <a:t>, Canberra </a:t>
            </a:r>
            <a:r>
              <a:rPr lang="pt-BR" dirty="0" err="1">
                <a:latin typeface="Open Sans"/>
                <a:ea typeface="Open Sans"/>
                <a:cs typeface="Open Sans"/>
              </a:rPr>
              <a:t>distance</a:t>
            </a:r>
            <a:r>
              <a:rPr lang="pt-BR" dirty="0">
                <a:latin typeface="Open Sans"/>
                <a:ea typeface="Open Sans"/>
                <a:cs typeface="Open Sans"/>
              </a:rPr>
              <a:t> ou Manhattan </a:t>
            </a:r>
            <a:r>
              <a:rPr lang="pt-BR" dirty="0" err="1">
                <a:latin typeface="Open Sans"/>
                <a:ea typeface="Open Sans"/>
                <a:cs typeface="Open Sans"/>
              </a:rPr>
              <a:t>distance</a:t>
            </a:r>
            <a:r>
              <a:rPr lang="pt-BR" dirty="0">
                <a:latin typeface="Open Sans"/>
                <a:ea typeface="Open Sans"/>
                <a:cs typeface="Open Sans"/>
              </a:rPr>
              <a:t>)</a:t>
            </a:r>
          </a:p>
          <a:p>
            <a:pPr>
              <a:buFontTx/>
              <a:buChar char="-"/>
            </a:pPr>
            <a:r>
              <a:rPr lang="pt-BR" dirty="0">
                <a:latin typeface="Open Sans"/>
                <a:ea typeface="Open Sans"/>
                <a:cs typeface="Open Sans"/>
              </a:rPr>
              <a:t>Selecionar o método de encadeamento do </a:t>
            </a:r>
            <a:r>
              <a:rPr lang="pt-BR" dirty="0" err="1">
                <a:latin typeface="Open Sans"/>
                <a:ea typeface="Open Sans"/>
                <a:cs typeface="Open Sans"/>
              </a:rPr>
              <a:t>algorítimo</a:t>
            </a:r>
            <a:r>
              <a:rPr lang="pt-BR" dirty="0">
                <a:latin typeface="Open Sans"/>
                <a:ea typeface="Open Sans"/>
                <a:cs typeface="Open Sans"/>
              </a:rPr>
              <a:t> (Complete </a:t>
            </a:r>
            <a:r>
              <a:rPr lang="pt-BR" dirty="0" err="1">
                <a:latin typeface="Open Sans"/>
                <a:ea typeface="Open Sans"/>
                <a:cs typeface="Open Sans"/>
              </a:rPr>
              <a:t>Linkage</a:t>
            </a:r>
            <a:r>
              <a:rPr lang="pt-BR" dirty="0">
                <a:latin typeface="Open Sans"/>
                <a:ea typeface="Open Sans"/>
                <a:cs typeface="Open Sans"/>
              </a:rPr>
              <a:t>, Single </a:t>
            </a:r>
            <a:r>
              <a:rPr lang="pt-BR" dirty="0" err="1">
                <a:latin typeface="Open Sans"/>
                <a:ea typeface="Open Sans"/>
                <a:cs typeface="Open Sans"/>
              </a:rPr>
              <a:t>Linkage</a:t>
            </a:r>
            <a:r>
              <a:rPr lang="pt-BR" dirty="0">
                <a:latin typeface="Open Sans"/>
                <a:ea typeface="Open Sans"/>
                <a:cs typeface="Open Sans"/>
              </a:rPr>
              <a:t>, </a:t>
            </a:r>
            <a:r>
              <a:rPr lang="pt-BR" dirty="0" err="1">
                <a:latin typeface="Open Sans"/>
                <a:ea typeface="Open Sans"/>
                <a:cs typeface="Open Sans"/>
              </a:rPr>
              <a:t>Centroid</a:t>
            </a:r>
            <a:r>
              <a:rPr lang="pt-BR" dirty="0"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</a:rPr>
              <a:t>Method</a:t>
            </a:r>
            <a:r>
              <a:rPr lang="pt-BR" dirty="0">
                <a:latin typeface="Open Sans"/>
                <a:ea typeface="Open Sans"/>
                <a:cs typeface="Open Sans"/>
              </a:rPr>
              <a:t>)</a:t>
            </a:r>
          </a:p>
          <a:p>
            <a:pPr>
              <a:buFontTx/>
              <a:buChar char="-"/>
            </a:pPr>
            <a:r>
              <a:rPr lang="pt-BR" dirty="0">
                <a:latin typeface="Open Sans"/>
                <a:ea typeface="Open Sans"/>
                <a:cs typeface="Open Sans"/>
              </a:rPr>
              <a:t>Executar </a:t>
            </a:r>
            <a:r>
              <a:rPr lang="pt-BR" dirty="0" err="1">
                <a:latin typeface="Open Sans"/>
                <a:ea typeface="Open Sans"/>
                <a:cs typeface="Open Sans"/>
              </a:rPr>
              <a:t>algorítimo</a:t>
            </a:r>
            <a:r>
              <a:rPr lang="pt-BR" dirty="0">
                <a:latin typeface="Open Sans"/>
                <a:ea typeface="Open Sans"/>
                <a:cs typeface="Open Sans"/>
              </a:rPr>
              <a:t> de </a:t>
            </a:r>
            <a:r>
              <a:rPr lang="pt-BR" dirty="0" err="1">
                <a:latin typeface="Open Sans"/>
                <a:ea typeface="Open Sans"/>
                <a:cs typeface="Open Sans"/>
              </a:rPr>
              <a:t>Clustering</a:t>
            </a:r>
            <a:endParaRPr lang="pt-BR" dirty="0">
              <a:latin typeface="Open Sans"/>
              <a:ea typeface="Open Sans"/>
              <a:cs typeface="Open Sans"/>
            </a:endParaRPr>
          </a:p>
          <a:p>
            <a:pPr>
              <a:buFontTx/>
              <a:buChar char="-"/>
            </a:pPr>
            <a:r>
              <a:rPr lang="pt-BR" dirty="0">
                <a:latin typeface="Open Sans"/>
                <a:ea typeface="Open Sans"/>
                <a:cs typeface="Open Sans"/>
              </a:rPr>
              <a:t>Apresentar para usuário resultado da clusterização</a:t>
            </a:r>
          </a:p>
        </p:txBody>
      </p:sp>
    </p:spTree>
    <p:extLst>
      <p:ext uri="{BB962C8B-B14F-4D97-AF65-F5344CB8AC3E}">
        <p14:creationId xmlns:p14="http://schemas.microsoft.com/office/powerpoint/2010/main" val="23295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C46-1D9E-3327-A481-AD0414C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A8EFA-EF1F-F481-588E-0340066D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28800"/>
            <a:ext cx="8352927" cy="4104456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 b="1" dirty="0">
                <a:latin typeface="Open Sans"/>
                <a:ea typeface="Open Sans"/>
                <a:cs typeface="Open Sans"/>
              </a:rPr>
              <a:t>Requisitos Não Funcionais</a:t>
            </a:r>
          </a:p>
          <a:p>
            <a:pPr marL="0" indent="0">
              <a:buNone/>
            </a:pPr>
            <a:endParaRPr lang="pt-BR" b="1" dirty="0">
              <a:latin typeface="Open Sans"/>
              <a:ea typeface="Open Sans"/>
              <a:cs typeface="Open Sans"/>
            </a:endParaRPr>
          </a:p>
          <a:p>
            <a:pPr>
              <a:buFontTx/>
              <a:buChar char="-"/>
            </a:pPr>
            <a:r>
              <a:rPr lang="pt-BR" dirty="0">
                <a:latin typeface="Open Sans"/>
                <a:ea typeface="Open Sans"/>
                <a:cs typeface="Open Sans"/>
              </a:rPr>
              <a:t>Tela de fácil entendimento </a:t>
            </a:r>
          </a:p>
          <a:p>
            <a:pPr>
              <a:buFontTx/>
              <a:buChar char="-"/>
            </a:pPr>
            <a:r>
              <a:rPr lang="pt-BR" dirty="0">
                <a:latin typeface="Open Sans"/>
                <a:ea typeface="Open Sans"/>
                <a:cs typeface="Open Sans"/>
              </a:rPr>
              <a:t>Rápida parametrização</a:t>
            </a:r>
          </a:p>
          <a:p>
            <a:pPr>
              <a:buFontTx/>
              <a:buChar char="-"/>
            </a:pPr>
            <a:r>
              <a:rPr lang="pt-BR" dirty="0" err="1">
                <a:latin typeface="Open Sans"/>
                <a:ea typeface="Open Sans"/>
                <a:cs typeface="Open Sans"/>
              </a:rPr>
              <a:t>Algorítimo</a:t>
            </a:r>
            <a:r>
              <a:rPr lang="pt-BR" dirty="0">
                <a:latin typeface="Open Sans"/>
                <a:ea typeface="Open Sans"/>
                <a:cs typeface="Open Sans"/>
              </a:rPr>
              <a:t>  deve ser rodado em R</a:t>
            </a:r>
          </a:p>
          <a:p>
            <a:pPr>
              <a:buFontTx/>
              <a:buChar char="-"/>
            </a:pPr>
            <a:r>
              <a:rPr lang="pt-BR" dirty="0" err="1">
                <a:latin typeface="Open Sans"/>
                <a:ea typeface="Open Sans"/>
                <a:cs typeface="Open Sans"/>
              </a:rPr>
              <a:t>Algorítimo</a:t>
            </a:r>
            <a:r>
              <a:rPr lang="pt-BR" dirty="0">
                <a:latin typeface="Open Sans"/>
                <a:ea typeface="Open Sans"/>
                <a:cs typeface="Open Sans"/>
              </a:rPr>
              <a:t> deve ser performático</a:t>
            </a:r>
          </a:p>
          <a:p>
            <a:pPr>
              <a:buFontTx/>
              <a:buChar char="-"/>
            </a:pPr>
            <a:endParaRPr lang="pt-BR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727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C46-1D9E-3327-A481-AD0414C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A8EFA-EF1F-F481-588E-0340066D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Apresente os requisitos funcionais e não funcionais</a:t>
            </a:r>
            <a:br>
              <a:rPr lang="pt-BR" dirty="0">
                <a:latin typeface="Open Sans"/>
                <a:ea typeface="Open Sans"/>
                <a:cs typeface="Open Sans"/>
              </a:rPr>
            </a:br>
            <a:br>
              <a:rPr lang="pt-BR" dirty="0">
                <a:latin typeface="Open Sans"/>
                <a:ea typeface="Open Sans"/>
                <a:cs typeface="Open Sans"/>
              </a:rPr>
            </a:br>
            <a:r>
              <a:rPr lang="pt-BR" dirty="0">
                <a:latin typeface="Open Sans"/>
                <a:ea typeface="Open Sans"/>
                <a:cs typeface="Open Sans"/>
              </a:rPr>
              <a:t>pode ser usado dois (ou mais) slides para os requisitos.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246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F7155-6A31-3C21-DC89-1D5282CC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Modelagem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075DA-679E-64B3-620E-D6B8EEFE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Utilize um ou mais slides para apresentar diagramas de classes, objetos, sequencias, pacotes ou etc.... você tem liberdade para escolher o que melhor adequa-se. </a:t>
            </a:r>
          </a:p>
          <a:p>
            <a:pPr marL="0" indent="0">
              <a:spcAft>
                <a:spcPts val="112"/>
              </a:spcAft>
              <a:buNone/>
            </a:pPr>
            <a:endParaRPr lang="pt-BR" dirty="0">
              <a:latin typeface="Open Sans"/>
              <a:ea typeface="Open Sans"/>
              <a:cs typeface="Open Sans"/>
            </a:endParaRP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ATENÇÃO - atente para o limite de 7 minutos.  </a:t>
            </a:r>
            <a:br>
              <a:rPr lang="pt-BR" dirty="0">
                <a:latin typeface="Open Sans"/>
                <a:ea typeface="Open Sans"/>
                <a:cs typeface="Open Sans"/>
              </a:rPr>
            </a:br>
            <a:r>
              <a:rPr lang="pt-BR" dirty="0">
                <a:latin typeface="Open Sans"/>
                <a:ea typeface="Open Sans"/>
                <a:cs typeface="Open Sans"/>
              </a:rPr>
              <a:t>Outros pontos:</a:t>
            </a:r>
          </a:p>
          <a:p>
            <a:pPr marL="342900" indent="-34290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importante estar apto para explicar cada modelo </a:t>
            </a:r>
            <a:endParaRPr lang="pt-BR" dirty="0"/>
          </a:p>
          <a:p>
            <a:pPr marL="342900" indent="-34290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Estar apto a responder questionamentos sobre os modelos.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90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544B0-848D-8158-5725-CF387AAD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Pacotes do </a:t>
            </a:r>
            <a:r>
              <a:rPr lang="pt-BR" dirty="0" err="1">
                <a:latin typeface="Open Sans"/>
                <a:ea typeface="Open Sans"/>
                <a:cs typeface="Open Sans"/>
              </a:rPr>
              <a:t>Feature</a:t>
            </a:r>
            <a:r>
              <a:rPr lang="pt-BR" dirty="0"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</a:rPr>
              <a:t>Driven</a:t>
            </a:r>
            <a:r>
              <a:rPr lang="pt-BR" dirty="0"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</a:rPr>
              <a:t>Development</a:t>
            </a:r>
            <a:r>
              <a:rPr lang="pt-BR" dirty="0">
                <a:latin typeface="Open Sans"/>
                <a:ea typeface="Open Sans"/>
                <a:cs typeface="Open Sans"/>
              </a:rPr>
              <a:t> (FDD)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A1580-0851-0045-92EC-CC870A25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84784"/>
            <a:ext cx="8136903" cy="936104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Pacote 1 – </a:t>
            </a:r>
            <a:r>
              <a:rPr lang="pt-BR" sz="1600" dirty="0">
                <a:latin typeface="Open Sans"/>
                <a:ea typeface="Open Sans"/>
                <a:cs typeface="Open Sans"/>
              </a:rPr>
              <a:t>Data 11/09/2023</a:t>
            </a:r>
            <a:endParaRPr lang="pt-BR" sz="1600" b="1" dirty="0">
              <a:latin typeface="Open Sans"/>
              <a:ea typeface="Open Sans"/>
              <a:cs typeface="Open Sans"/>
            </a:endParaRPr>
          </a:p>
          <a:p>
            <a:pPr marL="185420" indent="-185420"/>
            <a:r>
              <a:rPr lang="pt-BR" sz="1600" dirty="0">
                <a:latin typeface="Open Sans"/>
                <a:ea typeface="Open Sans"/>
                <a:cs typeface="Open Sans"/>
              </a:rPr>
              <a:t>Estrutura central do projeto contendo definições de clientes, objetivo do trabalho, problemas ou oportunidades, requisitos, diagramas e metodologia a ser utilizada</a:t>
            </a:r>
            <a:endParaRPr lang="pt-BR" sz="16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258C7BF-31F5-2902-B709-C419C3D08C2D}"/>
              </a:ext>
            </a:extLst>
          </p:cNvPr>
          <p:cNvSpPr txBox="1">
            <a:spLocks/>
          </p:cNvSpPr>
          <p:nvPr/>
        </p:nvSpPr>
        <p:spPr>
          <a:xfrm>
            <a:off x="323528" y="2502713"/>
            <a:ext cx="8136903" cy="936104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185738" indent="-185738" algn="l" defTabSz="6120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113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20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8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514350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664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408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6382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Pacote 2 - </a:t>
            </a:r>
            <a:r>
              <a:rPr lang="pt-BR" sz="1600" dirty="0">
                <a:latin typeface="Open Sans"/>
                <a:ea typeface="Open Sans"/>
                <a:cs typeface="Open Sans"/>
              </a:rPr>
              <a:t>Data 02/10/2023</a:t>
            </a:r>
            <a:endParaRPr lang="pt-BR" sz="1600" b="1" dirty="0">
              <a:latin typeface="Open Sans"/>
              <a:ea typeface="Open Sans"/>
              <a:cs typeface="Open Sans"/>
            </a:endParaRPr>
          </a:p>
          <a:p>
            <a:pPr marL="185420" indent="-185420" fontAlgn="auto"/>
            <a:r>
              <a:rPr lang="pt-BR" sz="1600" dirty="0" err="1">
                <a:latin typeface="Open Sans"/>
                <a:ea typeface="Open Sans"/>
                <a:cs typeface="Open Sans"/>
              </a:rPr>
              <a:t>Algorítimo</a:t>
            </a:r>
            <a:r>
              <a:rPr lang="pt-BR" sz="1600" dirty="0">
                <a:latin typeface="Open Sans"/>
                <a:ea typeface="Open Sans"/>
                <a:cs typeface="Open Sans"/>
              </a:rPr>
              <a:t> de </a:t>
            </a:r>
            <a:r>
              <a:rPr lang="pt-BR" sz="1600" dirty="0" err="1">
                <a:latin typeface="Open Sans"/>
                <a:ea typeface="Open Sans"/>
                <a:cs typeface="Open Sans"/>
              </a:rPr>
              <a:t>Machine</a:t>
            </a:r>
            <a:r>
              <a:rPr lang="pt-BR" sz="1600" dirty="0">
                <a:latin typeface="Open Sans"/>
                <a:ea typeface="Open Sans"/>
                <a:cs typeface="Open Sans"/>
              </a:rPr>
              <a:t> Learning </a:t>
            </a:r>
            <a:r>
              <a:rPr lang="pt-BR" sz="1600" dirty="0" err="1">
                <a:latin typeface="Open Sans"/>
                <a:ea typeface="Open Sans"/>
                <a:cs typeface="Open Sans"/>
              </a:rPr>
              <a:t>Clustering</a:t>
            </a:r>
            <a:r>
              <a:rPr lang="pt-BR" sz="1600" dirty="0">
                <a:latin typeface="Open Sans"/>
                <a:ea typeface="Open Sans"/>
                <a:cs typeface="Open Sans"/>
              </a:rPr>
              <a:t> já em funcionamento a partir de scripts em R</a:t>
            </a:r>
            <a:endParaRPr lang="pt-BR" sz="16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85C5370-95BB-AB33-8121-44AAD34B24FF}"/>
              </a:ext>
            </a:extLst>
          </p:cNvPr>
          <p:cNvSpPr txBox="1">
            <a:spLocks/>
          </p:cNvSpPr>
          <p:nvPr/>
        </p:nvSpPr>
        <p:spPr>
          <a:xfrm>
            <a:off x="323528" y="3501008"/>
            <a:ext cx="8136903" cy="648072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185738" indent="-185738" algn="l" defTabSz="6120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113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20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8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514350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664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408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6382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Pacote 3 - </a:t>
            </a:r>
            <a:r>
              <a:rPr lang="pt-BR" sz="1600" dirty="0">
                <a:latin typeface="Open Sans"/>
                <a:ea typeface="Open Sans"/>
                <a:cs typeface="Open Sans"/>
              </a:rPr>
              <a:t>Data 23/10/2023</a:t>
            </a:r>
            <a:endParaRPr lang="pt-BR" sz="1600" b="1" dirty="0">
              <a:latin typeface="Open Sans"/>
              <a:ea typeface="Open Sans"/>
              <a:cs typeface="Open Sans"/>
            </a:endParaRPr>
          </a:p>
          <a:p>
            <a:pPr marL="185420" indent="-185420" fontAlgn="auto"/>
            <a:r>
              <a:rPr lang="pt-BR" sz="1600" dirty="0">
                <a:latin typeface="Open Sans"/>
                <a:ea typeface="Open Sans"/>
                <a:cs typeface="Open Sans"/>
              </a:rPr>
              <a:t>Interface gráfica já se comunicando com o código em R</a:t>
            </a:r>
            <a:endParaRPr lang="pt-BR" sz="160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D8AE522-024D-570B-0FBD-F81E0D58B803}"/>
              </a:ext>
            </a:extLst>
          </p:cNvPr>
          <p:cNvSpPr txBox="1">
            <a:spLocks/>
          </p:cNvSpPr>
          <p:nvPr/>
        </p:nvSpPr>
        <p:spPr>
          <a:xfrm>
            <a:off x="345965" y="4353084"/>
            <a:ext cx="8136903" cy="72008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185738" indent="-185738" algn="l" defTabSz="6120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113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20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8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514350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664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408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6382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Pacote 4 - </a:t>
            </a:r>
            <a:r>
              <a:rPr lang="pt-BR" sz="1600" dirty="0">
                <a:latin typeface="Open Sans"/>
                <a:ea typeface="Open Sans"/>
                <a:cs typeface="Open Sans"/>
              </a:rPr>
              <a:t>Data 30/10/2023</a:t>
            </a:r>
            <a:endParaRPr lang="pt-BR" sz="1600" b="1" dirty="0">
              <a:latin typeface="Open Sans"/>
              <a:ea typeface="Open Sans"/>
              <a:cs typeface="Open Sans"/>
            </a:endParaRPr>
          </a:p>
          <a:p>
            <a:pPr marL="185420" indent="-185420" fontAlgn="auto"/>
            <a:r>
              <a:rPr lang="pt-BR" sz="1600" dirty="0">
                <a:latin typeface="Open Sans"/>
                <a:ea typeface="Open Sans"/>
                <a:cs typeface="Open Sans"/>
              </a:rPr>
              <a:t>Aplicação rodando no </a:t>
            </a:r>
            <a:r>
              <a:rPr lang="pt-BR" sz="1600" dirty="0" err="1">
                <a:latin typeface="Open Sans"/>
                <a:ea typeface="Open Sans"/>
                <a:cs typeface="Open Sans"/>
              </a:rPr>
              <a:t>Heroku</a:t>
            </a:r>
            <a:endParaRPr lang="pt-BR" sz="16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875F25E-B7F3-EEB7-88E3-91065F3AFF90}"/>
              </a:ext>
            </a:extLst>
          </p:cNvPr>
          <p:cNvSpPr txBox="1">
            <a:spLocks/>
          </p:cNvSpPr>
          <p:nvPr/>
        </p:nvSpPr>
        <p:spPr>
          <a:xfrm>
            <a:off x="379912" y="5157192"/>
            <a:ext cx="8136903" cy="720080"/>
          </a:xfrm>
          <a:prstGeom prst="rect">
            <a:avLst/>
          </a:prstGeom>
        </p:spPr>
        <p:txBody>
          <a:bodyPr vert="horz" lIns="45720" tIns="45720" rIns="45720" bIns="45720" rtlCol="0" anchor="t">
            <a:normAutofit fontScale="92500"/>
          </a:bodyPr>
          <a:lstStyle>
            <a:lvl1pPr marL="185738" indent="-185738" algn="l" defTabSz="6120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113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20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8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514350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664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408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6382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Pacote 5 - </a:t>
            </a:r>
            <a:r>
              <a:rPr lang="pt-BR" sz="1600" dirty="0">
                <a:latin typeface="Open Sans"/>
                <a:ea typeface="Open Sans"/>
                <a:cs typeface="Open Sans"/>
              </a:rPr>
              <a:t>Data 06/11/2023</a:t>
            </a:r>
            <a:endParaRPr lang="pt-BR" sz="1600" b="1" dirty="0">
              <a:latin typeface="Open Sans"/>
              <a:ea typeface="Open Sans"/>
              <a:cs typeface="Open Sans"/>
            </a:endParaRPr>
          </a:p>
          <a:p>
            <a:pPr marL="185420" indent="-185420" fontAlgn="auto"/>
            <a:r>
              <a:rPr lang="pt-BR" sz="1600" dirty="0">
                <a:latin typeface="Open Sans"/>
                <a:ea typeface="Open Sans"/>
                <a:cs typeface="Open Sans"/>
              </a:rPr>
              <a:t>Documentação Técnica (Readme.md) bem como fundamentação teórica do trabalho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1729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4A3F-370C-21EC-3EBC-4ECA0BC0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Tecnologias aplicadas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B4EAE-9CE8-DB07-3EA7-0306D659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17320"/>
            <a:ext cx="8352929" cy="4459952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Linguagem </a:t>
            </a:r>
          </a:p>
          <a:p>
            <a:pPr marL="171450" lvl="1" indent="0">
              <a:spcAft>
                <a:spcPts val="112"/>
              </a:spcAft>
              <a:buNone/>
            </a:pPr>
            <a:r>
              <a:rPr lang="pt-BR" sz="1400" dirty="0">
                <a:latin typeface="Open Sans"/>
                <a:ea typeface="Open Sans"/>
                <a:cs typeface="Open Sans"/>
              </a:rPr>
              <a:t>	R / Python</a:t>
            </a:r>
          </a:p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Banco de Dados</a:t>
            </a:r>
          </a:p>
          <a:p>
            <a:pPr marL="171450" lvl="1" indent="0">
              <a:spcAft>
                <a:spcPts val="112"/>
              </a:spcAft>
              <a:buNone/>
            </a:pPr>
            <a:r>
              <a:rPr lang="pt-BR" sz="1400" dirty="0">
                <a:latin typeface="Open Sans"/>
                <a:ea typeface="Open Sans"/>
                <a:cs typeface="Open Sans"/>
              </a:rPr>
              <a:t>	</a:t>
            </a:r>
            <a:r>
              <a:rPr lang="pt-BR" sz="1400" dirty="0" err="1">
                <a:latin typeface="Open Sans"/>
                <a:ea typeface="Open Sans"/>
                <a:cs typeface="Open Sans"/>
              </a:rPr>
              <a:t>Dataset</a:t>
            </a:r>
            <a:r>
              <a:rPr lang="pt-BR" sz="1400" dirty="0">
                <a:latin typeface="Open Sans"/>
                <a:ea typeface="Open Sans"/>
                <a:cs typeface="Open Sans"/>
              </a:rPr>
              <a:t> Local</a:t>
            </a:r>
          </a:p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Ferramentas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sz="1400" dirty="0">
                <a:latin typeface="Open Sans"/>
                <a:ea typeface="Open Sans"/>
                <a:cs typeface="Open Sans"/>
              </a:rPr>
              <a:t>   	</a:t>
            </a:r>
            <a:r>
              <a:rPr lang="pt-BR" sz="1400" dirty="0" err="1">
                <a:latin typeface="Open Sans"/>
                <a:ea typeface="Open Sans"/>
                <a:cs typeface="Open Sans"/>
              </a:rPr>
              <a:t>Rstudio</a:t>
            </a:r>
            <a:r>
              <a:rPr lang="pt-BR" sz="1400" dirty="0">
                <a:latin typeface="Open Sans"/>
                <a:ea typeface="Open Sans"/>
                <a:cs typeface="Open Sans"/>
              </a:rPr>
              <a:t> / </a:t>
            </a:r>
            <a:r>
              <a:rPr lang="pt-BR" sz="1400" dirty="0" err="1">
                <a:latin typeface="Open Sans"/>
                <a:ea typeface="Open Sans"/>
                <a:cs typeface="Open Sans"/>
              </a:rPr>
              <a:t>Pycharm</a:t>
            </a:r>
            <a:endParaRPr lang="pt-BR" sz="1400" dirty="0">
              <a:latin typeface="Open Sans"/>
              <a:ea typeface="Open Sans"/>
              <a:cs typeface="Open Sans"/>
            </a:endParaRPr>
          </a:p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bibliotecas 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	</a:t>
            </a:r>
            <a:r>
              <a:rPr lang="pt-BR" sz="1800" dirty="0">
                <a:latin typeface="Open Sans"/>
                <a:ea typeface="Open Sans"/>
                <a:cs typeface="Open Sans"/>
              </a:rPr>
              <a:t>R</a:t>
            </a:r>
          </a:p>
          <a:p>
            <a:pPr marL="530225" lvl="4" indent="0">
              <a:buNone/>
            </a:pPr>
            <a:r>
              <a:rPr lang="pt-BR" sz="1400" b="0" i="0" u="none" strike="noStrike" baseline="0" dirty="0" err="1">
                <a:latin typeface="CIDFont+F1"/>
              </a:rPr>
              <a:t>library</a:t>
            </a:r>
            <a:r>
              <a:rPr lang="pt-BR" sz="1400" b="0" i="0" u="none" strike="noStrike" baseline="0" dirty="0">
                <a:latin typeface="CIDFont+F1"/>
              </a:rPr>
              <a:t>(</a:t>
            </a:r>
            <a:r>
              <a:rPr lang="pt-BR" sz="1400" b="0" i="0" u="none" strike="noStrike" baseline="0" dirty="0" err="1">
                <a:latin typeface="CIDFont+F1"/>
              </a:rPr>
              <a:t>tidyverse</a:t>
            </a:r>
            <a:r>
              <a:rPr lang="pt-BR" sz="1400" b="0" i="0" u="none" strike="noStrike" baseline="0" dirty="0">
                <a:latin typeface="CIDFont+F1"/>
              </a:rPr>
              <a:t>) / </a:t>
            </a:r>
            <a:r>
              <a:rPr lang="pt-BR" sz="1400" b="0" i="0" u="none" strike="noStrike" baseline="0" dirty="0" err="1">
                <a:latin typeface="CIDFont+F1"/>
              </a:rPr>
              <a:t>library</a:t>
            </a:r>
            <a:r>
              <a:rPr lang="pt-BR" sz="1400" b="0" i="0" u="none" strike="noStrike" baseline="0" dirty="0">
                <a:latin typeface="CIDFont+F1"/>
              </a:rPr>
              <a:t>(cluster)  /</a:t>
            </a:r>
            <a:r>
              <a:rPr lang="pt-BR" sz="1400" b="0" i="0" u="none" strike="noStrike" baseline="0" dirty="0" err="1">
                <a:latin typeface="CIDFont+F1"/>
              </a:rPr>
              <a:t>library</a:t>
            </a:r>
            <a:r>
              <a:rPr lang="pt-BR" sz="1400" b="0" i="0" u="none" strike="noStrike" baseline="0" dirty="0">
                <a:latin typeface="CIDFont+F1"/>
              </a:rPr>
              <a:t>(</a:t>
            </a:r>
            <a:r>
              <a:rPr lang="pt-BR" sz="1400" b="0" i="0" u="none" strike="noStrike" baseline="0" dirty="0" err="1">
                <a:latin typeface="CIDFont+F1"/>
              </a:rPr>
              <a:t>dendextend</a:t>
            </a:r>
            <a:r>
              <a:rPr lang="pt-BR" sz="1400" b="0" i="0" u="none" strike="noStrike" baseline="0" dirty="0">
                <a:latin typeface="CIDFont+F1"/>
              </a:rPr>
              <a:t>) /</a:t>
            </a:r>
            <a:r>
              <a:rPr lang="pt-BR" sz="1400" b="0" i="0" u="none" strike="noStrike" baseline="0" dirty="0" err="1">
                <a:latin typeface="CIDFont+F1"/>
              </a:rPr>
              <a:t>library</a:t>
            </a:r>
            <a:r>
              <a:rPr lang="pt-BR" sz="1400" b="0" i="0" u="none" strike="noStrike" baseline="0" dirty="0">
                <a:latin typeface="CIDFont+F1"/>
              </a:rPr>
              <a:t>(</a:t>
            </a:r>
            <a:r>
              <a:rPr lang="pt-BR" sz="1400" b="0" i="0" u="none" strike="noStrike" baseline="0" dirty="0" err="1">
                <a:latin typeface="CIDFont+F1"/>
              </a:rPr>
              <a:t>factoextra</a:t>
            </a:r>
            <a:r>
              <a:rPr lang="pt-BR" sz="1400" b="0" i="0" u="none" strike="noStrike" baseline="0" dirty="0">
                <a:latin typeface="CIDFont+F1"/>
              </a:rPr>
              <a:t>) / </a:t>
            </a:r>
          </a:p>
          <a:p>
            <a:pPr marL="530225" lvl="4" indent="0">
              <a:buNone/>
            </a:pPr>
            <a:r>
              <a:rPr lang="pt-BR" sz="1400" b="0" i="0" u="none" strike="noStrike" baseline="0" dirty="0" err="1">
                <a:latin typeface="CIDFont+F1"/>
              </a:rPr>
              <a:t>library</a:t>
            </a:r>
            <a:r>
              <a:rPr lang="pt-BR" sz="1400" b="0" i="0" u="none" strike="noStrike" baseline="0" dirty="0">
                <a:latin typeface="CIDFont+F1"/>
              </a:rPr>
              <a:t>(</a:t>
            </a:r>
            <a:r>
              <a:rPr lang="pt-BR" sz="1400" b="0" i="0" u="none" strike="noStrike" baseline="0" dirty="0" err="1">
                <a:latin typeface="CIDFont+F1"/>
              </a:rPr>
              <a:t>fpc</a:t>
            </a:r>
            <a:r>
              <a:rPr lang="pt-BR" sz="1400" b="0" i="0" u="none" strike="noStrike" baseline="0" dirty="0">
                <a:latin typeface="CIDFont+F1"/>
              </a:rPr>
              <a:t>) / </a:t>
            </a:r>
            <a:r>
              <a:rPr lang="pt-BR" sz="1400" b="0" i="0" u="none" strike="noStrike" baseline="0" dirty="0" err="1">
                <a:latin typeface="CIDFont+F1"/>
              </a:rPr>
              <a:t>library</a:t>
            </a:r>
            <a:r>
              <a:rPr lang="pt-BR" sz="1400" b="0" i="0" u="none" strike="noStrike" baseline="0" dirty="0">
                <a:latin typeface="CIDFont+F1"/>
              </a:rPr>
              <a:t>(</a:t>
            </a:r>
            <a:r>
              <a:rPr lang="pt-BR" sz="1400" b="0" i="0" u="none" strike="noStrike" baseline="0" dirty="0" err="1">
                <a:latin typeface="CIDFont+F1"/>
              </a:rPr>
              <a:t>gridExtra</a:t>
            </a:r>
            <a:r>
              <a:rPr lang="pt-BR" sz="1400" b="0" i="0" u="none" strike="noStrike" baseline="0" dirty="0">
                <a:latin typeface="CIDFont+F1"/>
              </a:rPr>
              <a:t>) / </a:t>
            </a:r>
            <a:r>
              <a:rPr lang="pt-BR" sz="1400" b="0" i="0" u="none" strike="noStrike" baseline="0" dirty="0" err="1">
                <a:latin typeface="CIDFont+F1"/>
              </a:rPr>
              <a:t>library</a:t>
            </a:r>
            <a:r>
              <a:rPr lang="pt-BR" sz="1400" b="0" i="0" u="none" strike="noStrike" baseline="0" dirty="0">
                <a:latin typeface="CIDFont+F1"/>
              </a:rPr>
              <a:t>(</a:t>
            </a:r>
            <a:r>
              <a:rPr lang="pt-BR" sz="1400" b="0" i="0" u="none" strike="noStrike" baseline="0" dirty="0" err="1">
                <a:latin typeface="CIDFont+F1"/>
              </a:rPr>
              <a:t>readxl</a:t>
            </a:r>
            <a:r>
              <a:rPr lang="pt-BR" sz="1400" b="0" i="0" u="none" strike="noStrike" baseline="0" dirty="0">
                <a:latin typeface="CIDFont+F1"/>
              </a:rPr>
              <a:t>) / </a:t>
            </a:r>
            <a:r>
              <a:rPr lang="pt-BR" sz="1400" b="0" i="0" u="none" strike="noStrike" baseline="0" dirty="0" err="1">
                <a:latin typeface="CIDFont+F1"/>
              </a:rPr>
              <a:t>library</a:t>
            </a:r>
            <a:r>
              <a:rPr lang="pt-BR" sz="1400" b="0" i="0" u="none" strike="noStrike" baseline="0" dirty="0">
                <a:latin typeface="CIDFont+F1"/>
              </a:rPr>
              <a:t> (</a:t>
            </a:r>
            <a:r>
              <a:rPr lang="pt-BR" sz="1400" b="0" i="0" u="none" strike="noStrike" baseline="0" dirty="0" err="1">
                <a:latin typeface="CIDFont+F1"/>
              </a:rPr>
              <a:t>reshape</a:t>
            </a:r>
            <a:r>
              <a:rPr lang="pt-BR" sz="1400" b="0" i="0" u="none" strike="noStrike" baseline="0" dirty="0">
                <a:latin typeface="CIDFont+F1"/>
              </a:rPr>
              <a:t>) / </a:t>
            </a:r>
            <a:r>
              <a:rPr lang="pt-BR" sz="1400" b="0" i="0" u="none" strike="noStrike" baseline="0" dirty="0" err="1">
                <a:latin typeface="CIDFont+F1"/>
              </a:rPr>
              <a:t>library</a:t>
            </a:r>
            <a:r>
              <a:rPr lang="pt-BR" sz="1400" b="0" i="0" u="none" strike="noStrike" baseline="0" dirty="0">
                <a:latin typeface="CIDFont+F1"/>
              </a:rPr>
              <a:t>(</a:t>
            </a:r>
            <a:r>
              <a:rPr lang="pt-BR" sz="1400" b="0" i="0" u="none" strike="noStrike" baseline="0" dirty="0" err="1">
                <a:latin typeface="CIDFont+F1"/>
              </a:rPr>
              <a:t>dplyr</a:t>
            </a:r>
            <a:r>
              <a:rPr lang="pt-BR" sz="1400" b="0" i="0" u="none" strike="noStrike" baseline="0" dirty="0">
                <a:latin typeface="CIDFont+F1"/>
              </a:rPr>
              <a:t>)</a:t>
            </a:r>
          </a:p>
          <a:p>
            <a:pPr marL="0" lvl="4" indent="0">
              <a:spcBef>
                <a:spcPts val="675"/>
              </a:spcBef>
              <a:spcAft>
                <a:spcPts val="112"/>
              </a:spcAft>
              <a:buNone/>
            </a:pPr>
            <a:r>
              <a:rPr lang="pt-BR" sz="1800" dirty="0">
                <a:latin typeface="Open Sans"/>
                <a:ea typeface="Open Sans"/>
                <a:cs typeface="Open Sans"/>
              </a:rPr>
              <a:t>	PYTHON</a:t>
            </a:r>
          </a:p>
          <a:p>
            <a:pPr marL="0" lvl="4" indent="0">
              <a:spcBef>
                <a:spcPts val="675"/>
              </a:spcBef>
              <a:spcAft>
                <a:spcPts val="112"/>
              </a:spcAft>
              <a:buNone/>
            </a:pPr>
            <a:r>
              <a:rPr lang="pt-BR" sz="1400" dirty="0">
                <a:latin typeface="CIDFont+F1"/>
              </a:rPr>
              <a:t>	Django / Pandas</a:t>
            </a:r>
          </a:p>
        </p:txBody>
      </p:sp>
    </p:spTree>
    <p:extLst>
      <p:ext uri="{BB962C8B-B14F-4D97-AF65-F5344CB8AC3E}">
        <p14:creationId xmlns:p14="http://schemas.microsoft.com/office/powerpoint/2010/main" val="299265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CAAE-C2ED-921F-F8D3-3E638B3E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Cronograma Futuro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97D4E-C032-12E8-8187-9424B247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286000"/>
            <a:ext cx="8352929" cy="2007096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11/set – Defesa do Tema</a:t>
            </a:r>
          </a:p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28/</a:t>
            </a:r>
            <a:r>
              <a:rPr lang="pt-BR" dirty="0" err="1">
                <a:latin typeface="Open Sans"/>
                <a:ea typeface="Open Sans"/>
                <a:cs typeface="Open Sans"/>
              </a:rPr>
              <a:t>nov</a:t>
            </a:r>
            <a:r>
              <a:rPr lang="pt-BR" dirty="0">
                <a:latin typeface="Open Sans"/>
                <a:ea typeface="Open Sans"/>
                <a:cs typeface="Open Sans"/>
              </a:rPr>
              <a:t> – Conclusão do projeto</a:t>
            </a:r>
          </a:p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04/dez – Defesa na Banca</a:t>
            </a:r>
          </a:p>
          <a:p>
            <a:pPr marL="185420" indent="-18542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7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C01CFE69-AB3B-A41B-A570-98AE906B0A51}"/>
              </a:ext>
            </a:extLst>
          </p:cNvPr>
          <p:cNvSpPr txBox="1">
            <a:spLocks/>
          </p:cNvSpPr>
          <p:nvPr/>
        </p:nvSpPr>
        <p:spPr>
          <a:xfrm>
            <a:off x="395534" y="1556792"/>
            <a:ext cx="8352929" cy="2007096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185738" indent="-185738" algn="l" defTabSz="6120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113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20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8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514350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664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408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6382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112"/>
              </a:spcAft>
            </a:pPr>
            <a:r>
              <a:rPr lang="pt-BR" b="1" dirty="0">
                <a:latin typeface="Open Sans"/>
                <a:ea typeface="Open Sans"/>
                <a:cs typeface="Open Sans"/>
              </a:rPr>
              <a:t>Quem é o cliente?</a:t>
            </a:r>
            <a:endParaRPr lang="pt-BR" b="1" dirty="0"/>
          </a:p>
          <a:p>
            <a:pPr marL="0" indent="0" fontAlgn="auto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Como potenciais clientes deste projeto destacam-se profissionais da área médica, psicologia, Terapia Ocupacional, Fonoaudiologia, dentre outras áreas onde são realizadas estudos relacionados a pacientes pertencentes ao espectro autista</a:t>
            </a:r>
          </a:p>
          <a:p>
            <a:pPr marL="0" indent="0" fontAlgn="auto">
              <a:spcAft>
                <a:spcPts val="112"/>
              </a:spcAft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1CB436E6-FB6D-184F-3A0B-4FACD13FD968}"/>
              </a:ext>
            </a:extLst>
          </p:cNvPr>
          <p:cNvSpPr txBox="1">
            <a:spLocks/>
          </p:cNvSpPr>
          <p:nvPr/>
        </p:nvSpPr>
        <p:spPr>
          <a:xfrm>
            <a:off x="395534" y="1556792"/>
            <a:ext cx="8352929" cy="3888432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185738" indent="-185738" algn="l" defTabSz="6120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113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20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8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514350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664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408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6382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112"/>
              </a:spcAft>
            </a:pPr>
            <a:r>
              <a:rPr lang="pt-BR" b="1" dirty="0">
                <a:latin typeface="Open Sans"/>
                <a:ea typeface="Open Sans"/>
                <a:cs typeface="Open Sans"/>
              </a:rPr>
              <a:t>Quais os problemas ou oportunidades temos para resolver?</a:t>
            </a:r>
          </a:p>
          <a:p>
            <a:pPr marL="0" indent="0" fontAlgn="auto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Devido a falta de informações sistematizadas, os profissionais de área da saúde que cuidam de pacientes do TEA tem dificuldades de classificar seus pacientes incorrendo geralmente em ponderações arbitrárias para tal clusterização, o que é sabido ser algo plenamente impreciso.</a:t>
            </a:r>
          </a:p>
          <a:p>
            <a:pPr marL="0" indent="0" fontAlgn="auto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Pleiteia-se criar um modelo de </a:t>
            </a:r>
            <a:r>
              <a:rPr lang="pt-BR" dirty="0" err="1">
                <a:latin typeface="Open Sans"/>
                <a:ea typeface="Open Sans"/>
                <a:cs typeface="Open Sans"/>
              </a:rPr>
              <a:t>Machine</a:t>
            </a:r>
            <a:r>
              <a:rPr lang="pt-BR" dirty="0">
                <a:latin typeface="Open Sans"/>
                <a:ea typeface="Open Sans"/>
                <a:cs typeface="Open Sans"/>
              </a:rPr>
              <a:t> Learning onde será utilizado o algoritmo não supervisionados chamado </a:t>
            </a:r>
            <a:r>
              <a:rPr lang="pt-BR" dirty="0" err="1">
                <a:latin typeface="Open Sans"/>
                <a:ea typeface="Open Sans"/>
                <a:cs typeface="Open Sans"/>
              </a:rPr>
              <a:t>Custering</a:t>
            </a:r>
            <a:r>
              <a:rPr lang="pt-BR" dirty="0">
                <a:latin typeface="Open Sans"/>
                <a:ea typeface="Open Sans"/>
                <a:cs typeface="Open Sans"/>
              </a:rPr>
              <a:t>. É fruto ainda deste trabalho criar, parametrizar, e executar este algoritmo na linguagem R.</a:t>
            </a:r>
          </a:p>
          <a:p>
            <a:pPr marL="0" indent="0" fontAlgn="auto">
              <a:spcAft>
                <a:spcPts val="112"/>
              </a:spcAft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3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23E34D-11C0-43F3-D51B-E90EDC9B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4" y="585216"/>
            <a:ext cx="8352930" cy="1499616"/>
          </a:xfrm>
        </p:spPr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05332DE4-4886-32A1-1F6A-5C0F0735D3C8}"/>
              </a:ext>
            </a:extLst>
          </p:cNvPr>
          <p:cNvSpPr txBox="1">
            <a:spLocks/>
          </p:cNvSpPr>
          <p:nvPr/>
        </p:nvSpPr>
        <p:spPr>
          <a:xfrm>
            <a:off x="395534" y="1556792"/>
            <a:ext cx="8352929" cy="4248472"/>
          </a:xfrm>
          <a:prstGeom prst="rect">
            <a:avLst/>
          </a:prstGeom>
        </p:spPr>
        <p:txBody>
          <a:bodyPr vert="horz" lIns="45720" tIns="45720" rIns="45720" bIns="45720" rtlCol="0" anchor="t">
            <a:normAutofit lnSpcReduction="10000"/>
          </a:bodyPr>
          <a:lstStyle>
            <a:lvl1pPr marL="185738" indent="-185738" algn="l" defTabSz="6120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113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20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8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514350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664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408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6382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112"/>
              </a:spcAft>
            </a:pPr>
            <a:r>
              <a:rPr lang="pt-BR" b="1" dirty="0">
                <a:latin typeface="Open Sans"/>
                <a:ea typeface="Open Sans"/>
                <a:cs typeface="Open Sans"/>
              </a:rPr>
              <a:t>Qual o benefício claro que o cliente pode ter?</a:t>
            </a:r>
          </a:p>
          <a:p>
            <a:pPr marL="0" indent="0" fontAlgn="auto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É muito comum analisarmos observações dentro de um contexto (ou grupo) afim de identificarmos padrões de comportamentos dos registros observados. Na área médica, não é diferente. </a:t>
            </a:r>
            <a:r>
              <a:rPr lang="pt-BR" dirty="0"/>
              <a:t>Hoje, médicos e demais profissionais da área da saúde agrupam pacientem com base em seu conhecimento e observações subjacentes, mas diante de dezenas (ou até centenas) de variáveis de uma paciente, é inevitável que ocorre ponderação arbitrária atribuindo valores de forma empírica (consequentemente não científica) na separação de pacientes em grupos afim de poder estudar estes pacientes sob a ótica do grupo onde está inserido.</a:t>
            </a:r>
          </a:p>
          <a:p>
            <a:pPr marL="0" indent="0" fontAlgn="auto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Espera-se que com o resultado apresentado por este algoritmo, os profissionais da saúde tenham mais precisão ao analisar possíveis grupos de indivíduos visto que estes grupos (clusters) emergirão fruto deste poderoso </a:t>
            </a:r>
            <a:r>
              <a:rPr lang="pt-BR" dirty="0" err="1">
                <a:latin typeface="Open Sans"/>
                <a:ea typeface="Open Sans"/>
                <a:cs typeface="Open Sans"/>
              </a:rPr>
              <a:t>algorítimo</a:t>
            </a:r>
            <a:r>
              <a:rPr lang="pt-BR" dirty="0">
                <a:latin typeface="Open Sans"/>
                <a:ea typeface="Open Sans"/>
                <a:cs typeface="Open Sans"/>
              </a:rPr>
              <a:t> de </a:t>
            </a:r>
            <a:r>
              <a:rPr lang="pt-BR" dirty="0" err="1">
                <a:latin typeface="Open Sans"/>
                <a:ea typeface="Open Sans"/>
                <a:cs typeface="Open Sans"/>
              </a:rPr>
              <a:t>Machine</a:t>
            </a:r>
            <a:r>
              <a:rPr lang="pt-BR" dirty="0">
                <a:latin typeface="Open Sans"/>
                <a:ea typeface="Open Sans"/>
                <a:cs typeface="Open Sans"/>
              </a:rPr>
              <a:t> Learning, o </a:t>
            </a:r>
            <a:r>
              <a:rPr lang="pt-BR" dirty="0" err="1">
                <a:latin typeface="Open Sans"/>
                <a:ea typeface="Open Sans"/>
                <a:cs typeface="Open Sans"/>
              </a:rPr>
              <a:t>Clustering</a:t>
            </a:r>
            <a:r>
              <a:rPr lang="pt-BR" dirty="0">
                <a:latin typeface="Open Sans"/>
                <a:ea typeface="Open Sans"/>
                <a:cs typeface="Open Sans"/>
              </a:rPr>
              <a:t>.</a:t>
            </a:r>
          </a:p>
          <a:p>
            <a:pPr marL="0" indent="0" fontAlgn="auto">
              <a:spcAft>
                <a:spcPts val="112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77203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23E34D-11C0-43F3-D51B-E90EDC9B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4" y="585216"/>
            <a:ext cx="8352930" cy="1499616"/>
          </a:xfrm>
        </p:spPr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E56E1C54-3B0A-20BA-63E6-6A0D04730006}"/>
              </a:ext>
            </a:extLst>
          </p:cNvPr>
          <p:cNvSpPr txBox="1">
            <a:spLocks/>
          </p:cNvSpPr>
          <p:nvPr/>
        </p:nvSpPr>
        <p:spPr>
          <a:xfrm>
            <a:off x="395534" y="1556792"/>
            <a:ext cx="8352929" cy="4392488"/>
          </a:xfrm>
          <a:prstGeom prst="rect">
            <a:avLst/>
          </a:prstGeom>
        </p:spPr>
        <p:txBody>
          <a:bodyPr vert="horz" lIns="45720" tIns="45720" rIns="45720" bIns="45720" rtlCol="0" anchor="t">
            <a:normAutofit lnSpcReduction="10000"/>
          </a:bodyPr>
          <a:lstStyle>
            <a:lvl1pPr marL="185738" indent="-185738" algn="l" defTabSz="6120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113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20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8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514350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664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408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6382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112"/>
              </a:spcAft>
            </a:pPr>
            <a:r>
              <a:rPr lang="pt-BR" b="1" dirty="0">
                <a:latin typeface="Open Sans"/>
                <a:ea typeface="Open Sans"/>
                <a:cs typeface="Open Sans"/>
              </a:rPr>
              <a:t>Como será a experiência do cliente nesse novo serviço?</a:t>
            </a:r>
          </a:p>
          <a:p>
            <a:pPr marL="342900" indent="-342900" fontAlgn="auto">
              <a:spcAft>
                <a:spcPts val="112"/>
              </a:spcAft>
            </a:pPr>
            <a:endParaRPr lang="pt-BR" b="1" dirty="0">
              <a:latin typeface="Open Sans"/>
              <a:ea typeface="Open Sans"/>
              <a:cs typeface="Open Sans"/>
            </a:endParaRPr>
          </a:p>
          <a:p>
            <a:pPr marL="0" indent="0" fontAlgn="auto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Em um primeiro momento, como fruto deste trabalho, serão ofertados aos clientes da área de saúde uma relação de grupos com seus respectivos pacientes oriundos da clusterização do algoritmo de </a:t>
            </a:r>
            <a:r>
              <a:rPr lang="pt-BR" i="1" dirty="0" err="1">
                <a:latin typeface="Open Sans"/>
                <a:ea typeface="Open Sans"/>
                <a:cs typeface="Open Sans"/>
              </a:rPr>
              <a:t>Clustering</a:t>
            </a:r>
            <a:r>
              <a:rPr lang="pt-BR" dirty="0">
                <a:latin typeface="Open Sans"/>
                <a:ea typeface="Open Sans"/>
                <a:cs typeface="Open Sans"/>
              </a:rPr>
              <a:t> sem que haja quaisquer ponderações arbitrárias. O número de grupos poderá ser definido pelo cliente / restrição do problema de negócio (</a:t>
            </a:r>
            <a:r>
              <a:rPr lang="pt-BR" i="1" dirty="0">
                <a:latin typeface="Open Sans"/>
                <a:ea typeface="Open Sans"/>
                <a:cs typeface="Open Sans"/>
              </a:rPr>
              <a:t>k-</a:t>
            </a:r>
            <a:r>
              <a:rPr lang="pt-BR" i="1" dirty="0" err="1">
                <a:latin typeface="Open Sans"/>
                <a:ea typeface="Open Sans"/>
                <a:cs typeface="Open Sans"/>
              </a:rPr>
              <a:t>means</a:t>
            </a:r>
            <a:r>
              <a:rPr lang="pt-BR" i="1" dirty="0">
                <a:latin typeface="Open Sans"/>
                <a:ea typeface="Open Sans"/>
                <a:cs typeface="Open Sans"/>
              </a:rPr>
              <a:t> </a:t>
            </a:r>
            <a:r>
              <a:rPr lang="pt-BR" i="1" dirty="0" err="1">
                <a:latin typeface="Open Sans"/>
                <a:ea typeface="Open Sans"/>
                <a:cs typeface="Open Sans"/>
              </a:rPr>
              <a:t>method</a:t>
            </a:r>
            <a:r>
              <a:rPr lang="pt-BR" dirty="0">
                <a:latin typeface="Open Sans"/>
                <a:ea typeface="Open Sans"/>
                <a:cs typeface="Open Sans"/>
              </a:rPr>
              <a:t>), ou ser “sugerido” pelo método </a:t>
            </a:r>
            <a:r>
              <a:rPr lang="pt-BR" i="1" dirty="0" err="1">
                <a:latin typeface="Open Sans"/>
                <a:ea typeface="Open Sans"/>
                <a:cs typeface="Open Sans"/>
              </a:rPr>
              <a:t>Hierarchical</a:t>
            </a:r>
            <a:r>
              <a:rPr lang="pt-BR" i="1" dirty="0">
                <a:latin typeface="Open Sans"/>
                <a:ea typeface="Open Sans"/>
                <a:cs typeface="Open Sans"/>
              </a:rPr>
              <a:t> Cluster </a:t>
            </a:r>
            <a:r>
              <a:rPr lang="pt-BR" i="1" dirty="0" err="1">
                <a:latin typeface="Open Sans"/>
                <a:ea typeface="Open Sans"/>
                <a:cs typeface="Open Sans"/>
              </a:rPr>
              <a:t>Analysis</a:t>
            </a:r>
            <a:r>
              <a:rPr lang="pt-BR" dirty="0">
                <a:latin typeface="Open Sans"/>
                <a:ea typeface="Open Sans"/>
                <a:cs typeface="Open Sans"/>
              </a:rPr>
              <a:t>. O cliente participará desta decisão pois a escolha do método influenciará diretamente o resultado.</a:t>
            </a:r>
          </a:p>
          <a:p>
            <a:pPr marL="0" indent="0" fontAlgn="auto">
              <a:spcAft>
                <a:spcPts val="112"/>
              </a:spcAft>
              <a:buFont typeface="Arial" panose="020B0604020202020204" pitchFamily="34" charset="0"/>
              <a:buNone/>
            </a:pPr>
            <a:r>
              <a:rPr lang="pt-BR" dirty="0"/>
              <a:t>Posteriormente, pode-se avaliar a criação de uma interface a nível de usuário para coleta das informações de cada paciente, mas como fruto deste projeto sugiro foco na parte de </a:t>
            </a:r>
            <a:r>
              <a:rPr lang="pt-BR" dirty="0" err="1"/>
              <a:t>DataScience</a:t>
            </a:r>
            <a:r>
              <a:rPr lang="pt-BR" dirty="0"/>
              <a:t> (</a:t>
            </a:r>
            <a:r>
              <a:rPr lang="pt-BR" dirty="0" err="1"/>
              <a:t>Machine</a:t>
            </a:r>
            <a:r>
              <a:rPr lang="pt-BR" dirty="0"/>
              <a:t> Learning) sendo disponibilizado uma tela desenvolvida em Python onde o cliente escolherá o </a:t>
            </a:r>
            <a:r>
              <a:rPr lang="pt-BR" dirty="0" err="1"/>
              <a:t>dataset</a:t>
            </a:r>
            <a:r>
              <a:rPr lang="pt-BR" dirty="0"/>
              <a:t> bem como dará start no modelo.</a:t>
            </a:r>
          </a:p>
        </p:txBody>
      </p:sp>
    </p:spTree>
    <p:extLst>
      <p:ext uri="{BB962C8B-B14F-4D97-AF65-F5344CB8AC3E}">
        <p14:creationId xmlns:p14="http://schemas.microsoft.com/office/powerpoint/2010/main" val="40198723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623E34D-11C0-43F3-D51B-E90EDC9B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4" y="585216"/>
            <a:ext cx="8352930" cy="1499616"/>
          </a:xfrm>
        </p:spPr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1A73A2-C8A6-167C-5755-AE862FBA6181}"/>
              </a:ext>
            </a:extLst>
          </p:cNvPr>
          <p:cNvSpPr txBox="1">
            <a:spLocks/>
          </p:cNvSpPr>
          <p:nvPr/>
        </p:nvSpPr>
        <p:spPr>
          <a:xfrm>
            <a:off x="395534" y="1556792"/>
            <a:ext cx="8352929" cy="3888432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185738" indent="-185738" algn="l" defTabSz="612000" rtl="0" eaLnBrk="1" latinLnBrk="0" hangingPunct="1">
              <a:lnSpc>
                <a:spcPct val="90000"/>
              </a:lnSpc>
              <a:spcBef>
                <a:spcPts val="675"/>
              </a:spcBef>
              <a:spcAft>
                <a:spcPts val="113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20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8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algn="l" defTabSz="61200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SzPct val="99000"/>
              <a:buFont typeface="Arial" panose="020B0604020202020204" pitchFamily="34" charset="0"/>
              <a:buChar char="•"/>
              <a:defRPr sz="1600" u="none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514350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664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4086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66382" indent="-77153" algn="l" defTabSz="514350" rtl="0" eaLnBrk="1" latinLnBrk="0" hangingPunct="1">
              <a:lnSpc>
                <a:spcPct val="90000"/>
              </a:lnSpc>
              <a:spcBef>
                <a:spcPts val="113"/>
              </a:spcBef>
              <a:spcAft>
                <a:spcPts val="225"/>
              </a:spcAft>
              <a:buClr>
                <a:schemeClr val="accent2"/>
              </a:buClr>
              <a:buFont typeface="Wingdings 3" pitchFamily="18" charset="2"/>
              <a:buChar char=""/>
              <a:defRPr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112"/>
              </a:spcAft>
            </a:pPr>
            <a:r>
              <a:rPr lang="pt-BR" b="1" dirty="0">
                <a:latin typeface="Open Sans"/>
                <a:ea typeface="Open Sans"/>
                <a:cs typeface="Open Sans"/>
              </a:rPr>
              <a:t>Qual o benefício claro que o cliente pode ter?</a:t>
            </a:r>
          </a:p>
          <a:p>
            <a:pPr marL="342900" indent="-342900" fontAlgn="auto">
              <a:spcAft>
                <a:spcPts val="112"/>
              </a:spcAft>
            </a:pPr>
            <a:endParaRPr lang="pt-BR" b="1" dirty="0">
              <a:latin typeface="Open Sans"/>
              <a:ea typeface="Open Sans"/>
              <a:cs typeface="Open Sans"/>
            </a:endParaRPr>
          </a:p>
          <a:p>
            <a:pPr marL="0" indent="0" fontAlgn="auto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Os clientes terão acesso a classificação de seus pacientes com base em critérios científicos (</a:t>
            </a:r>
            <a:r>
              <a:rPr lang="pt-BR" i="1" dirty="0" err="1">
                <a:latin typeface="Open Sans"/>
                <a:ea typeface="Open Sans"/>
                <a:cs typeface="Open Sans"/>
              </a:rPr>
              <a:t>euclidean</a:t>
            </a:r>
            <a:r>
              <a:rPr lang="pt-BR" i="1" dirty="0">
                <a:latin typeface="Open Sans"/>
                <a:ea typeface="Open Sans"/>
                <a:cs typeface="Open Sans"/>
              </a:rPr>
              <a:t> </a:t>
            </a:r>
            <a:r>
              <a:rPr lang="pt-BR" i="1" dirty="0" err="1">
                <a:latin typeface="Open Sans"/>
                <a:ea typeface="Open Sans"/>
                <a:cs typeface="Open Sans"/>
              </a:rPr>
              <a:t>distance</a:t>
            </a:r>
            <a:r>
              <a:rPr lang="pt-BR" dirty="0">
                <a:latin typeface="Open Sans"/>
                <a:ea typeface="Open Sans"/>
                <a:cs typeface="Open Sans"/>
              </a:rPr>
              <a:t>) e não em ponderação arbitrária.</a:t>
            </a:r>
          </a:p>
          <a:p>
            <a:pPr marL="0" indent="0" fontAlgn="auto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Cita-se ainda que o </a:t>
            </a:r>
            <a:r>
              <a:rPr lang="pt-BR" dirty="0" err="1">
                <a:latin typeface="Open Sans"/>
                <a:ea typeface="Open Sans"/>
                <a:cs typeface="Open Sans"/>
              </a:rPr>
              <a:t>algorítimo</a:t>
            </a:r>
            <a:r>
              <a:rPr lang="pt-BR" dirty="0">
                <a:latin typeface="Open Sans"/>
                <a:ea typeface="Open Sans"/>
                <a:cs typeface="Open Sans"/>
              </a:rPr>
              <a:t> de </a:t>
            </a:r>
            <a:r>
              <a:rPr lang="pt-BR" dirty="0" err="1">
                <a:latin typeface="Open Sans"/>
                <a:ea typeface="Open Sans"/>
                <a:cs typeface="Open Sans"/>
              </a:rPr>
              <a:t>clustering</a:t>
            </a:r>
            <a:r>
              <a:rPr lang="pt-BR" dirty="0">
                <a:latin typeface="Open Sans"/>
                <a:ea typeface="Open Sans"/>
                <a:cs typeface="Open Sans"/>
              </a:rPr>
              <a:t> é extremamente performático (em </a:t>
            </a:r>
            <a:r>
              <a:rPr lang="pt-BR" dirty="0" err="1">
                <a:latin typeface="Open Sans"/>
                <a:ea typeface="Open Sans"/>
                <a:cs typeface="Open Sans"/>
              </a:rPr>
              <a:t>datasets</a:t>
            </a:r>
            <a:r>
              <a:rPr lang="pt-BR" dirty="0">
                <a:latin typeface="Open Sans"/>
                <a:ea typeface="Open Sans"/>
                <a:cs typeface="Open Sans"/>
              </a:rPr>
              <a:t> com tamanho apropriado para a área da saúde) bem como altamente escalável e replicável.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4257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00D18-0612-800F-630D-2D71E22D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Metodologia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4EB60-CF25-6A6D-74C8-5375E17B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286000"/>
            <a:ext cx="8352929" cy="3159224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 err="1">
                <a:latin typeface="Open Sans"/>
                <a:ea typeface="Open Sans"/>
                <a:cs typeface="Open Sans"/>
              </a:rPr>
              <a:t>Voce</a:t>
            </a:r>
            <a:r>
              <a:rPr lang="pt-BR" dirty="0">
                <a:latin typeface="Open Sans"/>
                <a:ea typeface="Open Sans"/>
                <a:cs typeface="Open Sans"/>
              </a:rPr>
              <a:t> </a:t>
            </a:r>
            <a:r>
              <a:rPr lang="pt-BR" dirty="0">
                <a:highlight>
                  <a:srgbClr val="00FF00"/>
                </a:highlight>
                <a:latin typeface="Open Sans"/>
                <a:ea typeface="Open Sans"/>
                <a:cs typeface="Open Sans"/>
              </a:rPr>
              <a:t>aplicou FDD</a:t>
            </a:r>
            <a:r>
              <a:rPr lang="pt-BR" dirty="0">
                <a:latin typeface="Open Sans"/>
                <a:ea typeface="Open Sans"/>
                <a:cs typeface="Open Sans"/>
              </a:rPr>
              <a:t>, </a:t>
            </a:r>
            <a:r>
              <a:rPr lang="pt-BR" dirty="0" err="1">
                <a:latin typeface="Open Sans"/>
                <a:ea typeface="Open Sans"/>
                <a:cs typeface="Open Sans"/>
              </a:rPr>
              <a:t>Agile</a:t>
            </a:r>
            <a:r>
              <a:rPr lang="pt-BR" dirty="0">
                <a:latin typeface="Open Sans"/>
                <a:ea typeface="Open Sans"/>
                <a:cs typeface="Open Sans"/>
              </a:rPr>
              <a:t>, </a:t>
            </a:r>
            <a:r>
              <a:rPr lang="pt-BR" dirty="0" err="1">
                <a:highlight>
                  <a:srgbClr val="00FF00"/>
                </a:highlight>
                <a:latin typeface="Open Sans"/>
                <a:ea typeface="Open Sans"/>
                <a:cs typeface="Open Sans"/>
              </a:rPr>
              <a:t>Kanban</a:t>
            </a:r>
            <a:r>
              <a:rPr lang="pt-BR" dirty="0">
                <a:highlight>
                  <a:srgbClr val="00FF00"/>
                </a:highlight>
                <a:latin typeface="Open Sans"/>
                <a:ea typeface="Open Sans"/>
                <a:cs typeface="Open Sans"/>
              </a:rPr>
              <a:t> (</a:t>
            </a:r>
            <a:r>
              <a:rPr lang="pt-BR" dirty="0" err="1">
                <a:highlight>
                  <a:srgbClr val="00FF00"/>
                </a:highlight>
                <a:latin typeface="Open Sans"/>
                <a:ea typeface="Open Sans"/>
                <a:cs typeface="Open Sans"/>
              </a:rPr>
              <a:t>Trello</a:t>
            </a:r>
            <a:r>
              <a:rPr lang="pt-BR" dirty="0">
                <a:highlight>
                  <a:srgbClr val="00FF00"/>
                </a:highlight>
                <a:latin typeface="Open Sans"/>
                <a:ea typeface="Open Sans"/>
                <a:cs typeface="Open Sans"/>
              </a:rPr>
              <a:t>)?</a:t>
            </a:r>
            <a:endParaRPr lang="pt-BR" dirty="0">
              <a:highlight>
                <a:srgbClr val="00FF00"/>
              </a:highlight>
            </a:endParaRPr>
          </a:p>
          <a:p>
            <a:pPr marL="185420" indent="-18542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Como </a:t>
            </a:r>
            <a:r>
              <a:rPr lang="pt-BR" dirty="0" err="1">
                <a:latin typeface="Open Sans"/>
                <a:ea typeface="Open Sans"/>
                <a:cs typeface="Open Sans"/>
              </a:rPr>
              <a:t>vc</a:t>
            </a:r>
            <a:r>
              <a:rPr lang="pt-BR" dirty="0">
                <a:latin typeface="Open Sans"/>
                <a:ea typeface="Open Sans"/>
                <a:cs typeface="Open Sans"/>
              </a:rPr>
              <a:t> organizou o trabalho?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62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BF2A3-F2E3-00A0-C51F-A34BD2B5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99" y="585216"/>
            <a:ext cx="8557351" cy="1499616"/>
          </a:xfrm>
        </p:spPr>
        <p:txBody>
          <a:bodyPr anchor="t">
            <a:normAutofit/>
          </a:bodyPr>
          <a:lstStyle/>
          <a:p>
            <a:r>
              <a:rPr lang="pt-BR"/>
              <a:t>Casos de Uso</a:t>
            </a:r>
            <a:endParaRPr lang="pt-BR" dirty="0"/>
          </a:p>
        </p:txBody>
      </p:sp>
      <p:pic>
        <p:nvPicPr>
          <p:cNvPr id="5" name="Picture 4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579EA791-954D-ED54-2786-AD52E3097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79" y="1916832"/>
            <a:ext cx="4214241" cy="3908708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8FD5DB-2B8C-5706-EBB6-6FE0BA761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512" y="1335024"/>
            <a:ext cx="4214242" cy="350912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 marL="185420" indent="-185420"/>
            <a:r>
              <a:rPr lang="pt-BR" dirty="0"/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5389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BF2A3-F2E3-00A0-C51F-A34BD2B5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4" y="576088"/>
            <a:ext cx="8462716" cy="620664"/>
          </a:xfrm>
        </p:spPr>
        <p:txBody>
          <a:bodyPr anchor="t">
            <a:normAutofit/>
          </a:bodyPr>
          <a:lstStyle/>
          <a:p>
            <a:r>
              <a:rPr lang="pt-BR" dirty="0"/>
              <a:t>Flowchart</a:t>
            </a:r>
          </a:p>
        </p:txBody>
      </p:sp>
      <p:pic>
        <p:nvPicPr>
          <p:cNvPr id="8" name="Picture 7" descr="A diagram of a flowchart&#10;&#10;Description automatically generated">
            <a:extLst>
              <a:ext uri="{FF2B5EF4-FFF2-40B4-BE49-F238E27FC236}">
                <a16:creationId xmlns:a16="http://schemas.microsoft.com/office/drawing/2014/main" id="{B4EFC22A-AC19-D7A3-14F0-0609E2C68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4" y="2415614"/>
            <a:ext cx="8462715" cy="2665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12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-2014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la 1 e 2.pptx" id="{29610CA9-9A32-4E9F-9605-39144ED61684}" vid="{9B123074-9685-4DD2-AC53-02E8F737580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1D8CFE97B7F54BB64B70AEDF0EB890" ma:contentTypeVersion="2" ma:contentTypeDescription="Crie um novo documento." ma:contentTypeScope="" ma:versionID="f540eaa3552cf20a89e3b36cc1ef338c">
  <xsd:schema xmlns:xsd="http://www.w3.org/2001/XMLSchema" xmlns:xs="http://www.w3.org/2001/XMLSchema" xmlns:p="http://schemas.microsoft.com/office/2006/metadata/properties" xmlns:ns2="8191d3a3-29e2-4032-b098-63d06824dbee" targetNamespace="http://schemas.microsoft.com/office/2006/metadata/properties" ma:root="true" ma:fieldsID="33f958a47b0ae20ce29cc77aa5606997" ns2:_="">
    <xsd:import namespace="8191d3a3-29e2-4032-b098-63d06824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1d3a3-29e2-4032-b098-63d06824db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02694F-8332-47FA-A71E-33B841076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91d3a3-29e2-4032-b098-63d06824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36FF81-0CEF-426B-853C-221AA41BB1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28837B-1CF1-4B5A-9121-038039F94D97}">
  <ds:schemaRefs>
    <ds:schemaRef ds:uri="http://purl.org/dc/elements/1.1/"/>
    <ds:schemaRef ds:uri="http://schemas.microsoft.com/office/2006/metadata/properties"/>
    <ds:schemaRef ds:uri="8191d3a3-29e2-4032-b098-63d06824dbe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catolica</Template>
  <TotalTime>638</TotalTime>
  <Words>933</Words>
  <Application>Microsoft Office PowerPoint</Application>
  <PresentationFormat>On-screen Show (4:3)</PresentationFormat>
  <Paragraphs>82</Paragraphs>
  <Slides>16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Berlin Sans FB</vt:lpstr>
      <vt:lpstr>Calibri</vt:lpstr>
      <vt:lpstr>CIDFont+F1</vt:lpstr>
      <vt:lpstr>Consolas</vt:lpstr>
      <vt:lpstr>Open Sans</vt:lpstr>
      <vt:lpstr>Tw Cen MT</vt:lpstr>
      <vt:lpstr>Tw Cen MT Condensed</vt:lpstr>
      <vt:lpstr>Wingdings 3</vt:lpstr>
      <vt:lpstr>Tema-2014</vt:lpstr>
      <vt:lpstr>DEFESA DE TEMA  Clustering Machine Learning aplicado a Pacientes Pertencentes ao Espectro Autista  Israel José Monteiro Carvalho israeljmcarvalho@gmail.com </vt:lpstr>
      <vt:lpstr>O projeto</vt:lpstr>
      <vt:lpstr>O projeto</vt:lpstr>
      <vt:lpstr>O projeto</vt:lpstr>
      <vt:lpstr>O projeto</vt:lpstr>
      <vt:lpstr>O projeto</vt:lpstr>
      <vt:lpstr>Metodologia</vt:lpstr>
      <vt:lpstr>Casos de Uso</vt:lpstr>
      <vt:lpstr>Flowchart</vt:lpstr>
      <vt:lpstr>Requisitos</vt:lpstr>
      <vt:lpstr>Requisitos</vt:lpstr>
      <vt:lpstr>Requisitos</vt:lpstr>
      <vt:lpstr>Modelagem</vt:lpstr>
      <vt:lpstr>Pacotes do Feature Driven Development (FDD)</vt:lpstr>
      <vt:lpstr>Tecnologias aplicadas </vt:lpstr>
      <vt:lpstr>Cronograma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(Padrões de Projeto)</dc:title>
  <dc:creator>Jobson Ronan</dc:creator>
  <cp:lastModifiedBy>Carvalho, Israel Jose Monteiro</cp:lastModifiedBy>
  <cp:revision>232</cp:revision>
  <dcterms:created xsi:type="dcterms:W3CDTF">2006-01-02T04:13:30Z</dcterms:created>
  <dcterms:modified xsi:type="dcterms:W3CDTF">2023-09-12T00:38:03Z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0x010100C31D8CFE97B7F54BB64B70AEDF0EB890</vt:lpwstr>
  </property>
</Properties>
</file>