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5"/>
  </p:notesMasterIdLst>
  <p:sldIdLst>
    <p:sldId id="256" r:id="rId2"/>
    <p:sldId id="258" r:id="rId3"/>
    <p:sldId id="264" r:id="rId4"/>
    <p:sldId id="268" r:id="rId5"/>
    <p:sldId id="295" r:id="rId6"/>
    <p:sldId id="265" r:id="rId7"/>
    <p:sldId id="266" r:id="rId8"/>
    <p:sldId id="302" r:id="rId9"/>
    <p:sldId id="269" r:id="rId10"/>
    <p:sldId id="290" r:id="rId11"/>
    <p:sldId id="292" r:id="rId12"/>
    <p:sldId id="293" r:id="rId13"/>
    <p:sldId id="30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197C6-0C5F-487D-983C-E2DE4B9C49C7}" v="76" dt="2023-08-14T21:25:24.859"/>
    <p1510:client id="{27A2287B-87E4-4D0C-9160-ADDAF0A6EF22}" v="900" dt="2022-08-01T11:47:57.334"/>
    <p1510:client id="{361D22DF-75D8-4144-A343-461DB89BD8E5}" v="1595" dt="2021-03-05T12:00:59.625"/>
    <p1510:client id="{3C112553-7A65-4608-BCAB-F84DEDC57BF7}" v="134" dt="2021-02-28T21:11:12.246"/>
    <p1510:client id="{40808852-666F-4CF5-88EE-FBD7A7F33A10}" v="923" dt="2021-02-28T15:05:01.531"/>
    <p1510:client id="{5A590EAE-F2F2-4FB2-9850-2748F8745C83}" v="953" dt="2023-02-14T01:48:18.553"/>
    <p1510:client id="{9B024B63-DEF6-423D-9203-899686819238}" v="4" dt="2023-02-23T11:35:04.126"/>
    <p1510:client id="{A21EAEEB-1569-4571-A8AE-D460DC4D3308}" v="10" dt="2023-08-14T00:38:08.645"/>
    <p1510:client id="{BD41CC64-8E1C-4997-A3C0-DCDC0D67DD5A}" v="3" dt="2022-08-07T15:01:24.679"/>
    <p1510:client id="{C107070E-7E8E-47DF-873C-8F9FD856805F}" v="1627" dt="2022-08-01T02:40:12.362"/>
    <p1510:client id="{F12BCE61-B664-41BF-B182-53B3B2464060}" v="91" dt="2019-08-01T21:30:30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76E59-856A-4BFC-903C-05E7C6DCE123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0058178-B13F-4029-ADFC-73346830BCDA}">
      <dgm:prSet phldrT="[Texto]"/>
      <dgm:spPr/>
      <dgm:t>
        <a:bodyPr/>
        <a:lstStyle/>
        <a:p>
          <a:r>
            <a:rPr lang="pt-BR"/>
            <a:t>Ambiente de ensino</a:t>
          </a:r>
        </a:p>
      </dgm:t>
    </dgm:pt>
    <dgm:pt modelId="{2BB97C3B-F353-400E-B25A-1FD9830BEF30}" type="parTrans" cxnId="{0A963AFF-DBFE-4C2D-8232-5AFC5639927E}">
      <dgm:prSet/>
      <dgm:spPr/>
      <dgm:t>
        <a:bodyPr/>
        <a:lstStyle/>
        <a:p>
          <a:endParaRPr lang="pt-BR"/>
        </a:p>
      </dgm:t>
    </dgm:pt>
    <dgm:pt modelId="{A7745614-E876-48E7-BE5B-97017B9567F6}" type="sibTrans" cxnId="{0A963AFF-DBFE-4C2D-8232-5AFC5639927E}">
      <dgm:prSet/>
      <dgm:spPr/>
      <dgm:t>
        <a:bodyPr/>
        <a:lstStyle/>
        <a:p>
          <a:endParaRPr lang="pt-BR"/>
        </a:p>
      </dgm:t>
    </dgm:pt>
    <dgm:pt modelId="{B99AF5DF-56AC-4B19-987D-F3750BB0C3DB}">
      <dgm:prSet phldrT="[Texto]"/>
      <dgm:spPr/>
      <dgm:t>
        <a:bodyPr/>
        <a:lstStyle/>
        <a:p>
          <a:r>
            <a:rPr lang="pt-BR"/>
            <a:t>Horário</a:t>
          </a:r>
        </a:p>
      </dgm:t>
    </dgm:pt>
    <dgm:pt modelId="{0E81D859-B7F7-43E7-837C-89683D69B29A}" type="parTrans" cxnId="{1012CE92-7ECA-415A-A654-F513A533FCB0}">
      <dgm:prSet/>
      <dgm:spPr/>
      <dgm:t>
        <a:bodyPr/>
        <a:lstStyle/>
        <a:p>
          <a:endParaRPr lang="pt-BR"/>
        </a:p>
      </dgm:t>
    </dgm:pt>
    <dgm:pt modelId="{DE71CEC5-8A6A-49AA-9FE8-94E1F57D05E9}" type="sibTrans" cxnId="{1012CE92-7ECA-415A-A654-F513A533FCB0}">
      <dgm:prSet/>
      <dgm:spPr/>
      <dgm:t>
        <a:bodyPr/>
        <a:lstStyle/>
        <a:p>
          <a:endParaRPr lang="pt-BR"/>
        </a:p>
      </dgm:t>
    </dgm:pt>
    <dgm:pt modelId="{8014E771-93BD-4948-99AA-9A022CE6E3A6}">
      <dgm:prSet phldrT="[Texto]"/>
      <dgm:spPr/>
      <dgm:t>
        <a:bodyPr/>
        <a:lstStyle/>
        <a:p>
          <a:r>
            <a:rPr lang="pt-BR"/>
            <a:t>Avaliação</a:t>
          </a:r>
        </a:p>
      </dgm:t>
    </dgm:pt>
    <dgm:pt modelId="{7518F289-DECC-448E-BBAD-3132C6B236FF}" type="parTrans" cxnId="{F35C39FD-016C-4A93-A15D-CC3FCE34C65C}">
      <dgm:prSet/>
      <dgm:spPr/>
      <dgm:t>
        <a:bodyPr/>
        <a:lstStyle/>
        <a:p>
          <a:endParaRPr lang="pt-BR"/>
        </a:p>
      </dgm:t>
    </dgm:pt>
    <dgm:pt modelId="{86CF629A-E841-41AE-9B9F-46CBF524F89E}" type="sibTrans" cxnId="{F35C39FD-016C-4A93-A15D-CC3FCE34C65C}">
      <dgm:prSet/>
      <dgm:spPr/>
      <dgm:t>
        <a:bodyPr/>
        <a:lstStyle/>
        <a:p>
          <a:endParaRPr lang="pt-BR"/>
        </a:p>
      </dgm:t>
    </dgm:pt>
    <dgm:pt modelId="{E6E0AF34-E844-48D6-BAE3-0C38E077546A}" type="pres">
      <dgm:prSet presAssocID="{12B76E59-856A-4BFC-903C-05E7C6DCE123}" presName="diagram" presStyleCnt="0">
        <dgm:presLayoutVars>
          <dgm:dir/>
          <dgm:resizeHandles val="exact"/>
        </dgm:presLayoutVars>
      </dgm:prSet>
      <dgm:spPr/>
    </dgm:pt>
    <dgm:pt modelId="{D845417A-7CCB-4084-A3A3-1A2B8A18BDE2}" type="pres">
      <dgm:prSet presAssocID="{80058178-B13F-4029-ADFC-73346830BCDA}" presName="node" presStyleLbl="node1" presStyleIdx="0" presStyleCnt="3">
        <dgm:presLayoutVars>
          <dgm:bulletEnabled val="1"/>
        </dgm:presLayoutVars>
      </dgm:prSet>
      <dgm:spPr/>
    </dgm:pt>
    <dgm:pt modelId="{015AE05F-081F-4FF0-AD9C-03ECA6C21550}" type="pres">
      <dgm:prSet presAssocID="{A7745614-E876-48E7-BE5B-97017B9567F6}" presName="sibTrans" presStyleCnt="0"/>
      <dgm:spPr/>
    </dgm:pt>
    <dgm:pt modelId="{CCCAAFF0-8D93-49E4-8B81-DA7EC6E53640}" type="pres">
      <dgm:prSet presAssocID="{B99AF5DF-56AC-4B19-987D-F3750BB0C3DB}" presName="node" presStyleLbl="node1" presStyleIdx="1" presStyleCnt="3">
        <dgm:presLayoutVars>
          <dgm:bulletEnabled val="1"/>
        </dgm:presLayoutVars>
      </dgm:prSet>
      <dgm:spPr/>
    </dgm:pt>
    <dgm:pt modelId="{D74007DA-357E-417E-86FA-4B388399F195}" type="pres">
      <dgm:prSet presAssocID="{DE71CEC5-8A6A-49AA-9FE8-94E1F57D05E9}" presName="sibTrans" presStyleCnt="0"/>
      <dgm:spPr/>
    </dgm:pt>
    <dgm:pt modelId="{505D7CE5-A287-4F2B-8861-B8DB7D851B71}" type="pres">
      <dgm:prSet presAssocID="{8014E771-93BD-4948-99AA-9A022CE6E3A6}" presName="node" presStyleLbl="node1" presStyleIdx="2" presStyleCnt="3">
        <dgm:presLayoutVars>
          <dgm:bulletEnabled val="1"/>
        </dgm:presLayoutVars>
      </dgm:prSet>
      <dgm:spPr/>
    </dgm:pt>
  </dgm:ptLst>
  <dgm:cxnLst>
    <dgm:cxn modelId="{99364218-E553-413F-8B83-A79B5353E12C}" type="presOf" srcId="{8014E771-93BD-4948-99AA-9A022CE6E3A6}" destId="{505D7CE5-A287-4F2B-8861-B8DB7D851B71}" srcOrd="0" destOrd="0" presId="urn:microsoft.com/office/officeart/2005/8/layout/default#1"/>
    <dgm:cxn modelId="{4D86695E-EED2-4AA8-BF8A-6FFE8604BD51}" type="presOf" srcId="{80058178-B13F-4029-ADFC-73346830BCDA}" destId="{D845417A-7CCB-4084-A3A3-1A2B8A18BDE2}" srcOrd="0" destOrd="0" presId="urn:microsoft.com/office/officeart/2005/8/layout/default#1"/>
    <dgm:cxn modelId="{01724B92-42CD-4060-89BF-1997ABF748CF}" type="presOf" srcId="{B99AF5DF-56AC-4B19-987D-F3750BB0C3DB}" destId="{CCCAAFF0-8D93-49E4-8B81-DA7EC6E53640}" srcOrd="0" destOrd="0" presId="urn:microsoft.com/office/officeart/2005/8/layout/default#1"/>
    <dgm:cxn modelId="{1012CE92-7ECA-415A-A654-F513A533FCB0}" srcId="{12B76E59-856A-4BFC-903C-05E7C6DCE123}" destId="{B99AF5DF-56AC-4B19-987D-F3750BB0C3DB}" srcOrd="1" destOrd="0" parTransId="{0E81D859-B7F7-43E7-837C-89683D69B29A}" sibTransId="{DE71CEC5-8A6A-49AA-9FE8-94E1F57D05E9}"/>
    <dgm:cxn modelId="{007826C9-9E49-4497-B7B5-EC4597F6EFBD}" type="presOf" srcId="{12B76E59-856A-4BFC-903C-05E7C6DCE123}" destId="{E6E0AF34-E844-48D6-BAE3-0C38E077546A}" srcOrd="0" destOrd="0" presId="urn:microsoft.com/office/officeart/2005/8/layout/default#1"/>
    <dgm:cxn modelId="{F35C39FD-016C-4A93-A15D-CC3FCE34C65C}" srcId="{12B76E59-856A-4BFC-903C-05E7C6DCE123}" destId="{8014E771-93BD-4948-99AA-9A022CE6E3A6}" srcOrd="2" destOrd="0" parTransId="{7518F289-DECC-448E-BBAD-3132C6B236FF}" sibTransId="{86CF629A-E841-41AE-9B9F-46CBF524F89E}"/>
    <dgm:cxn modelId="{0A963AFF-DBFE-4C2D-8232-5AFC5639927E}" srcId="{12B76E59-856A-4BFC-903C-05E7C6DCE123}" destId="{80058178-B13F-4029-ADFC-73346830BCDA}" srcOrd="0" destOrd="0" parTransId="{2BB97C3B-F353-400E-B25A-1FD9830BEF30}" sibTransId="{A7745614-E876-48E7-BE5B-97017B9567F6}"/>
    <dgm:cxn modelId="{192E1CB5-FF3C-4549-AEAD-06F86AA7F1FA}" type="presParOf" srcId="{E6E0AF34-E844-48D6-BAE3-0C38E077546A}" destId="{D845417A-7CCB-4084-A3A3-1A2B8A18BDE2}" srcOrd="0" destOrd="0" presId="urn:microsoft.com/office/officeart/2005/8/layout/default#1"/>
    <dgm:cxn modelId="{981AB5B7-582E-40F6-AAE4-857ECE5C8FCC}" type="presParOf" srcId="{E6E0AF34-E844-48D6-BAE3-0C38E077546A}" destId="{015AE05F-081F-4FF0-AD9C-03ECA6C21550}" srcOrd="1" destOrd="0" presId="urn:microsoft.com/office/officeart/2005/8/layout/default#1"/>
    <dgm:cxn modelId="{3A85C0A6-5021-463C-9AFE-2B0C7DFF5C04}" type="presParOf" srcId="{E6E0AF34-E844-48D6-BAE3-0C38E077546A}" destId="{CCCAAFF0-8D93-49E4-8B81-DA7EC6E53640}" srcOrd="2" destOrd="0" presId="urn:microsoft.com/office/officeart/2005/8/layout/default#1"/>
    <dgm:cxn modelId="{6051B6C2-7F1B-4F25-A232-4199F4A9E528}" type="presParOf" srcId="{E6E0AF34-E844-48D6-BAE3-0C38E077546A}" destId="{D74007DA-357E-417E-86FA-4B388399F195}" srcOrd="3" destOrd="0" presId="urn:microsoft.com/office/officeart/2005/8/layout/default#1"/>
    <dgm:cxn modelId="{38A1E104-79A1-421B-92B4-919C6D4723CB}" type="presParOf" srcId="{E6E0AF34-E844-48D6-BAE3-0C38E077546A}" destId="{505D7CE5-A287-4F2B-8861-B8DB7D851B71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5417A-7CCB-4084-A3A3-1A2B8A18BDE2}">
      <dsp:nvSpPr>
        <dsp:cNvPr id="0" name=""/>
        <dsp:cNvSpPr/>
      </dsp:nvSpPr>
      <dsp:spPr>
        <a:xfrm>
          <a:off x="930379" y="1727"/>
          <a:ext cx="3091746" cy="1855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/>
            <a:t>Ambiente de ensino</a:t>
          </a:r>
        </a:p>
      </dsp:txBody>
      <dsp:txXfrm>
        <a:off x="930379" y="1727"/>
        <a:ext cx="3091746" cy="1855047"/>
      </dsp:txXfrm>
    </dsp:sp>
    <dsp:sp modelId="{CCCAAFF0-8D93-49E4-8B81-DA7EC6E53640}">
      <dsp:nvSpPr>
        <dsp:cNvPr id="0" name=""/>
        <dsp:cNvSpPr/>
      </dsp:nvSpPr>
      <dsp:spPr>
        <a:xfrm>
          <a:off x="4331299" y="1727"/>
          <a:ext cx="3091746" cy="1855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/>
            <a:t>Horário</a:t>
          </a:r>
        </a:p>
      </dsp:txBody>
      <dsp:txXfrm>
        <a:off x="4331299" y="1727"/>
        <a:ext cx="3091746" cy="1855047"/>
      </dsp:txXfrm>
    </dsp:sp>
    <dsp:sp modelId="{505D7CE5-A287-4F2B-8861-B8DB7D851B71}">
      <dsp:nvSpPr>
        <dsp:cNvPr id="0" name=""/>
        <dsp:cNvSpPr/>
      </dsp:nvSpPr>
      <dsp:spPr>
        <a:xfrm>
          <a:off x="2630839" y="2165949"/>
          <a:ext cx="3091746" cy="1855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/>
            <a:t>Avaliação</a:t>
          </a:r>
        </a:p>
      </dsp:txBody>
      <dsp:txXfrm>
        <a:off x="2630839" y="2165949"/>
        <a:ext cx="3091746" cy="1855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C6960-F2E0-4BD5-A7D9-714EE43280F6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F99F9-E46D-4BAC-B26B-3E2763FDD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49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9F9-E46D-4BAC-B26B-3E2763FDD81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60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2813" spc="113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1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57175" indent="0" algn="ctr">
              <a:buNone/>
              <a:defRPr sz="1013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1013"/>
            </a:lvl4pPr>
            <a:lvl5pPr marL="1028700" indent="0" algn="ctr">
              <a:buNone/>
              <a:defRPr sz="1013"/>
            </a:lvl5pPr>
            <a:lvl6pPr marL="1285875" indent="0" algn="ctr">
              <a:buNone/>
              <a:defRPr sz="1013"/>
            </a:lvl6pPr>
            <a:lvl7pPr marL="1543050" indent="0" algn="ctr">
              <a:buNone/>
              <a:defRPr sz="1013"/>
            </a:lvl7pPr>
            <a:lvl8pPr marL="1800225" indent="0" algn="ctr">
              <a:buNone/>
              <a:defRPr sz="1013"/>
            </a:lvl8pPr>
            <a:lvl9pPr marL="2057400" indent="0" algn="ctr">
              <a:buNone/>
              <a:defRPr sz="1013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7" descr="AF PPT Migra‹o da M#609F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54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6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69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 anchor="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9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571651" cy="1442674"/>
          </a:xfrm>
        </p:spPr>
        <p:txBody>
          <a:bodyPr anchor="t">
            <a:normAutofit/>
          </a:bodyPr>
          <a:lstStyle>
            <a:lvl1pPr>
              <a:defRPr sz="28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65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5745003" cy="1442674"/>
          </a:xfrm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33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5745003" cy="1442674"/>
          </a:xfrm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335360" y="2039112"/>
            <a:ext cx="5663104" cy="395020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6480043" y="188640"/>
            <a:ext cx="5376597" cy="561662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3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ubtítulo 4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8020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79" y="585216"/>
            <a:ext cx="11137240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2" y="2286000"/>
            <a:ext cx="11137239" cy="4023360"/>
          </a:xfrm>
        </p:spPr>
        <p:txBody>
          <a:bodyPr>
            <a:normAutofit/>
          </a:bodyPr>
          <a:lstStyle>
            <a:lvl1pPr marL="185738" indent="-185738" defTabSz="612000">
              <a:buSzPct val="99000"/>
              <a:buFont typeface="Arial" panose="020B0604020202020204" pitchFamily="34" charset="0"/>
              <a:buChar char="•"/>
              <a:defRPr sz="20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defTabSz="612000">
              <a:buSzPct val="99000"/>
              <a:buFont typeface="Arial" panose="020B0604020202020204" pitchFamily="34" charset="0"/>
              <a:buChar char="•"/>
              <a:defRPr sz="18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50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igo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79" y="576088"/>
            <a:ext cx="11283621" cy="620664"/>
          </a:xfrm>
        </p:spPr>
        <p:txBody>
          <a:bodyPr anchor="t"/>
          <a:lstStyle>
            <a:lvl1pPr>
              <a:defRPr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79" y="1268760"/>
            <a:ext cx="11283620" cy="4959464"/>
          </a:xfrm>
        </p:spPr>
        <p:txBody>
          <a:bodyPr>
            <a:normAutofit/>
          </a:bodyPr>
          <a:lstStyle>
            <a:lvl1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69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4162465"/>
            <a:ext cx="1092852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1628800"/>
            <a:ext cx="1092852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79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1628800"/>
            <a:ext cx="1092852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30" y="3205519"/>
            <a:ext cx="1092852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64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00" y="585216"/>
            <a:ext cx="11409801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40" y="2286000"/>
            <a:ext cx="5454939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11" y="2286000"/>
            <a:ext cx="5618989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87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igo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85216"/>
            <a:ext cx="11475640" cy="539528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360" y="1268760"/>
            <a:ext cx="5443648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1268760"/>
            <a:ext cx="5821680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5879976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5879976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22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35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31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6EDBB46-9A74-4A05-9401-AF83CF09C7D2}" type="datetimeFigureOut">
              <a:rPr lang="pt-BR" smtClean="0"/>
              <a:pPr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08D90DB-D775-4975-8842-56BAE333040E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6" descr="AF PPT Migra‹o da M#609F37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77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</p:sldLayoutIdLst>
  <p:txStyles>
    <p:titleStyle>
      <a:lvl1pPr algn="l" defTabSz="514350" rtl="0" eaLnBrk="1" latinLnBrk="0" hangingPunct="1">
        <a:lnSpc>
          <a:spcPct val="80000"/>
        </a:lnSpc>
        <a:spcBef>
          <a:spcPct val="0"/>
        </a:spcBef>
        <a:buNone/>
        <a:defRPr sz="2700" kern="1200" cap="none" spc="56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51435" indent="-51435" algn="l" defTabSz="514350" rtl="0" eaLnBrk="1" latinLnBrk="0" hangingPunct="1">
        <a:lnSpc>
          <a:spcPct val="90000"/>
        </a:lnSpc>
        <a:spcBef>
          <a:spcPts val="675"/>
        </a:spcBef>
        <a:spcAft>
          <a:spcPts val="113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4916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25203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33432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43719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59664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68408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76638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6900" y="4960137"/>
            <a:ext cx="5829300" cy="1463040"/>
          </a:xfrm>
        </p:spPr>
        <p:txBody>
          <a:bodyPr>
            <a:normAutofit/>
          </a:bodyPr>
          <a:lstStyle/>
          <a:p>
            <a:r>
              <a:rPr lang="pt-BR" sz="2800">
                <a:ea typeface="+mj-lt"/>
                <a:cs typeface="+mj-lt"/>
              </a:rPr>
              <a:t>G0289 - PORTFÓLIO DE PROJETO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Diogo Vinícius Winck, Msc</a:t>
            </a:r>
          </a:p>
        </p:txBody>
      </p:sp>
    </p:spTree>
    <p:extLst>
      <p:ext uri="{BB962C8B-B14F-4D97-AF65-F5344CB8AC3E}">
        <p14:creationId xmlns:p14="http://schemas.microsoft.com/office/powerpoint/2010/main" val="18882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E08D3-112C-6D86-11A0-428F937C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Open Sans"/>
                <a:ea typeface="Open Sans"/>
                <a:cs typeface="Open Sans"/>
              </a:rPr>
              <a:t>Mas o que é um portfólio?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A5557-EC7B-07FA-C4F0-E487F7EE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>
                <a:latin typeface="Open Sans"/>
                <a:ea typeface="Open Sans"/>
                <a:cs typeface="Open Sans"/>
              </a:rPr>
              <a:t>Um portfólio é uma coleção de materiais ou trabalhos que um profissional ou empresa usa para demonstrar suas habilidades, competências, qualificações e experiências. </a:t>
            </a:r>
            <a:endParaRPr lang="pt-BR"/>
          </a:p>
          <a:p>
            <a:pPr marL="185420" indent="-185420">
              <a:spcAft>
                <a:spcPts val="112"/>
              </a:spcAft>
            </a:pPr>
            <a:endParaRPr lang="pt-BR">
              <a:latin typeface="Open Sans"/>
              <a:ea typeface="Open Sans"/>
              <a:cs typeface="Open Sans"/>
            </a:endParaRPr>
          </a:p>
          <a:p>
            <a:pPr marL="185420" indent="-185420">
              <a:spcAft>
                <a:spcPts val="112"/>
              </a:spcAft>
            </a:pPr>
            <a:r>
              <a:rPr lang="pt-BR">
                <a:latin typeface="Open Sans"/>
                <a:ea typeface="Open Sans"/>
                <a:cs typeface="Open Sans"/>
              </a:rPr>
              <a:t>É uma ferramenta versátil que pode ser usada para atrair clientes, fechar negócios, candidatar-se a empregos ou para fins acadêmicos. </a:t>
            </a:r>
            <a:endParaRPr lang="pt-BR"/>
          </a:p>
          <a:p>
            <a:pPr marL="185420" indent="-185420">
              <a:spcAft>
                <a:spcPts val="112"/>
              </a:spcAft>
            </a:pPr>
            <a:endParaRPr lang="pt-BR">
              <a:latin typeface="Open Sans"/>
              <a:ea typeface="Open Sans"/>
              <a:cs typeface="Open Sans"/>
            </a:endParaRPr>
          </a:p>
          <a:p>
            <a:pPr marL="185420" indent="-185420">
              <a:spcAft>
                <a:spcPts val="112"/>
              </a:spcAft>
            </a:pPr>
            <a:r>
              <a:rPr lang="pt-BR">
                <a:latin typeface="Open Sans"/>
                <a:ea typeface="Open Sans"/>
                <a:cs typeface="Open Sans"/>
              </a:rPr>
              <a:t>O objetivo principal do portfólio é fornecer uma visão geral do trabalho de uma pessoa, destacando suas realizações e habilidades de maneira organizada e fácil de entender.</a:t>
            </a:r>
            <a:endParaRPr lang="pt-BR"/>
          </a:p>
          <a:p>
            <a:pPr marL="0" indent="0">
              <a:spcAft>
                <a:spcPts val="112"/>
              </a:spcAft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93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7974F-6DEA-1A26-905B-A5780ED1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Open Sans"/>
                <a:ea typeface="Open Sans"/>
                <a:cs typeface="Open Sans"/>
              </a:rPr>
              <a:t>Posso usar algum trabalho que eu já desenvolvi no curso?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D6A1C5-6974-33B8-F8EC-0CC9E297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>
                <a:latin typeface="Open Sans"/>
                <a:ea typeface="Open Sans"/>
                <a:cs typeface="Open Sans"/>
              </a:rPr>
              <a:t>É possível, mas precisamos avaliar juntos – atente para relevância do problema.</a:t>
            </a:r>
            <a:endParaRPr lang="pt-BR"/>
          </a:p>
          <a:p>
            <a:pPr marL="185420" indent="-185420">
              <a:spcAft>
                <a:spcPts val="112"/>
              </a:spcAft>
            </a:pPr>
            <a:endParaRPr lang="pt-BR">
              <a:latin typeface="Open Sans"/>
              <a:ea typeface="Open Sans"/>
              <a:cs typeface="Open Sans"/>
            </a:endParaRPr>
          </a:p>
          <a:p>
            <a:pPr marL="185420" indent="-185420">
              <a:spcAft>
                <a:spcPts val="112"/>
              </a:spcAft>
            </a:pPr>
            <a:r>
              <a:rPr lang="pt-BR">
                <a:latin typeface="Open Sans"/>
                <a:ea typeface="Open Sans"/>
                <a:cs typeface="Open Sans"/>
              </a:rPr>
              <a:t>O principal critério é profundidade: o assunto foi abordado de forma consistente e profunda?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82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263DD-5EFD-39E4-9FD1-BE5E3EA7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Open Sans"/>
                <a:ea typeface="Open Sans"/>
                <a:cs typeface="Open Sans"/>
              </a:rPr>
              <a:t>Posso usar um trabalho que era em grupo?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8C426-6062-1E8E-FC65-5948255C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>
                <a:latin typeface="Open Sans"/>
                <a:ea typeface="Open Sans"/>
                <a:cs typeface="Open Sans"/>
              </a:rPr>
              <a:t>Sim mas com ressalvas....</a:t>
            </a:r>
          </a:p>
          <a:p>
            <a:pPr marL="0" indent="0">
              <a:spcAft>
                <a:spcPts val="112"/>
              </a:spcAft>
              <a:buNone/>
            </a:pPr>
            <a:endParaRPr lang="pt-BR"/>
          </a:p>
          <a:p>
            <a:pPr marL="185420" indent="-185420">
              <a:spcAft>
                <a:spcPts val="112"/>
              </a:spcAft>
            </a:pPr>
            <a:r>
              <a:rPr lang="pt-BR">
                <a:latin typeface="Open Sans"/>
                <a:ea typeface="Open Sans"/>
                <a:cs typeface="Open Sans"/>
              </a:rPr>
              <a:t>Sim você pode, mas você deve ter total domínio de todo trabalho e estar disposto a adequá-lo as exigências do portifólio.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59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448E4-977C-DE72-FE28-23B7BAFE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0" y="128016"/>
            <a:ext cx="11409801" cy="544576"/>
          </a:xfrm>
        </p:spPr>
        <p:txBody>
          <a:bodyPr/>
          <a:lstStyle/>
          <a:p>
            <a:r>
              <a:rPr lang="pt-BR">
                <a:latin typeface="Open Sans"/>
                <a:ea typeface="Open Sans"/>
                <a:cs typeface="Open Sans"/>
              </a:rPr>
              <a:t>Exercício para hoje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A8D5F-F53B-16A8-9831-D2929CE18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60" y="1717040"/>
            <a:ext cx="5068859" cy="4389120"/>
          </a:xfrm>
        </p:spPr>
        <p:txBody>
          <a:bodyPr vert="horz" lIns="45720" tIns="45720" rIns="45720" bIns="45720" rtlCol="0" anchor="t">
            <a:normAutofit fontScale="77500" lnSpcReduction="20000"/>
          </a:bodyPr>
          <a:lstStyle/>
          <a:p>
            <a:r>
              <a:rPr lang="pt-BR">
                <a:latin typeface="Open Sans"/>
                <a:ea typeface="Open Sans"/>
                <a:cs typeface="Open Sans"/>
              </a:rPr>
              <a:t>Temas – projetos:</a:t>
            </a:r>
            <a:endParaRPr lang="pt-BR" err="1">
              <a:latin typeface="Open Sans"/>
              <a:ea typeface="Open Sans"/>
              <a:cs typeface="Open Sans"/>
            </a:endParaRPr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Gerenciamento de projetos de software</a:t>
            </a:r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Agendamento de consultas médicas</a:t>
            </a:r>
            <a:endParaRPr lang="pt-BR"/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E-commerce</a:t>
            </a:r>
            <a:endParaRPr lang="pt-BR"/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Gerenciamento de tarefas e </a:t>
            </a:r>
            <a:r>
              <a:rPr lang="pt-BR" err="1">
                <a:latin typeface="Open Sans"/>
                <a:ea typeface="Open Sans"/>
                <a:cs typeface="Open Sans"/>
              </a:rPr>
              <a:t>to-do</a:t>
            </a:r>
            <a:r>
              <a:rPr lang="pt-BR">
                <a:latin typeface="Open Sans"/>
                <a:ea typeface="Open Sans"/>
                <a:cs typeface="Open Sans"/>
              </a:rPr>
              <a:t> </a:t>
            </a:r>
            <a:r>
              <a:rPr lang="pt-BR" err="1">
                <a:latin typeface="Open Sans"/>
                <a:ea typeface="Open Sans"/>
                <a:cs typeface="Open Sans"/>
              </a:rPr>
              <a:t>lists</a:t>
            </a:r>
            <a:endParaRPr lang="pt-BR" err="1"/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Gestão de recursos humanos</a:t>
            </a:r>
            <a:endParaRPr lang="pt-BR"/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Gerenciamento de finanças pessoais</a:t>
            </a:r>
            <a:endParaRPr lang="pt-BR"/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Gestão de estoque</a:t>
            </a:r>
            <a:endParaRPr lang="pt-BR"/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Delivery de comida</a:t>
            </a:r>
            <a:endParaRPr lang="pt-BR"/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Gestão escolar</a:t>
            </a:r>
            <a:endParaRPr lang="pt-BR"/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Viagens e turismo</a:t>
            </a:r>
            <a:endParaRPr lang="pt-BR"/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Gerenciamento de imóveis</a:t>
            </a:r>
            <a:endParaRPr lang="pt-BR"/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Fitness e saúde</a:t>
            </a:r>
            <a:endParaRPr lang="pt-BR"/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Gerenciamento de veículos</a:t>
            </a:r>
            <a:endParaRPr lang="pt-BR"/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Compras coletivas</a:t>
            </a:r>
            <a:endParaRPr lang="pt-BR"/>
          </a:p>
          <a:p>
            <a:pPr marL="342900" indent="-342900"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>
                <a:latin typeface="Open Sans"/>
                <a:ea typeface="Open Sans"/>
                <a:cs typeface="Open Sans"/>
              </a:rPr>
              <a:t>Gerenciamento de eventos.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034F6E-C349-B7BE-0079-62BDAD43DE03}"/>
              </a:ext>
            </a:extLst>
          </p:cNvPr>
          <p:cNvSpPr txBox="1"/>
          <p:nvPr/>
        </p:nvSpPr>
        <p:spPr>
          <a:xfrm>
            <a:off x="203200" y="568960"/>
            <a:ext cx="112877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Open Sans"/>
                <a:ea typeface="Open Sans"/>
                <a:cs typeface="Open Sans"/>
              </a:rPr>
              <a:t>Selecione um possível tema. Não é necessário que seja o tema definitivo para a disciplina. Elabore: caso de uso, diagrama de classes e pelo menos 5 histórias de usuário. 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EA39D4B-F0FC-B35D-C006-A3D24BF5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1211" y="1717040"/>
            <a:ext cx="6939789" cy="4592320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228600" indent="-222885">
              <a:lnSpc>
                <a:spcPct val="70000"/>
              </a:lnSpc>
              <a:buFont typeface="Courier New" panose="020B0602020104020603" pitchFamily="34" charset="0"/>
              <a:buChar char="o"/>
            </a:pPr>
            <a:r>
              <a:rPr lang="pt-BR" sz="1600">
                <a:latin typeface="Open Sans"/>
                <a:ea typeface="Open Sans"/>
                <a:cs typeface="Open Sans"/>
              </a:rPr>
              <a:t>Monitoramento ambiental usando sensores</a:t>
            </a:r>
            <a:endParaRPr lang="pt-BR"/>
          </a:p>
          <a:p>
            <a:pPr marL="228600" indent="-222885">
              <a:lnSpc>
                <a:spcPct val="70000"/>
              </a:lnSpc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 sz="1600">
                <a:latin typeface="Open Sans"/>
                <a:ea typeface="Open Sans"/>
                <a:cs typeface="Open Sans"/>
              </a:rPr>
              <a:t>Iluminação inteligente por smartphone</a:t>
            </a:r>
            <a:endParaRPr lang="pt-BR"/>
          </a:p>
          <a:p>
            <a:pPr marL="228600" indent="-222885">
              <a:lnSpc>
                <a:spcPct val="70000"/>
              </a:lnSpc>
              <a:buFont typeface="Courier New" panose="020B0602020104020603" pitchFamily="34" charset="0"/>
              <a:buChar char="o"/>
            </a:pPr>
            <a:r>
              <a:rPr lang="pt-BR" sz="1600">
                <a:latin typeface="Open Sans"/>
                <a:ea typeface="Open Sans"/>
                <a:cs typeface="Open Sans"/>
              </a:rPr>
              <a:t>Monitoramento de temperatura em frigoríficos e freezers</a:t>
            </a:r>
          </a:p>
          <a:p>
            <a:pPr marL="291465" indent="-285750">
              <a:lnSpc>
                <a:spcPct val="70000"/>
              </a:lnSpc>
            </a:pPr>
            <a:r>
              <a:rPr lang="pt-BR" sz="1600">
                <a:latin typeface="Open Sans"/>
                <a:ea typeface="Open Sans"/>
                <a:cs typeface="Open Sans"/>
              </a:rPr>
              <a:t>Monitoramento de energia elétrica e/ou consumo de água  em residências e/ou edifícios comerciais</a:t>
            </a:r>
          </a:p>
          <a:p>
            <a:pPr marL="228600" indent="-222885">
              <a:lnSpc>
                <a:spcPct val="70000"/>
              </a:lnSpc>
              <a:buFont typeface="Courier New" panose="020B0602020104020603" pitchFamily="34" charset="0"/>
              <a:buChar char="o"/>
            </a:pPr>
            <a:r>
              <a:rPr lang="pt-BR" sz="1600">
                <a:latin typeface="Open Sans"/>
                <a:ea typeface="Open Sans"/>
                <a:cs typeface="Open Sans"/>
              </a:rPr>
              <a:t>Rastreamento de veículos</a:t>
            </a:r>
          </a:p>
          <a:p>
            <a:pPr marL="228600" indent="-222885">
              <a:lnSpc>
                <a:spcPct val="70000"/>
              </a:lnSpc>
              <a:buFont typeface="Courier New" panose="020B0602020104020603" pitchFamily="34" charset="0"/>
              <a:buChar char="o"/>
            </a:pPr>
            <a:r>
              <a:rPr lang="pt-BR" sz="1600">
                <a:latin typeface="Open Sans"/>
                <a:ea typeface="Open Sans"/>
                <a:cs typeface="Open Sans"/>
              </a:rPr>
              <a:t>Monitoramento de saúde para pacientes</a:t>
            </a:r>
          </a:p>
          <a:p>
            <a:pPr marL="228600" indent="-222885">
              <a:lnSpc>
                <a:spcPct val="70000"/>
              </a:lnSpc>
              <a:spcAft>
                <a:spcPts val="112"/>
              </a:spcAft>
              <a:buFont typeface="Courier New" panose="020B0602020104020603" pitchFamily="34" charset="0"/>
              <a:buChar char="o"/>
            </a:pPr>
            <a:r>
              <a:rPr lang="pt-BR" sz="1600">
                <a:latin typeface="Open Sans"/>
                <a:ea typeface="Open Sans"/>
                <a:cs typeface="Open Sans"/>
              </a:rPr>
              <a:t>Monitoramento de condições climáticas para agricultores ou Irrigação inteligente controlado por sensores de umidade do solo </a:t>
            </a:r>
            <a:endParaRPr lang="pt-BR" sz="1600"/>
          </a:p>
          <a:p>
            <a:pPr marL="228600" indent="-222885">
              <a:lnSpc>
                <a:spcPct val="70000"/>
              </a:lnSpc>
              <a:buFont typeface="Courier New" panose="020B0602020104020603" pitchFamily="34" charset="0"/>
              <a:buChar char="o"/>
            </a:pPr>
            <a:r>
              <a:rPr lang="pt-BR" sz="1600">
                <a:latin typeface="Open Sans"/>
                <a:ea typeface="Open Sans"/>
                <a:cs typeface="Open Sans"/>
              </a:rPr>
              <a:t>Segurança doméstica com detecção de movimento e alerta por smartphone</a:t>
            </a:r>
          </a:p>
          <a:p>
            <a:pPr marL="228600" indent="-222885">
              <a:lnSpc>
                <a:spcPct val="70000"/>
              </a:lnSpc>
              <a:buFont typeface="Courier New" panose="020B0602020104020603" pitchFamily="34" charset="0"/>
              <a:buChar char="o"/>
            </a:pPr>
            <a:r>
              <a:rPr lang="pt-BR" sz="1600">
                <a:latin typeface="Open Sans"/>
                <a:ea typeface="Open Sans"/>
                <a:cs typeface="Open Sans"/>
              </a:rPr>
              <a:t>Gerenciamento de estacionamento inteligente usando tecnologia </a:t>
            </a:r>
            <a:r>
              <a:rPr lang="pt-BR" sz="1600" err="1">
                <a:latin typeface="Open Sans"/>
                <a:ea typeface="Open Sans"/>
                <a:cs typeface="Open Sans"/>
              </a:rPr>
              <a:t>IoT</a:t>
            </a:r>
            <a:endParaRPr lang="pt-BR" sz="1600">
              <a:latin typeface="Open Sans"/>
              <a:ea typeface="Open Sans"/>
              <a:cs typeface="Open Sans"/>
            </a:endParaRPr>
          </a:p>
          <a:p>
            <a:pPr marL="228600" indent="-222885">
              <a:lnSpc>
                <a:spcPct val="70000"/>
              </a:lnSpc>
              <a:buFont typeface="Courier New" panose="020B0602020104020603" pitchFamily="34" charset="0"/>
              <a:buChar char="o"/>
            </a:pPr>
            <a:r>
              <a:rPr lang="pt-BR" sz="1600">
                <a:latin typeface="Open Sans"/>
                <a:ea typeface="Open Sans"/>
                <a:cs typeface="Open Sans"/>
              </a:rPr>
              <a:t>Monitoramento de qualidade do ar em cidades, </a:t>
            </a:r>
          </a:p>
          <a:p>
            <a:pPr marL="228600" indent="-222885">
              <a:lnSpc>
                <a:spcPct val="70000"/>
              </a:lnSpc>
              <a:buFont typeface="Courier New" panose="020B0602020104020603" pitchFamily="34" charset="0"/>
              <a:buChar char="o"/>
            </a:pPr>
            <a:r>
              <a:rPr lang="pt-BR" sz="1600">
                <a:latin typeface="Open Sans"/>
                <a:ea typeface="Open Sans"/>
                <a:cs typeface="Open Sans"/>
              </a:rPr>
              <a:t>Monitoramento de qualidade da água em rios e lagos</a:t>
            </a:r>
          </a:p>
        </p:txBody>
      </p:sp>
    </p:spTree>
    <p:extLst>
      <p:ext uri="{BB962C8B-B14F-4D97-AF65-F5344CB8AC3E}">
        <p14:creationId xmlns:p14="http://schemas.microsoft.com/office/powerpoint/2010/main" val="4552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PORTFÓLIO DE PROJETO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>
                <a:latin typeface="Open Sans"/>
                <a:ea typeface="Open Sans"/>
                <a:cs typeface="Open Sans"/>
              </a:rPr>
              <a:t>Ementa:</a:t>
            </a:r>
            <a:endParaRPr lang="pt-BR" dirty="0">
              <a:ea typeface="Open Sans"/>
              <a:cs typeface="Open San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>
                <a:latin typeface="Open Sans"/>
                <a:ea typeface="Open Sans"/>
                <a:cs typeface="Open Sans"/>
              </a:rPr>
              <a:t>Desenvolvimento de aplicações. </a:t>
            </a:r>
            <a:endParaRPr lang="pt-BR">
              <a:ea typeface="Open Sans"/>
              <a:cs typeface="Open Sans"/>
            </a:endParaRPr>
          </a:p>
          <a:p>
            <a:pPr marL="185420" indent="-185420">
              <a:spcAft>
                <a:spcPts val="112"/>
              </a:spcAft>
            </a:pPr>
            <a:r>
              <a:rPr lang="pt-BR">
                <a:latin typeface="Open Sans"/>
                <a:ea typeface="Open Sans"/>
                <a:cs typeface="Open Sans"/>
              </a:rPr>
              <a:t>Padrões de Projeto. </a:t>
            </a:r>
            <a:endParaRPr lang="pt-BR">
              <a:ea typeface="Open Sans"/>
              <a:cs typeface="Open Sans"/>
            </a:endParaRPr>
          </a:p>
          <a:p>
            <a:pPr marL="185420" indent="-185420">
              <a:spcAft>
                <a:spcPts val="112"/>
              </a:spcAft>
            </a:pPr>
            <a:r>
              <a:rPr lang="pt-BR">
                <a:latin typeface="Open Sans"/>
                <a:ea typeface="Open Sans"/>
                <a:cs typeface="Open Sans"/>
              </a:rPr>
              <a:t>Projeto Final.</a:t>
            </a:r>
            <a:endParaRPr lang="pt-BR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41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Plano de </a:t>
            </a:r>
            <a:br>
              <a:rPr lang="pt-BR"/>
            </a:br>
            <a:r>
              <a:rPr lang="pt-BR"/>
              <a:t>Aula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76" y="332656"/>
            <a:ext cx="7392821" cy="55446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755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Informações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Carga horária: 100 horas (120 horas/aula)</a:t>
            </a:r>
            <a:endParaRPr lang="pt-BR" dirty="0"/>
          </a:p>
          <a:p>
            <a:pPr marL="185420" indent="-185420">
              <a:spcAft>
                <a:spcPts val="112"/>
              </a:spcAft>
            </a:pPr>
            <a:endParaRPr lang="pt-BR">
              <a:latin typeface="Open Sans"/>
              <a:ea typeface="Open Sans"/>
              <a:cs typeface="Open Sans"/>
            </a:endParaRPr>
          </a:p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Aulas as segundas-feiras</a:t>
            </a:r>
            <a:endParaRPr lang="pt-BR" dirty="0" err="1"/>
          </a:p>
          <a:p>
            <a:pPr marL="356870" lvl="1" indent="-185420"/>
            <a:r>
              <a:rPr lang="pt-BR" dirty="0">
                <a:latin typeface="Open Sans"/>
                <a:ea typeface="Open Sans"/>
                <a:cs typeface="Open Sans"/>
              </a:rPr>
              <a:t>19:00 as 22:30.</a:t>
            </a:r>
          </a:p>
          <a:p>
            <a:pPr marL="356870" lvl="1" indent="-185420"/>
            <a:endParaRPr lang="pt-BR"/>
          </a:p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Material das aulas disponível no Teams</a:t>
            </a:r>
            <a:endParaRPr lang="pt-BR" dirty="0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9942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BC3B2-DD3D-E951-DA9B-E40BFCBF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Open Sans"/>
                <a:ea typeface="Open Sans"/>
                <a:cs typeface="Open Sans"/>
              </a:rPr>
              <a:t>Qual é o valor a ser entregue?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8EB7A-D9DD-3437-A35D-A1D78D1E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>
                <a:latin typeface="Open Sans"/>
                <a:ea typeface="Open Sans"/>
                <a:cs typeface="Open Sans"/>
              </a:rPr>
              <a:t>Esta matéria consiste em desenvolver um portfólio que resuma os projetos desenvolvidos durante o curso, destacando as habilidades e conhecimentos adquiridos e demonstrando a capacidade de aplicar conceitos e técnicas em contextos do mundo real. </a:t>
            </a:r>
            <a:br>
              <a:rPr lang="pt-BR">
                <a:latin typeface="Open Sans"/>
                <a:ea typeface="Open Sans"/>
                <a:cs typeface="Open Sans"/>
              </a:rPr>
            </a:br>
            <a:br>
              <a:rPr lang="pt-BR">
                <a:latin typeface="Open Sans"/>
                <a:ea typeface="Open Sans"/>
                <a:cs typeface="Open Sans"/>
              </a:rPr>
            </a:br>
            <a:r>
              <a:rPr lang="pt-BR">
                <a:latin typeface="Open Sans"/>
                <a:ea typeface="Open Sans"/>
                <a:cs typeface="Open Sans"/>
              </a:rPr>
              <a:t>O portfólio deve ser organizado e apresentado de forma clara e concisa.</a:t>
            </a:r>
            <a:br>
              <a:rPr lang="pt-BR">
                <a:latin typeface="Open Sans"/>
                <a:ea typeface="Open Sans"/>
                <a:cs typeface="Open Sans"/>
              </a:rPr>
            </a:br>
            <a:br>
              <a:rPr lang="pt-BR">
                <a:latin typeface="Open Sans"/>
                <a:ea typeface="Open Sans"/>
                <a:cs typeface="Open Sans"/>
              </a:rPr>
            </a:br>
            <a:r>
              <a:rPr lang="pt-BR">
                <a:latin typeface="Open Sans"/>
                <a:ea typeface="Open Sans"/>
                <a:cs typeface="Open Sans"/>
              </a:rPr>
              <a:t>Ela substitui o TCC. </a:t>
            </a:r>
          </a:p>
        </p:txBody>
      </p:sp>
    </p:spTree>
    <p:extLst>
      <p:ext uri="{BB962C8B-B14F-4D97-AF65-F5344CB8AC3E}">
        <p14:creationId xmlns:p14="http://schemas.microsoft.com/office/powerpoint/2010/main" val="148420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Open Sans"/>
              </a:rPr>
              <a:t>Método de Avaliação e Cronograma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D40171-A541-4B63-A0CA-617CB359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627322"/>
            <a:ext cx="11137239" cy="4242919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O processo de avaliação da disciplina será composto por três notas: 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endParaRPr lang="pt-BR"/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A primeira delas referente à defesa do tema, que ocorrerá </a:t>
            </a:r>
            <a:r>
              <a:rPr lang="pt-BR" b="1" dirty="0">
                <a:latin typeface="Open Sans"/>
                <a:ea typeface="Open Sans"/>
                <a:cs typeface="Open Sans"/>
              </a:rPr>
              <a:t>no dia 04 de setembro. </a:t>
            </a:r>
            <a:endParaRPr lang="pt-BR" b="1"/>
          </a:p>
          <a:p>
            <a:pPr marL="356870" lvl="1" indent="-185420">
              <a:spcBef>
                <a:spcPts val="112"/>
              </a:spcBef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A defesa do tema será realizada diante de uma banca examinadora. </a:t>
            </a:r>
          </a:p>
          <a:p>
            <a:pPr marL="356870" lvl="1" indent="-185420">
              <a:spcBef>
                <a:spcPts val="112"/>
              </a:spcBef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Os alunos terão 7 minutos para apresentar suas ideias e soluções, e em seguida, a banca fará perguntas e avaliará o desempenho de cada um.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endParaRPr lang="pt-BR"/>
          </a:p>
          <a:p>
            <a:pPr marL="185420" indent="-185420">
              <a:spcAft>
                <a:spcPts val="112"/>
              </a:spcAft>
            </a:pPr>
            <a:r>
              <a:rPr lang="pt-BR">
                <a:latin typeface="Open Sans"/>
                <a:ea typeface="Open Sans"/>
                <a:cs typeface="Open Sans"/>
              </a:rPr>
              <a:t>As outras duas notas serão atribuídas posteriormente pela banca. A data para banca, possivelmente, será no dia  </a:t>
            </a:r>
            <a:r>
              <a:rPr lang="pt-BR" sz="1800" b="1" dirty="0">
                <a:latin typeface="Open Sans"/>
                <a:ea typeface="Open Sans"/>
                <a:cs typeface="Open Sans"/>
              </a:rPr>
              <a:t> </a:t>
            </a:r>
            <a:r>
              <a:rPr lang="pt-BR" sz="1800" b="1">
                <a:latin typeface="Open Sans"/>
                <a:ea typeface="Open Sans"/>
                <a:cs typeface="Open Sans"/>
              </a:rPr>
              <a:t>04 de dezembro.</a:t>
            </a:r>
            <a:endParaRPr lang="pt-BR" sz="1800">
              <a:latin typeface="Open Sans"/>
              <a:ea typeface="Open Sans"/>
              <a:cs typeface="Open Sans"/>
            </a:endParaRPr>
          </a:p>
          <a:p>
            <a:pPr marL="356870" lvl="1" indent="-185420">
              <a:spcBef>
                <a:spcPts val="112"/>
              </a:spcBef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A banca examinadora será composta por três professores, que avaliarão a apresentação dos alunos </a:t>
            </a:r>
            <a:r>
              <a:rPr lang="pt-BR">
                <a:latin typeface="Open Sans"/>
                <a:ea typeface="Open Sans"/>
                <a:cs typeface="Open Sans"/>
              </a:rPr>
              <a:t>e farão perguntas relevantes ao tema abordado. </a:t>
            </a:r>
            <a:endParaRPr lang="pt-BR"/>
          </a:p>
          <a:p>
            <a:pPr marL="356870" lvl="1" indent="-185420">
              <a:spcBef>
                <a:spcPts val="112"/>
              </a:spcBef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O Aluno terá 15 minutos para expor o tema, seguido por 10 minutos de perguntas da banca.</a:t>
            </a:r>
          </a:p>
          <a:p>
            <a:pPr marL="356870" lvl="1" indent="-185420">
              <a:spcBef>
                <a:spcPts val="112"/>
              </a:spcBef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Data limite para conclusão:</a:t>
            </a:r>
            <a:r>
              <a:rPr lang="pt-BR" b="1" dirty="0">
                <a:latin typeface="Open Sans"/>
                <a:ea typeface="Open Sans"/>
                <a:cs typeface="Open Sans"/>
              </a:rPr>
              <a:t> 28 de novembro.</a:t>
            </a:r>
            <a:endParaRPr lang="pt-BR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868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Bibliografia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>
              <a:spcAft>
                <a:spcPts val="112"/>
              </a:spcAft>
            </a:pPr>
            <a:r>
              <a:rPr lang="pt-BR">
                <a:latin typeface="Open Sans"/>
                <a:ea typeface="Open Sans"/>
                <a:cs typeface="Open Sans"/>
              </a:rPr>
              <a:t>CARVALHO, Maria Cecilia </a:t>
            </a:r>
            <a:r>
              <a:rPr lang="pt-BR" err="1">
                <a:latin typeface="Open Sans"/>
                <a:ea typeface="Open Sans"/>
                <a:cs typeface="Open Sans"/>
              </a:rPr>
              <a:t>Maringoni</a:t>
            </a:r>
            <a:r>
              <a:rPr lang="pt-BR">
                <a:latin typeface="Open Sans"/>
                <a:ea typeface="Open Sans"/>
                <a:cs typeface="Open Sans"/>
              </a:rPr>
              <a:t> de. Construindo o saber: metodologia científica - fundamentos e técnicas. 24. ed. Campinas: Papirus, 2011. 224 p. ISBN 9788530809119.    001.42 C775 24. ed. CG</a:t>
            </a:r>
            <a:endParaRPr lang="pt-BR">
              <a:ea typeface="Open Sans"/>
              <a:cs typeface="Open Sans"/>
            </a:endParaRPr>
          </a:p>
          <a:p>
            <a:pPr marL="185420" indent="-185420">
              <a:spcAft>
                <a:spcPts val="112"/>
              </a:spcAft>
            </a:pPr>
            <a:r>
              <a:rPr lang="pt-BR">
                <a:latin typeface="Open Sans"/>
                <a:ea typeface="Open Sans"/>
                <a:cs typeface="Open Sans"/>
              </a:rPr>
              <a:t>SEVERINO, </a:t>
            </a:r>
            <a:r>
              <a:rPr lang="pt-BR" err="1">
                <a:latin typeface="Open Sans"/>
                <a:ea typeface="Open Sans"/>
                <a:cs typeface="Open Sans"/>
              </a:rPr>
              <a:t>Antonio</a:t>
            </a:r>
            <a:r>
              <a:rPr lang="pt-BR">
                <a:latin typeface="Open Sans"/>
                <a:ea typeface="Open Sans"/>
                <a:cs typeface="Open Sans"/>
              </a:rPr>
              <a:t> Joaquim. Metodologia do trabalho científico. 23. ed., rev. e atual. São Paulo: Cortez, 2011-2012.    001.42 S525m 23. ed. CG</a:t>
            </a:r>
            <a:endParaRPr lang="pt-BR">
              <a:ea typeface="Open Sans"/>
              <a:cs typeface="Open Sans"/>
            </a:endParaRPr>
          </a:p>
          <a:p>
            <a:pPr marL="185420" indent="-185420">
              <a:spcAft>
                <a:spcPts val="112"/>
              </a:spcAft>
            </a:pPr>
            <a:r>
              <a:rPr lang="pt-BR">
                <a:latin typeface="Open Sans"/>
                <a:ea typeface="Open Sans"/>
                <a:cs typeface="Open Sans"/>
              </a:rPr>
              <a:t>GONÇALVES, Hortência de Abreu. Manual de projetos de pesquisa científica. 2. ed., rev. e atual. São Paulo: </a:t>
            </a:r>
            <a:r>
              <a:rPr lang="pt-BR" err="1">
                <a:latin typeface="Open Sans"/>
                <a:ea typeface="Open Sans"/>
                <a:cs typeface="Open Sans"/>
              </a:rPr>
              <a:t>Avercamp</a:t>
            </a:r>
            <a:r>
              <a:rPr lang="pt-BR">
                <a:latin typeface="Open Sans"/>
                <a:ea typeface="Open Sans"/>
                <a:cs typeface="Open Sans"/>
              </a:rPr>
              <a:t>, 2010. 72 p. ISBN 9788589311465.    001.42 G626m 2. ed. CG</a:t>
            </a:r>
            <a:endParaRPr lang="pt-BR">
              <a:ea typeface="Open Sans"/>
              <a:cs typeface="Open Sans"/>
            </a:endParaRPr>
          </a:p>
          <a:p>
            <a:pPr marL="185420" indent="-185420">
              <a:spcAft>
                <a:spcPts val="112"/>
              </a:spcAft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86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AAD81-5DF1-C785-CBF4-90B87B6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79" y="585216"/>
            <a:ext cx="11137240" cy="666496"/>
          </a:xfrm>
        </p:spPr>
        <p:txBody>
          <a:bodyPr>
            <a:normAutofit/>
          </a:bodyPr>
          <a:lstStyle/>
          <a:p>
            <a:r>
              <a:rPr lang="pt-BR">
                <a:latin typeface="Open Sans"/>
                <a:ea typeface="Open Sans"/>
                <a:cs typeface="Open Sans"/>
              </a:rPr>
              <a:t>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68F40-D7BA-62D7-527B-C94C30DA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432560"/>
            <a:ext cx="11137239" cy="487680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Não é obrigatório comparecer às aulas todas as semanas, mas para apresentar o projeto, o aluno precisa ter realizado ao menos</a:t>
            </a:r>
            <a:r>
              <a:rPr lang="pt-BR" b="1" dirty="0">
                <a:latin typeface="Open Sans"/>
                <a:ea typeface="Open Sans"/>
                <a:cs typeface="Open Sans"/>
              </a:rPr>
              <a:t> 9 orientações</a:t>
            </a:r>
            <a:r>
              <a:rPr lang="pt-BR" dirty="0">
                <a:latin typeface="Open Sans"/>
                <a:ea typeface="Open Sans"/>
                <a:cs typeface="Open Sans"/>
              </a:rPr>
              <a:t>. </a:t>
            </a:r>
            <a:endParaRPr lang="pt-BR" dirty="0"/>
          </a:p>
          <a:p>
            <a:pPr marL="185420" indent="-185420">
              <a:spcAft>
                <a:spcPts val="112"/>
              </a:spcAft>
            </a:pPr>
            <a:endParaRPr lang="pt-BR" dirty="0">
              <a:latin typeface="Open Sans"/>
              <a:ea typeface="Open Sans"/>
              <a:cs typeface="Open Sans"/>
            </a:endParaRPr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Durante as </a:t>
            </a:r>
            <a:r>
              <a:rPr lang="pt-BR" b="1" dirty="0">
                <a:latin typeface="Open Sans"/>
                <a:ea typeface="Open Sans"/>
                <a:cs typeface="Open Sans"/>
              </a:rPr>
              <a:t>quatro</a:t>
            </a:r>
            <a:r>
              <a:rPr lang="pt-BR" dirty="0">
                <a:latin typeface="Open Sans"/>
                <a:ea typeface="Open Sans"/>
                <a:cs typeface="Open Sans"/>
              </a:rPr>
              <a:t> primeiras semanas, serão abordados conteúdos teóricos sobre engenharia de software. Após esse período, </a:t>
            </a:r>
            <a:r>
              <a:rPr lang="pt-BR" b="1" dirty="0">
                <a:latin typeface="Open Sans"/>
                <a:ea typeface="Open Sans"/>
                <a:cs typeface="Open Sans"/>
              </a:rPr>
              <a:t>cada aluno deve gerir sua própria agenda</a:t>
            </a:r>
            <a:r>
              <a:rPr lang="pt-BR" dirty="0">
                <a:latin typeface="Open Sans"/>
                <a:ea typeface="Open Sans"/>
                <a:cs typeface="Open Sans"/>
              </a:rPr>
              <a:t>.</a:t>
            </a:r>
          </a:p>
          <a:p>
            <a:pPr marL="185420" indent="-185420">
              <a:spcAft>
                <a:spcPts val="112"/>
              </a:spcAft>
            </a:pPr>
            <a:endParaRPr lang="pt-BR"/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A entrega do projeto consiste em </a:t>
            </a:r>
            <a:r>
              <a:rPr lang="pt-BR" b="1" dirty="0">
                <a:latin typeface="Open Sans"/>
                <a:ea typeface="Open Sans"/>
                <a:cs typeface="Open Sans"/>
              </a:rPr>
              <a:t>um software funcional desenvolvido utilizando práticas adequadas de engenharia de software.</a:t>
            </a:r>
            <a:r>
              <a:rPr lang="pt-BR" dirty="0">
                <a:latin typeface="Open Sans"/>
                <a:ea typeface="Open Sans"/>
                <a:cs typeface="Open Sans"/>
              </a:rPr>
              <a:t> </a:t>
            </a:r>
            <a:endParaRPr lang="pt-BR" dirty="0"/>
          </a:p>
          <a:p>
            <a:pPr marL="185420" indent="-185420">
              <a:spcAft>
                <a:spcPts val="112"/>
              </a:spcAft>
            </a:pPr>
            <a:endParaRPr lang="pt-BR"/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Os alunos podem escolher</a:t>
            </a:r>
            <a:r>
              <a:rPr lang="pt-BR" b="1" dirty="0">
                <a:latin typeface="Open Sans"/>
                <a:ea typeface="Open Sans"/>
                <a:cs typeface="Open Sans"/>
              </a:rPr>
              <a:t> qualquer tema </a:t>
            </a:r>
            <a:r>
              <a:rPr lang="pt-BR" dirty="0">
                <a:latin typeface="Open Sans"/>
                <a:ea typeface="Open Sans"/>
                <a:cs typeface="Open Sans"/>
              </a:rPr>
              <a:t>desde que o resultado final seja um projeto implementado utilizando as melhores práticas de Engenharia de Software e que</a:t>
            </a:r>
            <a:r>
              <a:rPr lang="pt-BR" b="1" dirty="0">
                <a:latin typeface="Open Sans"/>
                <a:ea typeface="Open Sans"/>
                <a:cs typeface="Open Sans"/>
              </a:rPr>
              <a:t> o código-fonte esteja acessível publicamente.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4448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Contrato Pedagógico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485067"/>
              </p:ext>
            </p:extLst>
          </p:nvPr>
        </p:nvGraphicFramePr>
        <p:xfrm>
          <a:off x="1919289" y="2286001"/>
          <a:ext cx="83534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4149401" y="2887435"/>
            <a:ext cx="3822935" cy="2398479"/>
            <a:chOff x="3885667" y="1360"/>
            <a:chExt cx="3037358" cy="1822415"/>
          </a:xfrm>
        </p:grpSpPr>
        <p:sp>
          <p:nvSpPr>
            <p:cNvPr id="7" name="Retângulo 6"/>
            <p:cNvSpPr/>
            <p:nvPr/>
          </p:nvSpPr>
          <p:spPr>
            <a:xfrm>
              <a:off x="3885667" y="1360"/>
              <a:ext cx="3037358" cy="1822415"/>
            </a:xfrm>
            <a:prstGeom prst="rect">
              <a:avLst/>
            </a:prstGeom>
            <a:solidFill>
              <a:schemeClr val="lt1">
                <a:alpha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3885667" y="1360"/>
              <a:ext cx="3037358" cy="1822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5000" kern="1200">
                  <a:solidFill>
                    <a:schemeClr val="tx1"/>
                  </a:solidFill>
                </a:rPr>
                <a:t>BOM SENSO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7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-2014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la 1 e 2.pptx" id="{29610CA9-9A32-4E9F-9605-39144ED61684}" vid="{9B123074-9685-4DD2-AC53-02E8F737580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catolica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Tema-2014</vt:lpstr>
      <vt:lpstr>G0289 - PORTFÓLIO DE PROJETO</vt:lpstr>
      <vt:lpstr>PORTFÓLIO DE PROJETO   Ementa:</vt:lpstr>
      <vt:lpstr>Plano de  Aula</vt:lpstr>
      <vt:lpstr>Informações</vt:lpstr>
      <vt:lpstr>Qual é o valor a ser entregue?</vt:lpstr>
      <vt:lpstr>Método de Avaliação e Cronograma</vt:lpstr>
      <vt:lpstr>Bibliografia</vt:lpstr>
      <vt:lpstr>ATENÇÃO</vt:lpstr>
      <vt:lpstr>Contrato Pedagógico</vt:lpstr>
      <vt:lpstr>Mas o que é um portfólio?</vt:lpstr>
      <vt:lpstr>Posso usar algum trabalho que eu já desenvolvi no curso?</vt:lpstr>
      <vt:lpstr>Posso usar um trabalho que era em grupo?</vt:lpstr>
      <vt:lpstr>Exercício para hoje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diogo</dc:creator>
  <cp:revision>27</cp:revision>
  <dcterms:created xsi:type="dcterms:W3CDTF">2012-02-05T13:41:55Z</dcterms:created>
  <dcterms:modified xsi:type="dcterms:W3CDTF">2023-08-21T18:54:34Z</dcterms:modified>
</cp:coreProperties>
</file>