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70" r:id="rId12"/>
    <p:sldId id="271" r:id="rId13"/>
    <p:sldId id="272" r:id="rId14"/>
    <p:sldId id="273" r:id="rId15"/>
    <p:sldId id="274" r:id="rId16"/>
    <p:sldId id="275" r:id="rId17"/>
    <p:sldId id="264" r:id="rId18"/>
    <p:sldId id="265" r:id="rId19"/>
    <p:sldId id="266" r:id="rId20"/>
    <p:sldId id="268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A13AF2-17FD-4230-BE12-7F439090FCBA}" v="664" dt="2022-08-15T21:40:24.072"/>
    <p1510:client id="{3C582D4A-9A9E-4CFE-85E1-2A8C981844BA}" v="12" dt="2023-08-14T00:38:38.674"/>
    <p1510:client id="{489D3834-4F6E-478A-A1B4-19DA2C9D889F}" v="158" dt="2023-02-28T21:06:32.807"/>
    <p1510:client id="{95B078D6-0434-465A-9650-50782A960D8A}" v="58" dt="2022-08-22T18:28:39.178"/>
    <p1510:client id="{A8EAF1F0-323F-4475-8BAF-7AE8F2D9D92B}" v="13" dt="2022-08-15T11:29:07.575"/>
    <p1510:client id="{B7E560AC-D35A-4519-9F8F-2B2958709C82}" v="146" dt="2022-08-15T11:21:37.600"/>
    <p1510:client id="{BCA40F81-7A83-4741-B296-CDF7FEFC9CE4}" v="138" dt="2023-02-28T22:37:28.416"/>
    <p1510:client id="{EADDDB0C-7129-4418-B5FB-0728BFB6DF3D}" v="362" dt="2023-08-14T21:48:44.2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AD8E70-3B24-4092-9C68-9B031CFF871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4C25CA-EC7B-468D-AD91-A0930599D4E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Analisar o sistema e o contexto em que ele está inserido.</a:t>
          </a:r>
          <a:endParaRPr lang="en-US"/>
        </a:p>
      </dgm:t>
    </dgm:pt>
    <dgm:pt modelId="{A998B502-27E2-4D43-A143-A1EE2C603B92}" type="parTrans" cxnId="{ACAE7E5F-44FE-48AF-BA56-518BE601D125}">
      <dgm:prSet/>
      <dgm:spPr/>
      <dgm:t>
        <a:bodyPr/>
        <a:lstStyle/>
        <a:p>
          <a:endParaRPr lang="en-US"/>
        </a:p>
      </dgm:t>
    </dgm:pt>
    <dgm:pt modelId="{3F83168C-6D4D-4982-8E88-3860E0847324}" type="sibTrans" cxnId="{ACAE7E5F-44FE-48AF-BA56-518BE601D125}">
      <dgm:prSet/>
      <dgm:spPr/>
      <dgm:t>
        <a:bodyPr/>
        <a:lstStyle/>
        <a:p>
          <a:endParaRPr lang="en-US"/>
        </a:p>
      </dgm:t>
    </dgm:pt>
    <dgm:pt modelId="{65DD8529-13A0-4F5A-9F60-1435D724774B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Cria-se uma modelagem</a:t>
          </a:r>
          <a:r>
            <a:rPr lang="pt-BR">
              <a:latin typeface="Calibri Light" panose="020F0302020204030204"/>
            </a:rPr>
            <a:t> (ex.: UML)</a:t>
          </a:r>
          <a:r>
            <a:rPr lang="pt-BR"/>
            <a:t> superficial para cada área de domínio do sistema.</a:t>
          </a:r>
          <a:endParaRPr lang="en-US"/>
        </a:p>
      </dgm:t>
    </dgm:pt>
    <dgm:pt modelId="{38AE2BDB-C389-4E14-939A-214446AC72B5}" type="parTrans" cxnId="{CA5C0CFB-6CC1-42DF-BF99-C0FD11465000}">
      <dgm:prSet/>
      <dgm:spPr/>
      <dgm:t>
        <a:bodyPr/>
        <a:lstStyle/>
        <a:p>
          <a:endParaRPr lang="en-US"/>
        </a:p>
      </dgm:t>
    </dgm:pt>
    <dgm:pt modelId="{D98B1DA1-0564-47E7-8A89-B6718E495F90}" type="sibTrans" cxnId="{CA5C0CFB-6CC1-42DF-BF99-C0FD11465000}">
      <dgm:prSet/>
      <dgm:spPr/>
      <dgm:t>
        <a:bodyPr/>
        <a:lstStyle/>
        <a:p>
          <a:endParaRPr lang="en-US"/>
        </a:p>
      </dgm:t>
    </dgm:pt>
    <dgm:pt modelId="{75D0626C-1332-4626-99DF-55CE65641D8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Ao final do processo os modelos criados são unificados no modelo geral do domínio.</a:t>
          </a:r>
          <a:endParaRPr lang="en-US"/>
        </a:p>
      </dgm:t>
    </dgm:pt>
    <dgm:pt modelId="{E285AA86-578B-462B-B004-2907BE9CACD7}" type="parTrans" cxnId="{499DA5EF-D48C-4F75-8E70-FFCCDA9704BA}">
      <dgm:prSet/>
      <dgm:spPr/>
      <dgm:t>
        <a:bodyPr/>
        <a:lstStyle/>
        <a:p>
          <a:endParaRPr lang="en-US"/>
        </a:p>
      </dgm:t>
    </dgm:pt>
    <dgm:pt modelId="{8C9CF13B-78FA-49F0-A8A2-1E0965BB02FD}" type="sibTrans" cxnId="{499DA5EF-D48C-4F75-8E70-FFCCDA9704BA}">
      <dgm:prSet/>
      <dgm:spPr/>
      <dgm:t>
        <a:bodyPr/>
        <a:lstStyle/>
        <a:p>
          <a:endParaRPr lang="en-US"/>
        </a:p>
      </dgm:t>
    </dgm:pt>
    <dgm:pt modelId="{B1CA3F76-2E15-4C41-9AB0-D762B0F7E5B7}" type="pres">
      <dgm:prSet presAssocID="{A7AD8E70-3B24-4092-9C68-9B031CFF8718}" presName="root" presStyleCnt="0">
        <dgm:presLayoutVars>
          <dgm:dir/>
          <dgm:resizeHandles val="exact"/>
        </dgm:presLayoutVars>
      </dgm:prSet>
      <dgm:spPr/>
    </dgm:pt>
    <dgm:pt modelId="{85096F15-D2E5-46E4-9164-70D91219D57F}" type="pres">
      <dgm:prSet presAssocID="{9C4C25CA-EC7B-468D-AD91-A0930599D4E9}" presName="compNode" presStyleCnt="0"/>
      <dgm:spPr/>
    </dgm:pt>
    <dgm:pt modelId="{BFBB2608-557D-468F-A794-CE7FAB306C4E}" type="pres">
      <dgm:prSet presAssocID="{9C4C25CA-EC7B-468D-AD91-A0930599D4E9}" presName="bgRect" presStyleLbl="bgShp" presStyleIdx="0" presStyleCnt="3"/>
      <dgm:spPr/>
    </dgm:pt>
    <dgm:pt modelId="{5DDEA34E-2B7D-4151-BE91-B8F0355591F4}" type="pres">
      <dgm:prSet presAssocID="{9C4C25CA-EC7B-468D-AD91-A0930599D4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957963AF-80DC-4F52-8CFA-2F8DD5C412C5}" type="pres">
      <dgm:prSet presAssocID="{9C4C25CA-EC7B-468D-AD91-A0930599D4E9}" presName="spaceRect" presStyleCnt="0"/>
      <dgm:spPr/>
    </dgm:pt>
    <dgm:pt modelId="{1F9C6D46-DFCD-4A6E-8C65-AC52F41527D9}" type="pres">
      <dgm:prSet presAssocID="{9C4C25CA-EC7B-468D-AD91-A0930599D4E9}" presName="parTx" presStyleLbl="revTx" presStyleIdx="0" presStyleCnt="3">
        <dgm:presLayoutVars>
          <dgm:chMax val="0"/>
          <dgm:chPref val="0"/>
        </dgm:presLayoutVars>
      </dgm:prSet>
      <dgm:spPr/>
    </dgm:pt>
    <dgm:pt modelId="{3C49AB78-68B8-4CC1-ACA3-E87F08C75B12}" type="pres">
      <dgm:prSet presAssocID="{3F83168C-6D4D-4982-8E88-3860E0847324}" presName="sibTrans" presStyleCnt="0"/>
      <dgm:spPr/>
    </dgm:pt>
    <dgm:pt modelId="{3E933F6D-CDB3-4962-B6B2-BAC2A8C33694}" type="pres">
      <dgm:prSet presAssocID="{65DD8529-13A0-4F5A-9F60-1435D724774B}" presName="compNode" presStyleCnt="0"/>
      <dgm:spPr/>
    </dgm:pt>
    <dgm:pt modelId="{975D3DD2-ED6A-42AF-8253-94D0E969BD94}" type="pres">
      <dgm:prSet presAssocID="{65DD8529-13A0-4F5A-9F60-1435D724774B}" presName="bgRect" presStyleLbl="bgShp" presStyleIdx="1" presStyleCnt="3"/>
      <dgm:spPr/>
    </dgm:pt>
    <dgm:pt modelId="{0221DEC1-743A-445F-839D-B5BFD6D931AD}" type="pres">
      <dgm:prSet presAssocID="{65DD8529-13A0-4F5A-9F60-1435D724774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uxograma"/>
        </a:ext>
      </dgm:extLst>
    </dgm:pt>
    <dgm:pt modelId="{84793CF6-D66B-4915-B127-565D5BB49075}" type="pres">
      <dgm:prSet presAssocID="{65DD8529-13A0-4F5A-9F60-1435D724774B}" presName="spaceRect" presStyleCnt="0"/>
      <dgm:spPr/>
    </dgm:pt>
    <dgm:pt modelId="{B52F011B-0BB9-46C0-87D2-DC86F67EC1CC}" type="pres">
      <dgm:prSet presAssocID="{65DD8529-13A0-4F5A-9F60-1435D724774B}" presName="parTx" presStyleLbl="revTx" presStyleIdx="1" presStyleCnt="3">
        <dgm:presLayoutVars>
          <dgm:chMax val="0"/>
          <dgm:chPref val="0"/>
        </dgm:presLayoutVars>
      </dgm:prSet>
      <dgm:spPr/>
    </dgm:pt>
    <dgm:pt modelId="{84EF2087-2270-4534-B69C-72DD88E3E55F}" type="pres">
      <dgm:prSet presAssocID="{D98B1DA1-0564-47E7-8A89-B6718E495F90}" presName="sibTrans" presStyleCnt="0"/>
      <dgm:spPr/>
    </dgm:pt>
    <dgm:pt modelId="{98FD5090-CC56-4E70-945F-6E6530F0CBDC}" type="pres">
      <dgm:prSet presAssocID="{75D0626C-1332-4626-99DF-55CE65641D83}" presName="compNode" presStyleCnt="0"/>
      <dgm:spPr/>
    </dgm:pt>
    <dgm:pt modelId="{BEB6C470-4702-4DBE-A86B-7A45E5210476}" type="pres">
      <dgm:prSet presAssocID="{75D0626C-1332-4626-99DF-55CE65641D83}" presName="bgRect" presStyleLbl="bgShp" presStyleIdx="2" presStyleCnt="3"/>
      <dgm:spPr/>
    </dgm:pt>
    <dgm:pt modelId="{92959849-1640-4E93-803C-59C172FA6762}" type="pres">
      <dgm:prSet presAssocID="{75D0626C-1332-4626-99DF-55CE65641D8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quia"/>
        </a:ext>
      </dgm:extLst>
    </dgm:pt>
    <dgm:pt modelId="{FE995211-8D25-4510-9B48-19D64B07AA9E}" type="pres">
      <dgm:prSet presAssocID="{75D0626C-1332-4626-99DF-55CE65641D83}" presName="spaceRect" presStyleCnt="0"/>
      <dgm:spPr/>
    </dgm:pt>
    <dgm:pt modelId="{12545A6C-D46C-4827-90BE-BE18EB9D9D0A}" type="pres">
      <dgm:prSet presAssocID="{75D0626C-1332-4626-99DF-55CE65641D8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CAE7E5F-44FE-48AF-BA56-518BE601D125}" srcId="{A7AD8E70-3B24-4092-9C68-9B031CFF8718}" destId="{9C4C25CA-EC7B-468D-AD91-A0930599D4E9}" srcOrd="0" destOrd="0" parTransId="{A998B502-27E2-4D43-A143-A1EE2C603B92}" sibTransId="{3F83168C-6D4D-4982-8E88-3860E0847324}"/>
    <dgm:cxn modelId="{DBA23E63-55B8-49F9-BAE2-54FDA4EA387C}" type="presOf" srcId="{9C4C25CA-EC7B-468D-AD91-A0930599D4E9}" destId="{1F9C6D46-DFCD-4A6E-8C65-AC52F41527D9}" srcOrd="0" destOrd="0" presId="urn:microsoft.com/office/officeart/2018/2/layout/IconVerticalSolidList"/>
    <dgm:cxn modelId="{424F59D0-85D1-47CC-92F0-E66078685764}" type="presOf" srcId="{A7AD8E70-3B24-4092-9C68-9B031CFF8718}" destId="{B1CA3F76-2E15-4C41-9AB0-D762B0F7E5B7}" srcOrd="0" destOrd="0" presId="urn:microsoft.com/office/officeart/2018/2/layout/IconVerticalSolidList"/>
    <dgm:cxn modelId="{36FBC4D6-CBDA-40D2-AF07-EDAFC31A8E51}" type="presOf" srcId="{75D0626C-1332-4626-99DF-55CE65641D83}" destId="{12545A6C-D46C-4827-90BE-BE18EB9D9D0A}" srcOrd="0" destOrd="0" presId="urn:microsoft.com/office/officeart/2018/2/layout/IconVerticalSolidList"/>
    <dgm:cxn modelId="{38B417E9-7235-4410-9ED7-E60A9E258A7B}" type="presOf" srcId="{65DD8529-13A0-4F5A-9F60-1435D724774B}" destId="{B52F011B-0BB9-46C0-87D2-DC86F67EC1CC}" srcOrd="0" destOrd="0" presId="urn:microsoft.com/office/officeart/2018/2/layout/IconVerticalSolidList"/>
    <dgm:cxn modelId="{499DA5EF-D48C-4F75-8E70-FFCCDA9704BA}" srcId="{A7AD8E70-3B24-4092-9C68-9B031CFF8718}" destId="{75D0626C-1332-4626-99DF-55CE65641D83}" srcOrd="2" destOrd="0" parTransId="{E285AA86-578B-462B-B004-2907BE9CACD7}" sibTransId="{8C9CF13B-78FA-49F0-A8A2-1E0965BB02FD}"/>
    <dgm:cxn modelId="{CA5C0CFB-6CC1-42DF-BF99-C0FD11465000}" srcId="{A7AD8E70-3B24-4092-9C68-9B031CFF8718}" destId="{65DD8529-13A0-4F5A-9F60-1435D724774B}" srcOrd="1" destOrd="0" parTransId="{38AE2BDB-C389-4E14-939A-214446AC72B5}" sibTransId="{D98B1DA1-0564-47E7-8A89-B6718E495F90}"/>
    <dgm:cxn modelId="{6363F10D-4A0E-4F88-A721-874310E01D99}" type="presParOf" srcId="{B1CA3F76-2E15-4C41-9AB0-D762B0F7E5B7}" destId="{85096F15-D2E5-46E4-9164-70D91219D57F}" srcOrd="0" destOrd="0" presId="urn:microsoft.com/office/officeart/2018/2/layout/IconVerticalSolidList"/>
    <dgm:cxn modelId="{AC435653-1550-4270-A36D-5E8C44EA9DB3}" type="presParOf" srcId="{85096F15-D2E5-46E4-9164-70D91219D57F}" destId="{BFBB2608-557D-468F-A794-CE7FAB306C4E}" srcOrd="0" destOrd="0" presId="urn:microsoft.com/office/officeart/2018/2/layout/IconVerticalSolidList"/>
    <dgm:cxn modelId="{A9560D22-E833-46DB-A3FA-9B53E4E3B69A}" type="presParOf" srcId="{85096F15-D2E5-46E4-9164-70D91219D57F}" destId="{5DDEA34E-2B7D-4151-BE91-B8F0355591F4}" srcOrd="1" destOrd="0" presId="urn:microsoft.com/office/officeart/2018/2/layout/IconVerticalSolidList"/>
    <dgm:cxn modelId="{0A8CBC55-8D16-4296-AE5B-FA1452E1541F}" type="presParOf" srcId="{85096F15-D2E5-46E4-9164-70D91219D57F}" destId="{957963AF-80DC-4F52-8CFA-2F8DD5C412C5}" srcOrd="2" destOrd="0" presId="urn:microsoft.com/office/officeart/2018/2/layout/IconVerticalSolidList"/>
    <dgm:cxn modelId="{71E1EAA6-073C-4548-A018-6E084A0C12D5}" type="presParOf" srcId="{85096F15-D2E5-46E4-9164-70D91219D57F}" destId="{1F9C6D46-DFCD-4A6E-8C65-AC52F41527D9}" srcOrd="3" destOrd="0" presId="urn:microsoft.com/office/officeart/2018/2/layout/IconVerticalSolidList"/>
    <dgm:cxn modelId="{14571148-97F4-4D85-84CC-C82218905094}" type="presParOf" srcId="{B1CA3F76-2E15-4C41-9AB0-D762B0F7E5B7}" destId="{3C49AB78-68B8-4CC1-ACA3-E87F08C75B12}" srcOrd="1" destOrd="0" presId="urn:microsoft.com/office/officeart/2018/2/layout/IconVerticalSolidList"/>
    <dgm:cxn modelId="{A251DF9A-4BD3-4016-8DAC-E5D61FDE2DA0}" type="presParOf" srcId="{B1CA3F76-2E15-4C41-9AB0-D762B0F7E5B7}" destId="{3E933F6D-CDB3-4962-B6B2-BAC2A8C33694}" srcOrd="2" destOrd="0" presId="urn:microsoft.com/office/officeart/2018/2/layout/IconVerticalSolidList"/>
    <dgm:cxn modelId="{52322923-BB1C-4F97-B5CF-40392CC9468D}" type="presParOf" srcId="{3E933F6D-CDB3-4962-B6B2-BAC2A8C33694}" destId="{975D3DD2-ED6A-42AF-8253-94D0E969BD94}" srcOrd="0" destOrd="0" presId="urn:microsoft.com/office/officeart/2018/2/layout/IconVerticalSolidList"/>
    <dgm:cxn modelId="{A9EDC9D7-49C9-4F72-BE8E-A7207CAF56A3}" type="presParOf" srcId="{3E933F6D-CDB3-4962-B6B2-BAC2A8C33694}" destId="{0221DEC1-743A-445F-839D-B5BFD6D931AD}" srcOrd="1" destOrd="0" presId="urn:microsoft.com/office/officeart/2018/2/layout/IconVerticalSolidList"/>
    <dgm:cxn modelId="{595EAA50-BCFC-4E5F-BE14-E952E1C04E26}" type="presParOf" srcId="{3E933F6D-CDB3-4962-B6B2-BAC2A8C33694}" destId="{84793CF6-D66B-4915-B127-565D5BB49075}" srcOrd="2" destOrd="0" presId="urn:microsoft.com/office/officeart/2018/2/layout/IconVerticalSolidList"/>
    <dgm:cxn modelId="{E39FDA2D-23F3-431F-BC15-0B7759A0E894}" type="presParOf" srcId="{3E933F6D-CDB3-4962-B6B2-BAC2A8C33694}" destId="{B52F011B-0BB9-46C0-87D2-DC86F67EC1CC}" srcOrd="3" destOrd="0" presId="urn:microsoft.com/office/officeart/2018/2/layout/IconVerticalSolidList"/>
    <dgm:cxn modelId="{6A95DAC2-E609-4D90-9E5F-8B50B9F59949}" type="presParOf" srcId="{B1CA3F76-2E15-4C41-9AB0-D762B0F7E5B7}" destId="{84EF2087-2270-4534-B69C-72DD88E3E55F}" srcOrd="3" destOrd="0" presId="urn:microsoft.com/office/officeart/2018/2/layout/IconVerticalSolidList"/>
    <dgm:cxn modelId="{3B501595-B417-4490-98FC-BD033D66460A}" type="presParOf" srcId="{B1CA3F76-2E15-4C41-9AB0-D762B0F7E5B7}" destId="{98FD5090-CC56-4E70-945F-6E6530F0CBDC}" srcOrd="4" destOrd="0" presId="urn:microsoft.com/office/officeart/2018/2/layout/IconVerticalSolidList"/>
    <dgm:cxn modelId="{AC519109-8681-4889-B719-C514E8E994DD}" type="presParOf" srcId="{98FD5090-CC56-4E70-945F-6E6530F0CBDC}" destId="{BEB6C470-4702-4DBE-A86B-7A45E5210476}" srcOrd="0" destOrd="0" presId="urn:microsoft.com/office/officeart/2018/2/layout/IconVerticalSolidList"/>
    <dgm:cxn modelId="{4AE6380C-1520-4C19-BD94-FB12EC720EB5}" type="presParOf" srcId="{98FD5090-CC56-4E70-945F-6E6530F0CBDC}" destId="{92959849-1640-4E93-803C-59C172FA6762}" srcOrd="1" destOrd="0" presId="urn:microsoft.com/office/officeart/2018/2/layout/IconVerticalSolidList"/>
    <dgm:cxn modelId="{B30EE163-A1BE-45BC-845A-FFA8D018999F}" type="presParOf" srcId="{98FD5090-CC56-4E70-945F-6E6530F0CBDC}" destId="{FE995211-8D25-4510-9B48-19D64B07AA9E}" srcOrd="2" destOrd="0" presId="urn:microsoft.com/office/officeart/2018/2/layout/IconVerticalSolidList"/>
    <dgm:cxn modelId="{3CECF2A5-A296-44BD-B857-0F9A68B13897}" type="presParOf" srcId="{98FD5090-CC56-4E70-945F-6E6530F0CBDC}" destId="{12545A6C-D46C-4827-90BE-BE18EB9D9D0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BB2608-557D-468F-A794-CE7FAB306C4E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DEA34E-2B7D-4151-BE91-B8F0355591F4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C6D46-DFCD-4A6E-8C65-AC52F41527D9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Analisar o sistema e o contexto em que ele está inserido.</a:t>
          </a:r>
          <a:endParaRPr lang="en-US" sz="2400" kern="1200"/>
        </a:p>
      </dsp:txBody>
      <dsp:txXfrm>
        <a:off x="1844034" y="682"/>
        <a:ext cx="4401230" cy="1596566"/>
      </dsp:txXfrm>
    </dsp:sp>
    <dsp:sp modelId="{975D3DD2-ED6A-42AF-8253-94D0E969BD94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21DEC1-743A-445F-839D-B5BFD6D931AD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2F011B-0BB9-46C0-87D2-DC86F67EC1CC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Cria-se uma modelagem</a:t>
          </a:r>
          <a:r>
            <a:rPr lang="pt-BR" sz="2400" kern="1200">
              <a:latin typeface="Calibri Light" panose="020F0302020204030204"/>
            </a:rPr>
            <a:t> (ex.: UML)</a:t>
          </a:r>
          <a:r>
            <a:rPr lang="pt-BR" sz="2400" kern="1200"/>
            <a:t> superficial para cada área de domínio do sistema.</a:t>
          </a:r>
          <a:endParaRPr lang="en-US" sz="2400" kern="1200"/>
        </a:p>
      </dsp:txBody>
      <dsp:txXfrm>
        <a:off x="1844034" y="1996390"/>
        <a:ext cx="4401230" cy="1596566"/>
      </dsp:txXfrm>
    </dsp:sp>
    <dsp:sp modelId="{BEB6C470-4702-4DBE-A86B-7A45E5210476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959849-1640-4E93-803C-59C172FA6762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45A6C-D46C-4827-90BE-BE18EB9D9D0A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Ao final do processo os modelos criados são unificados no modelo geral do domínio.</a:t>
          </a:r>
          <a:endParaRPr lang="en-US" sz="2400" kern="1200"/>
        </a:p>
      </dsp:txBody>
      <dsp:txXfrm>
        <a:off x="1844034" y="3992098"/>
        <a:ext cx="4401230" cy="1596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tolicaSC-Portfolio/The-Portfolio-Playbook/wiki" TargetMode="External"/><Relationship Id="rId2" Type="http://schemas.openxmlformats.org/officeDocument/2006/relationships/hyperlink" Target="https://github.com/CatolicaSC-Portfolio/The-Portfolio-Playbook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>
                <a:ea typeface="+mj-lt"/>
                <a:cs typeface="+mj-lt"/>
              </a:rPr>
              <a:t>G0289 - PORTIFÓLIO DE PROJETO</a:t>
            </a:r>
            <a:endParaRPr lang="de-DE">
              <a:cs typeface="Calibri Ligh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Aula 2</a:t>
            </a:r>
          </a:p>
          <a:p>
            <a:r>
              <a:rPr lang="de-DE" dirty="0">
                <a:cs typeface="Calibri"/>
              </a:rPr>
              <a:t>Diogo </a:t>
            </a:r>
            <a:r>
              <a:rPr lang="de-DE" dirty="0" err="1">
                <a:cs typeface="Calibri"/>
              </a:rPr>
              <a:t>Winck</a:t>
            </a: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136DED-9B88-80D1-1F1D-9C0A92D3C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BR" sz="4800" dirty="0"/>
              <a:t>4. </a:t>
            </a:r>
            <a:r>
              <a:rPr lang="pt-BR" sz="4800" dirty="0">
                <a:ea typeface="+mj-lt"/>
                <a:cs typeface="+mj-lt"/>
              </a:rPr>
              <a:t>Modelagem por Funcionalidade 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CE9554-2C15-D0B0-15DA-339D5A7A2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400">
                <a:ea typeface="+mn-lt"/>
                <a:cs typeface="+mn-lt"/>
              </a:rPr>
              <a:t>É criada uma modelagem com as funcionalidades a serem desenvolvidas. </a:t>
            </a:r>
          </a:p>
          <a:p>
            <a:r>
              <a:rPr lang="pt-BR" sz="2400">
                <a:ea typeface="+mn-lt"/>
                <a:cs typeface="+mn-lt"/>
              </a:rPr>
              <a:t>Deve-se estruturar em proposta de System Design.  </a:t>
            </a:r>
            <a:endParaRPr lang="pt-BR" sz="2400">
              <a:ea typeface="Calibri"/>
              <a:cs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935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6D525-89F0-D52B-B69A-56E82C4E9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Calibri Light"/>
                <a:cs typeface="Calibri Light"/>
              </a:rPr>
              <a:t>O que a Modelagem devem conter?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45D8A8-84E2-4490-9164-AB06C62E6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5554" cy="47251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A modelagem de software em ambientes ágeis busca equilibrar a rapidez e adaptabilidade com a robustez da arquitetura.</a:t>
            </a:r>
            <a:endParaRPr lang="pt-BR" dirty="0">
              <a:ea typeface="Calibri" panose="020F0502020204030204"/>
              <a:cs typeface="Calibri" panose="020F0502020204030204"/>
            </a:endParaRPr>
          </a:p>
          <a:p>
            <a:r>
              <a:rPr lang="pt-BR" dirty="0">
                <a:ea typeface="+mn-lt"/>
                <a:cs typeface="+mn-lt"/>
              </a:rPr>
              <a:t>O foco está em entregar valor contínuo, mantendo a qualidade e a integridade do software.</a:t>
            </a:r>
          </a:p>
          <a:p>
            <a:r>
              <a:rPr lang="pt-BR" dirty="0">
                <a:ea typeface="+mn-lt"/>
                <a:cs typeface="+mn-lt"/>
              </a:rPr>
              <a:t>Práticas como Domain-</a:t>
            </a:r>
            <a:r>
              <a:rPr lang="pt-BR" err="1">
                <a:ea typeface="+mn-lt"/>
                <a:cs typeface="+mn-lt"/>
              </a:rPr>
              <a:t>driven</a:t>
            </a:r>
            <a:r>
              <a:rPr lang="pt-BR" dirty="0">
                <a:ea typeface="+mn-lt"/>
                <a:cs typeface="+mn-lt"/>
              </a:rPr>
              <a:t> Design (DDD) podem ser essenciais para modelar o domínio de negócio.</a:t>
            </a:r>
          </a:p>
          <a:p>
            <a:endParaRPr lang="pt-BR" dirty="0">
              <a:ea typeface="+mn-lt"/>
              <a:cs typeface="+mn-lt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AC5BB4D-983E-C9FB-A4C4-A948CF540EB9}"/>
              </a:ext>
            </a:extLst>
          </p:cNvPr>
          <p:cNvSpPr txBox="1">
            <a:spLocks/>
          </p:cNvSpPr>
          <p:nvPr/>
        </p:nvSpPr>
        <p:spPr>
          <a:xfrm>
            <a:off x="6223958" y="1686884"/>
            <a:ext cx="5465554" cy="472514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Um Readme....</a:t>
            </a:r>
            <a:endParaRPr lang="pt-BR" dirty="0">
              <a:ea typeface="+mn-lt"/>
              <a:cs typeface="+mn-lt"/>
            </a:endParaRPr>
          </a:p>
          <a:p>
            <a:r>
              <a:rPr lang="pt-BR">
                <a:ea typeface="+mn-lt"/>
                <a:cs typeface="+mn-lt"/>
              </a:rPr>
              <a:t>Deve conter:</a:t>
            </a:r>
            <a:endParaRPr lang="pt-BR" dirty="0">
              <a:ea typeface="+mn-lt"/>
              <a:cs typeface="+mn-lt"/>
            </a:endParaRPr>
          </a:p>
          <a:p>
            <a:pPr lvl="1"/>
            <a:r>
              <a:rPr lang="pt-BR">
                <a:ea typeface="+mn-lt"/>
                <a:cs typeface="+mn-lt"/>
              </a:rPr>
              <a:t>Produto</a:t>
            </a:r>
            <a:endParaRPr lang="pt-BR" dirty="0">
              <a:ea typeface="+mn-lt"/>
              <a:cs typeface="+mn-lt"/>
            </a:endParaRPr>
          </a:p>
          <a:p>
            <a:pPr lvl="2"/>
            <a:r>
              <a:rPr lang="pt-BR">
                <a:ea typeface="+mn-lt"/>
                <a:cs typeface="+mn-lt"/>
              </a:rPr>
              <a:t>Casos de uso</a:t>
            </a:r>
          </a:p>
          <a:p>
            <a:pPr lvl="2"/>
            <a:r>
              <a:rPr lang="pt-BR" dirty="0">
                <a:ea typeface="+mn-lt"/>
                <a:cs typeface="+mn-lt"/>
              </a:rPr>
              <a:t>Histórias</a:t>
            </a:r>
            <a:r>
              <a:rPr lang="pt-BR">
                <a:ea typeface="+mn-lt"/>
                <a:cs typeface="+mn-lt"/>
              </a:rPr>
              <a:t> de usuário / Requisitos</a:t>
            </a:r>
            <a:endParaRPr lang="pt-BR" dirty="0">
              <a:ea typeface="+mn-lt"/>
              <a:cs typeface="+mn-lt"/>
            </a:endParaRPr>
          </a:p>
          <a:p>
            <a:pPr lvl="2"/>
            <a:r>
              <a:rPr lang="pt-BR">
                <a:ea typeface="+mn-lt"/>
                <a:cs typeface="+mn-lt"/>
              </a:rPr>
              <a:t>Diagrama de classes</a:t>
            </a:r>
            <a:endParaRPr lang="pt-BR" dirty="0">
              <a:ea typeface="+mn-lt"/>
              <a:cs typeface="+mn-lt"/>
            </a:endParaRPr>
          </a:p>
          <a:p>
            <a:pPr lvl="2"/>
            <a:r>
              <a:rPr lang="pt-BR">
                <a:ea typeface="+mn-lt"/>
                <a:cs typeface="+mn-lt"/>
              </a:rPr>
              <a:t>Modelos de dados</a:t>
            </a:r>
            <a:endParaRPr lang="pt-BR" dirty="0">
              <a:ea typeface="+mn-lt"/>
              <a:cs typeface="+mn-lt"/>
            </a:endParaRPr>
          </a:p>
          <a:p>
            <a:pPr lvl="1"/>
            <a:r>
              <a:rPr lang="pt-BR">
                <a:ea typeface="+mn-lt"/>
                <a:cs typeface="+mn-lt"/>
              </a:rPr>
              <a:t>Arquitetura</a:t>
            </a:r>
            <a:endParaRPr lang="pt-BR" dirty="0">
              <a:ea typeface="+mn-lt"/>
              <a:cs typeface="+mn-lt"/>
            </a:endParaRPr>
          </a:p>
          <a:p>
            <a:pPr lvl="2"/>
            <a:r>
              <a:rPr lang="pt-BR" dirty="0">
                <a:ea typeface="+mn-lt"/>
                <a:cs typeface="+mn-lt"/>
              </a:rPr>
              <a:t>C4 Model</a:t>
            </a:r>
            <a:endParaRPr lang="pt-BR">
              <a:ea typeface="Calibri"/>
              <a:cs typeface="Calibri"/>
            </a:endParaRPr>
          </a:p>
          <a:p>
            <a:pPr lvl="1"/>
            <a:r>
              <a:rPr lang="pt-BR">
                <a:ea typeface="+mn-lt"/>
                <a:cs typeface="+mn-lt"/>
              </a:rPr>
              <a:t>Dev:</a:t>
            </a:r>
            <a:endParaRPr lang="pt-BR" dirty="0">
              <a:ea typeface="+mn-lt"/>
              <a:cs typeface="+mn-lt"/>
            </a:endParaRPr>
          </a:p>
          <a:p>
            <a:pPr lvl="2"/>
            <a:r>
              <a:rPr lang="pt-BR">
                <a:ea typeface="+mn-lt"/>
                <a:cs typeface="+mn-lt"/>
              </a:rPr>
              <a:t>Requisitos de software/hardware</a:t>
            </a:r>
            <a:endParaRPr lang="pt-BR" dirty="0">
              <a:ea typeface="+mn-lt"/>
              <a:cs typeface="+mn-lt"/>
            </a:endParaRPr>
          </a:p>
          <a:p>
            <a:pPr lvl="2"/>
            <a:r>
              <a:rPr lang="pt-BR">
                <a:ea typeface="+mn-lt"/>
                <a:cs typeface="+mn-lt"/>
              </a:rPr>
              <a:t>Montagem de Ambiente</a:t>
            </a:r>
            <a:endParaRPr lang="pt-BR" dirty="0">
              <a:ea typeface="+mn-lt"/>
              <a:cs typeface="+mn-lt"/>
            </a:endParaRPr>
          </a:p>
          <a:p>
            <a:pPr lvl="2"/>
            <a:r>
              <a:rPr lang="pt-BR" dirty="0" err="1">
                <a:ea typeface="+mn-lt"/>
                <a:cs typeface="+mn-lt"/>
              </a:rPr>
              <a:t>Documentaçao</a:t>
            </a:r>
            <a:r>
              <a:rPr lang="pt-BR">
                <a:ea typeface="+mn-lt"/>
                <a:cs typeface="+mn-lt"/>
              </a:rPr>
              <a:t> de API</a:t>
            </a:r>
            <a:endParaRPr lang="pt-BR" dirty="0">
              <a:ea typeface="+mn-lt"/>
              <a:cs typeface="+mn-lt"/>
            </a:endParaRPr>
          </a:p>
          <a:p>
            <a:pPr marL="457200" lvl="1" indent="0">
              <a:buNone/>
            </a:pPr>
            <a:endParaRPr lang="pt-B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17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32C30-6BC1-8B27-2772-237D6400F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C4 model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BE6CCE-1D99-9CA4-AA73-E6EA9B73B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 dirty="0">
                <a:ea typeface="+mn-lt"/>
                <a:cs typeface="+mn-lt"/>
              </a:rPr>
              <a:t>Criado por Simon Brown</a:t>
            </a:r>
            <a:endParaRPr lang="pt-BR" dirty="0">
              <a:ea typeface="Calibri"/>
              <a:cs typeface="Calibri"/>
            </a:endParaRPr>
          </a:p>
          <a:p>
            <a:r>
              <a:rPr lang="pt-BR" dirty="0">
                <a:ea typeface="+mn-lt"/>
                <a:cs typeface="+mn-lt"/>
              </a:rPr>
              <a:t>Um conjunto hierárquico de diagramas de arquitetura de software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Quatro níveis: Contexto, Containers, Componentes e Código</a:t>
            </a:r>
          </a:p>
          <a:p>
            <a:r>
              <a:rPr lang="pt-BR" dirty="0">
                <a:ea typeface="+mn-lt"/>
                <a:cs typeface="+mn-lt"/>
              </a:rPr>
              <a:t>Vantagens do C4 Model</a:t>
            </a:r>
            <a:endParaRPr lang="pt-BR" dirty="0">
              <a:ea typeface="Calibri"/>
              <a:cs typeface="Calibri"/>
            </a:endParaRPr>
          </a:p>
          <a:p>
            <a:pPr lvl="1"/>
            <a:r>
              <a:rPr lang="pt-BR" dirty="0">
                <a:ea typeface="+mn-lt"/>
                <a:cs typeface="+mn-lt"/>
              </a:rPr>
              <a:t>Simples de usar</a:t>
            </a:r>
            <a:endParaRPr lang="pt-BR" dirty="0">
              <a:ea typeface="Calibri"/>
              <a:cs typeface="Calibri"/>
            </a:endParaRPr>
          </a:p>
          <a:p>
            <a:pPr lvl="1"/>
            <a:r>
              <a:rPr lang="pt-BR" dirty="0">
                <a:ea typeface="+mn-lt"/>
                <a:cs typeface="+mn-lt"/>
              </a:rPr>
              <a:t>Flexível</a:t>
            </a:r>
            <a:endParaRPr lang="pt-BR">
              <a:ea typeface="Calibri"/>
              <a:cs typeface="Calibri"/>
            </a:endParaRPr>
          </a:p>
          <a:p>
            <a:pPr lvl="1"/>
            <a:r>
              <a:rPr lang="pt-BR" dirty="0">
                <a:ea typeface="+mn-lt"/>
                <a:cs typeface="+mn-lt"/>
              </a:rPr>
              <a:t>Escalável</a:t>
            </a:r>
            <a:endParaRPr lang="pt-BR" dirty="0">
              <a:ea typeface="Calibri"/>
              <a:cs typeface="Calibri"/>
            </a:endParaRPr>
          </a:p>
          <a:p>
            <a:pPr lvl="1"/>
            <a:r>
              <a:rPr lang="pt-BR" dirty="0">
                <a:ea typeface="+mn-lt"/>
                <a:cs typeface="+mn-lt"/>
              </a:rPr>
              <a:t>Pode ser usado para qualquer tipo de sistema</a:t>
            </a:r>
            <a:endParaRPr lang="pt-BR" dirty="0">
              <a:ea typeface="Calibri"/>
              <a:cs typeface="Calibri"/>
            </a:endParaRPr>
          </a:p>
          <a:p>
            <a:r>
              <a:rPr lang="pt-BR" dirty="0">
                <a:ea typeface="+mn-lt"/>
                <a:cs typeface="+mn-lt"/>
              </a:rPr>
              <a:t>Desvantagens do C4 Model</a:t>
            </a:r>
            <a:endParaRPr lang="pt-BR" dirty="0"/>
          </a:p>
          <a:p>
            <a:pPr lvl="1"/>
            <a:r>
              <a:rPr lang="pt-BR" dirty="0">
                <a:ea typeface="+mn-lt"/>
                <a:cs typeface="+mn-lt"/>
              </a:rPr>
              <a:t>Pode ser complexo para sistemas grandes</a:t>
            </a:r>
            <a:endParaRPr lang="pt-BR" dirty="0">
              <a:ea typeface="Calibri"/>
              <a:cs typeface="Calibri"/>
            </a:endParaRPr>
          </a:p>
          <a:p>
            <a:pPr lvl="1"/>
            <a:r>
              <a:rPr lang="pt-BR" dirty="0">
                <a:ea typeface="+mn-lt"/>
                <a:cs typeface="+mn-lt"/>
              </a:rPr>
              <a:t>Pode exigir muito tempo e esforço para criar</a:t>
            </a:r>
            <a:endParaRPr lang="pt-BR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1151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4F05D-A0CD-76FC-DB23-B47679B5B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Diagrama de Contexto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2A795B-0A48-3395-C402-F172C983D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1035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Fornece uma visão geral do sistema </a:t>
            </a:r>
            <a:endParaRPr lang="pt-BR" dirty="0">
              <a:ea typeface="Calibri" panose="020F0502020204030204"/>
              <a:cs typeface="Calibri" panose="020F0502020204030204"/>
            </a:endParaRPr>
          </a:p>
          <a:p>
            <a:r>
              <a:rPr lang="pt-BR" dirty="0">
                <a:ea typeface="+mn-lt"/>
                <a:cs typeface="+mn-lt"/>
              </a:rPr>
              <a:t>Inclui atores externos, sistemas e tecnologias</a:t>
            </a:r>
            <a:endParaRPr lang="pt-BR"/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DBC9EAEC-0948-1489-E3AF-1954BFBD9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126" y="1879343"/>
            <a:ext cx="6970143" cy="489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57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3F716-2FB2-4B69-C4AD-BEA0289A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Diagrama de Containers</a:t>
            </a:r>
            <a:endParaRPr lang="pt-BR" dirty="0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5723626A-678B-B3B7-9C24-B3732001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277" y="2199635"/>
            <a:ext cx="6269246" cy="441405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1EBEAE-BA0C-7E70-8803-4F5C80D93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8545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Mostra a estrutura do sistema</a:t>
            </a:r>
            <a:endParaRPr lang="pt-BR" dirty="0">
              <a:ea typeface="Calibri" panose="020F0502020204030204"/>
              <a:cs typeface="Calibri" panose="020F0502020204030204"/>
            </a:endParaRPr>
          </a:p>
          <a:p>
            <a:r>
              <a:rPr lang="pt-BR" dirty="0">
                <a:ea typeface="+mn-lt"/>
                <a:cs typeface="+mn-lt"/>
              </a:rPr>
              <a:t>Inclui contêineres, como aplicativos, serviços e bancos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507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03E9C-CD4A-B634-FBB8-45C93534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Diagrama de Componentes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98598D-D2C9-C087-BBC1-3DF2B1D8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2832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Mostra os componentes do sistema</a:t>
            </a:r>
            <a:endParaRPr lang="pt-BR" dirty="0">
              <a:ea typeface="Calibri"/>
              <a:cs typeface="Calibri"/>
            </a:endParaRPr>
          </a:p>
          <a:p>
            <a:r>
              <a:rPr lang="pt-BR" dirty="0">
                <a:ea typeface="+mn-lt"/>
                <a:cs typeface="+mn-lt"/>
              </a:rPr>
              <a:t>Inclui componentes, como classes, funções e arquivos</a:t>
            </a:r>
            <a:endParaRPr lang="pt-BR" dirty="0"/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86C4D09E-E5C0-0E30-DB46-A8FC8DCFF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109" y="2612985"/>
            <a:ext cx="5934973" cy="417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85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D24C1-5775-CF66-54E5-F6E89BA0F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a typeface="+mj-lt"/>
                <a:cs typeface="+mj-lt"/>
              </a:rPr>
              <a:t>Diagrama de Código</a:t>
            </a:r>
            <a:endParaRPr lang="pt-BR" dirty="0"/>
          </a:p>
          <a:p>
            <a:endParaRPr lang="pt-BR"/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95BC453A-E569-D650-576F-BB240EF35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844" y="1001800"/>
            <a:ext cx="7239718" cy="5652343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784133-1D99-0A44-B905-09DD5E655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361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Mostra o código do sistema</a:t>
            </a:r>
            <a:endParaRPr lang="pt-BR" dirty="0">
              <a:ea typeface="Calibri" panose="020F0502020204030204"/>
              <a:cs typeface="Calibri" panose="020F0502020204030204"/>
            </a:endParaRPr>
          </a:p>
          <a:p>
            <a:r>
              <a:rPr lang="pt-BR" dirty="0">
                <a:ea typeface="+mn-lt"/>
                <a:cs typeface="+mn-lt"/>
              </a:rPr>
              <a:t>Inclui classes, funções e arquivos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1042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C4118A-B523-45D9-B427-8E05B2DEA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01EAC3-70BA-AD78-0D98-3130FA8AF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57189"/>
            <a:ext cx="4899039" cy="334690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5. Construir por funcionalidade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C8F5A1-F8CE-0A06-DDBB-F446CBCD2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4068287"/>
            <a:ext cx="4899039" cy="206079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O código é desenvolvido aplicando melhoras práticas: TDD, Clean Code, ...</a:t>
            </a:r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4E34326D-3EA7-DD33-55CB-97FC1876FE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9" r="38820" b="-3"/>
          <a:stretch/>
        </p:blipFill>
        <p:spPr>
          <a:xfrm>
            <a:off x="6095999" y="10"/>
            <a:ext cx="610565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81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EF461-4A7B-886B-D79B-0035FDAD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/>
              <a:t>Vantagens e Desvantagens do FDD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516884-CC20-A94C-FAAC-CDB5756364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b="1">
                <a:ea typeface="+mn-lt"/>
                <a:cs typeface="+mn-lt"/>
              </a:rPr>
              <a:t>As vantagens são:</a:t>
            </a:r>
            <a:endParaRPr lang="pt-BR">
              <a:ea typeface="Calibri" panose="020F0502020204030204"/>
              <a:cs typeface="Calibri" panose="020F0502020204030204"/>
            </a:endParaRPr>
          </a:p>
          <a:p>
            <a:r>
              <a:rPr lang="pt-BR">
                <a:ea typeface="+mn-lt"/>
                <a:cs typeface="+mn-lt"/>
              </a:rPr>
              <a:t>Projetos bem estruturados desde a sua primeira fase;</a:t>
            </a:r>
            <a:endParaRPr lang="pt-BR"/>
          </a:p>
          <a:p>
            <a:r>
              <a:rPr lang="pt-BR">
                <a:ea typeface="+mn-lt"/>
                <a:cs typeface="+mn-lt"/>
              </a:rPr>
              <a:t>Equipes trabalham com as etapas de desenvolvimento com agilidade.</a:t>
            </a:r>
            <a:endParaRPr lang="pt-BR"/>
          </a:p>
          <a:p>
            <a:endParaRPr lang="pt-BR">
              <a:ea typeface="Calibri"/>
              <a:cs typeface="Calibri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588185-2446-2D31-495C-DFA0C25AEF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As desvantagens são: </a:t>
            </a:r>
            <a:endParaRPr lang="pt-BR">
              <a:ea typeface="Calibri" panose="020F0502020204030204"/>
              <a:cs typeface="Calibri" panose="020F0502020204030204"/>
            </a:endParaRPr>
          </a:p>
          <a:p>
            <a:r>
              <a:rPr lang="pt-BR">
                <a:ea typeface="+mn-lt"/>
                <a:cs typeface="+mn-lt"/>
              </a:rPr>
              <a:t>Aplicação pura de FDD possui muitos papéis;</a:t>
            </a:r>
            <a:endParaRPr lang="pt-BR"/>
          </a:p>
          <a:p>
            <a:r>
              <a:rPr lang="pt-BR">
                <a:ea typeface="+mn-lt"/>
                <a:cs typeface="+mn-lt"/>
              </a:rPr>
              <a:t>Grande produção de documentação escrita nas primeiras fases do projeto;</a:t>
            </a:r>
            <a:endParaRPr lang="pt-BR"/>
          </a:p>
          <a:p>
            <a:r>
              <a:rPr lang="pt-BR">
                <a:ea typeface="+mn-lt"/>
                <a:cs typeface="+mn-lt"/>
              </a:rPr>
              <a:t>O projeto depende muito das decisões dos programadores-chefe.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642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79966-BB5B-16EA-BE28-BD9B8F4F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ea typeface="Calibri Light"/>
                <a:cs typeface="Calibri Light"/>
              </a:rPr>
              <a:t>FDD em Portfólio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059773-D0DF-485F-1F87-B055A6E6D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pt-BR" dirty="0" err="1">
                <a:ea typeface="Calibri" panose="020F0502020204030204"/>
                <a:cs typeface="Calibri" panose="020F0502020204030204"/>
              </a:rPr>
              <a:t>Trello</a:t>
            </a:r>
            <a:r>
              <a:rPr lang="pt-BR" dirty="0">
                <a:ea typeface="Calibri" panose="020F0502020204030204"/>
                <a:cs typeface="Calibri" panose="020F0502020204030204"/>
              </a:rPr>
              <a:t> / Azure </a:t>
            </a:r>
            <a:r>
              <a:rPr lang="pt-BR" dirty="0" err="1">
                <a:ea typeface="Calibri" panose="020F0502020204030204"/>
                <a:cs typeface="Calibri" panose="020F0502020204030204"/>
              </a:rPr>
              <a:t>DevOps</a:t>
            </a:r>
            <a:r>
              <a:rPr lang="pt-BR" dirty="0">
                <a:ea typeface="Calibri" panose="020F0502020204030204"/>
                <a:cs typeface="Calibri" panose="020F0502020204030204"/>
              </a:rPr>
              <a:t> / </a:t>
            </a:r>
            <a:r>
              <a:rPr lang="pt-BR" dirty="0" err="1">
                <a:ea typeface="Calibri" panose="020F0502020204030204"/>
                <a:cs typeface="Calibri" panose="020F0502020204030204"/>
              </a:rPr>
              <a:t>Jira</a:t>
            </a:r>
            <a:r>
              <a:rPr lang="pt-BR" dirty="0">
                <a:ea typeface="Calibri" panose="020F0502020204030204"/>
                <a:cs typeface="Calibri" panose="020F0502020204030204"/>
              </a:rPr>
              <a:t> / ...</a:t>
            </a:r>
            <a:endParaRPr lang="pt-BR" dirty="0" err="1"/>
          </a:p>
          <a:p>
            <a:pPr marL="457200" indent="-457200"/>
            <a:r>
              <a:rPr lang="pt-BR" dirty="0">
                <a:ea typeface="Calibri" panose="020F0502020204030204"/>
                <a:cs typeface="Calibri" panose="020F0502020204030204"/>
              </a:rPr>
              <a:t>GitHub /Azure / ...  </a:t>
            </a:r>
          </a:p>
          <a:p>
            <a:pPr marL="457200" indent="-457200"/>
            <a:r>
              <a:rPr lang="pt-BR" dirty="0">
                <a:ea typeface="Calibri" panose="020F0502020204030204"/>
                <a:cs typeface="Calibri" panose="020F0502020204030204"/>
              </a:rPr>
              <a:t>Documentação mínima para comprovar System Design </a:t>
            </a:r>
          </a:p>
          <a:p>
            <a:pPr marL="914400" lvl="1"/>
            <a:r>
              <a:rPr lang="pt-BR" dirty="0">
                <a:ea typeface="Calibri" panose="020F0502020204030204"/>
                <a:cs typeface="Calibri" panose="020F0502020204030204"/>
              </a:rPr>
              <a:t>Diagrama de classes/objetos</a:t>
            </a:r>
          </a:p>
          <a:p>
            <a:pPr marL="914400" lvl="1"/>
            <a:r>
              <a:rPr lang="pt-BR" dirty="0">
                <a:ea typeface="+mn-lt"/>
                <a:cs typeface="+mn-lt"/>
              </a:rPr>
              <a:t>Diagrama de </a:t>
            </a:r>
            <a:r>
              <a:rPr lang="pt-BR" dirty="0" err="1">
                <a:ea typeface="+mn-lt"/>
                <a:cs typeface="+mn-lt"/>
              </a:rPr>
              <a:t>deployment</a:t>
            </a:r>
            <a:endParaRPr lang="pt-BR" dirty="0" err="1">
              <a:ea typeface="Calibri" panose="020F0502020204030204"/>
              <a:cs typeface="Calibri" panose="020F0502020204030204"/>
            </a:endParaRPr>
          </a:p>
          <a:p>
            <a:pPr marL="457200" indent="-457200"/>
            <a:endParaRPr lang="pt-BR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9487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AD1CCB-BF75-47E2-D9FE-AB887E2A75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9671" r="-2" b="-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9BB3617-A66D-F4F4-259D-D8989A6D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Como ficou o exercício da aula passada?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B7DF36-DBD6-6B53-A96F-1D9AE728F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000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7D94D-CFE5-FC46-25FB-23A212BE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10" y="5691"/>
            <a:ext cx="10515600" cy="1325563"/>
          </a:xfrm>
        </p:spPr>
        <p:txBody>
          <a:bodyPr/>
          <a:lstStyle/>
          <a:p>
            <a:r>
              <a:rPr lang="pt-BR" dirty="0">
                <a:cs typeface="Calibri Light"/>
              </a:rPr>
              <a:t>Exercício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8DB7E2-1109-0B87-E8A6-A4337DB6F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4506" y="6961"/>
            <a:ext cx="9759894" cy="971914"/>
          </a:xfrm>
        </p:spPr>
        <p:txBody>
          <a:bodyPr>
            <a:normAutofit/>
          </a:bodyPr>
          <a:lstStyle/>
          <a:p>
            <a:r>
              <a:rPr lang="pt-BR" b="0" dirty="0">
                <a:ea typeface="+mn-lt"/>
                <a:cs typeface="+mn-lt"/>
              </a:rPr>
              <a:t>Crie um </a:t>
            </a:r>
            <a:r>
              <a:rPr lang="pt-BR" b="0" dirty="0" err="1">
                <a:ea typeface="+mn-lt"/>
                <a:cs typeface="+mn-lt"/>
              </a:rPr>
              <a:t>Kanban</a:t>
            </a:r>
            <a:r>
              <a:rPr lang="pt-BR" b="0" dirty="0">
                <a:ea typeface="+mn-lt"/>
                <a:cs typeface="+mn-lt"/>
              </a:rPr>
              <a:t> (</a:t>
            </a:r>
            <a:r>
              <a:rPr lang="pt-BR" b="0" dirty="0" err="1">
                <a:ea typeface="+mn-lt"/>
                <a:cs typeface="+mn-lt"/>
              </a:rPr>
              <a:t>Trello</a:t>
            </a:r>
            <a:r>
              <a:rPr lang="pt-BR" b="0" dirty="0">
                <a:ea typeface="+mn-lt"/>
                <a:cs typeface="+mn-lt"/>
              </a:rPr>
              <a:t> altamente recomendável) e organize a lista de </a:t>
            </a:r>
            <a:r>
              <a:rPr lang="pt-BR" b="0" dirty="0" err="1">
                <a:ea typeface="+mn-lt"/>
                <a:cs typeface="+mn-lt"/>
              </a:rPr>
              <a:t>features</a:t>
            </a:r>
            <a:r>
              <a:rPr lang="pt-BR" b="0" dirty="0">
                <a:ea typeface="+mn-lt"/>
                <a:cs typeface="+mn-lt"/>
              </a:rPr>
              <a:t> abaixo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B3A6E9-9840-1388-3D5E-E37AAFCF3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4" y="1201304"/>
            <a:ext cx="5834030" cy="5526409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 algn="just">
              <a:buNone/>
            </a:pPr>
            <a:r>
              <a:rPr lang="pt-BR" dirty="0">
                <a:ea typeface="+mn-lt"/>
                <a:cs typeface="+mn-lt"/>
              </a:rPr>
              <a:t>1 Como usuário, eu quero ser capaz de criar tarefas e atribuir-lhes uma prioridade, para que eu possa me concentrar nas tarefas mais importantes primeiro.</a:t>
            </a:r>
            <a:endParaRPr lang="pt-BR">
              <a:cs typeface="Calibri" panose="020F0502020204030204"/>
            </a:endParaRPr>
          </a:p>
          <a:p>
            <a:pPr marL="0" indent="0" algn="just">
              <a:buNone/>
            </a:pPr>
            <a:r>
              <a:rPr lang="pt-BR" dirty="0">
                <a:ea typeface="+mn-lt"/>
                <a:cs typeface="+mn-lt"/>
              </a:rPr>
              <a:t>2  Como usuário, eu quero ser capaz de definir datas de vencimento para minhas tarefas, para que eu possa planejar minha semana de trabalho com antecedência.</a:t>
            </a:r>
          </a:p>
          <a:p>
            <a:pPr marL="0" indent="0" algn="just">
              <a:buNone/>
            </a:pPr>
            <a:r>
              <a:rPr lang="pt-BR" dirty="0">
                <a:ea typeface="+mn-lt"/>
                <a:cs typeface="+mn-lt"/>
              </a:rPr>
              <a:t>3  Como usuário, eu quero ser capaz de criar listas de tarefas com vários itens, para que eu possa agrupar tarefas relacionadas em um só lugar.</a:t>
            </a:r>
          </a:p>
          <a:p>
            <a:pPr marL="0" indent="0" algn="just">
              <a:buNone/>
            </a:pPr>
            <a:r>
              <a:rPr lang="pt-BR" dirty="0">
                <a:ea typeface="+mn-lt"/>
                <a:cs typeface="+mn-lt"/>
              </a:rPr>
              <a:t>4 Como usuário, eu quero ser capaz de compartilhar minhas tarefas com outras pessoas, para que possamos colaborar em projetos em equipe.</a:t>
            </a:r>
            <a:endParaRPr lang="pt-BR"/>
          </a:p>
          <a:p>
            <a:pPr marL="0" indent="0" algn="just">
              <a:buNone/>
            </a:pPr>
            <a:r>
              <a:rPr lang="pt-BR" dirty="0">
                <a:ea typeface="+mn-lt"/>
                <a:cs typeface="+mn-lt"/>
              </a:rPr>
              <a:t>5 Como usuário, eu quero ser capaz de marcar minhas tarefas como concluídas, para que eu possa ter um senso de realização e progredir em direção aos meus objetivos.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5BBF33C-63C6-050C-C997-50B8DE7D5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28426" y="1201304"/>
            <a:ext cx="6022995" cy="539701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 algn="just">
              <a:buNone/>
            </a:pPr>
            <a:r>
              <a:rPr lang="pt-BR" dirty="0">
                <a:ea typeface="+mn-lt"/>
                <a:cs typeface="+mn-lt"/>
              </a:rPr>
              <a:t>6 Como usuário, eu quero ser capaz de receber lembretes de tarefas pendentes em horários específicos, para que eu não perca prazos importantes.</a:t>
            </a:r>
            <a:endParaRPr lang="pt-BR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pt-BR" dirty="0">
                <a:ea typeface="+mn-lt"/>
                <a:cs typeface="+mn-lt"/>
              </a:rPr>
              <a:t>7 Como usuário, eu quero ser capaz de definir </a:t>
            </a:r>
            <a:r>
              <a:rPr lang="pt-BR" dirty="0" err="1">
                <a:ea typeface="+mn-lt"/>
                <a:cs typeface="+mn-lt"/>
              </a:rPr>
              <a:t>tags</a:t>
            </a:r>
            <a:r>
              <a:rPr lang="pt-BR" dirty="0">
                <a:ea typeface="+mn-lt"/>
                <a:cs typeface="+mn-lt"/>
              </a:rPr>
              <a:t> personalizadas para minhas tarefas, para que eu possa facilmente classificá-las por tipo, projeto, ou qualquer outra categoria que eu escolher.</a:t>
            </a:r>
          </a:p>
          <a:p>
            <a:pPr marL="0" indent="0" algn="just">
              <a:buNone/>
            </a:pPr>
            <a:r>
              <a:rPr lang="pt-BR" dirty="0">
                <a:ea typeface="+mn-lt"/>
                <a:cs typeface="+mn-lt"/>
              </a:rPr>
              <a:t>8 Como usuário, eu quero ser capaz de sincronizar minhas tarefas em vários dispositivos, para que eu possa acessá-las em qualquer lugar e a qualquer momento.</a:t>
            </a:r>
          </a:p>
          <a:p>
            <a:pPr marL="0" indent="0" algn="just">
              <a:buNone/>
            </a:pPr>
            <a:r>
              <a:rPr lang="pt-BR" dirty="0">
                <a:ea typeface="+mn-lt"/>
                <a:cs typeface="+mn-lt"/>
              </a:rPr>
              <a:t>9 Como usuário, eu quero ser capaz de criar lembretes recorrentes para tarefas que eu faço com frequência, para que eu possa automatizar parte do meu fluxo de trabalho.</a:t>
            </a:r>
          </a:p>
          <a:p>
            <a:pPr marL="0" indent="0" algn="just">
              <a:buNone/>
            </a:pPr>
            <a:r>
              <a:rPr lang="pt-BR" dirty="0">
                <a:ea typeface="+mn-lt"/>
                <a:cs typeface="+mn-lt"/>
              </a:rPr>
              <a:t>10 Como usuário, eu quero ser capaz de criar notas e comentários em minhas tarefas, para que eu possa manter informações importantes e atualizações relacionadas a uma tarefa específica.</a:t>
            </a:r>
            <a:endParaRPr lang="pt-BR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5953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7DAAC-CBB9-C1DF-B98E-0C0C2E30A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cs typeface="Calibri Light"/>
              </a:rPr>
              <a:t>Github</a:t>
            </a:r>
            <a:endParaRPr lang="pt-BR" dirty="0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BCE042-EE09-3B04-37F1-20C047971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pt-BR" sz="2400" dirty="0">
                <a:ea typeface="+mn-lt"/>
                <a:cs typeface="+mn-lt"/>
                <a:hlinkClick r:id="rId2"/>
              </a:rPr>
              <a:t>https://github.com/CatolicaSC-Portfolio/The-Portfolio-Playbook/</a:t>
            </a:r>
            <a:endParaRPr lang="pt-BR" sz="2400" dirty="0">
              <a:ea typeface="+mn-lt"/>
              <a:cs typeface="+mn-lt"/>
            </a:endParaRPr>
          </a:p>
          <a:p>
            <a:pPr marL="457200" indent="-457200"/>
            <a:r>
              <a:rPr lang="pt-BR" sz="2400" dirty="0">
                <a:ea typeface="+mn-lt"/>
                <a:cs typeface="+mn-lt"/>
                <a:hlinkClick r:id="rId3"/>
              </a:rPr>
              <a:t>https://github.com/CatolicaSC-Portfolio/The-Portfolio-Playbook/wiki</a:t>
            </a:r>
            <a:r>
              <a:rPr lang="pt-BR" sz="2400" dirty="0">
                <a:ea typeface="+mn-lt"/>
                <a:cs typeface="+mn-lt"/>
              </a:rPr>
              <a:t> </a:t>
            </a:r>
            <a:endParaRPr lang="pt-BR" sz="2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92405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E3C8A-C11A-4D70-AE51-6F3D5DF3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FDD - </a:t>
            </a:r>
            <a:r>
              <a:rPr lang="pt-BR" err="1">
                <a:ea typeface="+mj-lt"/>
                <a:cs typeface="+mj-lt"/>
              </a:rPr>
              <a:t>Feature</a:t>
            </a:r>
            <a:r>
              <a:rPr lang="pt-BR">
                <a:ea typeface="+mj-lt"/>
                <a:cs typeface="+mj-lt"/>
              </a:rPr>
              <a:t> </a:t>
            </a:r>
            <a:r>
              <a:rPr lang="pt-BR" err="1">
                <a:ea typeface="+mj-lt"/>
                <a:cs typeface="+mj-lt"/>
              </a:rPr>
              <a:t>Driven</a:t>
            </a:r>
            <a:r>
              <a:rPr lang="pt-BR">
                <a:ea typeface="+mj-lt"/>
                <a:cs typeface="+mj-lt"/>
              </a:rPr>
              <a:t> </a:t>
            </a:r>
            <a:r>
              <a:rPr lang="pt-BR" err="1">
                <a:ea typeface="+mj-lt"/>
                <a:cs typeface="+mj-lt"/>
              </a:rPr>
              <a:t>Development</a:t>
            </a:r>
            <a:endParaRPr lang="pt-BR" err="1">
              <a:cs typeface="Calibri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D64FBF-9C91-1C76-5F01-0844796E5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Criado por </a:t>
            </a:r>
            <a:r>
              <a:rPr lang="pt-BR">
                <a:ea typeface="+mn-lt"/>
                <a:cs typeface="+mn-lt"/>
              </a:rPr>
              <a:t>Jeff de Luca e Peter </a:t>
            </a:r>
            <a:r>
              <a:rPr lang="pt-BR" err="1">
                <a:ea typeface="+mn-lt"/>
                <a:cs typeface="+mn-lt"/>
              </a:rPr>
              <a:t>Coad</a:t>
            </a:r>
            <a:r>
              <a:rPr lang="pt-BR">
                <a:ea typeface="+mn-lt"/>
                <a:cs typeface="+mn-lt"/>
              </a:rPr>
              <a:t>  por conta de um projeto que ia muito mal. </a:t>
            </a:r>
          </a:p>
          <a:p>
            <a:r>
              <a:rPr lang="pt-BR">
                <a:cs typeface="Calibri"/>
              </a:rPr>
              <a:t>Desenvolvimento Guiado por Funcionalidades em Tradução Livre</a:t>
            </a:r>
            <a:endParaRPr lang="pt-BR">
              <a:ea typeface="Calibri"/>
              <a:cs typeface="Calibri"/>
            </a:endParaRPr>
          </a:p>
          <a:p>
            <a:endParaRPr lang="pt-BR">
              <a:ea typeface="Calibri"/>
              <a:cs typeface="Calibri"/>
            </a:endParaRPr>
          </a:p>
          <a:p>
            <a:r>
              <a:rPr lang="pt-BR" b="1" err="1">
                <a:ea typeface="+mn-lt"/>
                <a:cs typeface="+mn-lt"/>
              </a:rPr>
              <a:t>Feature</a:t>
            </a:r>
            <a:r>
              <a:rPr lang="pt-BR" b="1">
                <a:ea typeface="Calibri"/>
                <a:cs typeface="Calibri"/>
              </a:rPr>
              <a:t>/Funcionalidade: </a:t>
            </a:r>
            <a:r>
              <a:rPr lang="pt-BR">
                <a:ea typeface="Calibri"/>
                <a:cs typeface="Calibri"/>
              </a:rPr>
              <a:t>é uma característica pequena para ser implementada no máximo em uma iteração e oferecendo valor ao cliente.</a:t>
            </a:r>
            <a:endParaRPr lang="pt-BR"/>
          </a:p>
          <a:p>
            <a:endParaRPr lang="pt-BR">
              <a:ea typeface="+mn-lt"/>
              <a:cs typeface="+mn-lt"/>
            </a:endParaRPr>
          </a:p>
          <a:p>
            <a:pPr marL="0" indent="0">
              <a:buNone/>
            </a:pPr>
            <a:endParaRPr lang="pt-BR" b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2316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aixas Em Estante de Armazém">
            <a:extLst>
              <a:ext uri="{FF2B5EF4-FFF2-40B4-BE49-F238E27FC236}">
                <a16:creationId xmlns:a16="http://schemas.microsoft.com/office/drawing/2014/main" id="{78A64E9F-C68D-8ACD-F8DF-B57002446A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4804" b="1092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767EB2E-791E-8D3B-3869-CD93A64BC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99688"/>
          </a:xfrm>
        </p:spPr>
        <p:txBody>
          <a:bodyPr>
            <a:noAutofit/>
          </a:bodyPr>
          <a:lstStyle/>
          <a:p>
            <a:endParaRPr lang="pt-BR" sz="7200">
              <a:solidFill>
                <a:srgbClr val="FFFFFF"/>
              </a:solidFill>
              <a:ea typeface="Calibri Light" panose="020F0302020204030204"/>
              <a:cs typeface="Calibri Light" panose="020F0302020204030204"/>
            </a:endParaRPr>
          </a:p>
          <a:p>
            <a:r>
              <a:rPr lang="pt-BR" sz="4400">
                <a:ea typeface="+mj-lt"/>
                <a:cs typeface="+mj-lt"/>
              </a:rPr>
              <a:t> FDD se preocupa em entregar aplicabilidade. Em outras palavras, é uma função com valor para o cliente que pode ser desenvolvida em duas ou menos semanas. </a:t>
            </a:r>
            <a:endParaRPr lang="pt-BR" sz="7200"/>
          </a:p>
        </p:txBody>
      </p:sp>
    </p:spTree>
    <p:extLst>
      <p:ext uri="{BB962C8B-B14F-4D97-AF65-F5344CB8AC3E}">
        <p14:creationId xmlns:p14="http://schemas.microsoft.com/office/powerpoint/2010/main" val="2199128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lanejamento baixo em uma mesa">
            <a:extLst>
              <a:ext uri="{FF2B5EF4-FFF2-40B4-BE49-F238E27FC236}">
                <a16:creationId xmlns:a16="http://schemas.microsoft.com/office/drawing/2014/main" id="{7740CFF5-B10B-3FE8-ECA3-CDAF3E31C8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52" r="4774" b="8270"/>
          <a:stretch/>
        </p:blipFill>
        <p:spPr>
          <a:xfrm>
            <a:off x="20" y="10"/>
            <a:ext cx="12186164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DCC148-7235-2B9C-13F0-069D3C72F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3759240" cy="1344975"/>
          </a:xfrm>
        </p:spPr>
        <p:txBody>
          <a:bodyPr>
            <a:normAutofit/>
          </a:bodyPr>
          <a:lstStyle/>
          <a:p>
            <a:r>
              <a:rPr lang="pt-BR" sz="4000">
                <a:ea typeface="Calibri Light"/>
                <a:cs typeface="Calibri Light"/>
              </a:rPr>
              <a:t>Como?</a:t>
            </a:r>
            <a:endParaRPr lang="pt-BR" sz="400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657C45-BED5-C9E1-DB77-A3488D32E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707" y="2121763"/>
            <a:ext cx="4230167" cy="377301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pt-BR" sz="2400" dirty="0">
                <a:ea typeface="+mn-lt"/>
                <a:cs typeface="+mn-lt"/>
              </a:rPr>
              <a:t>Aplica 5 processos: </a:t>
            </a:r>
          </a:p>
          <a:p>
            <a:pPr marL="457200" indent="-457200">
              <a:buAutoNum type="arabicPeriod"/>
            </a:pPr>
            <a:r>
              <a:rPr lang="pt-BR" sz="2400" dirty="0">
                <a:ea typeface="+mn-lt"/>
                <a:cs typeface="+mn-lt"/>
              </a:rPr>
              <a:t>desenvolvimento de modelo geral, </a:t>
            </a:r>
          </a:p>
          <a:p>
            <a:pPr marL="457200" indent="-457200">
              <a:buAutoNum type="arabicPeriod"/>
            </a:pPr>
            <a:r>
              <a:rPr lang="pt-BR" sz="2400" dirty="0">
                <a:ea typeface="+mn-lt"/>
                <a:cs typeface="+mn-lt"/>
              </a:rPr>
              <a:t>criação de lista de funcionalidades, </a:t>
            </a:r>
          </a:p>
          <a:p>
            <a:pPr marL="457200" indent="-457200">
              <a:buAutoNum type="arabicPeriod"/>
            </a:pPr>
            <a:r>
              <a:rPr lang="pt-BR" sz="2400" dirty="0">
                <a:ea typeface="+mn-lt"/>
                <a:cs typeface="+mn-lt"/>
              </a:rPr>
              <a:t>planejamento por funcionalidade, </a:t>
            </a:r>
          </a:p>
          <a:p>
            <a:pPr marL="457200" indent="-457200">
              <a:buAutoNum type="arabicPeriod"/>
            </a:pPr>
            <a:r>
              <a:rPr lang="pt-BR" sz="2400" dirty="0">
                <a:ea typeface="+mn-lt"/>
                <a:cs typeface="+mn-lt"/>
              </a:rPr>
              <a:t>modelagem por funcionalidade </a:t>
            </a:r>
          </a:p>
          <a:p>
            <a:pPr marL="457200" indent="-457200">
              <a:buAutoNum type="arabicPeriod"/>
            </a:pPr>
            <a:r>
              <a:rPr lang="pt-BR" sz="2400" dirty="0">
                <a:ea typeface="+mn-lt"/>
                <a:cs typeface="+mn-lt"/>
              </a:rPr>
              <a:t>construção por funcionalidade.</a:t>
            </a:r>
            <a:endParaRPr lang="pt-BR" sz="2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4265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FB73AC-FF02-9128-A3D6-662A0BAA9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pt-BR" sz="5600"/>
              <a:t>1. Desenvolver um modelo geral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Espaço Reservado para Conteúdo 2">
            <a:extLst>
              <a:ext uri="{FF2B5EF4-FFF2-40B4-BE49-F238E27FC236}">
                <a16:creationId xmlns:a16="http://schemas.microsoft.com/office/drawing/2014/main" id="{E6F683B5-70E4-95CF-4931-1D0DA91AA0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2429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6513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5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FB73AC-FF02-9128-A3D6-662A0BAA9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pt-BR" sz="4000"/>
              <a:t>2. Gerar uma lista de </a:t>
            </a:r>
            <a:br>
              <a:rPr lang="pt-BR" sz="4000">
                <a:ea typeface="Calibri Light"/>
                <a:cs typeface="Calibri Light"/>
              </a:rPr>
            </a:br>
            <a:r>
              <a:rPr lang="pt-BR" sz="4000"/>
              <a:t>Funcionalidade</a:t>
            </a:r>
          </a:p>
          <a:p>
            <a:endParaRPr lang="pt-BR" sz="4000">
              <a:ea typeface="Calibri Light"/>
              <a:cs typeface="Calibri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06C17F-7C82-E058-BABC-9C170E0EA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2000">
                <a:ea typeface="+mn-lt"/>
                <a:cs typeface="+mn-lt"/>
              </a:rPr>
              <a:t>É criada uma lista de funcionalidades do sistema, descrevendo e identificando a área de domínio de cada uma delas. </a:t>
            </a:r>
            <a:r>
              <a:rPr lang="pt-BR" sz="2000" b="1">
                <a:ea typeface="+mn-lt"/>
                <a:cs typeface="+mn-lt"/>
              </a:rPr>
              <a:t>Devem gerar valor para o cliente. </a:t>
            </a:r>
            <a:endParaRPr lang="pt-BR" sz="2000"/>
          </a:p>
          <a:p>
            <a:r>
              <a:rPr lang="pt-BR" sz="2000">
                <a:ea typeface="+mn-lt"/>
                <a:cs typeface="+mn-lt"/>
              </a:rPr>
              <a:t>Pode ser utilizado histórias de usuário.</a:t>
            </a:r>
            <a:endParaRPr lang="pt-BR" sz="2000"/>
          </a:p>
          <a:p>
            <a:r>
              <a:rPr lang="pt-BR" sz="2000">
                <a:ea typeface="+mn-lt"/>
                <a:cs typeface="+mn-lt"/>
              </a:rPr>
              <a:t>Não devem levar mais de duas semanas para serem concluídos.</a:t>
            </a:r>
          </a:p>
          <a:p>
            <a:r>
              <a:rPr lang="pt-BR" sz="2000">
                <a:ea typeface="+mn-lt"/>
                <a:cs typeface="+mn-lt"/>
              </a:rPr>
              <a:t>São ordenados na lista por ordem de prioridade no desenvolvimento.</a:t>
            </a:r>
          </a:p>
          <a:p>
            <a:endParaRPr lang="pt-BR" sz="2000">
              <a:ea typeface="+mn-lt"/>
              <a:cs typeface="+mn-lt"/>
            </a:endParaRPr>
          </a:p>
        </p:txBody>
      </p:sp>
      <p:pic>
        <p:nvPicPr>
          <p:cNvPr id="5" name="Picture 4" descr="Caneta colocada na parte superior de uma linha de assinatura">
            <a:extLst>
              <a:ext uri="{FF2B5EF4-FFF2-40B4-BE49-F238E27FC236}">
                <a16:creationId xmlns:a16="http://schemas.microsoft.com/office/drawing/2014/main" id="{EA093077-B5D3-88D3-B55E-4D67D1B308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82" r="824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78699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B2122E-3719-E5B4-9FA7-48467CD07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6"/>
            <a:ext cx="9792471" cy="20570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3. Planejar por funcionalidade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0D29FE-4624-606F-8766-023289D40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2957665"/>
            <a:ext cx="9792471" cy="317142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É feito o planejamento de desenvolvimento delas.</a:t>
            </a:r>
          </a:p>
          <a:p>
            <a:pPr marL="0" indent="0">
              <a:buNone/>
            </a:pPr>
            <a:r>
              <a:rPr lang="pt-BR" sz="2000">
                <a:ea typeface="+mn-lt"/>
                <a:cs typeface="+mn-lt"/>
              </a:rPr>
              <a:t>Estruture em pacotes de incremento. </a:t>
            </a: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>
              <a:ea typeface="Calibri"/>
              <a:cs typeface="Calibri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AFE38F05-9DEE-782E-875F-C8977EB5D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892" y="3264636"/>
            <a:ext cx="3565525" cy="358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285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Tema do Office</vt:lpstr>
      <vt:lpstr>G0289 - PORTIFÓLIO DE PROJETO</vt:lpstr>
      <vt:lpstr>Como ficou o exercício da aula passada?</vt:lpstr>
      <vt:lpstr>Github</vt:lpstr>
      <vt:lpstr>FDD - Feature Driven Development</vt:lpstr>
      <vt:lpstr>  FDD se preocupa em entregar aplicabilidade. Em outras palavras, é uma função com valor para o cliente que pode ser desenvolvida em duas ou menos semanas. </vt:lpstr>
      <vt:lpstr>Como?</vt:lpstr>
      <vt:lpstr>1. Desenvolver um modelo geral</vt:lpstr>
      <vt:lpstr>2. Gerar uma lista de  Funcionalidade </vt:lpstr>
      <vt:lpstr>3. Planejar por funcionalidade</vt:lpstr>
      <vt:lpstr>4. Modelagem por Funcionalidade </vt:lpstr>
      <vt:lpstr>O que a Modelagem devem conter?</vt:lpstr>
      <vt:lpstr>C4 model</vt:lpstr>
      <vt:lpstr>Diagrama de Contexto</vt:lpstr>
      <vt:lpstr>Diagrama de Containers</vt:lpstr>
      <vt:lpstr>Diagrama de Componentes</vt:lpstr>
      <vt:lpstr>Diagrama de Código </vt:lpstr>
      <vt:lpstr>5. Construir por funcionalidade</vt:lpstr>
      <vt:lpstr>Vantagens e Desvantagens do FDD</vt:lpstr>
      <vt:lpstr>FDD em Portfólio</vt:lpstr>
      <vt:lpstr>Exercício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/>
  <cp:revision>174</cp:revision>
  <dcterms:created xsi:type="dcterms:W3CDTF">2022-08-15T02:22:45Z</dcterms:created>
  <dcterms:modified xsi:type="dcterms:W3CDTF">2023-08-21T18:54:19Z</dcterms:modified>
</cp:coreProperties>
</file>