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73" r:id="rId7"/>
    <p:sldId id="274" r:id="rId8"/>
    <p:sldId id="275" r:id="rId9"/>
    <p:sldId id="277" r:id="rId10"/>
    <p:sldId id="278" r:id="rId11"/>
    <p:sldId id="276" r:id="rId12"/>
    <p:sldId id="268" r:id="rId13"/>
    <p:sldId id="279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13AF2-17FD-4230-BE12-7F439090FCBA}" v="664" dt="2022-08-15T21:40:24.072"/>
    <p1510:client id="{38CE1692-B45A-4FCE-B74D-56CAC5A815B0}" v="724" dt="2023-08-28T21:53:45.074"/>
    <p1510:client id="{489D3834-4F6E-478A-A1B4-19DA2C9D889F}" v="158" dt="2023-02-28T21:06:32.807"/>
    <p1510:client id="{95B078D6-0434-465A-9650-50782A960D8A}" v="58" dt="2022-08-22T18:28:39.178"/>
    <p1510:client id="{9FC27D8F-679C-417B-BF8C-1D8934FB1962}" v="1435" dt="2023-03-07T00:15:22.965"/>
    <p1510:client id="{A8EAF1F0-323F-4475-8BAF-7AE8F2D9D92B}" v="13" dt="2022-08-15T11:29:07.575"/>
    <p1510:client id="{B26DD998-8A25-4296-972D-1D3B9CAB2AAA}" v="90" dt="2023-08-28T22:16:06.951"/>
    <p1510:client id="{B7E560AC-D35A-4519-9F8F-2B2958709C82}" v="146" dt="2022-08-15T11:21:37.600"/>
    <p1510:client id="{BCA40F81-7A83-4741-B296-CDF7FEFC9CE4}" v="138" dt="2023-02-28T22:37:28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76131-F734-479C-BE38-2AB437C104D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754F3C7-38E7-4747-9CFF-0E1127F7A946}">
      <dgm:prSet/>
      <dgm:spPr/>
      <dgm:t>
        <a:bodyPr/>
        <a:lstStyle/>
        <a:p>
          <a:r>
            <a:rPr lang="pt-BR"/>
            <a:t>Tema refere-se ao problema específico que o projeto visa resolver. </a:t>
          </a:r>
          <a:endParaRPr lang="en-US"/>
        </a:p>
      </dgm:t>
    </dgm:pt>
    <dgm:pt modelId="{A92E64DB-1A52-42CD-9604-40299300A1CA}" type="parTrans" cxnId="{EDD2F9B6-A4CE-4B4B-B2EC-EF7370623E9A}">
      <dgm:prSet/>
      <dgm:spPr/>
      <dgm:t>
        <a:bodyPr/>
        <a:lstStyle/>
        <a:p>
          <a:endParaRPr lang="en-US"/>
        </a:p>
      </dgm:t>
    </dgm:pt>
    <dgm:pt modelId="{C410E8E4-7AE8-44E3-8F3F-B4D09A963A42}" type="sibTrans" cxnId="{EDD2F9B6-A4CE-4B4B-B2EC-EF7370623E9A}">
      <dgm:prSet/>
      <dgm:spPr/>
      <dgm:t>
        <a:bodyPr/>
        <a:lstStyle/>
        <a:p>
          <a:endParaRPr lang="en-US"/>
        </a:p>
      </dgm:t>
    </dgm:pt>
    <dgm:pt modelId="{F79EE28E-A9FA-4FE8-A683-8FDE21DA7105}">
      <dgm:prSet/>
      <dgm:spPr/>
      <dgm:t>
        <a:bodyPr/>
        <a:lstStyle/>
        <a:p>
          <a:r>
            <a:rPr lang="pt-BR"/>
            <a:t>É a base para a defesa e deve ser claramente identificado e justificado em termos de relevância e importância.</a:t>
          </a:r>
          <a:endParaRPr lang="en-US"/>
        </a:p>
      </dgm:t>
    </dgm:pt>
    <dgm:pt modelId="{752E745C-BACB-42D2-8EA3-1114CDDFB7AA}" type="parTrans" cxnId="{F2371F6E-0121-4673-93D0-6922C84C593A}">
      <dgm:prSet/>
      <dgm:spPr/>
      <dgm:t>
        <a:bodyPr/>
        <a:lstStyle/>
        <a:p>
          <a:endParaRPr lang="en-US"/>
        </a:p>
      </dgm:t>
    </dgm:pt>
    <dgm:pt modelId="{25C8DEF9-B54C-44F7-8F57-C1314A45E7A5}" type="sibTrans" cxnId="{F2371F6E-0121-4673-93D0-6922C84C593A}">
      <dgm:prSet/>
      <dgm:spPr/>
      <dgm:t>
        <a:bodyPr/>
        <a:lstStyle/>
        <a:p>
          <a:endParaRPr lang="en-US"/>
        </a:p>
      </dgm:t>
    </dgm:pt>
    <dgm:pt modelId="{9CFAB398-5156-491D-A30F-96456A2E723F}" type="pres">
      <dgm:prSet presAssocID="{36176131-F734-479C-BE38-2AB437C104D2}" presName="vert0" presStyleCnt="0">
        <dgm:presLayoutVars>
          <dgm:dir/>
          <dgm:animOne val="branch"/>
          <dgm:animLvl val="lvl"/>
        </dgm:presLayoutVars>
      </dgm:prSet>
      <dgm:spPr/>
    </dgm:pt>
    <dgm:pt modelId="{507FA682-5B14-459D-B36B-EA612503259A}" type="pres">
      <dgm:prSet presAssocID="{D754F3C7-38E7-4747-9CFF-0E1127F7A946}" presName="thickLine" presStyleLbl="alignNode1" presStyleIdx="0" presStyleCnt="2"/>
      <dgm:spPr/>
    </dgm:pt>
    <dgm:pt modelId="{D7F9BC22-D4EC-467D-9974-80A8B57F8453}" type="pres">
      <dgm:prSet presAssocID="{D754F3C7-38E7-4747-9CFF-0E1127F7A946}" presName="horz1" presStyleCnt="0"/>
      <dgm:spPr/>
    </dgm:pt>
    <dgm:pt modelId="{D7849F16-4B6A-4D8A-B676-DEDB20532096}" type="pres">
      <dgm:prSet presAssocID="{D754F3C7-38E7-4747-9CFF-0E1127F7A946}" presName="tx1" presStyleLbl="revTx" presStyleIdx="0" presStyleCnt="2"/>
      <dgm:spPr/>
    </dgm:pt>
    <dgm:pt modelId="{B85CA293-0EBC-4F7C-8780-72D74C4EF29F}" type="pres">
      <dgm:prSet presAssocID="{D754F3C7-38E7-4747-9CFF-0E1127F7A946}" presName="vert1" presStyleCnt="0"/>
      <dgm:spPr/>
    </dgm:pt>
    <dgm:pt modelId="{630F82D8-91CD-4042-9438-6386F0F09134}" type="pres">
      <dgm:prSet presAssocID="{F79EE28E-A9FA-4FE8-A683-8FDE21DA7105}" presName="thickLine" presStyleLbl="alignNode1" presStyleIdx="1" presStyleCnt="2"/>
      <dgm:spPr/>
    </dgm:pt>
    <dgm:pt modelId="{4D518A4E-3208-4721-8977-DE7C15DA0B8F}" type="pres">
      <dgm:prSet presAssocID="{F79EE28E-A9FA-4FE8-A683-8FDE21DA7105}" presName="horz1" presStyleCnt="0"/>
      <dgm:spPr/>
    </dgm:pt>
    <dgm:pt modelId="{5B56B08F-A292-4397-B7A7-8E7FAFA1AF6A}" type="pres">
      <dgm:prSet presAssocID="{F79EE28E-A9FA-4FE8-A683-8FDE21DA7105}" presName="tx1" presStyleLbl="revTx" presStyleIdx="1" presStyleCnt="2"/>
      <dgm:spPr/>
    </dgm:pt>
    <dgm:pt modelId="{FDF1DC97-A087-4829-9D11-F7E917AF9FE8}" type="pres">
      <dgm:prSet presAssocID="{F79EE28E-A9FA-4FE8-A683-8FDE21DA7105}" presName="vert1" presStyleCnt="0"/>
      <dgm:spPr/>
    </dgm:pt>
  </dgm:ptLst>
  <dgm:cxnLst>
    <dgm:cxn modelId="{D47D3664-4F03-4514-8B89-E32FE1F0AC3B}" type="presOf" srcId="{D754F3C7-38E7-4747-9CFF-0E1127F7A946}" destId="{D7849F16-4B6A-4D8A-B676-DEDB20532096}" srcOrd="0" destOrd="0" presId="urn:microsoft.com/office/officeart/2008/layout/LinedList"/>
    <dgm:cxn modelId="{F2371F6E-0121-4673-93D0-6922C84C593A}" srcId="{36176131-F734-479C-BE38-2AB437C104D2}" destId="{F79EE28E-A9FA-4FE8-A683-8FDE21DA7105}" srcOrd="1" destOrd="0" parTransId="{752E745C-BACB-42D2-8EA3-1114CDDFB7AA}" sibTransId="{25C8DEF9-B54C-44F7-8F57-C1314A45E7A5}"/>
    <dgm:cxn modelId="{5FDAAF73-5579-44F7-B41B-E433B0410D85}" type="presOf" srcId="{36176131-F734-479C-BE38-2AB437C104D2}" destId="{9CFAB398-5156-491D-A30F-96456A2E723F}" srcOrd="0" destOrd="0" presId="urn:microsoft.com/office/officeart/2008/layout/LinedList"/>
    <dgm:cxn modelId="{EDD2F9B6-A4CE-4B4B-B2EC-EF7370623E9A}" srcId="{36176131-F734-479C-BE38-2AB437C104D2}" destId="{D754F3C7-38E7-4747-9CFF-0E1127F7A946}" srcOrd="0" destOrd="0" parTransId="{A92E64DB-1A52-42CD-9604-40299300A1CA}" sibTransId="{C410E8E4-7AE8-44E3-8F3F-B4D09A963A42}"/>
    <dgm:cxn modelId="{BE15C2D0-8D2E-4021-8783-18A3AA726A69}" type="presOf" srcId="{F79EE28E-A9FA-4FE8-A683-8FDE21DA7105}" destId="{5B56B08F-A292-4397-B7A7-8E7FAFA1AF6A}" srcOrd="0" destOrd="0" presId="urn:microsoft.com/office/officeart/2008/layout/LinedList"/>
    <dgm:cxn modelId="{FB21F127-AFAF-4E76-AA6F-DD995C6A5DB0}" type="presParOf" srcId="{9CFAB398-5156-491D-A30F-96456A2E723F}" destId="{507FA682-5B14-459D-B36B-EA612503259A}" srcOrd="0" destOrd="0" presId="urn:microsoft.com/office/officeart/2008/layout/LinedList"/>
    <dgm:cxn modelId="{5605ED3D-4E14-4BFF-ACF0-D330ED910DF2}" type="presParOf" srcId="{9CFAB398-5156-491D-A30F-96456A2E723F}" destId="{D7F9BC22-D4EC-467D-9974-80A8B57F8453}" srcOrd="1" destOrd="0" presId="urn:microsoft.com/office/officeart/2008/layout/LinedList"/>
    <dgm:cxn modelId="{5F7B51C6-DDE5-4949-B508-0B3E7831F3B1}" type="presParOf" srcId="{D7F9BC22-D4EC-467D-9974-80A8B57F8453}" destId="{D7849F16-4B6A-4D8A-B676-DEDB20532096}" srcOrd="0" destOrd="0" presId="urn:microsoft.com/office/officeart/2008/layout/LinedList"/>
    <dgm:cxn modelId="{BDDBA8E1-AC5B-4F69-8261-27804C824923}" type="presParOf" srcId="{D7F9BC22-D4EC-467D-9974-80A8B57F8453}" destId="{B85CA293-0EBC-4F7C-8780-72D74C4EF29F}" srcOrd="1" destOrd="0" presId="urn:microsoft.com/office/officeart/2008/layout/LinedList"/>
    <dgm:cxn modelId="{6C13C623-7C87-4179-8585-AC6BE5987CA5}" type="presParOf" srcId="{9CFAB398-5156-491D-A30F-96456A2E723F}" destId="{630F82D8-91CD-4042-9438-6386F0F09134}" srcOrd="2" destOrd="0" presId="urn:microsoft.com/office/officeart/2008/layout/LinedList"/>
    <dgm:cxn modelId="{4B8E14BF-6FD4-460C-AE58-68DFBEA16224}" type="presParOf" srcId="{9CFAB398-5156-491D-A30F-96456A2E723F}" destId="{4D518A4E-3208-4721-8977-DE7C15DA0B8F}" srcOrd="3" destOrd="0" presId="urn:microsoft.com/office/officeart/2008/layout/LinedList"/>
    <dgm:cxn modelId="{65AEE938-1BE4-4AF3-9D10-CA29D60B1371}" type="presParOf" srcId="{4D518A4E-3208-4721-8977-DE7C15DA0B8F}" destId="{5B56B08F-A292-4397-B7A7-8E7FAFA1AF6A}" srcOrd="0" destOrd="0" presId="urn:microsoft.com/office/officeart/2008/layout/LinedList"/>
    <dgm:cxn modelId="{ED70CDE6-0BD7-4678-9FF9-BCBDE1740F83}" type="presParOf" srcId="{4D518A4E-3208-4721-8977-DE7C15DA0B8F}" destId="{FDF1DC97-A087-4829-9D11-F7E917AF9F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FA682-5B14-459D-B36B-EA612503259A}">
      <dsp:nvSpPr>
        <dsp:cNvPr id="0" name=""/>
        <dsp:cNvSpPr/>
      </dsp:nvSpPr>
      <dsp:spPr>
        <a:xfrm>
          <a:off x="0" y="0"/>
          <a:ext cx="5324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49F16-4B6A-4D8A-B676-DEDB20532096}">
      <dsp:nvSpPr>
        <dsp:cNvPr id="0" name=""/>
        <dsp:cNvSpPr/>
      </dsp:nvSpPr>
      <dsp:spPr>
        <a:xfrm>
          <a:off x="0" y="0"/>
          <a:ext cx="5324475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Tema refere-se ao problema específico que o projeto visa resolver. </a:t>
          </a:r>
          <a:endParaRPr lang="en-US" sz="3000" kern="1200"/>
        </a:p>
      </dsp:txBody>
      <dsp:txXfrm>
        <a:off x="0" y="0"/>
        <a:ext cx="5324475" cy="1959768"/>
      </dsp:txXfrm>
    </dsp:sp>
    <dsp:sp modelId="{630F82D8-91CD-4042-9438-6386F0F09134}">
      <dsp:nvSpPr>
        <dsp:cNvPr id="0" name=""/>
        <dsp:cNvSpPr/>
      </dsp:nvSpPr>
      <dsp:spPr>
        <a:xfrm>
          <a:off x="0" y="1959768"/>
          <a:ext cx="5324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6B08F-A292-4397-B7A7-8E7FAFA1AF6A}">
      <dsp:nvSpPr>
        <dsp:cNvPr id="0" name=""/>
        <dsp:cNvSpPr/>
      </dsp:nvSpPr>
      <dsp:spPr>
        <a:xfrm>
          <a:off x="0" y="1959768"/>
          <a:ext cx="5324475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É a base para a defesa e deve ser claramente identificado e justificado em termos de relevância e importância.</a:t>
          </a:r>
          <a:endParaRPr lang="en-US" sz="3000" kern="1200"/>
        </a:p>
      </dsp:txBody>
      <dsp:txXfrm>
        <a:off x="0" y="1959768"/>
        <a:ext cx="5324475" cy="195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escrever-bom-readme?gclid=CjwKCAiAu5agBhBzEiwAdiR5tCXMJbRsSwYv9Eh7XnHNbwk5Rkh5Ltd2aqtymmQBpFS3s25eSTVYFxoCoTUQAvD_BwE" TargetMode="External"/><Relationship Id="rId2" Type="http://schemas.openxmlformats.org/officeDocument/2006/relationships/hyperlink" Target="https://www.freecodecamp.org/portuguese/news/como-escrever-um-bom-arquivo-readme-para-seu-projeto-do-githu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pt/repositories/managing-your-repositorys-settings-and-features/customizing-your-repository/about-readm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pt/communities/documenting-your-project-with-wiki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olicaSC-Portfolio/The-Portfolio-Playbook/wiki" TargetMode="External"/><Relationship Id="rId2" Type="http://schemas.openxmlformats.org/officeDocument/2006/relationships/hyperlink" Target="https://github.com/CatolicaSC-Portfolio/The-Portfolio-Playboo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G0289 - PORTIFÓLIO DE PROJETO</a:t>
            </a:r>
            <a:endParaRPr lang="de-DE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Aula 3</a:t>
            </a:r>
          </a:p>
          <a:p>
            <a:r>
              <a:rPr lang="de-DE" dirty="0">
                <a:cs typeface="Calibri"/>
              </a:rPr>
              <a:t>Diogo </a:t>
            </a:r>
            <a:r>
              <a:rPr lang="de-DE" dirty="0" err="1">
                <a:cs typeface="Calibri"/>
              </a:rPr>
              <a:t>Vinícius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Winck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F44EAB-8E2C-C3D2-5A67-01FD38D0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35774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 </a:t>
            </a:r>
            <a:r>
              <a:rPr lang="pt-BR" err="1">
                <a:cs typeface="Calibri Light"/>
              </a:rPr>
              <a:t>Readme</a:t>
            </a:r>
            <a:endParaRPr lang="pt-BR" err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A42285-7E99-733F-AEA0-60853817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851" y="1228551"/>
            <a:ext cx="6003552" cy="47230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É um arquivo de documentação que geralmente acompanha um projeto de software e fica localizado na raiz do repositório. Ele serve como um gu</a:t>
            </a:r>
            <a:r>
              <a:rPr lang="pt-BR" sz="1600" dirty="0">
                <a:ea typeface="+mn-lt"/>
                <a:cs typeface="+mn-lt"/>
              </a:rPr>
              <a:t>ia introdutório e um manual para qualquer pessoa que interaja com o projeto. O README é frequentemente o primeiro arquivo que alguém vê ao visitar o repositório de um projeto, e é escrito em texto simples ou em um formato de marcação como </a:t>
            </a:r>
            <a:r>
              <a:rPr lang="pt-BR" sz="1600" dirty="0" err="1">
                <a:ea typeface="+mn-lt"/>
                <a:cs typeface="+mn-lt"/>
              </a:rPr>
              <a:t>Markdown</a:t>
            </a:r>
            <a:r>
              <a:rPr lang="pt-BR" sz="1600" dirty="0">
                <a:ea typeface="+mn-lt"/>
                <a:cs typeface="+mn-lt"/>
              </a:rPr>
              <a:t> para facilitar a leitura e a formatação.</a:t>
            </a:r>
          </a:p>
          <a:p>
            <a:r>
              <a:rPr lang="pt-BR" sz="1600" dirty="0">
                <a:ea typeface="+mn-lt"/>
                <a:cs typeface="+mn-lt"/>
              </a:rPr>
              <a:t>Título e Descrição: Uma breve descrição do projeto e seu propósito.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Instalação: Instruções para instalar o projeto e suas dependências.</a:t>
            </a:r>
          </a:p>
          <a:p>
            <a:r>
              <a:rPr lang="pt-BR" sz="1600" dirty="0">
                <a:ea typeface="+mn-lt"/>
                <a:cs typeface="+mn-lt"/>
              </a:rPr>
              <a:t>Uso: Exemplos e instruções sobre como usar o projeto ou executar o código.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Contribuição: Diretrizes para contribuir com o projeto, se aplicável.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Licença: Informações sobre a licença sob a qual o projeto está distribuído.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Autores e Agradecimentos: Uma lista dos contribuidores e quaisquer agradecimentos especiais.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Contato: Informações de contato para o mantenedor ou a equipe do projeto.</a:t>
            </a:r>
            <a:endParaRPr lang="pt-BR" sz="1600">
              <a:cs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BBF26-862A-AB65-5E50-1D514ED5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4991" y="577975"/>
            <a:ext cx="5043865" cy="53952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600" dirty="0">
                <a:latin typeface="Calibri"/>
                <a:cs typeface="Arial"/>
              </a:rPr>
              <a:t>O README do projeto deve conter os seguintes elementos para atender aos critérios de avaliação: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Motivação do Projeto: Uma descrição clara da motivação por trás do projeto, incluindo o problema que ele resolve.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Modelagem dos Dados: Detalhes sobre a estrutura de dados usada no projeto.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Arquitetura do Projeto: Uma visão geral da arquitetura do sistema, possivelmente incluindo diagramas.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Requisitos do Projeto: Uma lista de requisitos funcionais e não funcionais.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Ferramentas, Dependências e Configurações: Uma lista de todas as ferramentas e dependências usadas, bem como instruções para configuração.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Instruções para Novos Desenvolvedores: Um guia passo a passo sobre como um novo desenvolvedor pode começar a trabalhar no projeto.</a:t>
            </a:r>
          </a:p>
          <a:p>
            <a:pPr lvl="1"/>
            <a:r>
              <a:rPr lang="pt-BR" sz="1600" dirty="0">
                <a:latin typeface="Calibri"/>
                <a:cs typeface="Arial"/>
              </a:rPr>
              <a:t>Metodologia de Organização de Tarefas: Se aplicável, informações sobre a metodologia usada para organizar o trabalho, como FDD ou </a:t>
            </a:r>
            <a:r>
              <a:rPr lang="pt-BR" sz="1600" err="1">
                <a:latin typeface="Calibri"/>
                <a:cs typeface="Arial"/>
              </a:rPr>
              <a:t>Kanban</a:t>
            </a:r>
            <a:r>
              <a:rPr lang="pt-BR" sz="1600" dirty="0">
                <a:latin typeface="Calibri"/>
                <a:cs typeface="Arial"/>
              </a:rPr>
              <a:t>.</a:t>
            </a:r>
          </a:p>
          <a:p>
            <a:pPr marL="0" indent="0">
              <a:buNone/>
            </a:pPr>
            <a:r>
              <a:rPr lang="pt-BR" sz="1600" dirty="0">
                <a:latin typeface="Calibri"/>
                <a:cs typeface="Arial"/>
              </a:rPr>
              <a:t>Ele é crucial para atender aos critérios de "Documentação", que compõem 20% da avaliação do portfólio.</a:t>
            </a:r>
          </a:p>
          <a:p>
            <a:endParaRPr lang="pt-BR" sz="1100">
              <a:latin typeface="Calibri"/>
              <a:cs typeface="Arial"/>
            </a:endParaRPr>
          </a:p>
          <a:p>
            <a:endParaRPr lang="pt-BR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411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7688A-E451-E909-1C10-DE008633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17475"/>
            <a:ext cx="10515600" cy="715963"/>
          </a:xfrm>
        </p:spPr>
        <p:txBody>
          <a:bodyPr/>
          <a:lstStyle/>
          <a:p>
            <a:r>
              <a:rPr lang="pt-BR" dirty="0">
                <a:cs typeface="Calibri Light"/>
              </a:rPr>
              <a:t>Resumidamente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F1A8D2-B0CC-97DF-F53B-76FB00D5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844550"/>
            <a:ext cx="11001375" cy="58943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pt-BR" dirty="0">
                <a:cs typeface="Calibri"/>
              </a:rPr>
              <a:t>Qual é problema?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Detalhes sobre qual é a dor que ele endereça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/>
              </a:rPr>
              <a:t>Como é solucionado o problema?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Dados de entrada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Entidades 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Fluxos e Regras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Dados de saída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/>
              </a:rPr>
              <a:t>Como desenvolver?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Pilha tecnológica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Como subir o ambiente de testes? Como disponibilizar em Produção?</a:t>
            </a:r>
          </a:p>
          <a:p>
            <a:pPr marL="971550" lvl="1" indent="-514350">
              <a:buAutoNum type="arabicPeriod"/>
            </a:pPr>
            <a:r>
              <a:rPr lang="pt-BR" dirty="0">
                <a:cs typeface="Calibri"/>
              </a:rPr>
              <a:t>Quais a regras de desenvolvimento? </a:t>
            </a:r>
          </a:p>
          <a:p>
            <a:pPr marL="1428750" lvl="2" indent="-514350">
              <a:buAutoNum type="arabicPeriod"/>
            </a:pPr>
            <a:r>
              <a:rPr lang="pt-BR" dirty="0">
                <a:cs typeface="Calibri"/>
              </a:rPr>
              <a:t>Regras para </a:t>
            </a:r>
            <a:r>
              <a:rPr lang="pt-BR" dirty="0" err="1">
                <a:cs typeface="Calibri"/>
              </a:rPr>
              <a:t>commit</a:t>
            </a:r>
            <a:r>
              <a:rPr lang="pt-BR" dirty="0">
                <a:cs typeface="Calibri"/>
              </a:rPr>
              <a:t>, PR, etc....</a:t>
            </a:r>
          </a:p>
          <a:p>
            <a:pPr marL="1428750" lvl="2" indent="-514350">
              <a:buAutoNum type="arabicPeriod"/>
            </a:pPr>
            <a:r>
              <a:rPr lang="pt-BR" dirty="0">
                <a:cs typeface="Calibri"/>
              </a:rPr>
              <a:t>Regras estáticas de código: Padrão de formatação do código, boas praticas </a:t>
            </a:r>
            <a:endParaRPr lang="pt-BR"/>
          </a:p>
          <a:p>
            <a:pPr marL="1428750" lvl="2" indent="-514350">
              <a:buAutoNum type="arabicPeriod"/>
            </a:pPr>
            <a:r>
              <a:rPr lang="pt-BR" dirty="0">
                <a:cs typeface="Calibri"/>
              </a:rPr>
              <a:t>Padrão de testes: cobertura testes unitários, cobertura de testes sistêmicos </a:t>
            </a:r>
          </a:p>
          <a:p>
            <a:pPr marL="1428750" lvl="2" indent="-514350">
              <a:buAutoNum type="arabicPeriod"/>
            </a:pPr>
            <a:r>
              <a:rPr lang="pt-BR" dirty="0">
                <a:cs typeface="Calibri"/>
              </a:rPr>
              <a:t>Fluxo de desenvolvimento:  </a:t>
            </a:r>
            <a:r>
              <a:rPr lang="pt-BR" dirty="0" err="1">
                <a:cs typeface="Calibri"/>
              </a:rPr>
              <a:t>gitflow</a:t>
            </a:r>
            <a:r>
              <a:rPr lang="pt-BR" dirty="0">
                <a:cs typeface="Calibri"/>
              </a:rPr>
              <a:t>, </a:t>
            </a:r>
            <a:r>
              <a:rPr lang="pt-BR" dirty="0" err="1">
                <a:cs typeface="Calibri"/>
              </a:rPr>
              <a:t>trunck</a:t>
            </a:r>
            <a:r>
              <a:rPr lang="pt-BR" dirty="0">
                <a:cs typeface="Calibri"/>
              </a:rPr>
              <a:t>-base ou ...? </a:t>
            </a:r>
          </a:p>
          <a:p>
            <a:pPr marL="1428750" lvl="2" indent="-514350">
              <a:buAutoNum type="arabicPeriod"/>
            </a:pPr>
            <a:r>
              <a:rPr lang="pt-BR" dirty="0">
                <a:cs typeface="Calibri"/>
              </a:rPr>
              <a:t>Como solucionar problemas (troubleshooting)? Onde ficam os logs? Monitoramento? </a:t>
            </a:r>
            <a:endParaRPr lang="pt-BR" dirty="0"/>
          </a:p>
          <a:p>
            <a:pPr marL="1428750" lvl="2">
              <a:buAutoNum type="arabicPeriod"/>
            </a:pPr>
            <a:endParaRPr lang="pt-BR" dirty="0">
              <a:cs typeface="Calibri"/>
            </a:endParaRPr>
          </a:p>
          <a:p>
            <a:pPr marL="514350" indent="-514350">
              <a:buAutoNum type="arabicPeriod"/>
            </a:pPr>
            <a:endParaRPr lang="pt-BR" dirty="0">
              <a:cs typeface="Calibri"/>
            </a:endParaRPr>
          </a:p>
          <a:p>
            <a:pPr marL="514350" indent="-514350">
              <a:buAutoNum type="arabicPeriod"/>
            </a:pPr>
            <a:endParaRPr lang="pt-BR" dirty="0">
              <a:cs typeface="Calibri"/>
            </a:endParaRPr>
          </a:p>
          <a:p>
            <a:pPr marL="971550" lvl="1" indent="-514350">
              <a:buAutoNum type="arabicPeriod"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55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DF079-4D34-52EA-8B60-6BAFB571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Criando </a:t>
            </a:r>
            <a:r>
              <a:rPr lang="pt-BR" dirty="0" err="1">
                <a:cs typeface="Calibri Light"/>
              </a:rPr>
              <a:t>readme</a:t>
            </a:r>
            <a:r>
              <a:rPr lang="pt-BR" dirty="0">
                <a:cs typeface="Calibri Light"/>
              </a:rPr>
              <a:t>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8D7EA-8A87-2E2A-7051-43944C3D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Calibri" panose="020F0502020204030204"/>
              </a:rPr>
              <a:t>Alguns links para ler – sugiro ler todos:</a:t>
            </a:r>
          </a:p>
          <a:p>
            <a:r>
              <a:rPr lang="pt-BR" dirty="0">
                <a:ea typeface="+mn-lt"/>
                <a:cs typeface="+mn-lt"/>
                <a:hlinkClick r:id="rId2"/>
              </a:rPr>
              <a:t>https://www.freecodecamp.org/portuguese/news/como-escrever-um-bom-arquivo-readme-para-seu-projeto-do-github/</a:t>
            </a:r>
          </a:p>
          <a:p>
            <a:r>
              <a:rPr lang="pt-BR" dirty="0">
                <a:ea typeface="+mn-lt"/>
                <a:cs typeface="+mn-lt"/>
                <a:hlinkClick r:id="rId3"/>
              </a:rPr>
              <a:t>https://www.alura.com.br/artigos/escrever-bom-readme?gclid=CjwKCAiAu5agBhBzEiwAdiR5tCXMJbRsSwYv9Eh7XnHNbwk5Rkh5Ltd2aqtymmQBpFS3s25eSTVYFxoCoTUQAvD_BwE</a:t>
            </a:r>
            <a:r>
              <a:rPr lang="pt-BR" dirty="0">
                <a:ea typeface="+mn-lt"/>
                <a:cs typeface="+mn-lt"/>
              </a:rPr>
              <a:t> </a:t>
            </a:r>
          </a:p>
          <a:p>
            <a:r>
              <a:rPr lang="pt-BR" dirty="0">
                <a:ea typeface="+mn-lt"/>
                <a:cs typeface="+mn-lt"/>
                <a:hlinkClick r:id="rId4"/>
              </a:rPr>
              <a:t>https://docs.github.com/pt/repositories/managing-your-repositorys-settings-and-features/customizing-your-repository/about-readmes</a:t>
            </a:r>
            <a:r>
              <a:rPr lang="pt-BR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6001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029-03CA-EE6F-F803-0257852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Readme</a:t>
            </a:r>
            <a:r>
              <a:rPr lang="pt-BR" dirty="0">
                <a:cs typeface="Calibri Light"/>
              </a:rPr>
              <a:t> </a:t>
            </a:r>
            <a:r>
              <a:rPr lang="pt-BR" dirty="0" err="1">
                <a:cs typeface="Calibri Light"/>
              </a:rPr>
              <a:t>vs</a:t>
            </a:r>
            <a:r>
              <a:rPr lang="pt-BR" dirty="0">
                <a:cs typeface="Calibri Light"/>
              </a:rPr>
              <a:t> Wiki (do </a:t>
            </a:r>
            <a:r>
              <a:rPr lang="pt-BR" dirty="0" err="1">
                <a:cs typeface="Calibri Light"/>
              </a:rPr>
              <a:t>github</a:t>
            </a:r>
            <a:r>
              <a:rPr lang="pt-BR" dirty="0">
                <a:cs typeface="Calibri Light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E2B9-F20D-157E-FACF-2A62868A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b="1" dirty="0" err="1">
                <a:ea typeface="+mn-lt"/>
                <a:cs typeface="+mn-lt"/>
              </a:rPr>
              <a:t>Readme</a:t>
            </a:r>
            <a:r>
              <a:rPr lang="pt-BR" dirty="0">
                <a:ea typeface="+mn-lt"/>
                <a:cs typeface="+mn-lt"/>
              </a:rPr>
              <a:t>:</a:t>
            </a:r>
            <a:endParaRPr lang="pt-BR" dirty="0">
              <a:cs typeface="Calibri" panose="020F0502020204030204"/>
            </a:endParaRPr>
          </a:p>
          <a:p>
            <a:r>
              <a:rPr lang="pt-BR" dirty="0">
                <a:cs typeface="Calibri" panose="020F0502020204030204"/>
              </a:rPr>
              <a:t>Use o </a:t>
            </a:r>
            <a:r>
              <a:rPr lang="pt-BR" dirty="0" err="1">
                <a:cs typeface="Calibri" panose="020F0502020204030204"/>
              </a:rPr>
              <a:t>readme</a:t>
            </a:r>
            <a:r>
              <a:rPr lang="pt-BR" dirty="0">
                <a:cs typeface="Calibri" panose="020F0502020204030204"/>
              </a:rPr>
              <a:t> para documentação mínima necessária para </a:t>
            </a:r>
            <a:r>
              <a:rPr lang="pt-BR" dirty="0" err="1">
                <a:cs typeface="Calibri" panose="020F0502020204030204"/>
              </a:rPr>
              <a:t>entedimento</a:t>
            </a:r>
            <a:r>
              <a:rPr lang="pt-BR" dirty="0">
                <a:cs typeface="Calibri" panose="020F0502020204030204"/>
              </a:rPr>
              <a:t> do projeto.</a:t>
            </a:r>
          </a:p>
          <a:p>
            <a:r>
              <a:rPr lang="pt-BR" dirty="0">
                <a:cs typeface="Calibri" panose="020F0502020204030204"/>
              </a:rPr>
              <a:t>No </a:t>
            </a:r>
            <a:r>
              <a:rPr lang="pt-BR" dirty="0" err="1">
                <a:cs typeface="Calibri" panose="020F0502020204030204"/>
              </a:rPr>
              <a:t>readme</a:t>
            </a:r>
            <a:r>
              <a:rPr lang="pt-BR" dirty="0">
                <a:cs typeface="Calibri" panose="020F0502020204030204"/>
              </a:rPr>
              <a:t>, podemos ter um ou mais links para páginas do wiki.</a:t>
            </a:r>
          </a:p>
          <a:p>
            <a:pPr marL="0" indent="0">
              <a:buNone/>
            </a:pPr>
            <a:endParaRPr lang="pt-BR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b="1" dirty="0">
                <a:cs typeface="Calibri" panose="020F0502020204030204"/>
              </a:rPr>
              <a:t>Wiki:</a:t>
            </a:r>
            <a:endParaRPr lang="pt-BR" dirty="0">
              <a:cs typeface="Calibri" panose="020F0502020204030204"/>
            </a:endParaRPr>
          </a:p>
          <a:p>
            <a:r>
              <a:rPr lang="pt-BR" dirty="0">
                <a:cs typeface="Calibri" panose="020F0502020204030204"/>
              </a:rPr>
              <a:t>Uso para documentação detalhada do projeto, </a:t>
            </a:r>
            <a:r>
              <a:rPr lang="pt-BR" dirty="0" err="1">
                <a:cs typeface="Calibri" panose="020F0502020204030204"/>
              </a:rPr>
              <a:t>faqs</a:t>
            </a:r>
            <a:r>
              <a:rPr lang="pt-BR" dirty="0">
                <a:cs typeface="Calibri" panose="020F0502020204030204"/>
              </a:rPr>
              <a:t>, </a:t>
            </a:r>
            <a:r>
              <a:rPr lang="pt-BR" dirty="0" err="1">
                <a:cs typeface="Calibri" panose="020F0502020204030204"/>
              </a:rPr>
              <a:t>how-to's</a:t>
            </a:r>
            <a:r>
              <a:rPr lang="pt-BR" dirty="0">
                <a:cs typeface="Calibri" panose="020F0502020204030204"/>
              </a:rPr>
              <a:t>, etc.</a:t>
            </a:r>
          </a:p>
          <a:p>
            <a:r>
              <a:rPr lang="pt-BR" dirty="0">
                <a:cs typeface="Calibri" panose="020F0502020204030204"/>
              </a:rPr>
              <a:t>Detalhes em </a:t>
            </a:r>
            <a:r>
              <a:rPr lang="pt-BR" dirty="0">
                <a:ea typeface="+mn-lt"/>
                <a:cs typeface="+mn-lt"/>
                <a:hlinkClick r:id="rId2"/>
              </a:rPr>
              <a:t>https://docs.github.com/pt/communities/documenting-your-project-with-wikis</a:t>
            </a:r>
            <a:r>
              <a:rPr lang="pt-BR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326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48B99-37BE-FC1B-994D-2C6B2F0C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N1 – Defesa do Tema (11/09/2023)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81BA5-9C3C-C3C3-17FF-F8B958DB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100" dirty="0">
                <a:ea typeface="+mn-lt"/>
                <a:cs typeface="+mn-lt"/>
              </a:rPr>
              <a:t>Identificação do problema que será abordado</a:t>
            </a:r>
            <a:endParaRPr lang="pt-BR" sz="2100">
              <a:cs typeface="Calibri" panose="020F0502020204030204"/>
            </a:endParaRPr>
          </a:p>
          <a:p>
            <a:r>
              <a:rPr lang="pt-BR" sz="2100" dirty="0">
                <a:ea typeface="+mn-lt"/>
                <a:cs typeface="+mn-lt"/>
              </a:rPr>
              <a:t>Relevância e importância do problema</a:t>
            </a:r>
            <a:endParaRPr lang="pt-BR" sz="2100">
              <a:cs typeface="Calibri" panose="020F0502020204030204"/>
            </a:endParaRPr>
          </a:p>
          <a:p>
            <a:r>
              <a:rPr lang="pt-BR" sz="2100" dirty="0">
                <a:ea typeface="+mn-lt"/>
                <a:cs typeface="+mn-lt"/>
              </a:rPr>
              <a:t>Proposta de solução para o problema identificado</a:t>
            </a:r>
            <a:endParaRPr lang="pt-BR" sz="2100">
              <a:cs typeface="Calibri" panose="020F0502020204030204"/>
            </a:endParaRPr>
          </a:p>
          <a:p>
            <a:r>
              <a:rPr lang="pt-BR" sz="2100" dirty="0">
                <a:ea typeface="+mn-lt"/>
                <a:cs typeface="+mn-lt"/>
              </a:rPr>
              <a:t>Modelagem da solução, incluindo casos de uso, histórias de usuário, diagrama de classes (ou equivalente), diagrama de sequência (ou equivalente) e modelagem de persistência</a:t>
            </a:r>
            <a:endParaRPr lang="pt-BR" sz="2100">
              <a:cs typeface="Calibri"/>
            </a:endParaRPr>
          </a:p>
          <a:p>
            <a:r>
              <a:rPr lang="pt-BR" sz="2100" dirty="0">
                <a:ea typeface="+mn-lt"/>
                <a:cs typeface="+mn-lt"/>
              </a:rPr>
              <a:t>Organização das tarefas e das entregas em pacotes, seguindo o FDD (</a:t>
            </a:r>
            <a:r>
              <a:rPr lang="pt-BR" sz="2100" dirty="0" err="1">
                <a:ea typeface="+mn-lt"/>
                <a:cs typeface="+mn-lt"/>
              </a:rPr>
              <a:t>Feature</a:t>
            </a:r>
            <a:r>
              <a:rPr lang="pt-BR" sz="2100" dirty="0">
                <a:ea typeface="+mn-lt"/>
                <a:cs typeface="+mn-lt"/>
              </a:rPr>
              <a:t> </a:t>
            </a:r>
            <a:r>
              <a:rPr lang="pt-BR" sz="2100" dirty="0" err="1">
                <a:ea typeface="+mn-lt"/>
                <a:cs typeface="+mn-lt"/>
              </a:rPr>
              <a:t>Driven</a:t>
            </a:r>
            <a:r>
              <a:rPr lang="pt-BR" sz="2100" dirty="0">
                <a:ea typeface="+mn-lt"/>
                <a:cs typeface="+mn-lt"/>
              </a:rPr>
              <a:t> </a:t>
            </a:r>
            <a:r>
              <a:rPr lang="pt-BR" sz="2100" dirty="0" err="1">
                <a:ea typeface="+mn-lt"/>
                <a:cs typeface="+mn-lt"/>
              </a:rPr>
              <a:t>Development</a:t>
            </a:r>
            <a:r>
              <a:rPr lang="pt-BR" sz="2100" dirty="0">
                <a:ea typeface="+mn-lt"/>
                <a:cs typeface="+mn-lt"/>
              </a:rPr>
              <a:t>)</a:t>
            </a:r>
            <a:endParaRPr lang="pt-BR" sz="2100" dirty="0">
              <a:cs typeface="Calibri"/>
            </a:endParaRPr>
          </a:p>
          <a:p>
            <a:endParaRPr lang="pt-BR" dirty="0">
              <a:cs typeface="Calibri" panose="020F0502020204030204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38DF4D-E12E-4FA8-E65A-3802B1DC5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Entrega:</a:t>
            </a:r>
          </a:p>
          <a:p>
            <a:pPr lvl="1" indent="-514350"/>
            <a:r>
              <a:rPr lang="pt-BR" dirty="0" err="1">
                <a:cs typeface="Calibri"/>
              </a:rPr>
              <a:t>Github</a:t>
            </a:r>
            <a:r>
              <a:rPr lang="pt-BR" dirty="0">
                <a:cs typeface="Calibri"/>
              </a:rPr>
              <a:t> com </a:t>
            </a:r>
            <a:r>
              <a:rPr lang="pt-BR" dirty="0" err="1">
                <a:cs typeface="Calibri"/>
              </a:rPr>
              <a:t>readme</a:t>
            </a:r>
            <a:r>
              <a:rPr lang="pt-BR" dirty="0">
                <a:cs typeface="Calibri"/>
              </a:rPr>
              <a:t> na versão inicial</a:t>
            </a:r>
          </a:p>
          <a:p>
            <a:pPr lvl="1" indent="-514350"/>
            <a:r>
              <a:rPr lang="pt-BR" dirty="0">
                <a:cs typeface="Calibri"/>
              </a:rPr>
              <a:t>Arquivo da Apresentação  (</a:t>
            </a:r>
            <a:r>
              <a:rPr lang="pt-BR" dirty="0" err="1">
                <a:cs typeface="Calibri"/>
              </a:rPr>
              <a:t>ppt</a:t>
            </a:r>
            <a:r>
              <a:rPr lang="pt-BR" dirty="0">
                <a:cs typeface="Calibri"/>
              </a:rPr>
              <a:t> ou equivalente) podendo usar o modelo proposto</a:t>
            </a:r>
            <a:endParaRPr lang="pt-BR" dirty="0"/>
          </a:p>
          <a:p>
            <a:pPr lvl="1" indent="-514350"/>
            <a:r>
              <a:rPr lang="pt-BR" dirty="0">
                <a:cs typeface="Calibri"/>
              </a:rPr>
              <a:t>Vídeo de 5 a 7 minutos para banca </a:t>
            </a:r>
            <a:r>
              <a:rPr lang="pt-BR" dirty="0" err="1">
                <a:cs typeface="Calibri"/>
              </a:rPr>
              <a:t>apresetando</a:t>
            </a:r>
            <a:r>
              <a:rPr lang="pt-BR" dirty="0">
                <a:cs typeface="Calibri"/>
              </a:rPr>
              <a:t> o trabalho.</a:t>
            </a:r>
          </a:p>
          <a:p>
            <a:pPr lvl="1" indent="-514350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3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DAAC-CBB9-C1DF-B98E-0C0C2E30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err="1">
                <a:ea typeface="+mj-lt"/>
                <a:cs typeface="+mj-lt"/>
              </a:rPr>
              <a:t>Github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CE042-EE09-3B04-37F1-20C04797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457200" indent="-457200"/>
            <a:r>
              <a:rPr lang="pt-BR" sz="2400" dirty="0">
                <a:ea typeface="+mn-lt"/>
                <a:cs typeface="+mn-lt"/>
                <a:hlinkClick r:id="rId2"/>
              </a:rPr>
              <a:t>https://github.com/CatolicaSC-Portfolio/The-Portfolio-Playbook/</a:t>
            </a:r>
            <a:endParaRPr lang="pt-BR" sz="2400" dirty="0">
              <a:ea typeface="+mn-lt"/>
              <a:cs typeface="+mn-lt"/>
            </a:endParaRPr>
          </a:p>
          <a:p>
            <a:pPr marL="457200" indent="-457200"/>
            <a:r>
              <a:rPr lang="pt-BR" sz="2400" dirty="0">
                <a:cs typeface="Calibri" panose="020F0502020204030204"/>
                <a:hlinkClick r:id="rId3"/>
              </a:rPr>
              <a:t>https://github.com/CatolicaSC-Portfolio/The-Portfolio-Playbook/wiki</a:t>
            </a:r>
            <a:r>
              <a:rPr lang="pt-BR" sz="2400" dirty="0">
                <a:cs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9240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9FE06D-C90B-23F4-166A-420809BA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  <a:cs typeface="Calibri Light"/>
              </a:rPr>
              <a:t>Checklist – O que você já deveria ter resolvido?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38CBA-BCA5-70F7-D675-9F0FEE8C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Tema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Stack/Tecnologia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Repositório (</a:t>
            </a:r>
            <a:r>
              <a:rPr lang="pt-BR" err="1">
                <a:cs typeface="Calibri" panose="020F0502020204030204"/>
              </a:rPr>
              <a:t>github</a:t>
            </a:r>
            <a:r>
              <a:rPr lang="pt-BR" dirty="0">
                <a:cs typeface="Calibri" panose="020F0502020204030204"/>
              </a:rPr>
              <a:t>, </a:t>
            </a:r>
            <a:r>
              <a:rPr lang="pt-BR" err="1">
                <a:cs typeface="Calibri" panose="020F0502020204030204"/>
              </a:rPr>
              <a:t>gitlab</a:t>
            </a:r>
            <a:r>
              <a:rPr lang="pt-BR" dirty="0">
                <a:cs typeface="Calibri" panose="020F0502020204030204"/>
              </a:rPr>
              <a:t>, ...)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Um board (ex.: </a:t>
            </a:r>
            <a:r>
              <a:rPr lang="pt-BR" err="1">
                <a:cs typeface="Calibri" panose="020F0502020204030204"/>
              </a:rPr>
              <a:t>Trello</a:t>
            </a:r>
            <a:r>
              <a:rPr lang="pt-BR" dirty="0">
                <a:cs typeface="Calibri" panose="020F0502020204030204"/>
              </a:rPr>
              <a:t>, GitHub </a:t>
            </a:r>
            <a:r>
              <a:rPr lang="pt-BR" err="1">
                <a:cs typeface="Calibri" panose="020F0502020204030204"/>
              </a:rPr>
              <a:t>Projects</a:t>
            </a:r>
            <a:r>
              <a:rPr lang="pt-BR" dirty="0">
                <a:cs typeface="Calibri" panose="020F0502020204030204"/>
              </a:rPr>
              <a:t>, ...) </a:t>
            </a:r>
            <a:endParaRPr lang="en-US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pt-BR" sz="2800" i="1" dirty="0">
                <a:cs typeface="Calibri" panose="020F0502020204030204"/>
              </a:rPr>
              <a:t>Colunas: Backlog, </a:t>
            </a:r>
            <a:r>
              <a:rPr lang="pt-BR" sz="2800" i="1" dirty="0" err="1">
                <a:cs typeface="Calibri" panose="020F0502020204030204"/>
              </a:rPr>
              <a:t>ToDo</a:t>
            </a:r>
            <a:r>
              <a:rPr lang="pt-BR" sz="2800" i="1" dirty="0">
                <a:cs typeface="Calibri" panose="020F0502020204030204"/>
              </a:rPr>
              <a:t>, </a:t>
            </a:r>
            <a:r>
              <a:rPr lang="pt-BR" sz="2800" i="1" dirty="0" err="1">
                <a:cs typeface="Calibri" panose="020F0502020204030204"/>
              </a:rPr>
              <a:t>Doing</a:t>
            </a:r>
            <a:r>
              <a:rPr lang="pt-BR" sz="2800" i="1" dirty="0">
                <a:cs typeface="Calibri" panose="020F0502020204030204"/>
              </a:rPr>
              <a:t>, </a:t>
            </a:r>
            <a:r>
              <a:rPr lang="pt-BR" sz="2800" i="1" dirty="0" err="1">
                <a:cs typeface="Calibri" panose="020F0502020204030204"/>
              </a:rPr>
              <a:t>Done</a:t>
            </a:r>
            <a:endParaRPr lang="en-US" sz="2800" i="1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Um conjunto inicial de histórias de usuários no board</a:t>
            </a:r>
          </a:p>
          <a:p>
            <a:pPr marL="514350" indent="-514350">
              <a:buAutoNum type="arabicPeriod"/>
            </a:pPr>
            <a:r>
              <a:rPr lang="pt-BR" dirty="0">
                <a:cs typeface="Calibri" panose="020F0502020204030204"/>
              </a:rPr>
              <a:t>Pacotes que agrupam as histórias (FDD).</a:t>
            </a:r>
          </a:p>
          <a:p>
            <a:pPr marL="514350" indent="-514350">
              <a:buAutoNum type="arabicPeriod"/>
            </a:pPr>
            <a:endParaRPr lang="pt-BR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192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B028E-D31F-DD8F-E0A2-313994FE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327025"/>
            <a:ext cx="5324477" cy="1630363"/>
          </a:xfrm>
        </p:spPr>
        <p:txBody>
          <a:bodyPr anchor="b">
            <a:normAutofit/>
          </a:bodyPr>
          <a:lstStyle/>
          <a:p>
            <a:r>
              <a:rPr lang="pt-BR" sz="3600">
                <a:cs typeface="Calibri Light"/>
              </a:rPr>
              <a:t>Tema</a:t>
            </a:r>
            <a:endParaRPr lang="pt-BR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0DD4E-4DA1-2688-0306-FE2005F4C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32" r="1209" b="7"/>
          <a:stretch/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BCF8FD30-97EF-01DE-ED0A-E8BCC79C7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703566"/>
              </p:ext>
            </p:extLst>
          </p:nvPr>
        </p:nvGraphicFramePr>
        <p:xfrm>
          <a:off x="481013" y="2286001"/>
          <a:ext cx="5324475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6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A9C8BE-DB18-CE3F-DA4E-8E0D2221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Stack ou Tecnologia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F2742C-E9BA-5B3B-EFBF-AD866D920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3346" y="1412489"/>
            <a:ext cx="3614188" cy="53235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400" dirty="0">
                <a:ea typeface="+mn-lt"/>
                <a:cs typeface="+mn-lt"/>
              </a:rPr>
              <a:t>Exemplos de Stack/Tecnologia</a:t>
            </a:r>
            <a:endParaRPr lang="pt-BR" sz="1400">
              <a:cs typeface="Calibri" panose="020F0502020204030204"/>
            </a:endParaRPr>
          </a:p>
          <a:p>
            <a:r>
              <a:rPr lang="pt-BR" sz="1400" dirty="0">
                <a:ea typeface="+mn-lt"/>
                <a:cs typeface="+mn-lt"/>
              </a:rPr>
              <a:t>Stack Web Full-Stack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Front-</a:t>
            </a:r>
            <a:r>
              <a:rPr lang="pt-BR" sz="1400" err="1">
                <a:ea typeface="+mn-lt"/>
                <a:cs typeface="+mn-lt"/>
              </a:rPr>
              <a:t>end</a:t>
            </a:r>
            <a:r>
              <a:rPr lang="pt-BR" sz="1400" dirty="0">
                <a:ea typeface="+mn-lt"/>
                <a:cs typeface="+mn-lt"/>
              </a:rPr>
              <a:t>: </a:t>
            </a:r>
            <a:r>
              <a:rPr lang="pt-BR" sz="1400" err="1">
                <a:ea typeface="+mn-lt"/>
                <a:cs typeface="+mn-lt"/>
              </a:rPr>
              <a:t>React</a:t>
            </a:r>
            <a:r>
              <a:rPr lang="pt-BR" sz="1400" dirty="0">
                <a:ea typeface="+mn-lt"/>
                <a:cs typeface="+mn-lt"/>
              </a:rPr>
              <a:t>, Angular, Vue.js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Back-</a:t>
            </a:r>
            <a:r>
              <a:rPr lang="pt-BR" sz="1400" err="1">
                <a:ea typeface="+mn-lt"/>
                <a:cs typeface="+mn-lt"/>
              </a:rPr>
              <a:t>end</a:t>
            </a:r>
            <a:r>
              <a:rPr lang="pt-BR" sz="1400" dirty="0">
                <a:ea typeface="+mn-lt"/>
                <a:cs typeface="+mn-lt"/>
              </a:rPr>
              <a:t>: Node.js, Django, Ruby </a:t>
            </a:r>
            <a:r>
              <a:rPr lang="pt-BR" sz="1400" err="1">
                <a:ea typeface="+mn-lt"/>
                <a:cs typeface="+mn-lt"/>
              </a:rPr>
              <a:t>on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err="1">
                <a:ea typeface="+mn-lt"/>
                <a:cs typeface="+mn-lt"/>
              </a:rPr>
              <a:t>Rails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Banco de Dados: </a:t>
            </a:r>
            <a:r>
              <a:rPr lang="pt-BR" sz="1400" err="1">
                <a:ea typeface="+mn-lt"/>
                <a:cs typeface="+mn-lt"/>
              </a:rPr>
              <a:t>MongoDB</a:t>
            </a:r>
            <a:r>
              <a:rPr lang="pt-BR" sz="1400" dirty="0">
                <a:ea typeface="+mn-lt"/>
                <a:cs typeface="+mn-lt"/>
              </a:rPr>
              <a:t>, PostgreSQL, MySQL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Servidor: </a:t>
            </a:r>
            <a:r>
              <a:rPr lang="pt-BR" sz="1400" err="1">
                <a:ea typeface="+mn-lt"/>
                <a:cs typeface="+mn-lt"/>
              </a:rPr>
              <a:t>Nginx</a:t>
            </a:r>
            <a:r>
              <a:rPr lang="pt-BR" sz="1400" dirty="0">
                <a:ea typeface="+mn-lt"/>
                <a:cs typeface="+mn-lt"/>
              </a:rPr>
              <a:t>, Apache</a:t>
            </a:r>
            <a:endParaRPr lang="pt-BR" sz="1400">
              <a:cs typeface="Calibri"/>
            </a:endParaRPr>
          </a:p>
          <a:p>
            <a:r>
              <a:rPr lang="pt-BR" sz="1400" dirty="0">
                <a:ea typeface="+mn-lt"/>
                <a:cs typeface="+mn-lt"/>
              </a:rPr>
              <a:t>Stack de Desenvolvimento Móvel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Nativo: Swift (iOS), </a:t>
            </a:r>
            <a:r>
              <a:rPr lang="pt-BR" sz="1400" err="1">
                <a:ea typeface="+mn-lt"/>
                <a:cs typeface="+mn-lt"/>
              </a:rPr>
              <a:t>Kotlin</a:t>
            </a:r>
            <a:r>
              <a:rPr lang="pt-BR" sz="1400" dirty="0">
                <a:ea typeface="+mn-lt"/>
                <a:cs typeface="+mn-lt"/>
              </a:rPr>
              <a:t> (Android)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Híbrido: </a:t>
            </a:r>
            <a:r>
              <a:rPr lang="pt-BR" sz="1400" err="1">
                <a:ea typeface="+mn-lt"/>
                <a:cs typeface="+mn-lt"/>
              </a:rPr>
              <a:t>Flutter</a:t>
            </a:r>
            <a:r>
              <a:rPr lang="pt-BR" sz="1400" dirty="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React</a:t>
            </a:r>
            <a:r>
              <a:rPr lang="pt-BR" sz="1400" dirty="0">
                <a:ea typeface="+mn-lt"/>
                <a:cs typeface="+mn-lt"/>
              </a:rPr>
              <a:t> </a:t>
            </a:r>
            <a:r>
              <a:rPr lang="pt-BR" sz="1400" err="1">
                <a:ea typeface="+mn-lt"/>
                <a:cs typeface="+mn-lt"/>
              </a:rPr>
              <a:t>Native</a:t>
            </a:r>
            <a:r>
              <a:rPr lang="pt-BR" sz="1400" dirty="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Xamarin</a:t>
            </a:r>
            <a:endParaRPr lang="pt-BR" sz="1400">
              <a:cs typeface="Calibri"/>
            </a:endParaRPr>
          </a:p>
          <a:p>
            <a:r>
              <a:rPr lang="pt-BR" sz="1400" dirty="0">
                <a:ea typeface="+mn-lt"/>
                <a:cs typeface="+mn-lt"/>
              </a:rPr>
              <a:t>Stack de Data Science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Linguagens: Python, R</a:t>
            </a:r>
            <a:endParaRPr lang="pt-BR" sz="1400">
              <a:cs typeface="Calibri"/>
            </a:endParaRPr>
          </a:p>
          <a:p>
            <a:pPr lvl="1"/>
            <a:r>
              <a:rPr lang="pt-BR" sz="1400" dirty="0">
                <a:ea typeface="+mn-lt"/>
                <a:cs typeface="+mn-lt"/>
              </a:rPr>
              <a:t>Bibliotecas: Pandas, </a:t>
            </a:r>
            <a:r>
              <a:rPr lang="pt-BR" sz="1400" err="1">
                <a:ea typeface="+mn-lt"/>
                <a:cs typeface="+mn-lt"/>
              </a:rPr>
              <a:t>NumPy</a:t>
            </a:r>
            <a:r>
              <a:rPr lang="pt-BR" sz="1400" dirty="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Matplotlib</a:t>
            </a:r>
            <a:endParaRPr lang="pt-BR" sz="1400">
              <a:cs typeface="Calibri"/>
            </a:endParaRPr>
          </a:p>
          <a:p>
            <a:pPr lvl="1"/>
            <a:r>
              <a:rPr lang="pt-BR" sz="1400" err="1">
                <a:ea typeface="+mn-lt"/>
                <a:cs typeface="+mn-lt"/>
              </a:rPr>
              <a:t>Machine</a:t>
            </a:r>
            <a:r>
              <a:rPr lang="pt-BR" sz="1400" dirty="0">
                <a:ea typeface="+mn-lt"/>
                <a:cs typeface="+mn-lt"/>
              </a:rPr>
              <a:t> Learning: </a:t>
            </a:r>
            <a:r>
              <a:rPr lang="pt-BR" sz="1400" err="1">
                <a:ea typeface="+mn-lt"/>
                <a:cs typeface="+mn-lt"/>
              </a:rPr>
              <a:t>scikit-learn</a:t>
            </a:r>
            <a:r>
              <a:rPr lang="pt-BR" sz="1400" dirty="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TensorFlow</a:t>
            </a:r>
            <a:r>
              <a:rPr lang="pt-BR" sz="1400" dirty="0">
                <a:ea typeface="+mn-lt"/>
                <a:cs typeface="+mn-lt"/>
              </a:rPr>
              <a:t>, </a:t>
            </a:r>
            <a:r>
              <a:rPr lang="pt-BR" sz="1400" err="1">
                <a:ea typeface="+mn-lt"/>
                <a:cs typeface="+mn-lt"/>
              </a:rPr>
              <a:t>PyTorch</a:t>
            </a:r>
            <a:endParaRPr lang="pt-BR" sz="1400" err="1">
              <a:cs typeface="Calibri"/>
            </a:endParaRPr>
          </a:p>
          <a:p>
            <a:endParaRPr lang="pt-BR" sz="1300"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15560B-3A15-9B89-7CDB-34BAAD5D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8755" y="1836621"/>
            <a:ext cx="3794361" cy="4899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400" dirty="0">
                <a:latin typeface="Calibri"/>
                <a:cs typeface="Arial"/>
              </a:rPr>
              <a:t>Stack de </a:t>
            </a:r>
            <a:r>
              <a:rPr lang="pt-BR" sz="1400" err="1">
                <a:latin typeface="Calibri"/>
                <a:cs typeface="Arial"/>
              </a:rPr>
              <a:t>DevOps</a:t>
            </a:r>
            <a:endParaRPr lang="pt-BR" sz="1400">
              <a:latin typeface="Calibri"/>
              <a:cs typeface="Arial"/>
            </a:endParaRPr>
          </a:p>
          <a:p>
            <a:pPr lvl="1"/>
            <a:r>
              <a:rPr lang="pt-BR" sz="1400" dirty="0">
                <a:latin typeface="Calibri"/>
                <a:cs typeface="Arial"/>
              </a:rPr>
              <a:t>Integração Contínua: Jenkins, </a:t>
            </a:r>
            <a:r>
              <a:rPr lang="pt-BR" sz="1400" err="1">
                <a:latin typeface="Calibri"/>
                <a:cs typeface="Arial"/>
              </a:rPr>
              <a:t>GitLab</a:t>
            </a:r>
            <a:r>
              <a:rPr lang="pt-BR" sz="1400" dirty="0">
                <a:latin typeface="Calibri"/>
                <a:cs typeface="Arial"/>
              </a:rPr>
              <a:t> CI/CD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Orquestração: </a:t>
            </a:r>
            <a:r>
              <a:rPr lang="pt-BR" sz="1400" err="1">
                <a:latin typeface="Calibri"/>
                <a:cs typeface="Arial"/>
              </a:rPr>
              <a:t>Kubernetes</a:t>
            </a:r>
            <a:r>
              <a:rPr lang="pt-BR" sz="1400" dirty="0">
                <a:latin typeface="Calibri"/>
                <a:cs typeface="Arial"/>
              </a:rPr>
              <a:t>, Docker </a:t>
            </a:r>
            <a:r>
              <a:rPr lang="pt-BR" sz="1400" err="1">
                <a:latin typeface="Calibri"/>
                <a:cs typeface="Arial"/>
              </a:rPr>
              <a:t>Swarm</a:t>
            </a:r>
            <a:endParaRPr lang="pt-BR" sz="1400">
              <a:latin typeface="Calibri"/>
              <a:cs typeface="Arial"/>
            </a:endParaRPr>
          </a:p>
          <a:p>
            <a:pPr lvl="1"/>
            <a:r>
              <a:rPr lang="pt-BR" sz="1400" dirty="0">
                <a:latin typeface="Calibri"/>
                <a:cs typeface="Arial"/>
              </a:rPr>
              <a:t>Monitoramento: </a:t>
            </a:r>
            <a:r>
              <a:rPr lang="pt-BR" sz="1400" err="1">
                <a:latin typeface="Calibri"/>
                <a:cs typeface="Arial"/>
              </a:rPr>
              <a:t>Prometheus</a:t>
            </a:r>
            <a:r>
              <a:rPr lang="pt-BR" sz="1400" dirty="0">
                <a:latin typeface="Calibri"/>
                <a:cs typeface="Arial"/>
              </a:rPr>
              <a:t>, </a:t>
            </a:r>
            <a:r>
              <a:rPr lang="pt-BR" sz="1400" err="1">
                <a:latin typeface="Calibri"/>
                <a:cs typeface="Arial"/>
              </a:rPr>
              <a:t>Grafana</a:t>
            </a:r>
            <a:endParaRPr lang="pt-BR" sz="1400">
              <a:latin typeface="Calibri"/>
              <a:cs typeface="Arial"/>
            </a:endParaRPr>
          </a:p>
          <a:p>
            <a:r>
              <a:rPr lang="pt-BR" sz="1400" dirty="0">
                <a:latin typeface="Calibri"/>
                <a:cs typeface="Arial"/>
              </a:rPr>
              <a:t>Stack de Jogos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Motor de Jogo: Unity, Unreal </a:t>
            </a:r>
            <a:r>
              <a:rPr lang="pt-BR" sz="1400" err="1">
                <a:latin typeface="Calibri"/>
                <a:cs typeface="Arial"/>
              </a:rPr>
              <a:t>Engine</a:t>
            </a:r>
            <a:endParaRPr lang="pt-BR" sz="1400">
              <a:latin typeface="Calibri"/>
              <a:cs typeface="Arial"/>
            </a:endParaRPr>
          </a:p>
          <a:p>
            <a:pPr lvl="1"/>
            <a:r>
              <a:rPr lang="pt-BR" sz="1400" dirty="0">
                <a:latin typeface="Calibri"/>
                <a:cs typeface="Arial"/>
              </a:rPr>
              <a:t>Linguagens: C#, C++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Gráficos: OpenGL, DirectX</a:t>
            </a:r>
          </a:p>
          <a:p>
            <a:r>
              <a:rPr lang="pt-BR" sz="1400" dirty="0">
                <a:latin typeface="Calibri"/>
                <a:cs typeface="Arial"/>
              </a:rPr>
              <a:t>Stack de Inteligência Artificial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Linguagens: Python, Java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Frameworks: </a:t>
            </a:r>
            <a:r>
              <a:rPr lang="pt-BR" sz="1400" err="1">
                <a:latin typeface="Calibri"/>
                <a:cs typeface="Arial"/>
              </a:rPr>
              <a:t>TensorFlow</a:t>
            </a:r>
            <a:r>
              <a:rPr lang="pt-BR" sz="1400" dirty="0">
                <a:latin typeface="Calibri"/>
                <a:cs typeface="Arial"/>
              </a:rPr>
              <a:t>, </a:t>
            </a:r>
            <a:r>
              <a:rPr lang="pt-BR" sz="1400" err="1">
                <a:latin typeface="Calibri"/>
                <a:cs typeface="Arial"/>
              </a:rPr>
              <a:t>Keras</a:t>
            </a:r>
            <a:r>
              <a:rPr lang="pt-BR" sz="1400" dirty="0">
                <a:latin typeface="Calibri"/>
                <a:cs typeface="Arial"/>
              </a:rPr>
              <a:t>, </a:t>
            </a:r>
            <a:r>
              <a:rPr lang="pt-BR" sz="1400" err="1">
                <a:latin typeface="Calibri"/>
                <a:cs typeface="Arial"/>
              </a:rPr>
              <a:t>PyTorch</a:t>
            </a:r>
            <a:endParaRPr lang="pt-BR" sz="1400">
              <a:latin typeface="Calibri"/>
              <a:cs typeface="Arial"/>
            </a:endParaRPr>
          </a:p>
          <a:p>
            <a:r>
              <a:rPr lang="pt-BR" sz="1400" dirty="0">
                <a:latin typeface="Calibri"/>
                <a:cs typeface="Arial"/>
              </a:rPr>
              <a:t>Stack de Blockchain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Plataformas: Ethereum, </a:t>
            </a:r>
            <a:r>
              <a:rPr lang="pt-BR" sz="1400" err="1">
                <a:latin typeface="Calibri"/>
                <a:cs typeface="Arial"/>
              </a:rPr>
              <a:t>Hyperledger</a:t>
            </a:r>
            <a:endParaRPr lang="pt-BR" sz="1400">
              <a:latin typeface="Calibri"/>
              <a:cs typeface="Arial"/>
            </a:endParaRPr>
          </a:p>
          <a:p>
            <a:pPr lvl="1"/>
            <a:r>
              <a:rPr lang="pt-BR" sz="1400" dirty="0">
                <a:latin typeface="Calibri"/>
                <a:cs typeface="Arial"/>
              </a:rPr>
              <a:t>Linguagens: </a:t>
            </a:r>
            <a:r>
              <a:rPr lang="pt-BR" sz="1400" err="1">
                <a:latin typeface="Calibri"/>
                <a:cs typeface="Arial"/>
              </a:rPr>
              <a:t>Solidity</a:t>
            </a:r>
            <a:r>
              <a:rPr lang="pt-BR" sz="1400" dirty="0">
                <a:latin typeface="Calibri"/>
                <a:cs typeface="Arial"/>
              </a:rPr>
              <a:t>, Go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Ferramentas: </a:t>
            </a:r>
            <a:r>
              <a:rPr lang="pt-BR" sz="1400" err="1">
                <a:latin typeface="Calibri"/>
                <a:cs typeface="Arial"/>
              </a:rPr>
              <a:t>Truffle</a:t>
            </a:r>
            <a:r>
              <a:rPr lang="pt-BR" sz="1400" dirty="0">
                <a:latin typeface="Calibri"/>
                <a:cs typeface="Arial"/>
              </a:rPr>
              <a:t>, Ganache</a:t>
            </a:r>
            <a:endParaRPr lang="pt-BR" sz="1400">
              <a:latin typeface="Calibri"/>
              <a:cs typeface="Calibri"/>
            </a:endParaRP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C143739A-117C-E17D-1E2B-E1EBDB37EBCC}"/>
              </a:ext>
            </a:extLst>
          </p:cNvPr>
          <p:cNvSpPr>
            <a:spLocks noGrp="1"/>
          </p:cNvSpPr>
          <p:nvPr/>
        </p:nvSpPr>
        <p:spPr>
          <a:xfrm>
            <a:off x="4191809" y="120830"/>
            <a:ext cx="8000191" cy="2125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0" dirty="0">
                <a:ea typeface="+mn-lt"/>
                <a:cs typeface="+mn-lt"/>
              </a:rPr>
              <a:t>Stack ou Tecnologia refere-se ao conjunto de ferramentas, linguagens e frameworks usados para desenvolver o projeto. </a:t>
            </a: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698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2235A-BFA0-4A78-DFCB-8774714C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cs typeface="Calibri Light"/>
              </a:rPr>
              <a:t>Histórias de usuários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B969F-357C-8860-F134-5EB60C3B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900">
                <a:ea typeface="+mn-lt"/>
                <a:cs typeface="+mn-lt"/>
              </a:rPr>
              <a:t>Como [tipo de usuário], eu quero [ação] para que [benefício/valor].</a:t>
            </a:r>
            <a:br>
              <a:rPr lang="pt-BR" sz="1900">
                <a:ea typeface="+mn-lt"/>
                <a:cs typeface="+mn-lt"/>
              </a:rPr>
            </a:br>
            <a:endParaRPr lang="pt-BR" sz="1900">
              <a:cs typeface="Calibri"/>
            </a:endParaRPr>
          </a:p>
          <a:p>
            <a:pPr marL="0" indent="0">
              <a:buNone/>
            </a:pPr>
            <a:r>
              <a:rPr lang="pt-BR" sz="1900">
                <a:cs typeface="Calibri"/>
              </a:rPr>
              <a:t>Exemplos:</a:t>
            </a:r>
          </a:p>
          <a:p>
            <a:pPr lvl="1"/>
            <a:r>
              <a:rPr lang="pt-BR" sz="1900">
                <a:ea typeface="+mn-lt"/>
                <a:cs typeface="+mn-lt"/>
              </a:rPr>
              <a:t>Como um usuário registrado, eu quero fazer login no sistema para que eu possa acessar minhas informações pessoais.</a:t>
            </a:r>
            <a:endParaRPr lang="pt-BR" sz="1900">
              <a:cs typeface="Calibri"/>
            </a:endParaRPr>
          </a:p>
          <a:p>
            <a:pPr lvl="1"/>
            <a:r>
              <a:rPr lang="pt-BR" sz="1900">
                <a:ea typeface="+mn-lt"/>
                <a:cs typeface="+mn-lt"/>
              </a:rPr>
              <a:t>Como um cliente, eu quero buscar produtos pelo nome para encontrar rapidamente o que estou procurando.</a:t>
            </a:r>
            <a:endParaRPr lang="pt-BR" sz="1900">
              <a:cs typeface="Calibri"/>
            </a:endParaRPr>
          </a:p>
          <a:p>
            <a:pPr lvl="1"/>
            <a:r>
              <a:rPr lang="pt-BR" sz="1900">
                <a:ea typeface="+mn-lt"/>
                <a:cs typeface="+mn-lt"/>
              </a:rPr>
              <a:t>Como um cliente, eu quero ser capaz de verificar meus itens e fazer o checkout para concluir minha compra.</a:t>
            </a:r>
            <a:endParaRPr lang="pt-BR" sz="1900">
              <a:cs typeface="Calibri"/>
            </a:endParaRPr>
          </a:p>
          <a:p>
            <a:pPr lvl="1"/>
            <a:r>
              <a:rPr lang="pt-BR" sz="1900">
                <a:ea typeface="+mn-lt"/>
                <a:cs typeface="+mn-lt"/>
              </a:rPr>
              <a:t>Como um cliente que fez uma compra, eu quero avaliar o produto para que outros clientes possam entender sua qualidade</a:t>
            </a:r>
            <a:br>
              <a:rPr lang="pt-BR" sz="1900">
                <a:cs typeface="Calibri"/>
              </a:rPr>
            </a:br>
            <a:endParaRPr lang="pt-BR" sz="1900">
              <a:cs typeface="Calibri"/>
            </a:endParaRPr>
          </a:p>
          <a:p>
            <a:endParaRPr lang="pt-BR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92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43A743-635B-64D2-B31D-BDC14765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Critérios de Aceitação: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BEDDA-303D-3650-8C5C-0B799098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074" y="200188"/>
            <a:ext cx="6246266" cy="648057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200" dirty="0">
                <a:ea typeface="+mn-lt"/>
                <a:cs typeface="+mn-lt"/>
              </a:rPr>
              <a:t>Além da descrição básica, cada história de usuário geralmente vem com critérios de aceitação, que são condições específicas que devem ser atendidas para que a história seja considerada completa.</a:t>
            </a:r>
            <a:endParaRPr lang="pt-BR" sz="2200">
              <a:cs typeface="Calibri" panose="020F0502020204030204"/>
            </a:endParaRPr>
          </a:p>
          <a:p>
            <a:r>
              <a:rPr lang="pt-BR" sz="2200" dirty="0">
                <a:ea typeface="+mn-lt"/>
                <a:cs typeface="+mn-lt"/>
              </a:rPr>
              <a:t>Por exemplo, para a história de login:</a:t>
            </a:r>
            <a:endParaRPr lang="pt-BR" sz="2200">
              <a:cs typeface="Calibri"/>
            </a:endParaRPr>
          </a:p>
          <a:p>
            <a:pPr lvl="1"/>
            <a:r>
              <a:rPr lang="pt-BR" sz="2200" dirty="0">
                <a:ea typeface="+mn-lt"/>
                <a:cs typeface="+mn-lt"/>
              </a:rPr>
              <a:t>O sistema deve solicitar nome de usuário e senha.</a:t>
            </a:r>
            <a:endParaRPr lang="pt-BR" sz="2200">
              <a:cs typeface="Calibri"/>
            </a:endParaRPr>
          </a:p>
          <a:p>
            <a:pPr lvl="1"/>
            <a:r>
              <a:rPr lang="pt-BR" sz="2200" dirty="0">
                <a:ea typeface="+mn-lt"/>
                <a:cs typeface="+mn-lt"/>
              </a:rPr>
              <a:t>O sistema deve validar as credenciais fornecidas.</a:t>
            </a:r>
            <a:endParaRPr lang="pt-BR" sz="2200">
              <a:cs typeface="Calibri"/>
            </a:endParaRPr>
          </a:p>
          <a:p>
            <a:pPr lvl="1"/>
            <a:r>
              <a:rPr lang="pt-BR" sz="2200" dirty="0">
                <a:ea typeface="+mn-lt"/>
                <a:cs typeface="+mn-lt"/>
              </a:rPr>
              <a:t>O sistema deve fornecer uma mensagem de erro para credenciais inválidas.</a:t>
            </a:r>
            <a:endParaRPr lang="pt-BR" sz="2200">
              <a:cs typeface="Calibri"/>
            </a:endParaRPr>
          </a:p>
          <a:p>
            <a:pPr lvl="1"/>
            <a:r>
              <a:rPr lang="pt-BR" sz="2200" dirty="0">
                <a:ea typeface="+mn-lt"/>
                <a:cs typeface="+mn-lt"/>
              </a:rPr>
              <a:t>O sistema deve redirecionar usuários autenticados para a página inicial.</a:t>
            </a:r>
            <a:endParaRPr lang="pt-BR" sz="2200">
              <a:cs typeface="Calibri"/>
            </a:endParaRPr>
          </a:p>
          <a:p>
            <a:r>
              <a:rPr lang="pt-BR" sz="2200" dirty="0">
                <a:ea typeface="+mn-lt"/>
                <a:cs typeface="+mn-lt"/>
              </a:rPr>
              <a:t>Essas histórias e seus critérios de aceitação ajudam a equipe de desenvolvimento a entender o que precisa ser feito e são cruciais para a modelagem da solução, como mencionado no conteúdo do GitHub que você forneceu.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00844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A56D5-6BC1-6EC2-AB8D-F0BE1DFF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pt-BR" sz="3700" b="1" dirty="0">
                <a:solidFill>
                  <a:srgbClr val="FFFFFF"/>
                </a:solidFill>
              </a:rPr>
              <a:t>FDD </a:t>
            </a:r>
            <a:br>
              <a:rPr lang="pt-BR" sz="2800" b="1" dirty="0"/>
            </a:br>
            <a:r>
              <a:rPr lang="pt-BR" sz="2800" b="1" err="1">
                <a:solidFill>
                  <a:srgbClr val="FFFFFF"/>
                </a:solidFill>
              </a:rPr>
              <a:t>Feature</a:t>
            </a:r>
            <a:r>
              <a:rPr lang="pt-BR" sz="2800" b="1" dirty="0">
                <a:solidFill>
                  <a:srgbClr val="FFFFFF"/>
                </a:solidFill>
              </a:rPr>
              <a:t> </a:t>
            </a:r>
            <a:r>
              <a:rPr lang="pt-BR" sz="2800" b="1" err="1">
                <a:solidFill>
                  <a:srgbClr val="FFFFFF"/>
                </a:solidFill>
              </a:rPr>
              <a:t>Driven</a:t>
            </a:r>
            <a:r>
              <a:rPr lang="pt-BR" sz="2800" b="1" dirty="0">
                <a:solidFill>
                  <a:srgbClr val="FFFFFF"/>
                </a:solidFill>
              </a:rPr>
              <a:t> </a:t>
            </a:r>
            <a:r>
              <a:rPr lang="pt-BR" sz="2800" b="1" err="1">
                <a:solidFill>
                  <a:srgbClr val="FFFFFF"/>
                </a:solidFill>
              </a:rPr>
              <a:t>Development</a:t>
            </a:r>
            <a:endParaRPr lang="pt-BR" sz="2800" b="1" err="1">
              <a:solidFill>
                <a:srgbClr val="FFFFFF"/>
              </a:solidFill>
              <a:cs typeface="Calibri Light"/>
            </a:endParaRPr>
          </a:p>
          <a:p>
            <a:endParaRPr lang="pt-BR" sz="37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4520F-4812-751A-C6D3-39AE5B174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6299" y="377320"/>
            <a:ext cx="3725611" cy="60927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400" dirty="0">
                <a:ea typeface="+mn-lt"/>
                <a:cs typeface="+mn-lt"/>
              </a:rPr>
              <a:t>FDD é uma metodologia ágil de desenvolvimento de software que foca na construção de "</a:t>
            </a:r>
            <a:r>
              <a:rPr lang="pt-BR" sz="1400" err="1">
                <a:ea typeface="+mn-lt"/>
                <a:cs typeface="+mn-lt"/>
              </a:rPr>
              <a:t>features</a:t>
            </a:r>
            <a:r>
              <a:rPr lang="pt-BR" sz="1400" dirty="0">
                <a:ea typeface="+mn-lt"/>
                <a:cs typeface="+mn-lt"/>
              </a:rPr>
              <a:t>", ou funcionalidades, de forma iterativa e incremental.</a:t>
            </a:r>
          </a:p>
          <a:p>
            <a:r>
              <a:rPr lang="pt-BR" sz="1400" dirty="0">
                <a:ea typeface="+mn-lt"/>
                <a:cs typeface="+mn-lt"/>
              </a:rPr>
              <a:t>Principais Componentes do FDD:</a:t>
            </a:r>
            <a:endParaRPr lang="pt-BR" sz="1400">
              <a:cs typeface="Calibri"/>
            </a:endParaRPr>
          </a:p>
          <a:p>
            <a:pPr lvl="1"/>
            <a:r>
              <a:rPr lang="pt-BR" sz="1400" b="1" dirty="0">
                <a:ea typeface="+mn-lt"/>
                <a:cs typeface="+mn-lt"/>
              </a:rPr>
              <a:t>Modelagem de Domínio:</a:t>
            </a:r>
            <a:r>
              <a:rPr lang="pt-BR" sz="1400" dirty="0">
                <a:ea typeface="+mn-lt"/>
                <a:cs typeface="+mn-lt"/>
              </a:rPr>
              <a:t> Criação de um modelo de domínio inicial que serve como base para o desenvolvimento.</a:t>
            </a:r>
            <a:endParaRPr lang="pt-BR" sz="1400">
              <a:cs typeface="Calibri"/>
            </a:endParaRPr>
          </a:p>
          <a:p>
            <a:pPr lvl="1"/>
            <a:r>
              <a:rPr lang="pt-BR" sz="1400" b="1" dirty="0">
                <a:ea typeface="+mn-lt"/>
                <a:cs typeface="+mn-lt"/>
              </a:rPr>
              <a:t>Lista de Funcionalidades: </a:t>
            </a:r>
            <a:r>
              <a:rPr lang="pt-BR" sz="1400" dirty="0">
                <a:ea typeface="+mn-lt"/>
                <a:cs typeface="+mn-lt"/>
              </a:rPr>
              <a:t>As funcionalidades do sistema são listadas e categorizadas.</a:t>
            </a:r>
            <a:endParaRPr lang="pt-BR" sz="1400">
              <a:cs typeface="Calibri"/>
            </a:endParaRPr>
          </a:p>
          <a:p>
            <a:pPr lvl="1"/>
            <a:r>
              <a:rPr lang="pt-BR" sz="1400" b="1" dirty="0">
                <a:ea typeface="+mn-lt"/>
                <a:cs typeface="+mn-lt"/>
              </a:rPr>
              <a:t>Plano por Funcionalidade: </a:t>
            </a:r>
            <a:r>
              <a:rPr lang="pt-BR" sz="1400" dirty="0">
                <a:ea typeface="+mn-lt"/>
                <a:cs typeface="+mn-lt"/>
              </a:rPr>
              <a:t>Cada funcionalidade é planejada em detalhes, incluindo tarefas, responsabilidades e cronograma.</a:t>
            </a:r>
            <a:endParaRPr lang="pt-BR" sz="1400">
              <a:cs typeface="Calibri" panose="020F0502020204030204"/>
            </a:endParaRPr>
          </a:p>
          <a:p>
            <a:pPr lvl="1"/>
            <a:r>
              <a:rPr lang="pt-BR" sz="1400" b="1" dirty="0">
                <a:ea typeface="+mn-lt"/>
                <a:cs typeface="+mn-lt"/>
              </a:rPr>
              <a:t>Desenvolvimento por Funcionalidade</a:t>
            </a:r>
            <a:r>
              <a:rPr lang="pt-BR" sz="1400" dirty="0">
                <a:ea typeface="+mn-lt"/>
                <a:cs typeface="+mn-lt"/>
              </a:rPr>
              <a:t>: As funcionalidades são desenvolvidas e testadas de forma isolada.</a:t>
            </a:r>
            <a:endParaRPr lang="pt-BR" sz="1400">
              <a:cs typeface="Calibri"/>
            </a:endParaRPr>
          </a:p>
          <a:p>
            <a:pPr lvl="1"/>
            <a:r>
              <a:rPr lang="pt-BR" sz="1400" b="1" dirty="0">
                <a:ea typeface="+mn-lt"/>
                <a:cs typeface="+mn-lt"/>
              </a:rPr>
              <a:t>Construção de Pacotes</a:t>
            </a:r>
            <a:r>
              <a:rPr lang="pt-BR" sz="1400" dirty="0">
                <a:ea typeface="+mn-lt"/>
                <a:cs typeface="+mn-lt"/>
              </a:rPr>
              <a:t>: As funcionalidades são agrupadas em pacotes de trabalho para serem desenvolvidas por diferentes equipes ou indivíduos.</a:t>
            </a:r>
            <a:endParaRPr lang="pt-BR" sz="1400">
              <a:cs typeface="Calibri"/>
            </a:endParaRPr>
          </a:p>
          <a:p>
            <a:endParaRPr lang="pt-BR" sz="1100"/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C8ACB69-D149-95E8-F85C-881C5F2E7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0963" y="377320"/>
            <a:ext cx="3298342" cy="6092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400" dirty="0">
                <a:latin typeface="Calibri"/>
                <a:cs typeface="Arial"/>
              </a:rPr>
              <a:t>Vantagens: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Foco na entrega de valor através de funcionalidades.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Facilita a estimativa de tempo e recursos.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Promove a colaboração entre membros da equipe.</a:t>
            </a:r>
            <a:br>
              <a:rPr lang="pt-BR" sz="1400" dirty="0">
                <a:latin typeface="Calibri"/>
                <a:cs typeface="Arial"/>
              </a:rPr>
            </a:br>
            <a:endParaRPr lang="pt-BR" sz="1400" dirty="0">
              <a:latin typeface="Calibri"/>
              <a:cs typeface="Arial"/>
            </a:endParaRPr>
          </a:p>
          <a:p>
            <a:r>
              <a:rPr lang="pt-BR" sz="1400" dirty="0">
                <a:latin typeface="Calibri"/>
                <a:cs typeface="Arial"/>
              </a:rPr>
              <a:t>Desvantagens: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Pode não ser ideal para projetos muito pequenos ou simples.</a:t>
            </a:r>
          </a:p>
          <a:p>
            <a:pPr lvl="1"/>
            <a:r>
              <a:rPr lang="pt-BR" sz="1400" dirty="0">
                <a:latin typeface="Calibri"/>
                <a:cs typeface="Arial"/>
              </a:rPr>
              <a:t>Requer uma definição clara e compreensível das funcionalidades para ser eficaz.</a:t>
            </a:r>
          </a:p>
          <a:p>
            <a:pPr marL="0" indent="0">
              <a:buNone/>
            </a:pPr>
            <a:br>
              <a:rPr lang="pt-BR" sz="1400" dirty="0">
                <a:latin typeface="Calibri"/>
                <a:cs typeface="Arial"/>
              </a:rPr>
            </a:br>
            <a:r>
              <a:rPr lang="pt-BR" sz="1400" dirty="0">
                <a:latin typeface="Calibri"/>
                <a:cs typeface="Arial"/>
              </a:rPr>
              <a:t>O FDD é uma das metodologias que podem ser usadas para organizar as tarefas e entregas em pacotes, como mencionado no conteúdo do GitHub que você forneceu.</a:t>
            </a:r>
          </a:p>
          <a:p>
            <a:endParaRPr lang="pt-BR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90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126BC-5348-C786-DCC9-FB02972B2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10CCC3-51DF-CCE4-F17A-EFAEBB8E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26611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1"/>
              <a:t>Quais são as informações que um desenvolvedor precisa para compreender um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18027-6298-5459-613C-2C7A5C52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9375" y="4214191"/>
            <a:ext cx="6953250" cy="13609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08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2BBA69726CBC47884A9371BF92B4E7" ma:contentTypeVersion="3" ma:contentTypeDescription="Create a new document." ma:contentTypeScope="" ma:versionID="424a98a459c77ca5479a5b1d54a13524">
  <xsd:schema xmlns:xsd="http://www.w3.org/2001/XMLSchema" xmlns:xs="http://www.w3.org/2001/XMLSchema" xmlns:p="http://schemas.microsoft.com/office/2006/metadata/properties" xmlns:ns2="a4372b37-94fe-4267-998a-dcecf1b66f81" targetNamespace="http://schemas.microsoft.com/office/2006/metadata/properties" ma:root="true" ma:fieldsID="af0921d23dee23457991198149fa0435" ns2:_="">
    <xsd:import namespace="a4372b37-94fe-4267-998a-dcecf1b66f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72b37-94fe-4267-998a-dcecf1b66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791125-BFAC-4B1B-A8D1-AC53C38FB8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D8DECA-537F-4B8B-B7E9-DDC0053CF5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01B3D0-E3D0-46C3-A87E-644D99115F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372b37-94fe-4267-998a-dcecf1b66f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G0289 - PORTIFÓLIO DE PROJETO</vt:lpstr>
      <vt:lpstr>Github</vt:lpstr>
      <vt:lpstr>Checklist – O que você já deveria ter resolvido?</vt:lpstr>
      <vt:lpstr>Tema</vt:lpstr>
      <vt:lpstr>Stack ou Tecnologia</vt:lpstr>
      <vt:lpstr>Histórias de usuários</vt:lpstr>
      <vt:lpstr>Critérios de Aceitação:</vt:lpstr>
      <vt:lpstr>FDD  Feature Driven Development </vt:lpstr>
      <vt:lpstr>Quais são as informações que um desenvolvedor precisa para compreender um projeto?</vt:lpstr>
      <vt:lpstr> Readme</vt:lpstr>
      <vt:lpstr>Resumidamente </vt:lpstr>
      <vt:lpstr>Criando readme.</vt:lpstr>
      <vt:lpstr>Readme vs Wiki (do github)</vt:lpstr>
      <vt:lpstr>N1 – Defesa do Tema (11/09/2023)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revision>464</cp:revision>
  <dcterms:created xsi:type="dcterms:W3CDTF">2022-08-15T02:22:45Z</dcterms:created>
  <dcterms:modified xsi:type="dcterms:W3CDTF">2023-09-04T10:56:56Z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0x010100DC2BBA69726CBC47884A9371BF92B4E7</vt:lpwstr>
  </property>
</Properties>
</file>