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 varScale="1">
        <p:scale>
          <a:sx n="96" d="100"/>
          <a:sy n="9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EF20-5922-4C22-BF87-88687C13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C08E1-0665-D5CF-54B9-D13F3C3D7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72C65-3EAF-A56B-B541-2CA6484A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804EF-5FBA-51CE-3F98-CBE01299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3F560-597F-838F-4DB8-D47BCD4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39AF-00B8-8959-7126-BFC4A36E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6E0233-A06C-8022-44BA-38303048B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F0F51-BE8C-FDBB-67D2-9138F2B3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7C62B9-3D90-A438-D52B-474E74F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90416-D3F6-7E15-57EE-0D81236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65B65-D820-25A5-3BB8-93FA6103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1ABBE-A065-0E94-3EA9-DB1CCC63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E51FF-2C38-5FA0-29A0-4688FD32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90B48-CEBA-3C3B-C755-99EAD9BB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B4A5E-1596-72B8-101B-007F25ED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C4D75-25B2-97EF-7C66-673773C4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35B08-406F-DEA7-1B2C-F4024DBB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AD117-EE51-9A85-58A1-599035A2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5E2F-1A55-6681-17FA-AB6FAAFA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6AEAB-8A6B-D0C9-8060-264FADA4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DD34-52E7-9E3F-8ABB-EB69F946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D710E5-DF37-22B7-ECD2-AA726C57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1FCA8-4FE2-A1AD-6C44-C763843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8BF13-9F0C-46F7-1DCC-666D514A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5F99C-6A01-318F-6E7A-50FBCB45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67E2-EF3E-1E89-DE26-A84240F1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CA321-27F8-BD34-53D4-6C55F63D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C88DA3-109D-6440-60BC-7709DFDA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E0757-2271-92CE-3EF4-A107B1A3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D0E680-64AA-95BC-DD0D-9B6DCCD8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3A037-F2DE-94D4-01FE-08554CC1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6AA87-A352-7F0A-F21C-CFE809C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312C9-8686-8C0F-4A5F-872377ED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452FD-CF21-C6FB-37B0-86A3959D8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8C2077-DE86-0657-CFD1-0BB171FEC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004276-4D5B-2729-31B4-6500BAAC5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35D8CD-860B-CE01-5E4A-70846A9D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76CBF2-21F3-343C-DD3A-1F81113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006748-95A5-B19A-BA31-B878CD6B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D665-6E28-0314-8D5C-F466BEB0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F30C26-7AE4-2353-A7D9-12EF34B8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3C2809-75F0-B493-4BFD-65E6656D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E7DAAF-9E41-70FC-F153-2B37103B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1A1821-DAC2-DA17-731C-88E5856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28F0A5-CC1F-EF96-B8F2-AA3B12B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C912C-7DE0-1C7D-5C3F-6E8B519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0F5B-2105-E52E-DA2F-EC85B9E5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2114E-AD6F-518E-4BE7-45535B06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3423DA-407E-9B57-5B25-4B5B2FA7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BBADF6-8456-187E-6EE9-F5C40530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4B1102-D901-F4B9-8874-AD20C92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F65A8-B679-9D0F-A122-EB9A14A8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B6A75-9273-E17C-B632-DC36936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E23DC7-9633-5EF4-107B-19257B9C3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00392-D463-D9C8-A382-9CFAFB6EB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A9B2F3-6CED-6F54-B32A-AF1B2A87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7B8675-AD5C-E915-05EC-B16CA697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C44B2-5D1F-BB57-735D-01350F3E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253FE8-7E1A-4209-B360-F12FF2A7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6EFE4-FD1B-2EBC-C73B-678C9BF2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734FB-8D03-2367-BD62-3B665867E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9D18-A751-2C4C-8DDD-6E5A15B8EA2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043CD-12D1-C984-CB4B-72E14004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3BDBE-6727-60E5-7A48-0D75ADEB0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B8E4-65F6-AE47-AB9E-32162B2D53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510F-5377-E963-CDF5-FDEA0A50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903" y="1864604"/>
            <a:ext cx="11338193" cy="156439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of Deep Learning Regression of Diastolic and Systolic Blood Pressure estimation through ECG (electrocardiogram) and PPG (</a:t>
            </a:r>
            <a:r>
              <a:rPr lang="en-US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photoplethysmogram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t-B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C69E1-CE10-D718-9758-9CDFD406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262"/>
            <a:ext cx="9144000" cy="1655762"/>
          </a:xfrm>
        </p:spPr>
        <p:txBody>
          <a:bodyPr/>
          <a:lstStyle/>
          <a:p>
            <a:r>
              <a:rPr lang="en-US" dirty="0"/>
              <a:t>BESE300 – Introduction to Deep Learning -- Project Presentation</a:t>
            </a:r>
          </a:p>
          <a:p>
            <a:r>
              <a:rPr lang="en-US" dirty="0"/>
              <a:t>Israel Filho - 179023</a:t>
            </a:r>
          </a:p>
        </p:txBody>
      </p:sp>
    </p:spTree>
    <p:extLst>
      <p:ext uri="{BB962C8B-B14F-4D97-AF65-F5344CB8AC3E}">
        <p14:creationId xmlns:p14="http://schemas.microsoft.com/office/powerpoint/2010/main" val="25606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dirty="0" err="1"/>
              <a:t>Complementary</a:t>
            </a:r>
            <a:r>
              <a:rPr lang="pt-BR" sz="2000" dirty="0"/>
              <a:t> </a:t>
            </a:r>
            <a:r>
              <a:rPr lang="pt-BR" sz="2000" dirty="0" err="1"/>
              <a:t>Information</a:t>
            </a:r>
            <a:r>
              <a:rPr lang="pt-BR" sz="2000" dirty="0"/>
              <a:t>: </a:t>
            </a:r>
          </a:p>
          <a:p>
            <a:pPr lvl="1"/>
            <a:r>
              <a:rPr lang="pt-BR" sz="2000" dirty="0"/>
              <a:t>ECG </a:t>
            </a:r>
            <a:r>
              <a:rPr lang="pt-BR" sz="2000" dirty="0" err="1"/>
              <a:t>and</a:t>
            </a:r>
            <a:r>
              <a:rPr lang="pt-BR" sz="2000" dirty="0"/>
              <a:t> PPG </a:t>
            </a:r>
            <a:r>
              <a:rPr lang="pt-BR" sz="2000" dirty="0" err="1"/>
              <a:t>signals</a:t>
            </a:r>
            <a:r>
              <a:rPr lang="pt-BR" sz="2000" dirty="0"/>
              <a:t> capture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aspects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cardiovascular </a:t>
            </a:r>
            <a:r>
              <a:rPr lang="pt-BR" sz="2000" dirty="0" err="1"/>
              <a:t>activity</a:t>
            </a:r>
            <a:r>
              <a:rPr lang="pt-BR" sz="2000" dirty="0"/>
              <a:t>. </a:t>
            </a:r>
          </a:p>
          <a:p>
            <a:pPr lvl="1"/>
            <a:r>
              <a:rPr lang="pt-BR" sz="2000" dirty="0"/>
              <a:t>ECG </a:t>
            </a:r>
            <a:r>
              <a:rPr lang="pt-BR" sz="2000" dirty="0" err="1"/>
              <a:t>provides</a:t>
            </a:r>
            <a:r>
              <a:rPr lang="pt-BR" sz="2000" dirty="0"/>
              <a:t> </a:t>
            </a:r>
            <a:r>
              <a:rPr lang="pt-BR" sz="2000" dirty="0" err="1"/>
              <a:t>information</a:t>
            </a:r>
            <a:r>
              <a:rPr lang="pt-BR" sz="2000" dirty="0"/>
              <a:t> </a:t>
            </a:r>
            <a:r>
              <a:rPr lang="pt-BR" sz="2000" dirty="0" err="1"/>
              <a:t>about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electrical</a:t>
            </a:r>
            <a:r>
              <a:rPr lang="pt-BR" sz="2000" dirty="0"/>
              <a:t> </a:t>
            </a:r>
            <a:r>
              <a:rPr lang="pt-BR" sz="2000" dirty="0" err="1"/>
              <a:t>activity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heart</a:t>
            </a:r>
            <a:r>
              <a:rPr lang="pt-BR" sz="2000" dirty="0"/>
              <a:t>, </a:t>
            </a:r>
            <a:r>
              <a:rPr lang="pt-BR" sz="2000" dirty="0" err="1"/>
              <a:t>while</a:t>
            </a:r>
            <a:r>
              <a:rPr lang="pt-BR" sz="2000" dirty="0"/>
              <a:t> PPG </a:t>
            </a:r>
            <a:r>
              <a:rPr lang="pt-BR" sz="2000" dirty="0" err="1"/>
              <a:t>measures</a:t>
            </a:r>
            <a:r>
              <a:rPr lang="pt-BR" sz="2000" dirty="0"/>
              <a:t> </a:t>
            </a:r>
            <a:r>
              <a:rPr lang="pt-BR" sz="2000" dirty="0" err="1"/>
              <a:t>changes</a:t>
            </a:r>
            <a:r>
              <a:rPr lang="pt-BR" sz="2000" dirty="0"/>
              <a:t> in </a:t>
            </a:r>
            <a:r>
              <a:rPr lang="pt-BR" sz="2000" dirty="0" err="1"/>
              <a:t>blood</a:t>
            </a:r>
            <a:r>
              <a:rPr lang="pt-BR" sz="2000" dirty="0"/>
              <a:t> volume. </a:t>
            </a:r>
          </a:p>
          <a:p>
            <a:pPr lvl="1"/>
            <a:r>
              <a:rPr lang="pt-BR" sz="2000" dirty="0" err="1"/>
              <a:t>Combining</a:t>
            </a:r>
            <a:r>
              <a:rPr lang="pt-BR" sz="2000" dirty="0"/>
              <a:t> </a:t>
            </a:r>
            <a:r>
              <a:rPr lang="pt-BR" sz="2000" dirty="0" err="1"/>
              <a:t>these</a:t>
            </a:r>
            <a:r>
              <a:rPr lang="pt-BR" sz="2000" dirty="0"/>
              <a:t> </a:t>
            </a:r>
            <a:r>
              <a:rPr lang="pt-BR" sz="2000" dirty="0" err="1"/>
              <a:t>modalities</a:t>
            </a:r>
            <a:r>
              <a:rPr lang="pt-BR" sz="2000" dirty="0"/>
              <a:t> </a:t>
            </a:r>
            <a:r>
              <a:rPr lang="pt-BR" sz="2000" dirty="0" err="1"/>
              <a:t>allows</a:t>
            </a:r>
            <a:r>
              <a:rPr lang="pt-BR" sz="2000" dirty="0"/>
              <a:t> for a more </a:t>
            </a:r>
            <a:r>
              <a:rPr lang="pt-BR" sz="2000" dirty="0" err="1"/>
              <a:t>comprehensive</a:t>
            </a:r>
            <a:r>
              <a:rPr lang="pt-BR" sz="2000" dirty="0"/>
              <a:t> </a:t>
            </a:r>
            <a:r>
              <a:rPr lang="pt-BR" sz="2000" dirty="0" err="1"/>
              <a:t>understanding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cardiac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/>
              <a:t>, </a:t>
            </a:r>
            <a:r>
              <a:rPr lang="pt-BR" sz="2000" dirty="0" err="1"/>
              <a:t>enabling</a:t>
            </a:r>
            <a:r>
              <a:rPr lang="pt-BR" sz="2000" dirty="0"/>
              <a:t> a more </a:t>
            </a:r>
            <a:r>
              <a:rPr lang="pt-BR" sz="2000" dirty="0" err="1"/>
              <a:t>accurate</a:t>
            </a:r>
            <a:r>
              <a:rPr lang="pt-BR" sz="2000" dirty="0"/>
              <a:t> assessment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physiological</a:t>
            </a:r>
            <a:r>
              <a:rPr lang="pt-BR" sz="2000" dirty="0"/>
              <a:t> </a:t>
            </a:r>
            <a:r>
              <a:rPr lang="pt-BR" sz="2000" dirty="0" err="1"/>
              <a:t>state</a:t>
            </a:r>
            <a:r>
              <a:rPr lang="pt-BR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8B3CD-9790-25A8-84C3-2E138E21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1808287"/>
            <a:ext cx="4788505" cy="349560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0CB125-E652-2051-6494-68EA25C3AB29}"/>
              </a:ext>
            </a:extLst>
          </p:cNvPr>
          <p:cNvSpPr txBox="1"/>
          <p:nvPr/>
        </p:nvSpPr>
        <p:spPr>
          <a:xfrm>
            <a:off x="6885542" y="5303894"/>
            <a:ext cx="4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PULSEDB. Dataset used.</a:t>
            </a:r>
          </a:p>
        </p:txBody>
      </p:sp>
    </p:spTree>
    <p:extLst>
      <p:ext uri="{BB962C8B-B14F-4D97-AF65-F5344CB8AC3E}">
        <p14:creationId xmlns:p14="http://schemas.microsoft.com/office/powerpoint/2010/main" val="301240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err="1"/>
              <a:t>Feature</a:t>
            </a:r>
            <a:r>
              <a:rPr lang="pt-BR" sz="2000" dirty="0"/>
              <a:t> Learning: </a:t>
            </a:r>
          </a:p>
          <a:p>
            <a:pPr lvl="1"/>
            <a:r>
              <a:rPr lang="pt-BR" sz="2000" dirty="0" err="1"/>
              <a:t>Deep</a:t>
            </a:r>
            <a:r>
              <a:rPr lang="pt-BR" sz="2000" dirty="0"/>
              <a:t> </a:t>
            </a:r>
            <a:r>
              <a:rPr lang="pt-BR" sz="2000" dirty="0" err="1"/>
              <a:t>learning</a:t>
            </a:r>
            <a:r>
              <a:rPr lang="pt-BR" sz="2000" dirty="0"/>
              <a:t> models </a:t>
            </a:r>
            <a:r>
              <a:rPr lang="pt-BR" sz="2000" dirty="0" err="1"/>
              <a:t>excel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automatically</a:t>
            </a:r>
            <a:r>
              <a:rPr lang="pt-BR" sz="2000" dirty="0"/>
              <a:t> </a:t>
            </a:r>
            <a:r>
              <a:rPr lang="pt-BR" sz="2000" dirty="0" err="1"/>
              <a:t>learning</a:t>
            </a:r>
            <a:r>
              <a:rPr lang="pt-BR" sz="2000" dirty="0"/>
              <a:t> </a:t>
            </a:r>
            <a:r>
              <a:rPr lang="pt-BR" sz="2000" dirty="0" err="1"/>
              <a:t>relevant</a:t>
            </a:r>
            <a:r>
              <a:rPr lang="pt-BR" sz="2000" dirty="0"/>
              <a:t> </a:t>
            </a:r>
            <a:r>
              <a:rPr lang="pt-BR" sz="2000" dirty="0" err="1"/>
              <a:t>features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raw</a:t>
            </a:r>
            <a:r>
              <a:rPr lang="pt-BR" sz="2000" dirty="0"/>
              <a:t> data. </a:t>
            </a:r>
          </a:p>
          <a:p>
            <a:pPr lvl="1"/>
            <a:r>
              <a:rPr lang="pt-BR" sz="2000" dirty="0"/>
              <a:t>In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context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multimodal fusion, </a:t>
            </a:r>
            <a:r>
              <a:rPr lang="pt-BR" sz="2000" dirty="0" err="1"/>
              <a:t>these</a:t>
            </a:r>
            <a:r>
              <a:rPr lang="pt-BR" sz="2000" dirty="0"/>
              <a:t> models </a:t>
            </a:r>
            <a:r>
              <a:rPr lang="pt-BR" sz="2000" dirty="0" err="1"/>
              <a:t>can</a:t>
            </a:r>
            <a:r>
              <a:rPr lang="pt-BR" sz="2000" dirty="0"/>
              <a:t> </a:t>
            </a:r>
            <a:r>
              <a:rPr lang="pt-BR" sz="2000" dirty="0" err="1"/>
              <a:t>learn</a:t>
            </a:r>
            <a:r>
              <a:rPr lang="pt-BR" sz="2000" dirty="0"/>
              <a:t> </a:t>
            </a:r>
            <a:r>
              <a:rPr lang="pt-BR" sz="2000" dirty="0" err="1"/>
              <a:t>complex</a:t>
            </a:r>
            <a:r>
              <a:rPr lang="pt-BR" sz="2000" dirty="0"/>
              <a:t> </a:t>
            </a:r>
            <a:r>
              <a:rPr lang="pt-BR" sz="2000" dirty="0" err="1"/>
              <a:t>patterns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relationships</a:t>
            </a:r>
            <a:r>
              <a:rPr lang="pt-BR" sz="2000" dirty="0"/>
              <a:t> </a:t>
            </a:r>
            <a:r>
              <a:rPr lang="pt-BR" sz="2000" dirty="0" err="1"/>
              <a:t>between</a:t>
            </a:r>
            <a:r>
              <a:rPr lang="pt-BR" sz="2000" dirty="0"/>
              <a:t> ECG </a:t>
            </a:r>
            <a:r>
              <a:rPr lang="pt-BR" sz="2000" dirty="0" err="1"/>
              <a:t>and</a:t>
            </a:r>
            <a:r>
              <a:rPr lang="pt-BR" sz="2000" dirty="0"/>
              <a:t> PPG </a:t>
            </a:r>
            <a:r>
              <a:rPr lang="pt-BR" sz="2000" dirty="0" err="1"/>
              <a:t>signals</a:t>
            </a:r>
            <a:r>
              <a:rPr lang="pt-BR" sz="2000" dirty="0"/>
              <a:t> </a:t>
            </a:r>
            <a:r>
              <a:rPr lang="pt-BR" sz="2000" dirty="0" err="1"/>
              <a:t>that</a:t>
            </a:r>
            <a:r>
              <a:rPr lang="pt-BR" sz="2000" dirty="0"/>
              <a:t> </a:t>
            </a:r>
            <a:r>
              <a:rPr lang="pt-BR" sz="2000" dirty="0" err="1"/>
              <a:t>might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</a:t>
            </a:r>
            <a:r>
              <a:rPr lang="pt-BR" sz="2000" dirty="0" err="1"/>
              <a:t>challenging</a:t>
            </a:r>
            <a:r>
              <a:rPr lang="pt-BR" sz="2000" dirty="0"/>
              <a:t> for </a:t>
            </a:r>
            <a:r>
              <a:rPr lang="pt-BR" sz="2000" dirty="0" err="1"/>
              <a:t>traditional</a:t>
            </a:r>
            <a:r>
              <a:rPr lang="pt-BR" sz="2000" dirty="0"/>
              <a:t> </a:t>
            </a:r>
            <a:r>
              <a:rPr lang="pt-BR" sz="2000" dirty="0" err="1"/>
              <a:t>signal</a:t>
            </a:r>
            <a:r>
              <a:rPr lang="pt-BR" sz="2000" dirty="0"/>
              <a:t> </a:t>
            </a:r>
            <a:r>
              <a:rPr lang="pt-BR" sz="2000" dirty="0" err="1"/>
              <a:t>processing</a:t>
            </a:r>
            <a:r>
              <a:rPr lang="pt-BR" sz="2000" dirty="0"/>
              <a:t> </a:t>
            </a:r>
            <a:r>
              <a:rPr lang="pt-BR" sz="2000" dirty="0" err="1"/>
              <a:t>methods</a:t>
            </a:r>
            <a:r>
              <a:rPr lang="pt-BR" sz="2000" dirty="0"/>
              <a:t>.</a:t>
            </a:r>
          </a:p>
          <a:p>
            <a:pPr lvl="1"/>
            <a:r>
              <a:rPr lang="pt-BR" sz="2100" dirty="0" err="1"/>
              <a:t>Systolic</a:t>
            </a:r>
            <a:r>
              <a:rPr lang="pt-BR" sz="2100" dirty="0"/>
              <a:t> </a:t>
            </a:r>
            <a:r>
              <a:rPr lang="pt-BR" sz="2100" dirty="0" err="1"/>
              <a:t>blood</a:t>
            </a:r>
            <a:r>
              <a:rPr lang="pt-BR" sz="2100" dirty="0"/>
              <a:t> </a:t>
            </a:r>
            <a:r>
              <a:rPr lang="pt-BR" sz="2100" dirty="0" err="1"/>
              <a:t>pressure</a:t>
            </a:r>
            <a:r>
              <a:rPr lang="pt-BR" sz="2100" dirty="0"/>
              <a:t> </a:t>
            </a:r>
            <a:r>
              <a:rPr lang="pt-BR" sz="2100" dirty="0" err="1"/>
              <a:t>is</a:t>
            </a:r>
            <a:r>
              <a:rPr lang="pt-BR" sz="2100" dirty="0"/>
              <a:t> </a:t>
            </a:r>
            <a:r>
              <a:rPr lang="pt-BR" sz="2100" dirty="0" err="1"/>
              <a:t>the</a:t>
            </a:r>
            <a:r>
              <a:rPr lang="pt-BR" sz="2100" dirty="0"/>
              <a:t> </a:t>
            </a:r>
            <a:r>
              <a:rPr lang="pt-BR" sz="2100" dirty="0" err="1"/>
              <a:t>maximum</a:t>
            </a:r>
            <a:r>
              <a:rPr lang="pt-BR" sz="2100" dirty="0"/>
              <a:t> </a:t>
            </a:r>
            <a:r>
              <a:rPr lang="pt-BR" sz="2100" dirty="0" err="1"/>
              <a:t>blood</a:t>
            </a:r>
            <a:r>
              <a:rPr lang="pt-BR" sz="2100" dirty="0"/>
              <a:t> </a:t>
            </a:r>
            <a:r>
              <a:rPr lang="pt-BR" sz="2100" dirty="0" err="1"/>
              <a:t>pressure</a:t>
            </a:r>
            <a:r>
              <a:rPr lang="pt-BR" sz="2100" dirty="0"/>
              <a:t> </a:t>
            </a:r>
            <a:r>
              <a:rPr lang="pt-BR" sz="2100" dirty="0" err="1"/>
              <a:t>during</a:t>
            </a:r>
            <a:r>
              <a:rPr lang="pt-BR" sz="2100" dirty="0"/>
              <a:t> </a:t>
            </a:r>
            <a:r>
              <a:rPr lang="pt-BR" sz="2100" dirty="0" err="1"/>
              <a:t>contraction</a:t>
            </a:r>
            <a:r>
              <a:rPr lang="pt-BR" sz="2100" dirty="0"/>
              <a:t> </a:t>
            </a:r>
            <a:r>
              <a:rPr lang="pt-BR" sz="2100" dirty="0" err="1"/>
              <a:t>of</a:t>
            </a:r>
            <a:r>
              <a:rPr lang="pt-BR" sz="2100" dirty="0"/>
              <a:t> </a:t>
            </a:r>
            <a:r>
              <a:rPr lang="pt-BR" sz="2100" dirty="0" err="1"/>
              <a:t>the</a:t>
            </a:r>
            <a:r>
              <a:rPr lang="pt-BR" sz="2100" dirty="0"/>
              <a:t> </a:t>
            </a:r>
            <a:r>
              <a:rPr lang="pt-BR" sz="2100" dirty="0" err="1"/>
              <a:t>ventricles</a:t>
            </a:r>
            <a:r>
              <a:rPr lang="pt-BR" sz="2100" dirty="0"/>
              <a:t>; </a:t>
            </a:r>
            <a:r>
              <a:rPr lang="pt-BR" sz="2100" dirty="0" err="1"/>
              <a:t>diastolic</a:t>
            </a:r>
            <a:r>
              <a:rPr lang="pt-BR" sz="2100" dirty="0"/>
              <a:t> </a:t>
            </a:r>
            <a:r>
              <a:rPr lang="pt-BR" sz="2100" dirty="0" err="1"/>
              <a:t>blood</a:t>
            </a:r>
            <a:r>
              <a:rPr lang="pt-BR" sz="2100" dirty="0"/>
              <a:t> </a:t>
            </a:r>
            <a:r>
              <a:rPr lang="pt-BR" sz="2100" dirty="0" err="1"/>
              <a:t>pressure</a:t>
            </a:r>
            <a:r>
              <a:rPr lang="pt-BR" sz="2100" dirty="0"/>
              <a:t> </a:t>
            </a:r>
            <a:r>
              <a:rPr lang="pt-BR" sz="2100" dirty="0" err="1"/>
              <a:t>is</a:t>
            </a:r>
            <a:r>
              <a:rPr lang="pt-BR" sz="2100" dirty="0"/>
              <a:t> </a:t>
            </a:r>
            <a:r>
              <a:rPr lang="pt-BR" sz="2100" dirty="0" err="1"/>
              <a:t>the</a:t>
            </a:r>
            <a:r>
              <a:rPr lang="pt-BR" sz="2100" dirty="0"/>
              <a:t> </a:t>
            </a:r>
            <a:r>
              <a:rPr lang="pt-BR" sz="2100" dirty="0" err="1"/>
              <a:t>minimum</a:t>
            </a:r>
            <a:r>
              <a:rPr lang="pt-BR" sz="2100" dirty="0"/>
              <a:t> </a:t>
            </a:r>
            <a:r>
              <a:rPr lang="pt-BR" sz="2100" dirty="0" err="1"/>
              <a:t>pressure</a:t>
            </a:r>
            <a:r>
              <a:rPr lang="pt-BR" sz="2100" dirty="0"/>
              <a:t> </a:t>
            </a:r>
            <a:r>
              <a:rPr lang="pt-BR" sz="2100" dirty="0" err="1"/>
              <a:t>recorded</a:t>
            </a:r>
            <a:r>
              <a:rPr lang="pt-BR" sz="2100" dirty="0"/>
              <a:t> </a:t>
            </a:r>
            <a:r>
              <a:rPr lang="pt-BR" sz="2100" dirty="0" err="1"/>
              <a:t>just</a:t>
            </a:r>
            <a:r>
              <a:rPr lang="pt-BR" sz="2100" dirty="0"/>
              <a:t> prior </a:t>
            </a:r>
            <a:r>
              <a:rPr lang="pt-BR" sz="2100" dirty="0" err="1"/>
              <a:t>to</a:t>
            </a:r>
            <a:r>
              <a:rPr lang="pt-BR" sz="2100" dirty="0"/>
              <a:t> </a:t>
            </a:r>
            <a:r>
              <a:rPr lang="pt-BR" sz="2100" dirty="0" err="1"/>
              <a:t>the</a:t>
            </a:r>
            <a:r>
              <a:rPr lang="pt-BR" sz="2100" dirty="0"/>
              <a:t> </a:t>
            </a:r>
            <a:r>
              <a:rPr lang="pt-BR" sz="2100" dirty="0" err="1"/>
              <a:t>next</a:t>
            </a:r>
            <a:r>
              <a:rPr lang="pt-BR" sz="2100" dirty="0"/>
              <a:t> </a:t>
            </a:r>
            <a:r>
              <a:rPr lang="pt-BR" sz="2100" dirty="0" err="1"/>
              <a:t>contraction</a:t>
            </a:r>
            <a:r>
              <a:rPr lang="pt-BR" sz="2100" dirty="0"/>
              <a:t>.</a:t>
            </a:r>
          </a:p>
          <a:p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8B3CD-9790-25A8-84C3-2E138E21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1808292"/>
            <a:ext cx="4788505" cy="349560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D54D7-2FF8-BE88-DADF-30925EA8511D}"/>
              </a:ext>
            </a:extLst>
          </p:cNvPr>
          <p:cNvSpPr txBox="1"/>
          <p:nvPr/>
        </p:nvSpPr>
        <p:spPr>
          <a:xfrm>
            <a:off x="6885542" y="5303894"/>
            <a:ext cx="4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PULSEDB. Dataset used.</a:t>
            </a:r>
          </a:p>
        </p:txBody>
      </p:sp>
    </p:spTree>
    <p:extLst>
      <p:ext uri="{BB962C8B-B14F-4D97-AF65-F5344CB8AC3E}">
        <p14:creationId xmlns:p14="http://schemas.microsoft.com/office/powerpoint/2010/main" val="1730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dirty="0"/>
              <a:t>Model </a:t>
            </a:r>
            <a:r>
              <a:rPr lang="pt-BR" sz="2000" dirty="0" err="1"/>
              <a:t>based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paper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em 1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A102733-872F-5C8D-3B41-6C958D32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7" y="2600778"/>
            <a:ext cx="5189725" cy="1935456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75922781-9B89-5A47-7FEA-71B9D5D0B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4" y="1800122"/>
            <a:ext cx="3693502" cy="2449870"/>
          </a:xfrm>
          <a:prstGeom prst="rect">
            <a:avLst/>
          </a:prstGeom>
        </p:spPr>
      </p:pic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B688801D-361A-3B46-7DD5-604C1775D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00" y="1608164"/>
            <a:ext cx="2559957" cy="26786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51D139B-7EF5-B762-29BF-AC8B1E8C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922" y="4286766"/>
            <a:ext cx="2188198" cy="23089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5EE3DA-BEBF-3E53-0C8B-AAAC44971A95}"/>
              </a:ext>
            </a:extLst>
          </p:cNvPr>
          <p:cNvSpPr txBox="1"/>
          <p:nvPr/>
        </p:nvSpPr>
        <p:spPr>
          <a:xfrm>
            <a:off x="7941090" y="4832591"/>
            <a:ext cx="3825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Jie </a:t>
            </a:r>
            <a:r>
              <a:rPr lang="pt-BR" sz="1600" b="1" dirty="0">
                <a:solidFill>
                  <a:srgbClr val="000000"/>
                </a:solidFill>
                <a:latin typeface="Lucida Grande" panose="020B0600040502020204" pitchFamily="34" charset="0"/>
              </a:rPr>
              <a:t>Hu, et </a:t>
            </a:r>
            <a:r>
              <a:rPr lang="pt-BR" sz="1600" b="1" dirty="0" err="1">
                <a:solidFill>
                  <a:srgbClr val="000000"/>
                </a:solidFill>
                <a:latin typeface="Lucida Grande" panose="020B0600040502020204" pitchFamily="34" charset="0"/>
              </a:rPr>
              <a:t>all</a:t>
            </a:r>
            <a:r>
              <a:rPr lang="pt-BR" sz="1600" b="1" dirty="0">
                <a:solidFill>
                  <a:srgbClr val="000000"/>
                </a:solidFill>
                <a:latin typeface="Lucida Grande" panose="020B0600040502020204" pitchFamily="34" charset="0"/>
              </a:rPr>
              <a:t>, </a:t>
            </a:r>
            <a:br>
              <a:rPr lang="pt-BR" sz="1600" b="1" dirty="0">
                <a:solidFill>
                  <a:srgbClr val="000000"/>
                </a:solidFill>
                <a:latin typeface="Lucida Grande" panose="020B0600040502020204" pitchFamily="34" charset="0"/>
              </a:rPr>
            </a:b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Squeeze-</a:t>
            </a: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and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-</a:t>
            </a: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Excitation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 Networks</a:t>
            </a:r>
          </a:p>
          <a:p>
            <a:r>
              <a:rPr lang="en-US" sz="1600" dirty="0"/>
              <a:t>(2019)</a:t>
            </a:r>
          </a:p>
        </p:txBody>
      </p:sp>
    </p:spTree>
    <p:extLst>
      <p:ext uri="{BB962C8B-B14F-4D97-AF65-F5344CB8AC3E}">
        <p14:creationId xmlns:p14="http://schemas.microsoft.com/office/powerpoint/2010/main" val="102730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2061836"/>
            <a:ext cx="5330027" cy="4054299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 err="1"/>
              <a:t>Dataset</a:t>
            </a:r>
            <a:r>
              <a:rPr lang="pt-BR" sz="2200" dirty="0"/>
              <a:t> </a:t>
            </a:r>
            <a:r>
              <a:rPr lang="pt-BR" sz="2200" dirty="0" err="1"/>
              <a:t>used</a:t>
            </a:r>
            <a:r>
              <a:rPr lang="pt-BR" sz="2200" dirty="0"/>
              <a:t>:</a:t>
            </a:r>
          </a:p>
          <a:p>
            <a:pPr lvl="1"/>
            <a:r>
              <a:rPr lang="pt-BR" sz="1500" dirty="0" err="1"/>
              <a:t>PulseDB</a:t>
            </a:r>
            <a:endParaRPr lang="pt-BR" sz="1500" dirty="0"/>
          </a:p>
          <a:p>
            <a:pPr lvl="2"/>
            <a:r>
              <a:rPr lang="pt-BR" sz="1500" dirty="0" err="1"/>
              <a:t>Curated</a:t>
            </a:r>
            <a:r>
              <a:rPr lang="pt-BR" sz="1500" dirty="0"/>
              <a:t> </a:t>
            </a:r>
            <a:r>
              <a:rPr lang="pt-BR" sz="1500" dirty="0" err="1"/>
              <a:t>dataset</a:t>
            </a:r>
            <a:r>
              <a:rPr lang="pt-BR" sz="1500" dirty="0"/>
              <a:t> </a:t>
            </a:r>
            <a:r>
              <a:rPr lang="pt-BR" sz="1500" dirty="0" err="1"/>
              <a:t>that</a:t>
            </a:r>
            <a:r>
              <a:rPr lang="pt-BR" sz="1500" dirty="0"/>
              <a:t> </a:t>
            </a:r>
            <a:r>
              <a:rPr lang="pt-BR" sz="1500" dirty="0" err="1"/>
              <a:t>contains</a:t>
            </a:r>
            <a:r>
              <a:rPr lang="pt-BR" sz="1500" dirty="0"/>
              <a:t> </a:t>
            </a:r>
            <a:r>
              <a:rPr lang="pt-BR" sz="1500" dirty="0" err="1"/>
              <a:t>raw</a:t>
            </a:r>
            <a:r>
              <a:rPr lang="pt-BR" sz="1500" dirty="0"/>
              <a:t> </a:t>
            </a:r>
            <a:r>
              <a:rPr lang="pt-BR" sz="1500" dirty="0" err="1"/>
              <a:t>and</a:t>
            </a:r>
            <a:r>
              <a:rPr lang="pt-BR" sz="1500" dirty="0"/>
              <a:t> </a:t>
            </a:r>
            <a:r>
              <a:rPr lang="pt-BR" sz="1500" b="1" dirty="0" err="1"/>
              <a:t>processed</a:t>
            </a:r>
            <a:r>
              <a:rPr lang="pt-BR" sz="1500" b="1" dirty="0"/>
              <a:t> </a:t>
            </a:r>
            <a:r>
              <a:rPr lang="pt-BR" sz="1500" dirty="0" err="1"/>
              <a:t>bio-markers</a:t>
            </a:r>
            <a:r>
              <a:rPr lang="pt-BR" sz="1500" dirty="0"/>
              <a:t>: </a:t>
            </a:r>
          </a:p>
          <a:p>
            <a:pPr lvl="3"/>
            <a:r>
              <a:rPr lang="pt-BR" sz="1500" dirty="0"/>
              <a:t>ECG</a:t>
            </a:r>
          </a:p>
          <a:p>
            <a:pPr lvl="3"/>
            <a:r>
              <a:rPr lang="pt-BR" sz="1500" dirty="0"/>
              <a:t>PPG</a:t>
            </a:r>
          </a:p>
          <a:p>
            <a:pPr lvl="3"/>
            <a:r>
              <a:rPr lang="pt-BR" sz="1500" dirty="0"/>
              <a:t>ABP</a:t>
            </a:r>
          </a:p>
          <a:p>
            <a:pPr lvl="3"/>
            <a:r>
              <a:rPr lang="pt-BR" sz="1500" dirty="0" err="1"/>
              <a:t>Diastolic</a:t>
            </a:r>
            <a:r>
              <a:rPr lang="pt-BR" sz="1500" dirty="0"/>
              <a:t> </a:t>
            </a:r>
            <a:r>
              <a:rPr lang="pt-BR" sz="1500" dirty="0" err="1"/>
              <a:t>and</a:t>
            </a:r>
            <a:r>
              <a:rPr lang="pt-BR" sz="1500" dirty="0"/>
              <a:t> </a:t>
            </a:r>
            <a:r>
              <a:rPr lang="pt-BR" sz="1500" dirty="0" err="1"/>
              <a:t>Systolic</a:t>
            </a:r>
            <a:r>
              <a:rPr lang="pt-BR" sz="1500" dirty="0"/>
              <a:t> </a:t>
            </a:r>
            <a:r>
              <a:rPr lang="pt-BR" sz="1500" dirty="0" err="1"/>
              <a:t>blood</a:t>
            </a:r>
            <a:r>
              <a:rPr lang="pt-BR" sz="1500" dirty="0"/>
              <a:t> </a:t>
            </a:r>
            <a:r>
              <a:rPr lang="pt-BR" sz="1500" dirty="0" err="1"/>
              <a:t>pressures</a:t>
            </a:r>
            <a:r>
              <a:rPr lang="pt-BR" sz="1500" dirty="0"/>
              <a:t> </a:t>
            </a:r>
            <a:r>
              <a:rPr lang="pt-BR" sz="1500" dirty="0" err="1"/>
              <a:t>annontations</a:t>
            </a:r>
            <a:endParaRPr lang="pt-BR" sz="1500" dirty="0"/>
          </a:p>
          <a:p>
            <a:pPr lvl="2"/>
            <a:r>
              <a:rPr lang="pt-BR" sz="1500" dirty="0"/>
              <a:t>Temporal </a:t>
            </a:r>
            <a:r>
              <a:rPr lang="pt-BR" sz="1500" dirty="0" err="1"/>
              <a:t>signal</a:t>
            </a:r>
            <a:r>
              <a:rPr lang="pt-BR" sz="1500" dirty="0"/>
              <a:t> </a:t>
            </a:r>
            <a:r>
              <a:rPr lang="pt-BR" sz="1500" dirty="0" err="1"/>
              <a:t>length</a:t>
            </a:r>
            <a:r>
              <a:rPr lang="pt-BR" sz="1500" dirty="0"/>
              <a:t>:</a:t>
            </a:r>
          </a:p>
          <a:p>
            <a:pPr lvl="3"/>
            <a:r>
              <a:rPr lang="pt-BR" sz="1500" dirty="0"/>
              <a:t>10 </a:t>
            </a:r>
            <a:r>
              <a:rPr lang="pt-BR" sz="1500" dirty="0" err="1"/>
              <a:t>seconds</a:t>
            </a:r>
            <a:endParaRPr lang="pt-BR" sz="1500" dirty="0"/>
          </a:p>
          <a:p>
            <a:pPr lvl="3"/>
            <a:r>
              <a:rPr lang="pt-BR" sz="1500" dirty="0"/>
              <a:t>Sample </a:t>
            </a:r>
            <a:r>
              <a:rPr lang="pt-BR" sz="1500" dirty="0" err="1"/>
              <a:t>frequency</a:t>
            </a:r>
            <a:r>
              <a:rPr lang="pt-BR" sz="1500" dirty="0"/>
              <a:t>: 125Hz</a:t>
            </a:r>
          </a:p>
          <a:p>
            <a:pPr marL="1371600" lvl="3" indent="0">
              <a:buNone/>
            </a:pPr>
            <a:endParaRPr lang="pt-BR" sz="1500" dirty="0"/>
          </a:p>
          <a:p>
            <a:pPr lvl="1"/>
            <a:r>
              <a:rPr lang="pt-BR" sz="1500" dirty="0"/>
              <a:t>Training set:</a:t>
            </a:r>
          </a:p>
          <a:p>
            <a:pPr lvl="2"/>
            <a:r>
              <a:rPr lang="pt-BR" sz="1500" dirty="0"/>
              <a:t>51825 samples </a:t>
            </a:r>
            <a:r>
              <a:rPr lang="pt-BR" sz="1500" dirty="0" err="1"/>
              <a:t>of</a:t>
            </a:r>
            <a:r>
              <a:rPr lang="pt-BR" sz="1500" dirty="0"/>
              <a:t> ECG </a:t>
            </a:r>
            <a:r>
              <a:rPr lang="pt-BR" sz="1500" dirty="0" err="1"/>
              <a:t>and</a:t>
            </a:r>
            <a:r>
              <a:rPr lang="pt-BR" sz="1500" dirty="0"/>
              <a:t> PPG </a:t>
            </a:r>
          </a:p>
          <a:p>
            <a:pPr lvl="2"/>
            <a:r>
              <a:rPr lang="pt-BR" sz="1500" dirty="0"/>
              <a:t>51825 samples </a:t>
            </a:r>
            <a:r>
              <a:rPr lang="pt-BR" sz="1500" dirty="0" err="1"/>
              <a:t>of</a:t>
            </a:r>
            <a:r>
              <a:rPr lang="pt-BR" sz="1500" dirty="0"/>
              <a:t> DBP </a:t>
            </a:r>
            <a:r>
              <a:rPr lang="pt-BR" sz="1500" dirty="0" err="1"/>
              <a:t>and</a:t>
            </a:r>
            <a:r>
              <a:rPr lang="pt-BR" sz="1500" dirty="0"/>
              <a:t> SBP</a:t>
            </a:r>
          </a:p>
          <a:p>
            <a:pPr lvl="1"/>
            <a:r>
              <a:rPr lang="pt-BR" sz="1500" dirty="0"/>
              <a:t>Test set:</a:t>
            </a:r>
          </a:p>
          <a:p>
            <a:pPr lvl="2"/>
            <a:r>
              <a:rPr lang="pt-BR" sz="1500" dirty="0"/>
              <a:t>7200 samples </a:t>
            </a:r>
            <a:r>
              <a:rPr lang="pt-BR" sz="1500" dirty="0" err="1"/>
              <a:t>of</a:t>
            </a:r>
            <a:r>
              <a:rPr lang="pt-BR" sz="1500" dirty="0"/>
              <a:t> ECG </a:t>
            </a:r>
            <a:r>
              <a:rPr lang="pt-BR" sz="1500" dirty="0" err="1"/>
              <a:t>and</a:t>
            </a:r>
            <a:r>
              <a:rPr lang="pt-BR" sz="1500" dirty="0"/>
              <a:t> PPG</a:t>
            </a:r>
          </a:p>
          <a:p>
            <a:pPr lvl="2"/>
            <a:r>
              <a:rPr lang="pt-BR" sz="1500" dirty="0"/>
              <a:t>7200 samples </a:t>
            </a:r>
            <a:r>
              <a:rPr lang="pt-BR" sz="1500" dirty="0" err="1"/>
              <a:t>of</a:t>
            </a:r>
            <a:r>
              <a:rPr lang="pt-BR" sz="1500" dirty="0"/>
              <a:t> DBP </a:t>
            </a:r>
            <a:r>
              <a:rPr lang="pt-BR" sz="1500" dirty="0" err="1"/>
              <a:t>and</a:t>
            </a:r>
            <a:r>
              <a:rPr lang="pt-BR" sz="1500" dirty="0"/>
              <a:t> SBP</a:t>
            </a:r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B724F77B-4B05-D11D-87CD-EE01405D4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48" y="1940438"/>
            <a:ext cx="4717779" cy="35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2061836"/>
            <a:ext cx="5330027" cy="4054299"/>
          </a:xfrm>
        </p:spPr>
        <p:txBody>
          <a:bodyPr>
            <a:normAutofit/>
          </a:bodyPr>
          <a:lstStyle/>
          <a:p>
            <a:r>
              <a:rPr lang="pt-BR" sz="2000" dirty="0"/>
              <a:t>Model </a:t>
            </a:r>
            <a:r>
              <a:rPr lang="pt-BR" sz="2000" dirty="0" err="1"/>
              <a:t>Hyperparameters</a:t>
            </a:r>
            <a:r>
              <a:rPr lang="pt-BR" sz="2000" dirty="0"/>
              <a:t>: </a:t>
            </a:r>
          </a:p>
          <a:p>
            <a:pPr lvl="1"/>
            <a:r>
              <a:rPr lang="pt-BR" sz="1600" dirty="0"/>
              <a:t>Learning rate: 1e-6</a:t>
            </a:r>
          </a:p>
          <a:p>
            <a:pPr lvl="1"/>
            <a:r>
              <a:rPr lang="pt-BR" sz="1600" dirty="0" err="1"/>
              <a:t>Optimizer</a:t>
            </a:r>
            <a:r>
              <a:rPr lang="pt-BR" sz="1600" dirty="0"/>
              <a:t>: Adam</a:t>
            </a:r>
          </a:p>
          <a:p>
            <a:pPr lvl="1"/>
            <a:r>
              <a:rPr lang="pt-BR" sz="1600" dirty="0" err="1"/>
              <a:t>Cost</a:t>
            </a:r>
            <a:r>
              <a:rPr lang="pt-BR" sz="1600" dirty="0"/>
              <a:t> </a:t>
            </a:r>
            <a:r>
              <a:rPr lang="pt-BR" sz="1600" dirty="0" err="1"/>
              <a:t>Function</a:t>
            </a:r>
            <a:r>
              <a:rPr lang="pt-BR" sz="1600" dirty="0"/>
              <a:t>: L1Loss</a:t>
            </a:r>
          </a:p>
          <a:p>
            <a:pPr lvl="1"/>
            <a:r>
              <a:rPr lang="pt-BR" sz="1600" dirty="0" err="1"/>
              <a:t>Evaluation</a:t>
            </a:r>
            <a:r>
              <a:rPr lang="pt-BR" sz="1600" dirty="0"/>
              <a:t> </a:t>
            </a:r>
            <a:r>
              <a:rPr lang="pt-BR" sz="1600" dirty="0" err="1"/>
              <a:t>Metrics</a:t>
            </a:r>
            <a:r>
              <a:rPr lang="pt-BR" sz="1600" dirty="0"/>
              <a:t>:</a:t>
            </a:r>
          </a:p>
          <a:p>
            <a:pPr lvl="2"/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Absolute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endParaRPr lang="pt-BR" sz="1600" dirty="0"/>
          </a:p>
          <a:p>
            <a:pPr lvl="2"/>
            <a:r>
              <a:rPr lang="pt-BR" sz="1600" dirty="0"/>
              <a:t>Root </a:t>
            </a:r>
            <a:r>
              <a:rPr lang="pt-BR" sz="1600" dirty="0" err="1"/>
              <a:t>Mean</a:t>
            </a:r>
            <a:r>
              <a:rPr lang="pt-BR" sz="1600" dirty="0"/>
              <a:t> Square </a:t>
            </a:r>
            <a:r>
              <a:rPr lang="pt-BR" sz="1600" dirty="0" err="1"/>
              <a:t>Error</a:t>
            </a:r>
            <a:endParaRPr lang="pt-BR" sz="1600" dirty="0"/>
          </a:p>
          <a:p>
            <a:pPr marL="914400" lvl="2" indent="0">
              <a:buNone/>
            </a:pPr>
            <a:endParaRPr lang="pt-BR" sz="1200" dirty="0"/>
          </a:p>
          <a:p>
            <a:pPr lvl="2"/>
            <a:endParaRPr lang="pt-BR" sz="1200" dirty="0"/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B724F77B-4B05-D11D-87CD-EE01405D4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48" y="1940438"/>
            <a:ext cx="4717779" cy="35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2061836"/>
            <a:ext cx="4878623" cy="4186567"/>
          </a:xfrm>
        </p:spPr>
        <p:txBody>
          <a:bodyPr>
            <a:normAutofit/>
          </a:bodyPr>
          <a:lstStyle/>
          <a:p>
            <a:r>
              <a:rPr lang="pt-BR" sz="2000" dirty="0"/>
              <a:t>Model </a:t>
            </a:r>
            <a:r>
              <a:rPr lang="pt-BR" sz="2000" dirty="0" err="1"/>
              <a:t>Hyperparameters</a:t>
            </a:r>
            <a:r>
              <a:rPr lang="pt-BR" sz="2000" dirty="0"/>
              <a:t>: </a:t>
            </a:r>
          </a:p>
          <a:p>
            <a:pPr lvl="1"/>
            <a:r>
              <a:rPr lang="pt-BR" sz="1800" dirty="0"/>
              <a:t>Learning rate: 1e-6</a:t>
            </a:r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: Adam</a:t>
            </a:r>
          </a:p>
          <a:p>
            <a:pPr lvl="1"/>
            <a:r>
              <a:rPr lang="pt-BR" sz="1800" dirty="0" err="1"/>
              <a:t>Cost</a:t>
            </a:r>
            <a:r>
              <a:rPr lang="pt-BR" sz="1800" dirty="0"/>
              <a:t> </a:t>
            </a:r>
            <a:r>
              <a:rPr lang="pt-BR" sz="1800" dirty="0" err="1"/>
              <a:t>Function</a:t>
            </a:r>
            <a:r>
              <a:rPr lang="pt-BR" sz="1800" dirty="0"/>
              <a:t>: L1Loss</a:t>
            </a:r>
          </a:p>
          <a:p>
            <a:pPr lvl="1"/>
            <a:r>
              <a:rPr lang="pt-BR" sz="1800" dirty="0" err="1"/>
              <a:t>Evaluation</a:t>
            </a:r>
            <a:r>
              <a:rPr lang="pt-BR" sz="1800" dirty="0"/>
              <a:t> </a:t>
            </a:r>
            <a:r>
              <a:rPr lang="pt-BR" sz="1800" dirty="0" err="1"/>
              <a:t>Metrics</a:t>
            </a:r>
            <a:r>
              <a:rPr lang="pt-BR" sz="1800" dirty="0"/>
              <a:t>:</a:t>
            </a:r>
          </a:p>
          <a:p>
            <a:pPr lvl="2"/>
            <a:r>
              <a:rPr lang="pt-BR" sz="1800" dirty="0"/>
              <a:t>Root </a:t>
            </a:r>
            <a:r>
              <a:rPr lang="pt-BR" sz="1800" dirty="0" err="1"/>
              <a:t>Mean</a:t>
            </a:r>
            <a:r>
              <a:rPr lang="pt-BR" sz="1800" dirty="0"/>
              <a:t> Square </a:t>
            </a:r>
            <a:r>
              <a:rPr lang="pt-BR" sz="1800" dirty="0" err="1"/>
              <a:t>Error</a:t>
            </a:r>
            <a:endParaRPr lang="pt-BR" sz="1800" dirty="0"/>
          </a:p>
          <a:p>
            <a:pPr lvl="2"/>
            <a:r>
              <a:rPr lang="pt-BR" sz="1800" dirty="0" err="1"/>
              <a:t>Mean</a:t>
            </a:r>
            <a:r>
              <a:rPr lang="pt-BR" sz="1800" dirty="0"/>
              <a:t> </a:t>
            </a:r>
            <a:r>
              <a:rPr lang="pt-BR" sz="1800" dirty="0" err="1"/>
              <a:t>Absolute</a:t>
            </a:r>
            <a:r>
              <a:rPr lang="pt-BR" sz="1800" dirty="0"/>
              <a:t> </a:t>
            </a:r>
            <a:r>
              <a:rPr lang="pt-BR" sz="1800" dirty="0" err="1"/>
              <a:t>Value</a:t>
            </a:r>
            <a:endParaRPr lang="pt-BR" sz="1400" dirty="0"/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DBP model: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DBP RMSE on test set: 11.8361</a:t>
            </a:r>
            <a:endParaRPr lang="pt-B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DBP MAE on test set: 9.2952</a:t>
            </a:r>
            <a:endParaRPr lang="pt-B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SBP model: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SBP RMSE on test set: 16.2643</a:t>
            </a:r>
            <a:endParaRPr lang="pt-B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SBP MAE on test set: 12.9888</a:t>
            </a:r>
            <a:endParaRPr lang="pt-B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pt-BR" sz="1600" dirty="0"/>
          </a:p>
          <a:p>
            <a:pPr lvl="2"/>
            <a:endParaRPr lang="pt-BR" sz="1200" dirty="0"/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9EB5D478-2FAF-A202-62A3-25E055B15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4" y="1940438"/>
            <a:ext cx="2413000" cy="1999615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AC1E7AAE-9435-1515-CDF6-72F63131A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92" y="1901891"/>
            <a:ext cx="2646680" cy="2008505"/>
          </a:xfrm>
          <a:prstGeom prst="rect">
            <a:avLst/>
          </a:prstGeom>
        </p:spPr>
      </p:pic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59DF4871-4AFC-0806-5345-9A6256F6DB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7" y="4061451"/>
            <a:ext cx="2515235" cy="1859915"/>
          </a:xfrm>
          <a:prstGeom prst="rect">
            <a:avLst/>
          </a:prstGeom>
        </p:spPr>
      </p:pic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D53C0904-17C2-AAAE-A7D9-B3D0E9B4DC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16" y="4088985"/>
            <a:ext cx="2513965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211C7-E0D8-924D-735A-62F1679D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Conclusion and Future endeavors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7E7-C59A-8B63-CC21-78DC5A8B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2061836"/>
            <a:ext cx="8925198" cy="405429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pt-BR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1600" dirty="0"/>
              <a:t>Use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exploration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different</a:t>
            </a:r>
            <a:r>
              <a:rPr lang="pt-BR" sz="1600" dirty="0"/>
              <a:t> </a:t>
            </a:r>
            <a:r>
              <a:rPr lang="pt-BR" sz="1600" dirty="0" err="1"/>
              <a:t>modalities</a:t>
            </a:r>
            <a:r>
              <a:rPr lang="pt-BR" sz="1600" dirty="0"/>
              <a:t>, </a:t>
            </a:r>
            <a:r>
              <a:rPr lang="pt-BR" sz="1600" dirty="0" err="1"/>
              <a:t>aka</a:t>
            </a:r>
            <a:r>
              <a:rPr lang="pt-BR" sz="1600" dirty="0"/>
              <a:t> </a:t>
            </a:r>
            <a:r>
              <a:rPr lang="pt-BR" sz="1600" dirty="0" err="1"/>
              <a:t>signals</a:t>
            </a:r>
            <a:r>
              <a:rPr lang="pt-BR" sz="1600" dirty="0"/>
              <a:t>, </a:t>
            </a:r>
            <a:r>
              <a:rPr lang="pt-BR" sz="1600" dirty="0" err="1"/>
              <a:t>can</a:t>
            </a:r>
            <a:r>
              <a:rPr lang="pt-BR" sz="1600" dirty="0"/>
              <a:t> </a:t>
            </a:r>
            <a:r>
              <a:rPr lang="pt-BR" sz="1600" dirty="0" err="1"/>
              <a:t>be</a:t>
            </a:r>
            <a:r>
              <a:rPr lang="pt-BR" sz="1600" dirty="0"/>
              <a:t> </a:t>
            </a:r>
            <a:r>
              <a:rPr lang="pt-BR" sz="1600" dirty="0" err="1"/>
              <a:t>usefull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build </a:t>
            </a:r>
            <a:r>
              <a:rPr lang="pt-BR" sz="1600" dirty="0" err="1"/>
              <a:t>robust</a:t>
            </a:r>
            <a:r>
              <a:rPr lang="pt-BR" sz="1600" dirty="0"/>
              <a:t> models </a:t>
            </a:r>
            <a:r>
              <a:rPr lang="pt-BR" sz="1600" dirty="0" err="1"/>
              <a:t>and</a:t>
            </a:r>
            <a:r>
              <a:rPr lang="pt-BR" sz="1600" dirty="0"/>
              <a:t> help 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different</a:t>
            </a:r>
            <a:r>
              <a:rPr lang="pt-BR" sz="1600" dirty="0"/>
              <a:t> </a:t>
            </a:r>
            <a:r>
              <a:rPr lang="pt-BR" sz="1600" dirty="0" err="1"/>
              <a:t>tasks</a:t>
            </a:r>
            <a:r>
              <a:rPr lang="pt-BR" sz="1600" dirty="0"/>
              <a:t>.</a:t>
            </a:r>
          </a:p>
          <a:p>
            <a:pPr lvl="1"/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dirty="0" err="1"/>
              <a:t>was</a:t>
            </a:r>
            <a:r>
              <a:rPr lang="pt-BR" sz="1600" dirty="0"/>
              <a:t>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able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replicate</a:t>
            </a:r>
            <a:r>
              <a:rPr lang="pt-BR" sz="1600" dirty="0"/>
              <a:t> </a:t>
            </a:r>
            <a:r>
              <a:rPr lang="pt-BR" sz="1600" dirty="0" err="1"/>
              <a:t>exactly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same</a:t>
            </a:r>
            <a:r>
              <a:rPr lang="pt-BR" sz="1600" dirty="0"/>
              <a:t> </a:t>
            </a:r>
            <a:r>
              <a:rPr lang="pt-BR" sz="1600" dirty="0" err="1"/>
              <a:t>result</a:t>
            </a:r>
            <a:r>
              <a:rPr lang="pt-BR" sz="1600" dirty="0"/>
              <a:t> </a:t>
            </a:r>
            <a:r>
              <a:rPr lang="pt-BR" sz="1600" dirty="0" err="1"/>
              <a:t>values</a:t>
            </a:r>
            <a:r>
              <a:rPr lang="pt-BR" sz="1600" dirty="0"/>
              <a:t> </a:t>
            </a:r>
            <a:r>
              <a:rPr lang="pt-BR" sz="1600" dirty="0" err="1"/>
              <a:t>related</a:t>
            </a:r>
            <a:r>
              <a:rPr lang="pt-BR" sz="1600" dirty="0"/>
              <a:t> in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paper</a:t>
            </a:r>
            <a:r>
              <a:rPr lang="pt-BR" sz="1600" dirty="0"/>
              <a:t>, </a:t>
            </a:r>
            <a:r>
              <a:rPr lang="pt-BR" sz="1600" dirty="0" err="1"/>
              <a:t>but</a:t>
            </a:r>
            <a:r>
              <a:rPr lang="pt-BR" sz="1600" dirty="0"/>
              <a:t>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histogram</a:t>
            </a:r>
            <a:r>
              <a:rPr lang="pt-BR" sz="1600" dirty="0"/>
              <a:t> </a:t>
            </a:r>
            <a:r>
              <a:rPr lang="pt-BR" sz="1600" dirty="0" err="1"/>
              <a:t>we</a:t>
            </a:r>
            <a:r>
              <a:rPr lang="pt-BR" sz="1600" dirty="0"/>
              <a:t> </a:t>
            </a:r>
            <a:r>
              <a:rPr lang="pt-BR" sz="1600" dirty="0" err="1"/>
              <a:t>can</a:t>
            </a:r>
            <a:r>
              <a:rPr lang="pt-BR" sz="1600" dirty="0"/>
              <a:t> </a:t>
            </a:r>
            <a:r>
              <a:rPr lang="pt-BR" sz="1600" dirty="0" err="1"/>
              <a:t>see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both</a:t>
            </a:r>
            <a:r>
              <a:rPr lang="pt-BR" sz="1600" dirty="0"/>
              <a:t> models </a:t>
            </a:r>
            <a:r>
              <a:rPr lang="pt-BR" sz="1600" dirty="0" err="1"/>
              <a:t>learned</a:t>
            </a:r>
            <a:r>
              <a:rPr lang="pt-BR" sz="1600" dirty="0"/>
              <a:t> some </a:t>
            </a:r>
            <a:r>
              <a:rPr lang="pt-BR" sz="1600" dirty="0" err="1"/>
              <a:t>representation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helps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distinct</a:t>
            </a:r>
            <a:r>
              <a:rPr lang="pt-BR" sz="1600" dirty="0"/>
              <a:t> </a:t>
            </a:r>
            <a:r>
              <a:rPr lang="pt-BR" sz="1600" dirty="0" err="1"/>
              <a:t>both</a:t>
            </a:r>
            <a:r>
              <a:rPr lang="pt-BR" sz="1600" dirty="0"/>
              <a:t> </a:t>
            </a:r>
            <a:r>
              <a:rPr lang="pt-BR" sz="1600" dirty="0" err="1"/>
              <a:t>quantities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interest</a:t>
            </a:r>
            <a:r>
              <a:rPr lang="pt-BR" sz="1600" dirty="0"/>
              <a:t> (</a:t>
            </a:r>
            <a:r>
              <a:rPr lang="pt-BR" sz="1600" b="1" dirty="0" err="1"/>
              <a:t>abp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</a:t>
            </a:r>
            <a:r>
              <a:rPr lang="pt-BR" sz="1600" b="1" dirty="0" err="1"/>
              <a:t>sbp</a:t>
            </a:r>
            <a:r>
              <a:rPr lang="pt-BR" sz="1600" dirty="0"/>
              <a:t>).</a:t>
            </a:r>
          </a:p>
          <a:p>
            <a:pPr lvl="1"/>
            <a:r>
              <a:rPr lang="pt-BR" sz="1600" dirty="0" err="1"/>
              <a:t>Multi</a:t>
            </a:r>
            <a:r>
              <a:rPr lang="pt-BR" sz="1600" dirty="0"/>
              <a:t> modal fusion </a:t>
            </a:r>
            <a:r>
              <a:rPr lang="pt-BR" sz="1600" dirty="0" err="1"/>
              <a:t>is</a:t>
            </a:r>
            <a:r>
              <a:rPr lang="pt-BR" sz="1600" dirty="0"/>
              <a:t> a big </a:t>
            </a:r>
            <a:r>
              <a:rPr lang="pt-BR" sz="1600" dirty="0" err="1"/>
              <a:t>trend</a:t>
            </a:r>
            <a:r>
              <a:rPr lang="pt-BR" sz="1600" dirty="0"/>
              <a:t> in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deep</a:t>
            </a:r>
            <a:r>
              <a:rPr lang="pt-BR" sz="1600" dirty="0"/>
              <a:t> </a:t>
            </a:r>
            <a:r>
              <a:rPr lang="pt-BR" sz="1600" dirty="0" err="1"/>
              <a:t>learning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biomedical</a:t>
            </a:r>
            <a:r>
              <a:rPr lang="pt-BR" sz="1600" dirty="0"/>
              <a:t> </a:t>
            </a:r>
            <a:r>
              <a:rPr lang="pt-BR" sz="1600" dirty="0" err="1"/>
              <a:t>field</a:t>
            </a:r>
            <a:r>
              <a:rPr lang="pt-BR" sz="1600" dirty="0"/>
              <a:t> </a:t>
            </a:r>
            <a:r>
              <a:rPr lang="pt-BR" sz="1600" dirty="0" err="1"/>
              <a:t>started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use new </a:t>
            </a:r>
            <a:r>
              <a:rPr lang="pt-BR" sz="1600" dirty="0" err="1"/>
              <a:t>ways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use </a:t>
            </a:r>
            <a:r>
              <a:rPr lang="pt-BR" sz="1600" dirty="0" err="1"/>
              <a:t>these</a:t>
            </a:r>
            <a:r>
              <a:rPr lang="pt-BR" sz="1600" dirty="0"/>
              <a:t> tools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study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propose</a:t>
            </a:r>
            <a:r>
              <a:rPr lang="pt-BR" sz="1600" dirty="0"/>
              <a:t> </a:t>
            </a:r>
            <a:r>
              <a:rPr lang="pt-BR" sz="1600" dirty="0" err="1"/>
              <a:t>ways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using</a:t>
            </a:r>
            <a:r>
              <a:rPr lang="pt-BR" sz="1600" dirty="0"/>
              <a:t> 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representations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solve </a:t>
            </a:r>
            <a:r>
              <a:rPr lang="pt-BR" sz="1600" dirty="0" err="1"/>
              <a:t>problems</a:t>
            </a:r>
            <a:r>
              <a:rPr lang="pt-BR" sz="1600" dirty="0"/>
              <a:t>.</a:t>
            </a:r>
          </a:p>
          <a:p>
            <a:pPr lvl="1"/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dirty="0" err="1"/>
              <a:t>would</a:t>
            </a:r>
            <a:r>
              <a:rPr lang="pt-BR" sz="1600" dirty="0"/>
              <a:t> like </a:t>
            </a:r>
            <a:r>
              <a:rPr lang="pt-BR" sz="1600" dirty="0" err="1"/>
              <a:t>to</a:t>
            </a:r>
            <a:r>
              <a:rPr lang="pt-BR" sz="1600" dirty="0"/>
              <a:t> quantize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study</a:t>
            </a:r>
            <a:r>
              <a:rPr lang="pt-BR" sz="1600" dirty="0"/>
              <a:t> new models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ways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only</a:t>
            </a:r>
            <a:r>
              <a:rPr lang="pt-BR" sz="1600" dirty="0"/>
              <a:t> compute </a:t>
            </a:r>
            <a:r>
              <a:rPr lang="pt-BR" sz="1600" dirty="0" err="1"/>
              <a:t>these</a:t>
            </a:r>
            <a:r>
              <a:rPr lang="pt-BR" sz="1600" dirty="0"/>
              <a:t> new </a:t>
            </a:r>
            <a:r>
              <a:rPr lang="pt-BR" sz="1600" dirty="0" err="1"/>
              <a:t>features</a:t>
            </a:r>
            <a:r>
              <a:rPr lang="pt-BR" sz="1600" dirty="0"/>
              <a:t>, </a:t>
            </a:r>
            <a:r>
              <a:rPr lang="pt-BR" sz="1600" dirty="0" err="1"/>
              <a:t>but</a:t>
            </a:r>
            <a:r>
              <a:rPr lang="pt-BR" sz="1600" dirty="0"/>
              <a:t> </a:t>
            </a:r>
            <a:r>
              <a:rPr lang="pt-BR" sz="1600" dirty="0" err="1"/>
              <a:t>also</a:t>
            </a:r>
            <a:r>
              <a:rPr lang="pt-BR" sz="1600" dirty="0"/>
              <a:t>, </a:t>
            </a:r>
            <a:r>
              <a:rPr lang="pt-BR" sz="1600" dirty="0" err="1"/>
              <a:t>infer</a:t>
            </a:r>
            <a:r>
              <a:rPr lang="pt-BR" sz="1600" dirty="0"/>
              <a:t> </a:t>
            </a:r>
            <a:r>
              <a:rPr lang="pt-BR" sz="1600" dirty="0" err="1"/>
              <a:t>their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solve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given</a:t>
            </a:r>
            <a:r>
              <a:rPr lang="pt-BR" sz="1600" dirty="0"/>
              <a:t> </a:t>
            </a:r>
            <a:r>
              <a:rPr lang="pt-BR" sz="1600" dirty="0" err="1"/>
              <a:t>task</a:t>
            </a:r>
            <a:r>
              <a:rPr lang="pt-BR" sz="1600" dirty="0"/>
              <a:t>.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dirty="0" err="1"/>
              <a:t>believe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would</a:t>
            </a:r>
            <a:r>
              <a:rPr lang="pt-BR" sz="1600" dirty="0"/>
              <a:t> </a:t>
            </a:r>
            <a:r>
              <a:rPr lang="pt-BR" sz="1600" dirty="0" err="1"/>
              <a:t>bring</a:t>
            </a:r>
            <a:r>
              <a:rPr lang="pt-BR" sz="1600" dirty="0"/>
              <a:t> more </a:t>
            </a:r>
            <a:r>
              <a:rPr lang="pt-BR" sz="1600" dirty="0" err="1"/>
              <a:t>reliability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use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those</a:t>
            </a:r>
            <a:r>
              <a:rPr lang="pt-BR" sz="1600" dirty="0"/>
              <a:t> tools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would</a:t>
            </a:r>
            <a:r>
              <a:rPr lang="pt-BR" sz="1600" dirty="0"/>
              <a:t> help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understand</a:t>
            </a:r>
            <a:r>
              <a:rPr lang="pt-BR" sz="1600" dirty="0"/>
              <a:t> </a:t>
            </a:r>
            <a:r>
              <a:rPr lang="pt-BR" sz="1600" dirty="0" err="1"/>
              <a:t>better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outputs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models. </a:t>
            </a:r>
          </a:p>
          <a:p>
            <a:pPr lvl="1"/>
            <a:endParaRPr lang="pt-BR" sz="1600" dirty="0"/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48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513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Lucida Grande</vt:lpstr>
      <vt:lpstr>Symbol</vt:lpstr>
      <vt:lpstr>Tema do Office</vt:lpstr>
      <vt:lpstr>Exploration of Deep Learning Regression of Diastolic and Systolic Blood Pressure estimation through ECG (electrocardiogram) and PPG (photoplethysmogram)  </vt:lpstr>
      <vt:lpstr>Motivation</vt:lpstr>
      <vt:lpstr>Motivation</vt:lpstr>
      <vt:lpstr>Model</vt:lpstr>
      <vt:lpstr>Model</vt:lpstr>
      <vt:lpstr>Model</vt:lpstr>
      <vt:lpstr>Results</vt:lpstr>
      <vt:lpstr>Conclusion and Future endeavors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Deep Learning Regression of Diastolic and Systolic Blood Pressure estimation through ECG (electrocardiogram) and PPG (photoplethysmogram)  </dc:title>
  <dc:creator>israel de jesus filho</dc:creator>
  <cp:lastModifiedBy>israel de jesus filho</cp:lastModifiedBy>
  <cp:revision>5</cp:revision>
  <dcterms:created xsi:type="dcterms:W3CDTF">2023-12-09T07:06:01Z</dcterms:created>
  <dcterms:modified xsi:type="dcterms:W3CDTF">2023-12-10T07:58:33Z</dcterms:modified>
</cp:coreProperties>
</file>