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57" r:id="rId3"/>
    <p:sldId id="259" r:id="rId4"/>
    <p:sldId id="260" r:id="rId5"/>
    <p:sldId id="261" r:id="rId6"/>
    <p:sldId id="262" r:id="rId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919817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011260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01061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41906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492583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2860564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9826187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6891078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895346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307694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1368401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542164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4/23/2020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899863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683939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070855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4023701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4/23/2020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52850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4/23/2020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376630101"/>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6" r:id="rId12"/>
    <p:sldLayoutId id="2147483671" r:id="rId13"/>
    <p:sldLayoutId id="2147483672" r:id="rId14"/>
    <p:sldLayoutId id="2147483673" r:id="rId15"/>
    <p:sldLayoutId id="2147483674" r:id="rId16"/>
    <p:sldLayoutId id="2147483675" r:id="rId17"/>
  </p:sldLayoutIdLst>
  <p:hf sldNum="0" hdr="0" ftr="0" dt="0"/>
  <p:txStyles>
    <p:titleStyle>
      <a:lvl1pPr algn="ctr" defTabSz="457200" rtl="0" eaLnBrk="1" latinLnBrk="0" hangingPunct="1">
        <a:lnSpc>
          <a:spcPct val="9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86D4A05-AFD9-4D13-98E7-B23E4C9D7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BBF21E2-1568-47A0-9F91-81BD6571E265}"/>
              </a:ext>
            </a:extLst>
          </p:cNvPr>
          <p:cNvSpPr>
            <a:spLocks noGrp="1"/>
          </p:cNvSpPr>
          <p:nvPr>
            <p:ph type="ctrTitle"/>
          </p:nvPr>
        </p:nvSpPr>
        <p:spPr>
          <a:xfrm>
            <a:off x="1370692" y="4606562"/>
            <a:ext cx="9440034" cy="1088336"/>
          </a:xfrm>
        </p:spPr>
        <p:txBody>
          <a:bodyPr>
            <a:normAutofit fontScale="90000"/>
          </a:bodyPr>
          <a:lstStyle/>
          <a:p>
            <a:r>
              <a:rPr lang="pt-BR" sz="4800" dirty="0"/>
              <a:t>Transformações Geométricas	 </a:t>
            </a:r>
            <a:r>
              <a:rPr lang="pt-BR" sz="4800" dirty="0" err="1"/>
              <a:t>Matlab</a:t>
            </a:r>
            <a:r>
              <a:rPr lang="pt-BR" sz="4800" dirty="0"/>
              <a:t>	 e qualquer outro software que faça uso de operações matriciais</a:t>
            </a:r>
          </a:p>
        </p:txBody>
      </p:sp>
      <p:sp>
        <p:nvSpPr>
          <p:cNvPr id="3" name="Subtítulo 2">
            <a:extLst>
              <a:ext uri="{FF2B5EF4-FFF2-40B4-BE49-F238E27FC236}">
                <a16:creationId xmlns:a16="http://schemas.microsoft.com/office/drawing/2014/main" id="{285FD151-F943-4F91-A4E8-817B6E646A69}"/>
              </a:ext>
            </a:extLst>
          </p:cNvPr>
          <p:cNvSpPr>
            <a:spLocks noGrp="1"/>
          </p:cNvSpPr>
          <p:nvPr>
            <p:ph type="subTitle" idx="1"/>
          </p:nvPr>
        </p:nvSpPr>
        <p:spPr>
          <a:xfrm>
            <a:off x="1370693" y="5810339"/>
            <a:ext cx="9440034" cy="621614"/>
          </a:xfrm>
        </p:spPr>
        <p:txBody>
          <a:bodyPr>
            <a:normAutofit/>
          </a:bodyPr>
          <a:lstStyle/>
          <a:p>
            <a:r>
              <a:rPr lang="pt-BR" sz="3000" dirty="0">
                <a:solidFill>
                  <a:srgbClr val="E729E4"/>
                </a:solidFill>
              </a:rPr>
              <a:t>Israel Jesus Santos Filho</a:t>
            </a:r>
          </a:p>
        </p:txBody>
      </p:sp>
      <p:pic>
        <p:nvPicPr>
          <p:cNvPr id="4" name="Picture 3">
            <a:extLst>
              <a:ext uri="{FF2B5EF4-FFF2-40B4-BE49-F238E27FC236}">
                <a16:creationId xmlns:a16="http://schemas.microsoft.com/office/drawing/2014/main" id="{CFFBF181-9DF3-400D-857E-DC0CC5BB5128}"/>
              </a:ext>
            </a:extLst>
          </p:cNvPr>
          <p:cNvPicPr>
            <a:picLocks noChangeAspect="1"/>
          </p:cNvPicPr>
          <p:nvPr/>
        </p:nvPicPr>
        <p:blipFill rotWithShape="1">
          <a:blip r:embed="rId3"/>
          <a:srcRect b="3017"/>
          <a:stretch/>
        </p:blipFill>
        <p:spPr>
          <a:xfrm>
            <a:off x="3202225" y="415470"/>
            <a:ext cx="5776969" cy="3249553"/>
          </a:xfrm>
          <a:prstGeom prst="rect">
            <a:avLst/>
          </a:prstGeom>
        </p:spPr>
      </p:pic>
    </p:spTree>
    <p:extLst>
      <p:ext uri="{BB962C8B-B14F-4D97-AF65-F5344CB8AC3E}">
        <p14:creationId xmlns:p14="http://schemas.microsoft.com/office/powerpoint/2010/main" val="98286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14BAB3-8394-4D9C-AD5D-FEC2FD480EEE}"/>
              </a:ext>
            </a:extLst>
          </p:cNvPr>
          <p:cNvSpPr>
            <a:spLocks noGrp="1"/>
          </p:cNvSpPr>
          <p:nvPr>
            <p:ph type="title"/>
          </p:nvPr>
        </p:nvSpPr>
        <p:spPr/>
        <p:txBody>
          <a:bodyPr/>
          <a:lstStyle/>
          <a:p>
            <a:r>
              <a:rPr lang="pt-BR" dirty="0"/>
              <a:t>Operações Geométricas</a:t>
            </a:r>
          </a:p>
        </p:txBody>
      </p:sp>
      <p:sp>
        <p:nvSpPr>
          <p:cNvPr id="3" name="Espaço Reservado para Conteúdo 2">
            <a:extLst>
              <a:ext uri="{FF2B5EF4-FFF2-40B4-BE49-F238E27FC236}">
                <a16:creationId xmlns:a16="http://schemas.microsoft.com/office/drawing/2014/main" id="{0D13003C-85DD-43DB-B20E-60E82AA5C5D7}"/>
              </a:ext>
            </a:extLst>
          </p:cNvPr>
          <p:cNvSpPr>
            <a:spLocks noGrp="1"/>
          </p:cNvSpPr>
          <p:nvPr>
            <p:ph idx="1"/>
          </p:nvPr>
        </p:nvSpPr>
        <p:spPr/>
        <p:txBody>
          <a:bodyPr/>
          <a:lstStyle/>
          <a:p>
            <a:r>
              <a:rPr lang="pt-BR" dirty="0"/>
              <a:t>Operação de Translação/Rotação/Escalonamento:</a:t>
            </a:r>
          </a:p>
          <a:p>
            <a:pPr lvl="1"/>
            <a:r>
              <a:rPr lang="pt-BR" dirty="0"/>
              <a:t>Todas essas operações dependem das coordenadas do pixel na imagem em questão;</a:t>
            </a:r>
          </a:p>
          <a:p>
            <a:pPr lvl="1"/>
            <a:r>
              <a:rPr lang="pt-BR" dirty="0"/>
              <a:t>A imagem transformada receberá as informações associadas ao valor do pixel na imagem fonte em uma coordenada diferente. Com o auxílio da álgebra linear estas operações podem ser simplificadas de tal modo que podemos executar as transformações por simples operações matriciais. </a:t>
            </a:r>
          </a:p>
          <a:p>
            <a:pPr lvl="1"/>
            <a:r>
              <a:rPr lang="pt-BR" dirty="0"/>
              <a:t>Eu percebi que se tivesse uma forma de gerar um mapa com as coordenadas da imagem fonte de tal modo que eu as organizasse em um arranjo matricial, todo esse processo de iteração entre as imagens seria reduzido. É necessário iterar ao longo do canal de cor, da dimensão da linha e na dimensão da coluna. </a:t>
            </a:r>
          </a:p>
        </p:txBody>
      </p:sp>
    </p:spTree>
    <p:extLst>
      <p:ext uri="{BB962C8B-B14F-4D97-AF65-F5344CB8AC3E}">
        <p14:creationId xmlns:p14="http://schemas.microsoft.com/office/powerpoint/2010/main" val="2763965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01BD3643-0951-4FC4-A372-801390992F80}"/>
              </a:ext>
            </a:extLst>
          </p:cNvPr>
          <p:cNvSpPr>
            <a:spLocks noGrp="1"/>
          </p:cNvSpPr>
          <p:nvPr>
            <p:ph type="title"/>
          </p:nvPr>
        </p:nvSpPr>
        <p:spPr>
          <a:xfrm>
            <a:off x="1039905" y="845387"/>
            <a:ext cx="3470310" cy="1066689"/>
          </a:xfrm>
        </p:spPr>
        <p:txBody>
          <a:bodyPr anchor="b">
            <a:normAutofit/>
          </a:bodyPr>
          <a:lstStyle/>
          <a:p>
            <a:pPr algn="l"/>
            <a:r>
              <a:rPr lang="pt-BR" sz="2400"/>
              <a:t>Operações Geométricas</a:t>
            </a:r>
          </a:p>
        </p:txBody>
      </p:sp>
      <p:sp>
        <p:nvSpPr>
          <p:cNvPr id="3" name="Espaço Reservado para Conteúdo 2">
            <a:extLst>
              <a:ext uri="{FF2B5EF4-FFF2-40B4-BE49-F238E27FC236}">
                <a16:creationId xmlns:a16="http://schemas.microsoft.com/office/drawing/2014/main" id="{B04C340A-7F91-4152-99F7-1D831248E1FD}"/>
              </a:ext>
            </a:extLst>
          </p:cNvPr>
          <p:cNvSpPr>
            <a:spLocks noGrp="1"/>
          </p:cNvSpPr>
          <p:nvPr>
            <p:ph idx="1"/>
          </p:nvPr>
        </p:nvSpPr>
        <p:spPr>
          <a:xfrm>
            <a:off x="1039905" y="2147862"/>
            <a:ext cx="3405573" cy="3499563"/>
          </a:xfrm>
        </p:spPr>
        <p:txBody>
          <a:bodyPr anchor="t">
            <a:normAutofit/>
          </a:bodyPr>
          <a:lstStyle/>
          <a:p>
            <a:r>
              <a:rPr lang="pt-BR" sz="1500"/>
              <a:t>Exemplo de código:</a:t>
            </a:r>
          </a:p>
          <a:p>
            <a:r>
              <a:rPr lang="pt-BR" sz="1500"/>
              <a:t>Basicamente o que falta é dizer quem é a matriz_T que vai operar as coordenadas. </a:t>
            </a:r>
          </a:p>
          <a:p>
            <a:r>
              <a:rPr lang="pt-BR" sz="1500"/>
              <a:t>Algumas decisões também precisam ser tomadas a respeito do que fazer com pontos que eventualmente sejam mapeados fora do range da imagem fonte. Mas isso é bem particular e depende da utilidade e das necessidades do projeto em que o algoritmo será utilizado.</a:t>
            </a:r>
          </a:p>
        </p:txBody>
      </p:sp>
      <p:pic>
        <p:nvPicPr>
          <p:cNvPr id="5" name="Imagem 4" descr="Uma imagem contendo screenshot, televisão&#10;&#10;Descrição gerada automaticamente">
            <a:extLst>
              <a:ext uri="{FF2B5EF4-FFF2-40B4-BE49-F238E27FC236}">
                <a16:creationId xmlns:a16="http://schemas.microsoft.com/office/drawing/2014/main" id="{D0124074-100C-4B40-ABEC-1083AB259C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7351" y="1912077"/>
            <a:ext cx="6161183" cy="2261138"/>
          </a:xfrm>
          <a:prstGeom prst="rect">
            <a:avLst/>
          </a:prstGeom>
        </p:spPr>
      </p:pic>
    </p:spTree>
    <p:extLst>
      <p:ext uri="{BB962C8B-B14F-4D97-AF65-F5344CB8AC3E}">
        <p14:creationId xmlns:p14="http://schemas.microsoft.com/office/powerpoint/2010/main" val="542252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01BD3643-0951-4FC4-A372-801390992F80}"/>
              </a:ext>
            </a:extLst>
          </p:cNvPr>
          <p:cNvSpPr>
            <a:spLocks noGrp="1"/>
          </p:cNvSpPr>
          <p:nvPr>
            <p:ph type="title"/>
          </p:nvPr>
        </p:nvSpPr>
        <p:spPr>
          <a:xfrm>
            <a:off x="1039905" y="859824"/>
            <a:ext cx="3470310" cy="701501"/>
          </a:xfrm>
        </p:spPr>
        <p:txBody>
          <a:bodyPr anchor="b">
            <a:normAutofit/>
          </a:bodyPr>
          <a:lstStyle/>
          <a:p>
            <a:pPr algn="l"/>
            <a:r>
              <a:rPr lang="pt-BR" sz="2400" dirty="0"/>
              <a:t>Operações Geométricas</a:t>
            </a:r>
          </a:p>
        </p:txBody>
      </p:sp>
      <p:sp>
        <p:nvSpPr>
          <p:cNvPr id="3" name="Espaço Reservado para Conteúdo 2">
            <a:extLst>
              <a:ext uri="{FF2B5EF4-FFF2-40B4-BE49-F238E27FC236}">
                <a16:creationId xmlns:a16="http://schemas.microsoft.com/office/drawing/2014/main" id="{B04C340A-7F91-4152-99F7-1D831248E1FD}"/>
              </a:ext>
            </a:extLst>
          </p:cNvPr>
          <p:cNvSpPr>
            <a:spLocks noGrp="1"/>
          </p:cNvSpPr>
          <p:nvPr>
            <p:ph idx="1"/>
          </p:nvPr>
        </p:nvSpPr>
        <p:spPr>
          <a:xfrm>
            <a:off x="849406" y="1811549"/>
            <a:ext cx="3470310" cy="3732900"/>
          </a:xfrm>
        </p:spPr>
        <p:txBody>
          <a:bodyPr anchor="t">
            <a:noAutofit/>
          </a:bodyPr>
          <a:lstStyle/>
          <a:p>
            <a:r>
              <a:rPr lang="pt-BR" sz="1700" dirty="0"/>
              <a:t>Exemplo de código:</a:t>
            </a:r>
          </a:p>
          <a:p>
            <a:r>
              <a:rPr lang="pt-BR" sz="1500" dirty="0">
                <a:effectLst/>
              </a:rPr>
              <a:t>Minha ideia foi criar o grid antes usando a função </a:t>
            </a:r>
            <a:r>
              <a:rPr lang="pt-BR" sz="1500" dirty="0" err="1">
                <a:effectLst/>
              </a:rPr>
              <a:t>meshgrid</a:t>
            </a:r>
            <a:r>
              <a:rPr lang="pt-BR" sz="1500" dirty="0">
                <a:effectLst/>
              </a:rPr>
              <a:t> disponível, geralmente,  em todo ambiente que </a:t>
            </a:r>
            <a:r>
              <a:rPr lang="pt-BR" sz="1500" dirty="0" err="1">
                <a:effectLst/>
              </a:rPr>
              <a:t>prototipa</a:t>
            </a:r>
            <a:r>
              <a:rPr lang="pt-BR" sz="1500" dirty="0">
                <a:effectLst/>
              </a:rPr>
              <a:t> operações matemáticas para visualização</a:t>
            </a:r>
            <a:r>
              <a:rPr lang="pt-BR" sz="1600" dirty="0">
                <a:effectLst/>
              </a:rPr>
              <a:t> e tratamento de dados. </a:t>
            </a:r>
            <a:r>
              <a:rPr lang="pt-BR" sz="1600" dirty="0" err="1">
                <a:effectLst/>
              </a:rPr>
              <a:t>Numpy</a:t>
            </a:r>
            <a:r>
              <a:rPr lang="pt-BR" sz="1600" dirty="0">
                <a:effectLst/>
              </a:rPr>
              <a:t>,-</a:t>
            </a:r>
            <a:r>
              <a:rPr lang="pt-BR" sz="1600" dirty="0" err="1">
                <a:effectLst/>
              </a:rPr>
              <a:t>Scipy-No</a:t>
            </a:r>
            <a:r>
              <a:rPr lang="pt-BR" sz="1600" dirty="0">
                <a:effectLst/>
              </a:rPr>
              <a:t> </a:t>
            </a:r>
            <a:r>
              <a:rPr lang="pt-BR" sz="1600" dirty="0" err="1">
                <a:effectLst/>
              </a:rPr>
              <a:t>python</a:t>
            </a:r>
            <a:r>
              <a:rPr lang="pt-BR" sz="1600" dirty="0">
                <a:effectLst/>
              </a:rPr>
              <a:t>, </a:t>
            </a:r>
            <a:r>
              <a:rPr lang="pt-BR" sz="1600" dirty="0" err="1">
                <a:effectLst/>
              </a:rPr>
              <a:t>Scilab</a:t>
            </a:r>
            <a:r>
              <a:rPr lang="pt-BR" sz="1600" dirty="0">
                <a:effectLst/>
              </a:rPr>
              <a:t>, </a:t>
            </a:r>
            <a:r>
              <a:rPr lang="pt-BR" sz="1600" dirty="0" err="1">
                <a:effectLst/>
              </a:rPr>
              <a:t>Matlab</a:t>
            </a:r>
            <a:r>
              <a:rPr lang="pt-BR" sz="1600" dirty="0">
                <a:effectLst/>
              </a:rPr>
              <a:t>, R e afins...</a:t>
            </a:r>
          </a:p>
          <a:p>
            <a:r>
              <a:rPr lang="pt-BR" sz="1600" dirty="0">
                <a:effectLst/>
              </a:rPr>
              <a:t>Nada impede de se criar manualmente esse grid também, mas como estou usando o </a:t>
            </a:r>
            <a:r>
              <a:rPr lang="pt-BR" sz="1600" dirty="0" err="1">
                <a:effectLst/>
              </a:rPr>
              <a:t>matlab</a:t>
            </a:r>
            <a:r>
              <a:rPr lang="pt-BR" sz="1600" dirty="0">
                <a:effectLst/>
              </a:rPr>
              <a:t> e </a:t>
            </a:r>
            <a:r>
              <a:rPr lang="pt-BR" sz="1600" dirty="0" err="1">
                <a:effectLst/>
              </a:rPr>
              <a:t>python</a:t>
            </a:r>
            <a:r>
              <a:rPr lang="pt-BR" sz="1600" dirty="0">
                <a:effectLst/>
              </a:rPr>
              <a:t> (a depender da </a:t>
            </a:r>
            <a:r>
              <a:rPr lang="pt-BR" sz="1600" dirty="0" err="1">
                <a:effectLst/>
              </a:rPr>
              <a:t>lib</a:t>
            </a:r>
            <a:r>
              <a:rPr lang="pt-BR" sz="1600" dirty="0">
                <a:effectLst/>
              </a:rPr>
              <a:t> usada), as funções internas do bicho são compiladas usando código C.</a:t>
            </a:r>
          </a:p>
        </p:txBody>
      </p:sp>
      <p:pic>
        <p:nvPicPr>
          <p:cNvPr id="5" name="Imagem 4" descr="Uma imagem contendo screenshot, televisão&#10;&#10;Descrição gerada automaticamente">
            <a:extLst>
              <a:ext uri="{FF2B5EF4-FFF2-40B4-BE49-F238E27FC236}">
                <a16:creationId xmlns:a16="http://schemas.microsoft.com/office/drawing/2014/main" id="{D0124074-100C-4B40-ABEC-1083AB259C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7351" y="1075282"/>
            <a:ext cx="6161183" cy="2077494"/>
          </a:xfrm>
          <a:prstGeom prst="rect">
            <a:avLst/>
          </a:prstGeom>
        </p:spPr>
      </p:pic>
      <p:pic>
        <p:nvPicPr>
          <p:cNvPr id="6" name="Imagem 5" descr="Tela de computador com texto preto sobre fundo branco&#10;&#10;Descrição gerada automaticamente">
            <a:extLst>
              <a:ext uri="{FF2B5EF4-FFF2-40B4-BE49-F238E27FC236}">
                <a16:creationId xmlns:a16="http://schemas.microsoft.com/office/drawing/2014/main" id="{F1E7F397-04F4-4AAA-8D80-4F039CE7C6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3650" y="3287895"/>
            <a:ext cx="4457700" cy="3101609"/>
          </a:xfrm>
          <a:prstGeom prst="rect">
            <a:avLst/>
          </a:prstGeom>
        </p:spPr>
      </p:pic>
    </p:spTree>
    <p:extLst>
      <p:ext uri="{BB962C8B-B14F-4D97-AF65-F5344CB8AC3E}">
        <p14:creationId xmlns:p14="http://schemas.microsoft.com/office/powerpoint/2010/main" val="1816702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01BD3643-0951-4FC4-A372-801390992F80}"/>
              </a:ext>
            </a:extLst>
          </p:cNvPr>
          <p:cNvSpPr>
            <a:spLocks noGrp="1"/>
          </p:cNvSpPr>
          <p:nvPr>
            <p:ph type="title"/>
          </p:nvPr>
        </p:nvSpPr>
        <p:spPr>
          <a:xfrm>
            <a:off x="1039905" y="859824"/>
            <a:ext cx="3470310" cy="701501"/>
          </a:xfrm>
        </p:spPr>
        <p:txBody>
          <a:bodyPr anchor="b">
            <a:normAutofit/>
          </a:bodyPr>
          <a:lstStyle/>
          <a:p>
            <a:pPr algn="l"/>
            <a:r>
              <a:rPr lang="pt-BR" sz="2400" dirty="0"/>
              <a:t>Operações Geométricas</a:t>
            </a:r>
          </a:p>
        </p:txBody>
      </p:sp>
      <p:sp>
        <p:nvSpPr>
          <p:cNvPr id="3" name="Espaço Reservado para Conteúdo 2">
            <a:extLst>
              <a:ext uri="{FF2B5EF4-FFF2-40B4-BE49-F238E27FC236}">
                <a16:creationId xmlns:a16="http://schemas.microsoft.com/office/drawing/2014/main" id="{B04C340A-7F91-4152-99F7-1D831248E1FD}"/>
              </a:ext>
            </a:extLst>
          </p:cNvPr>
          <p:cNvSpPr>
            <a:spLocks noGrp="1"/>
          </p:cNvSpPr>
          <p:nvPr>
            <p:ph idx="1"/>
          </p:nvPr>
        </p:nvSpPr>
        <p:spPr>
          <a:xfrm>
            <a:off x="849406" y="1811549"/>
            <a:ext cx="3470310" cy="3732900"/>
          </a:xfrm>
        </p:spPr>
        <p:txBody>
          <a:bodyPr anchor="t">
            <a:noAutofit/>
          </a:bodyPr>
          <a:lstStyle/>
          <a:p>
            <a:r>
              <a:rPr lang="pt-BR" sz="1700" dirty="0"/>
              <a:t>Exemplo de código:</a:t>
            </a:r>
          </a:p>
          <a:p>
            <a:r>
              <a:rPr lang="pt-BR" sz="1700" dirty="0"/>
              <a:t>Porque eu estava preocupado com a velocidade? Porque estamos trabalhando com 3 loops aninhados. Esse bicho demorará muito para ser executado caso queiramos processar imagens </a:t>
            </a:r>
            <a:r>
              <a:rPr lang="pt-BR" sz="1700" dirty="0" err="1"/>
              <a:t>FullHd</a:t>
            </a:r>
            <a:r>
              <a:rPr lang="pt-BR" sz="1700" dirty="0"/>
              <a:t>, por exemplo. </a:t>
            </a:r>
          </a:p>
        </p:txBody>
      </p:sp>
      <p:pic>
        <p:nvPicPr>
          <p:cNvPr id="5" name="Imagem 4" descr="Uma imagem contendo screenshot, televisão&#10;&#10;Descrição gerada automaticamente">
            <a:extLst>
              <a:ext uri="{FF2B5EF4-FFF2-40B4-BE49-F238E27FC236}">
                <a16:creationId xmlns:a16="http://schemas.microsoft.com/office/drawing/2014/main" id="{D0124074-100C-4B40-ABEC-1083AB259C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7351" y="1075282"/>
            <a:ext cx="6161183" cy="2077494"/>
          </a:xfrm>
          <a:prstGeom prst="rect">
            <a:avLst/>
          </a:prstGeom>
        </p:spPr>
      </p:pic>
      <p:pic>
        <p:nvPicPr>
          <p:cNvPr id="6" name="Imagem 5" descr="Tela de computador com texto preto sobre fundo branco&#10;&#10;Descrição gerada automaticamente">
            <a:extLst>
              <a:ext uri="{FF2B5EF4-FFF2-40B4-BE49-F238E27FC236}">
                <a16:creationId xmlns:a16="http://schemas.microsoft.com/office/drawing/2014/main" id="{F1E7F397-04F4-4AAA-8D80-4F039CE7C6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0432" y="3287895"/>
            <a:ext cx="4100418" cy="3101609"/>
          </a:xfrm>
          <a:prstGeom prst="rect">
            <a:avLst/>
          </a:prstGeom>
        </p:spPr>
      </p:pic>
    </p:spTree>
    <p:extLst>
      <p:ext uri="{BB962C8B-B14F-4D97-AF65-F5344CB8AC3E}">
        <p14:creationId xmlns:p14="http://schemas.microsoft.com/office/powerpoint/2010/main" val="1726575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01BD3643-0951-4FC4-A372-801390992F80}"/>
              </a:ext>
            </a:extLst>
          </p:cNvPr>
          <p:cNvSpPr>
            <a:spLocks noGrp="1"/>
          </p:cNvSpPr>
          <p:nvPr>
            <p:ph type="title"/>
          </p:nvPr>
        </p:nvSpPr>
        <p:spPr>
          <a:xfrm>
            <a:off x="1039905" y="859824"/>
            <a:ext cx="3470310" cy="701501"/>
          </a:xfrm>
        </p:spPr>
        <p:txBody>
          <a:bodyPr anchor="b">
            <a:normAutofit/>
          </a:bodyPr>
          <a:lstStyle/>
          <a:p>
            <a:pPr algn="l"/>
            <a:r>
              <a:rPr lang="pt-BR" sz="2400" dirty="0"/>
              <a:t>Operações Geométricas</a:t>
            </a:r>
          </a:p>
        </p:txBody>
      </p:sp>
      <p:sp>
        <p:nvSpPr>
          <p:cNvPr id="3" name="Espaço Reservado para Conteúdo 2">
            <a:extLst>
              <a:ext uri="{FF2B5EF4-FFF2-40B4-BE49-F238E27FC236}">
                <a16:creationId xmlns:a16="http://schemas.microsoft.com/office/drawing/2014/main" id="{B04C340A-7F91-4152-99F7-1D831248E1FD}"/>
              </a:ext>
            </a:extLst>
          </p:cNvPr>
          <p:cNvSpPr>
            <a:spLocks noGrp="1"/>
          </p:cNvSpPr>
          <p:nvPr>
            <p:ph idx="1"/>
          </p:nvPr>
        </p:nvSpPr>
        <p:spPr>
          <a:xfrm>
            <a:off x="849406" y="1811549"/>
            <a:ext cx="3470310" cy="3732900"/>
          </a:xfrm>
        </p:spPr>
        <p:txBody>
          <a:bodyPr anchor="t">
            <a:noAutofit/>
          </a:bodyPr>
          <a:lstStyle/>
          <a:p>
            <a:r>
              <a:rPr lang="pt-BR" sz="1700" dirty="0"/>
              <a:t>Exemplo de código:</a:t>
            </a:r>
          </a:p>
          <a:p>
            <a:r>
              <a:rPr lang="pt-BR" sz="1700" dirty="0"/>
              <a:t>Com esses passos ao lado, criamos exatamente a matriz que eu queria  desde o início e utilizando o conceito de coordenadas homogêneas adicionei os </a:t>
            </a:r>
            <a:r>
              <a:rPr lang="pt-BR" sz="1700" b="1" dirty="0"/>
              <a:t>1’s </a:t>
            </a:r>
            <a:r>
              <a:rPr lang="pt-BR" sz="1700" dirty="0"/>
              <a:t>necessário para que a combinação de operações possa ser feita sem mais problemas.  </a:t>
            </a:r>
          </a:p>
          <a:p>
            <a:r>
              <a:rPr lang="pt-BR" sz="1700" dirty="0"/>
              <a:t>As considerações a respeito da performance serão discutidas em </a:t>
            </a:r>
            <a:r>
              <a:rPr lang="pt-BR" sz="1700" dirty="0" err="1"/>
              <a:t>aúdio</a:t>
            </a:r>
            <a:r>
              <a:rPr lang="pt-BR" sz="1700" dirty="0"/>
              <a:t> mesmo </a:t>
            </a:r>
            <a:r>
              <a:rPr lang="pt-BR" sz="1700" dirty="0" err="1"/>
              <a:t>heheheheh</a:t>
            </a:r>
            <a:r>
              <a:rPr lang="pt-BR" sz="1700" dirty="0"/>
              <a:t>!</a:t>
            </a:r>
          </a:p>
        </p:txBody>
      </p:sp>
      <p:pic>
        <p:nvPicPr>
          <p:cNvPr id="7" name="Imagem 6" descr="Fundo preto com letras brancas&#10;&#10;Descrição gerada automaticamente">
            <a:extLst>
              <a:ext uri="{FF2B5EF4-FFF2-40B4-BE49-F238E27FC236}">
                <a16:creationId xmlns:a16="http://schemas.microsoft.com/office/drawing/2014/main" id="{1709819C-64C5-4E99-891C-43CCB527FA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925000"/>
            <a:ext cx="5452534" cy="1570550"/>
          </a:xfrm>
          <a:prstGeom prst="rect">
            <a:avLst/>
          </a:prstGeom>
        </p:spPr>
      </p:pic>
      <p:pic>
        <p:nvPicPr>
          <p:cNvPr id="9" name="Imagem 8" descr="Tela de celular com texto preto sobre fundo branco&#10;&#10;Descrição gerada automaticamente">
            <a:extLst>
              <a:ext uri="{FF2B5EF4-FFF2-40B4-BE49-F238E27FC236}">
                <a16:creationId xmlns:a16="http://schemas.microsoft.com/office/drawing/2014/main" id="{BC1A5FA9-80C8-48DC-92BF-D3E875C5EA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2710645"/>
            <a:ext cx="5452533" cy="2023280"/>
          </a:xfrm>
          <a:prstGeom prst="rect">
            <a:avLst/>
          </a:prstGeom>
        </p:spPr>
      </p:pic>
    </p:spTree>
    <p:extLst>
      <p:ext uri="{BB962C8B-B14F-4D97-AF65-F5344CB8AC3E}">
        <p14:creationId xmlns:p14="http://schemas.microsoft.com/office/powerpoint/2010/main" val="23306962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741"/>
      </a:dk2>
      <a:lt2>
        <a:srgbClr val="E2E8E2"/>
      </a:lt2>
      <a:accent1>
        <a:srgbClr val="E729E4"/>
      </a:accent1>
      <a:accent2>
        <a:srgbClr val="9026D8"/>
      </a:accent2>
      <a:accent3>
        <a:srgbClr val="6041E9"/>
      </a:accent3>
      <a:accent4>
        <a:srgbClr val="2D55D9"/>
      </a:accent4>
      <a:accent5>
        <a:srgbClr val="29A5E7"/>
      </a:accent5>
      <a:accent6>
        <a:srgbClr val="14B7AC"/>
      </a:accent6>
      <a:hlink>
        <a:srgbClr val="4782C1"/>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127</TotalTime>
  <Words>397</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6</vt:i4>
      </vt:variant>
    </vt:vector>
  </HeadingPairs>
  <TitlesOfParts>
    <vt:vector size="10" baseType="lpstr">
      <vt:lpstr>Georgia Pro Cond Light</vt:lpstr>
      <vt:lpstr>Speak Pro</vt:lpstr>
      <vt:lpstr>Wingdings 2</vt:lpstr>
      <vt:lpstr>SlateVTI</vt:lpstr>
      <vt:lpstr>Transformações Geométricas  Matlab  e qualquer outro software que faça uso de operações matriciais</vt:lpstr>
      <vt:lpstr>Operações Geométricas</vt:lpstr>
      <vt:lpstr>Operações Geométricas</vt:lpstr>
      <vt:lpstr>Operações Geométricas</vt:lpstr>
      <vt:lpstr>Operações Geométricas</vt:lpstr>
      <vt:lpstr>Operações Geométricas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Transformações Geométricas  Matlab  e qualquer outro software que faça uso de operações matriciais</dc:title>
  <dc:creator>israel de jesus filho</dc:creator>
  <cp:lastModifiedBy>israel de jesus filho</cp:lastModifiedBy>
  <cp:revision>3</cp:revision>
  <dcterms:created xsi:type="dcterms:W3CDTF">2020-04-23T19:17:08Z</dcterms:created>
  <dcterms:modified xsi:type="dcterms:W3CDTF">2020-04-23T21:24:43Z</dcterms:modified>
</cp:coreProperties>
</file>