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70" r:id="rId6"/>
    <p:sldId id="259" r:id="rId7"/>
    <p:sldId id="261" r:id="rId8"/>
    <p:sldId id="271" r:id="rId9"/>
    <p:sldId id="262" r:id="rId10"/>
    <p:sldId id="272" r:id="rId11"/>
    <p:sldId id="263" r:id="rId12"/>
    <p:sldId id="273" r:id="rId13"/>
    <p:sldId id="264" r:id="rId14"/>
    <p:sldId id="265" r:id="rId15"/>
    <p:sldId id="266" r:id="rId16"/>
    <p:sldId id="267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5C837-0CBA-452D-B3C6-4548C884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00F3B2-8BAB-4185-9C25-4D72E3117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6685C-7F76-47D4-8128-45FFEB73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018DF-0519-4A2D-8272-155414EB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0B3CD-3726-4221-A67A-33ADF265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B075-8C1D-4981-A325-B2BE3805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6BCEF-7E0D-4A00-98E6-7C425FC28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72BC1-CAB0-4D78-964B-24A5A673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7FD25-666E-458B-9607-B154CF2A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0AE61-6BDF-4470-A274-D8F4FDE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86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B1FD66-4E26-445E-A26E-6AB226E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2AF311-42CD-4B78-A355-2D7894BA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217EC-CDF8-489B-9CC0-586AC245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E168E-B73A-4B91-A1CC-3419343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45F02-3458-44B3-91A0-3AE46860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3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50E0-6FA4-4445-9DD3-1E3FEBD2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37C4A-FAE7-4349-A966-6FE7ED22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234B8-57F8-46A2-853C-33B2A454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BECDF4-6B46-4130-A5B7-F62FF1D3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DC4C2-D690-4D9E-9F80-01FC0387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37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97B4A-4053-4BFC-BB38-D86A53E3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FB6CC-8E0B-4B29-A115-D2697FB5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791E7-681A-4B60-8633-21D83237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4260A-B898-4E8C-9E78-44242144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05CC28-5230-4DAA-9DD1-D7110B0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A5705-6707-4F2B-AA89-2754F15F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F1C5E-E7FC-42B0-818D-65B097656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035638-2731-4712-8C59-9FDF58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DD9427-B046-401B-A3E1-EE3DABC5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4FA94A-C963-4593-881B-2693B876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1EBB2-D7AA-4B6D-B8B3-A0E56D0B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0C359-BFDF-4D89-99DF-867B920F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F670B5-3E6D-4BE2-AD2E-22687506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5E1756-AE23-439A-AEE4-9150E7AF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06B63A-E7EA-4211-822C-A05AB626F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2066B7-988B-4ABA-AE5F-CF796291F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3279B-99E1-4F0B-911C-5C9C8AC2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0AF507-8F4F-44C7-B7FD-800F36B0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37E2C1-4C61-48AB-B564-04120A14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6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4EFFE-336A-4661-B7BD-70AC0126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C2B259-1C81-488B-B0EB-F1288542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84128A-F7F4-4886-A4A5-EAF75B56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120218-AB17-4D52-8941-94CD55C7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26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B392D0-1733-4F3F-B4E8-5D9D68C9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1873DC-516E-4CCF-978D-EC0EC1D7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3C32C-E2DB-4500-BF0B-C301E1BF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4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8287-0080-4CDA-A8B1-DB6F476E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EEC2E-DCF9-4499-92FB-E8EF4105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92E067-0849-4D1E-A993-BF91B434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8FBBD-6D83-492F-B09B-E97747DE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73B232-835B-4293-8B2D-19ADACDC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4F5B8D-070A-43FD-A1B6-6E81A41B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72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52DD9-2761-4636-A998-B73C334C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3A4614-9778-44D6-9647-58F021597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58962-495D-4D18-8BBD-867AF61C6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2E6438-BBB8-48EC-888D-F38CD6F4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D40910-93B2-457F-9E6A-D9B3FBC2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2E672D-EF1C-4D69-8AD4-4EC11314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48ED1C-0DA0-44A4-B61A-47B4027F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3CF653-AA8F-4768-8D24-45974599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EF816-8AD8-4507-98B9-8D0413F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727B-29F7-43A0-AC5F-D2749C183DF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7CCAD0-BAF4-44D6-97EA-AB2D76A3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46EDC-9A2B-4DFE-AA9D-64A96AF9B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F864-FDA0-417E-9870-8F6709713E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8220A-D916-4A0F-9B14-D00AF2F30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pt-BR" sz="6600">
                <a:solidFill>
                  <a:srgbClr val="FFFFFF"/>
                </a:solidFill>
              </a:rPr>
              <a:t>Análise Exploratória dos Dados de Acidentes Aéreos do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2C399-B77F-495B-B592-66CC77314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pt-BR"/>
              <a:t>Israel Jesus Santos Filho</a:t>
            </a:r>
          </a:p>
        </p:txBody>
      </p:sp>
    </p:spTree>
    <p:extLst>
      <p:ext uri="{BB962C8B-B14F-4D97-AF65-F5344CB8AC3E}">
        <p14:creationId xmlns:p14="http://schemas.microsoft.com/office/powerpoint/2010/main" val="424990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40654-98C0-4A1C-9B25-77B99571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Quais os principais Fatores apontados pelos especialistas que resultaram nas ocorrências?</a:t>
            </a:r>
            <a:br>
              <a:rPr lang="en-US" sz="3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6A5BF3-B526-4DE5-A062-1DAA9F4E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604" y="640080"/>
            <a:ext cx="6356465" cy="474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6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A4EA8B-2CC1-4CA7-9CD8-8D3BD41D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Esses fatores possuem condicionantes? Se sim, quais?</a:t>
            </a:r>
            <a:br>
              <a:rPr lang="en-US" sz="37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A1CD903-1196-46E6-B5BD-78E6B9E2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228" y="1160931"/>
            <a:ext cx="6356465" cy="448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8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A4EA8B-2CC1-4CA7-9CD8-8D3BD41D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Esses fatores possuem condicionantes? Se sim, quais?</a:t>
            </a:r>
            <a:br>
              <a:rPr lang="en-US" sz="37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658B4C6-A3F7-40A5-84B2-7E43308E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228" y="947571"/>
            <a:ext cx="6356465" cy="419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6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7A42F-8516-4094-95DC-01A1EC30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0" i="0">
                <a:solidFill>
                  <a:schemeClr val="bg1"/>
                </a:solidFill>
                <a:effectLst/>
              </a:rPr>
              <a:t>Quais são os Fatores </a:t>
            </a:r>
            <a:r>
              <a:rPr lang="en-US" sz="3800">
                <a:solidFill>
                  <a:schemeClr val="bg1"/>
                </a:solidFill>
              </a:rPr>
              <a:t>á</a:t>
            </a:r>
            <a:r>
              <a:rPr lang="en-US" sz="3800" b="0" i="0">
                <a:solidFill>
                  <a:schemeClr val="bg1"/>
                </a:solidFill>
                <a:effectLst/>
              </a:rPr>
              <a:t>reas?</a:t>
            </a:r>
            <a:br>
              <a:rPr lang="en-US" sz="3800" b="0" i="0">
                <a:solidFill>
                  <a:schemeClr val="bg1"/>
                </a:solidFill>
                <a:effectLst/>
              </a:rPr>
            </a:b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D14BB3B-0CC8-44C7-A5F0-95E85D58C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21" y="2729806"/>
            <a:ext cx="5465162" cy="35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7572EE2-2DBA-42C0-B4A5-3A8897F2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618" y="2729805"/>
            <a:ext cx="5465161" cy="35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3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160C1F-1FA6-4A8C-9C34-C6E08794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0" i="0">
                <a:solidFill>
                  <a:schemeClr val="bg1"/>
                </a:solidFill>
                <a:effectLst/>
              </a:rPr>
              <a:t>Qual a quantidade de casos que tiverem algum tipo de recomendação? Se sim, qual a porcentagem?</a:t>
            </a:r>
            <a:br>
              <a:rPr lang="en-US" sz="2600" b="0" i="0">
                <a:solidFill>
                  <a:schemeClr val="bg1"/>
                </a:solidFill>
                <a:effectLst/>
              </a:rPr>
            </a:br>
            <a:endParaRPr lang="en-US" sz="2600">
              <a:solidFill>
                <a:schemeClr val="bg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59B898E-6056-42FA-83D8-EA891E19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21" y="2729806"/>
            <a:ext cx="5465162" cy="35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174CDDA-8B23-48E6-A657-C015F38C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729806"/>
            <a:ext cx="5465161" cy="35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1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18CC2-5854-4F43-A7C5-354CE76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0" i="0">
                <a:solidFill>
                  <a:schemeClr val="bg1"/>
                </a:solidFill>
                <a:effectLst/>
              </a:rPr>
              <a:t>Elas foram seguidas pelas companhias provedoras? Se sim, qual a porcentagem?</a:t>
            </a:r>
            <a:br>
              <a:rPr lang="en-US" sz="2600" b="0" i="0">
                <a:solidFill>
                  <a:schemeClr val="bg1"/>
                </a:solidFill>
                <a:effectLst/>
              </a:rPr>
            </a:br>
            <a:endParaRPr lang="en-US" sz="260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0C414E0-2D0C-4578-9E99-8E1FA1AD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21" y="2594592"/>
            <a:ext cx="5465162" cy="35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10399A1-F809-4391-B7A8-C7A3FFFC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7383" y="2594592"/>
            <a:ext cx="5465161" cy="35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2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FCAA5-A71B-4746-B7D3-D0BD6607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>
                <a:solidFill>
                  <a:schemeClr val="bg1"/>
                </a:solidFill>
                <a:effectLst/>
              </a:rPr>
              <a:t>De acordo com a matricula, qual a taxa de aeronaves brasileiras envolvidas? (PR, PP, PT, PS, PU)</a:t>
            </a:r>
            <a:br>
              <a:rPr lang="en-US" sz="3400" b="0" i="0">
                <a:solidFill>
                  <a:schemeClr val="bg1"/>
                </a:solidFill>
                <a:effectLst/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4D80F-E00B-400A-9E5D-A7D1DD11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94% dos aeronaves são brasileiras.</a:t>
            </a:r>
          </a:p>
        </p:txBody>
      </p:sp>
      <p:pic>
        <p:nvPicPr>
          <p:cNvPr id="5" name="Picture 4" descr="Avião na pista">
            <a:extLst>
              <a:ext uri="{FF2B5EF4-FFF2-40B4-BE49-F238E27FC236}">
                <a16:creationId xmlns:a16="http://schemas.microsoft.com/office/drawing/2014/main" id="{0C252683-280D-A22F-C5D8-D1F61D0B7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6" r="21138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5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EC748B-678F-4E27-81C8-F2D4C94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175" y="330200"/>
            <a:ext cx="11169651" cy="5899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6B6F66-A0DE-440D-A5F6-F55D7C9B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49" y="2880060"/>
            <a:ext cx="10442705" cy="2517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Fim</a:t>
            </a:r>
            <a:endParaRPr lang="en-US" sz="8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C954A-F18F-46EB-9025-F57918AA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49" y="1069549"/>
            <a:ext cx="10442705" cy="1655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Obrigado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pela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oportunidade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04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458B2-1EDD-4A37-9689-3F4FDD29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Dados Utilizados para a Análise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20312B6-2B63-457C-9B8A-D4DE1D6E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b="1" i="0">
                <a:solidFill>
                  <a:srgbClr val="FEFFFF"/>
                </a:solidFill>
                <a:effectLst/>
                <a:latin typeface="Helvetica Neue"/>
              </a:rPr>
              <a:t>OCORRÊNCIA.csv</a:t>
            </a:r>
            <a:r>
              <a:rPr lang="pt-BR" sz="2000" b="0" i="0">
                <a:solidFill>
                  <a:srgbClr val="FEFFFF"/>
                </a:solidFill>
                <a:effectLst/>
                <a:latin typeface="Helvetica Neue"/>
              </a:rPr>
              <a:t> - Informações sobre as ocorrências.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i="0">
                <a:solidFill>
                  <a:srgbClr val="FEFFFF"/>
                </a:solidFill>
                <a:effectLst/>
                <a:latin typeface="Helvetica Neue"/>
              </a:rPr>
              <a:t>OCORRÊNCIA_TIPO.csv</a:t>
            </a:r>
            <a:r>
              <a:rPr lang="pt-BR" sz="2000" b="0" i="0">
                <a:solidFill>
                  <a:srgbClr val="FEFFFF"/>
                </a:solidFill>
                <a:effectLst/>
                <a:latin typeface="Helvetica Neue"/>
              </a:rPr>
              <a:t> - Informações sobre o tipo de ocorrência.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i="0">
                <a:solidFill>
                  <a:srgbClr val="FEFFFF"/>
                </a:solidFill>
                <a:effectLst/>
                <a:latin typeface="Helvetica Neue"/>
              </a:rPr>
              <a:t>AERONAVE.csv</a:t>
            </a:r>
            <a:r>
              <a:rPr lang="pt-BR" sz="2000" b="0" i="0">
                <a:solidFill>
                  <a:srgbClr val="FEFFFF"/>
                </a:solidFill>
                <a:effectLst/>
                <a:latin typeface="Helvetica Neue"/>
              </a:rPr>
              <a:t> - Informações sobre as aeronaves envolvidas nas ocorrências.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i="0">
                <a:solidFill>
                  <a:srgbClr val="FEFFFF"/>
                </a:solidFill>
                <a:effectLst/>
                <a:latin typeface="Helvetica Neue"/>
              </a:rPr>
              <a:t>FATOR_CONTRIBUINTE.csv</a:t>
            </a:r>
            <a:r>
              <a:rPr lang="pt-BR" sz="2000" b="0" i="0">
                <a:solidFill>
                  <a:srgbClr val="FEFFFF"/>
                </a:solidFill>
                <a:effectLst/>
                <a:latin typeface="Helvetica Neue"/>
              </a:rPr>
              <a:t> - Informações sobre os fatores contribuinte das ocorrências que tiveram investigações finalizadas.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i="0">
                <a:solidFill>
                  <a:srgbClr val="FEFFFF"/>
                </a:solidFill>
                <a:effectLst/>
                <a:latin typeface="Helvetica Neue"/>
              </a:rPr>
              <a:t>RECOMENDAÇÃO.csv</a:t>
            </a:r>
            <a:r>
              <a:rPr lang="pt-BR" sz="2000" b="0" i="0">
                <a:solidFill>
                  <a:srgbClr val="FEFFFF"/>
                </a:solidFill>
                <a:effectLst/>
                <a:latin typeface="Helvetica Neue"/>
              </a:rPr>
              <a:t> - Informações sobre as recomendações de segurança geradas nas ocorrências.</a:t>
            </a:r>
          </a:p>
          <a:p>
            <a:endParaRPr lang="pt-BR" sz="20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5A5D55-C23C-4261-B2DA-B5DFAA07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Relacionamentos entre as Tabelas</a:t>
            </a:r>
          </a:p>
        </p:txBody>
      </p:sp>
      <p:pic>
        <p:nvPicPr>
          <p:cNvPr id="1026" name="Picture 2" descr="relation_model">
            <a:extLst>
              <a:ext uri="{FF2B5EF4-FFF2-40B4-BE49-F238E27FC236}">
                <a16:creationId xmlns:a16="http://schemas.microsoft.com/office/drawing/2014/main" id="{98629C7F-023D-404C-B59F-E532DAF28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r="1" b="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399B4E1-1AB7-E5E4-6166-694AC2AD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564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7B7C0-BB24-4A69-9FF1-D17F4322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Qual a quantidade de Ocorrências de acidentes ao longo dos anos coletados?</a:t>
            </a:r>
            <a:br>
              <a:rPr lang="en-US" sz="37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05A46A-A26E-4721-9FC5-043FA95A3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0209" y="640080"/>
            <a:ext cx="5366955" cy="55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7B7C0-BB24-4A69-9FF1-D17F4322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0" i="0">
                <a:solidFill>
                  <a:schemeClr val="bg1"/>
                </a:solidFill>
                <a:effectLst/>
              </a:rPr>
              <a:t>Quais os Estados que concentram mais acidentes?</a:t>
            </a: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BA4F8D-C1B6-4496-8862-2F3BF17E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129" y="2811439"/>
            <a:ext cx="4693345" cy="346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A5E09E9-8ECF-44BD-9FD8-58E9A832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4507" y="2811438"/>
            <a:ext cx="4725383" cy="34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74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43CA0B-6FF2-4A59-81EB-35B131C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0" i="0">
                <a:solidFill>
                  <a:schemeClr val="bg1"/>
                </a:solidFill>
                <a:effectLst/>
              </a:rPr>
              <a:t>Classificação das Ocorrências?</a:t>
            </a:r>
            <a:br>
              <a:rPr lang="en-US" sz="3800" b="0" i="0">
                <a:solidFill>
                  <a:schemeClr val="bg1"/>
                </a:solidFill>
                <a:effectLst/>
              </a:rPr>
            </a:b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1AB6540-3AEE-4A8E-9A5D-3DF74C5E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23" y="2811439"/>
            <a:ext cx="4630558" cy="346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57549C8-B2C2-48BC-8C02-E32CAB8D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4507" y="2811438"/>
            <a:ext cx="4725383" cy="34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09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57B69-EF41-4EB6-9555-27DE2922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Quais os principais tipos de ocorrências que resultam nos acidentes?</a:t>
            </a:r>
            <a:br>
              <a:rPr lang="en-US" sz="41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51A2D4-92CA-4EF1-9CD9-7D5104B15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228" y="874807"/>
            <a:ext cx="6356465" cy="510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4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43CA0B-6FF2-4A59-81EB-35B131C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Quais os principais tipos de ocorrências que resultam nos acidentes? das Ocorrências?</a:t>
            </a:r>
            <a:br>
              <a:rPr lang="en-US" sz="3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D732DD-E16C-4845-B2BD-6BD6AFF5F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360" y="1208083"/>
            <a:ext cx="6602933" cy="417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3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40654-98C0-4A1C-9B25-77B99571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Quais os principais Fatores apontados pelos especialistas que resultaram nas ocorrências?</a:t>
            </a:r>
            <a:br>
              <a:rPr lang="en-US" sz="3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B8EF18-5B91-4B62-A1B4-EBF1CFB7A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604" y="1203938"/>
            <a:ext cx="6356465" cy="44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31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270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Tema do Office</vt:lpstr>
      <vt:lpstr>Análise Exploratória dos Dados de Acidentes Aéreos do Brasil</vt:lpstr>
      <vt:lpstr>Dados Utilizados para a Análise</vt:lpstr>
      <vt:lpstr>Relacionamentos entre as Tabelas</vt:lpstr>
      <vt:lpstr>Qual a quantidade de Ocorrências de acidentes ao longo dos anos coletados? </vt:lpstr>
      <vt:lpstr>Quais os Estados que concentram mais acidentes?</vt:lpstr>
      <vt:lpstr>Classificação das Ocorrências? </vt:lpstr>
      <vt:lpstr>Quais os principais tipos de ocorrências que resultam nos acidentes? </vt:lpstr>
      <vt:lpstr>Quais os principais tipos de ocorrências que resultam nos acidentes? das Ocorrências? </vt:lpstr>
      <vt:lpstr>Quais os principais Fatores apontados pelos especialistas que resultaram nas ocorrências? </vt:lpstr>
      <vt:lpstr>Quais os principais Fatores apontados pelos especialistas que resultaram nas ocorrências? </vt:lpstr>
      <vt:lpstr>Esses fatores possuem condicionantes? Se sim, quais? </vt:lpstr>
      <vt:lpstr>Esses fatores possuem condicionantes? Se sim, quais? </vt:lpstr>
      <vt:lpstr>Quais são os Fatores áreas? </vt:lpstr>
      <vt:lpstr>Qual a quantidade de casos que tiverem algum tipo de recomendação? Se sim, qual a porcentagem? </vt:lpstr>
      <vt:lpstr>Elas foram seguidas pelas companhias provedoras? Se sim, qual a porcentagem? </vt:lpstr>
      <vt:lpstr>De acordo com a matricula, qual a taxa de aeronaves brasileiras envolvidas? (PR, PP, PT, PS, PU) 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Exploratória dos Dados de Acidentes Aéreos do Brasil</dc:title>
  <dc:creator>israel de jesus filho</dc:creator>
  <cp:lastModifiedBy>israel de jesus filho</cp:lastModifiedBy>
  <cp:revision>1</cp:revision>
  <dcterms:created xsi:type="dcterms:W3CDTF">2022-03-12T16:50:05Z</dcterms:created>
  <dcterms:modified xsi:type="dcterms:W3CDTF">2022-03-12T19:16:15Z</dcterms:modified>
</cp:coreProperties>
</file>