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3" r:id="rId5"/>
    <p:sldId id="272" r:id="rId6"/>
    <p:sldId id="273" r:id="rId7"/>
    <p:sldId id="274" r:id="rId8"/>
    <p:sldId id="275" r:id="rId9"/>
    <p:sldId id="276" r:id="rId10"/>
    <p:sldId id="277" r:id="rId11"/>
    <p:sldId id="279" r:id="rId12"/>
    <p:sldId id="280" r:id="rId13"/>
    <p:sldId id="281" r:id="rId14"/>
    <p:sldId id="299" r:id="rId15"/>
    <p:sldId id="282" r:id="rId16"/>
    <p:sldId id="285" r:id="rId17"/>
    <p:sldId id="286" r:id="rId18"/>
    <p:sldId id="287" r:id="rId19"/>
    <p:sldId id="288" r:id="rId20"/>
    <p:sldId id="289" r:id="rId21"/>
    <p:sldId id="292" r:id="rId22"/>
    <p:sldId id="295" r:id="rId23"/>
    <p:sldId id="296" r:id="rId24"/>
    <p:sldId id="298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049" autoAdjust="0"/>
  </p:normalViewPr>
  <p:slideViewPr>
    <p:cSldViewPr snapToGrid="0" snapToObjects="1">
      <p:cViewPr varScale="1">
        <p:scale>
          <a:sx n="110" d="100"/>
          <a:sy n="110" d="100"/>
        </p:scale>
        <p:origin x="658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777" y="1213862"/>
            <a:ext cx="7772400" cy="110251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pt-BR" sz="3400" b="1" dirty="0"/>
              <a:t>Decomposição estrutural do emprego no Brasil por grau de escolaridade 2000-2018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dirty="0"/>
              <a:t>Enoch Sousa Filho; José Firmino de Sousa Filho; </a:t>
            </a:r>
            <a:r>
              <a:rPr dirty="0" err="1"/>
              <a:t>Kécia</a:t>
            </a:r>
            <a:r>
              <a:rPr dirty="0"/>
              <a:t> Silva; Edna Fonseca; Gervásio Santos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1C3826-D442-DF65-FA30-F908233EF5DC}"/>
              </a:ext>
            </a:extLst>
          </p:cNvPr>
          <p:cNvSpPr txBox="1"/>
          <p:nvPr/>
        </p:nvSpPr>
        <p:spPr>
          <a:xfrm>
            <a:off x="1605686" y="303531"/>
            <a:ext cx="616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XI Fórum Baiano De Economia Aplicada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FAC0EA-5E92-6117-14D4-FEB1A3A0CA95}"/>
              </a:ext>
            </a:extLst>
          </p:cNvPr>
          <p:cNvSpPr txBox="1"/>
          <p:nvPr/>
        </p:nvSpPr>
        <p:spPr>
          <a:xfrm>
            <a:off x="3108960" y="4375404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Setembro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 err="1"/>
              <a:t>Resultados</a:t>
            </a:r>
            <a:r>
              <a:rPr lang="pt-BR" dirty="0"/>
              <a:t>: </a:t>
            </a:r>
            <a:br>
              <a:rPr lang="pt-BR" dirty="0"/>
            </a:br>
            <a:r>
              <a:rPr lang="pt-BR" dirty="0"/>
              <a:t>Multiplicadores tradicionais do emprego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110" y="1437827"/>
            <a:ext cx="2242337" cy="191044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2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Multiplicadores</a:t>
            </a:r>
            <a:b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Tradicionais</a:t>
            </a:r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do</a:t>
            </a:r>
            <a:b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Emprego</a:t>
            </a:r>
            <a:endParaRPr lang="en-US" sz="2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4B4063F-DFFC-89F2-952E-65C438E44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982" y="344712"/>
            <a:ext cx="4868494" cy="48560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1" y="996240"/>
            <a:ext cx="8229600" cy="4147260"/>
          </a:xfrm>
        </p:spPr>
        <p:txBody>
          <a:bodyPr>
            <a:normAutofit/>
          </a:bodyPr>
          <a:lstStyle/>
          <a:p>
            <a:pPr lvl="0"/>
            <a:r>
              <a:rPr sz="2200" b="1" dirty="0" err="1"/>
              <a:t>Nível</a:t>
            </a:r>
            <a:r>
              <a:rPr sz="2200" b="1" dirty="0"/>
              <a:t> Superior:</a:t>
            </a:r>
            <a:r>
              <a:rPr sz="2200" dirty="0"/>
              <a:t> </a:t>
            </a:r>
            <a:r>
              <a:rPr sz="2200" dirty="0" err="1"/>
              <a:t>Havia</a:t>
            </a:r>
            <a:r>
              <a:rPr sz="2200" dirty="0"/>
              <a:t> um </a:t>
            </a:r>
            <a:r>
              <a:rPr sz="2200" dirty="0" err="1"/>
              <a:t>baixo</a:t>
            </a:r>
            <a:r>
              <a:rPr sz="2200" dirty="0"/>
              <a:t> </a:t>
            </a:r>
            <a:r>
              <a:rPr sz="2200" dirty="0" err="1"/>
              <a:t>nível</a:t>
            </a:r>
            <a:r>
              <a:rPr sz="2200" dirty="0"/>
              <a:t> de </a:t>
            </a:r>
            <a:r>
              <a:rPr sz="2200" dirty="0" err="1"/>
              <a:t>geração</a:t>
            </a:r>
            <a:r>
              <a:rPr sz="2200" dirty="0"/>
              <a:t> de </a:t>
            </a:r>
            <a:r>
              <a:rPr sz="2200" dirty="0" err="1"/>
              <a:t>emprego</a:t>
            </a:r>
            <a:r>
              <a:rPr sz="2200" dirty="0"/>
              <a:t> para </a:t>
            </a:r>
            <a:r>
              <a:rPr sz="2200" dirty="0" err="1"/>
              <a:t>cada</a:t>
            </a:r>
            <a:r>
              <a:rPr sz="2200" dirty="0"/>
              <a:t> </a:t>
            </a:r>
            <a:r>
              <a:rPr sz="2200" dirty="0" err="1"/>
              <a:t>aumento</a:t>
            </a:r>
            <a:r>
              <a:rPr sz="2200" dirty="0"/>
              <a:t> de R$ 1.000.000,00 </a:t>
            </a:r>
            <a:r>
              <a:rPr sz="2200" dirty="0" err="1"/>
              <a:t>na</a:t>
            </a:r>
            <a:r>
              <a:rPr sz="2200" dirty="0"/>
              <a:t> </a:t>
            </a:r>
            <a:r>
              <a:rPr sz="2200" dirty="0" err="1"/>
              <a:t>demanda</a:t>
            </a:r>
            <a:r>
              <a:rPr sz="2200" dirty="0"/>
              <a:t> final. </a:t>
            </a:r>
            <a:r>
              <a:rPr sz="2200" dirty="0" err="1"/>
              <a:t>Apenas</a:t>
            </a:r>
            <a:r>
              <a:rPr sz="2200" dirty="0"/>
              <a:t> </a:t>
            </a:r>
            <a:r>
              <a:rPr sz="2200" dirty="0" err="1"/>
              <a:t>os</a:t>
            </a:r>
            <a:r>
              <a:rPr sz="2200" dirty="0"/>
              <a:t> </a:t>
            </a:r>
            <a:r>
              <a:rPr sz="2200" dirty="0" err="1"/>
              <a:t>setores</a:t>
            </a:r>
            <a:r>
              <a:rPr sz="2200" dirty="0"/>
              <a:t> AT38 (</a:t>
            </a:r>
            <a:r>
              <a:rPr sz="2200" dirty="0" err="1"/>
              <a:t>serviço</a:t>
            </a:r>
            <a:r>
              <a:rPr sz="2200" dirty="0"/>
              <a:t> </a:t>
            </a:r>
            <a:r>
              <a:rPr sz="2200" dirty="0" err="1"/>
              <a:t>público</a:t>
            </a:r>
            <a:r>
              <a:rPr sz="2200" dirty="0"/>
              <a:t> e </a:t>
            </a:r>
            <a:r>
              <a:rPr sz="2200" dirty="0" err="1"/>
              <a:t>seguridade</a:t>
            </a:r>
            <a:r>
              <a:rPr sz="2200" dirty="0"/>
              <a:t> social) e AT40 (</a:t>
            </a:r>
            <a:r>
              <a:rPr sz="2200" dirty="0" err="1"/>
              <a:t>educação</a:t>
            </a:r>
            <a:r>
              <a:rPr sz="2200" dirty="0"/>
              <a:t> </a:t>
            </a:r>
            <a:r>
              <a:rPr sz="2200" dirty="0" err="1"/>
              <a:t>privada</a:t>
            </a:r>
            <a:r>
              <a:rPr sz="2200" dirty="0"/>
              <a:t>) </a:t>
            </a:r>
            <a:r>
              <a:rPr sz="2200" dirty="0" err="1"/>
              <a:t>apresentaram</a:t>
            </a:r>
            <a:r>
              <a:rPr sz="2200" dirty="0"/>
              <a:t> </a:t>
            </a:r>
            <a:r>
              <a:rPr sz="2200" dirty="0" err="1"/>
              <a:t>maior</a:t>
            </a:r>
            <a:r>
              <a:rPr sz="2200" dirty="0"/>
              <a:t> </a:t>
            </a:r>
            <a:r>
              <a:rPr sz="2200" dirty="0" err="1"/>
              <a:t>geração</a:t>
            </a:r>
            <a:r>
              <a:rPr sz="2200" dirty="0"/>
              <a:t> de </a:t>
            </a:r>
            <a:r>
              <a:rPr sz="2200" dirty="0" err="1"/>
              <a:t>emprego</a:t>
            </a:r>
            <a:r>
              <a:rPr sz="2200" dirty="0"/>
              <a:t> formal, </a:t>
            </a:r>
            <a:r>
              <a:rPr sz="2200" dirty="0" err="1"/>
              <a:t>gerando</a:t>
            </a:r>
            <a:r>
              <a:rPr sz="2200" dirty="0"/>
              <a:t> </a:t>
            </a:r>
            <a:r>
              <a:rPr sz="2200" dirty="0" err="1"/>
              <a:t>em</a:t>
            </a:r>
            <a:r>
              <a:rPr sz="2200" dirty="0"/>
              <a:t> </a:t>
            </a:r>
            <a:r>
              <a:rPr sz="2200" dirty="0" err="1"/>
              <a:t>média</a:t>
            </a:r>
            <a:r>
              <a:rPr sz="2200" dirty="0"/>
              <a:t> 6 e 9 </a:t>
            </a:r>
            <a:r>
              <a:rPr sz="2200" dirty="0" err="1"/>
              <a:t>empregos</a:t>
            </a:r>
            <a:r>
              <a:rPr sz="2200" dirty="0"/>
              <a:t>, </a:t>
            </a:r>
            <a:r>
              <a:rPr sz="2200" dirty="0" err="1"/>
              <a:t>respectivamente</a:t>
            </a:r>
            <a:r>
              <a:rPr sz="2200" dirty="0"/>
              <a:t>.</a:t>
            </a:r>
          </a:p>
          <a:p>
            <a:pPr lvl="0"/>
            <a:r>
              <a:rPr sz="2200" b="1" dirty="0"/>
              <a:t>Ensino </a:t>
            </a:r>
            <a:r>
              <a:rPr sz="2200" b="1" dirty="0" err="1"/>
              <a:t>Médio</a:t>
            </a:r>
            <a:r>
              <a:rPr sz="2200" b="1" dirty="0"/>
              <a:t>:</a:t>
            </a:r>
            <a:r>
              <a:rPr sz="2200" dirty="0"/>
              <a:t> Este </a:t>
            </a:r>
            <a:r>
              <a:rPr sz="2200" dirty="0" err="1"/>
              <a:t>nível</a:t>
            </a:r>
            <a:r>
              <a:rPr sz="2200" dirty="0"/>
              <a:t> de </a:t>
            </a:r>
            <a:r>
              <a:rPr sz="2200" dirty="0" err="1"/>
              <a:t>escolaridade</a:t>
            </a:r>
            <a:r>
              <a:rPr sz="2200" dirty="0"/>
              <a:t> </a:t>
            </a:r>
            <a:r>
              <a:rPr sz="2200" dirty="0" err="1"/>
              <a:t>apresentou</a:t>
            </a:r>
            <a:r>
              <a:rPr sz="2200" dirty="0"/>
              <a:t> </a:t>
            </a:r>
            <a:r>
              <a:rPr sz="2200" dirty="0" err="1"/>
              <a:t>os</a:t>
            </a:r>
            <a:r>
              <a:rPr sz="2200" dirty="0"/>
              <a:t> </a:t>
            </a:r>
            <a:r>
              <a:rPr sz="2200" dirty="0" err="1"/>
              <a:t>maiores</a:t>
            </a:r>
            <a:r>
              <a:rPr sz="2200" dirty="0"/>
              <a:t> </a:t>
            </a:r>
            <a:r>
              <a:rPr sz="2200" dirty="0" err="1"/>
              <a:t>multiplicadores</a:t>
            </a:r>
            <a:r>
              <a:rPr sz="2200" dirty="0"/>
              <a:t> de </a:t>
            </a:r>
            <a:r>
              <a:rPr sz="2200" dirty="0" err="1"/>
              <a:t>emprego</a:t>
            </a:r>
            <a:r>
              <a:rPr sz="2200" dirty="0"/>
              <a:t>, </a:t>
            </a:r>
            <a:r>
              <a:rPr sz="2200" dirty="0" err="1"/>
              <a:t>destacando</a:t>
            </a:r>
            <a:r>
              <a:rPr sz="2200" dirty="0"/>
              <a:t>-se </a:t>
            </a:r>
            <a:r>
              <a:rPr sz="2200" dirty="0" err="1"/>
              <a:t>os</a:t>
            </a:r>
            <a:r>
              <a:rPr sz="2200" dirty="0"/>
              <a:t> </a:t>
            </a:r>
            <a:r>
              <a:rPr sz="2200" dirty="0" err="1"/>
              <a:t>setores</a:t>
            </a:r>
            <a:r>
              <a:rPr sz="2200" dirty="0"/>
              <a:t> AT31 (</a:t>
            </a:r>
            <a:r>
              <a:rPr sz="2200" dirty="0" err="1"/>
              <a:t>comércio</a:t>
            </a:r>
            <a:r>
              <a:rPr sz="2200" dirty="0"/>
              <a:t>), AT38 (</a:t>
            </a:r>
            <a:r>
              <a:rPr sz="2200" dirty="0" err="1"/>
              <a:t>serviço</a:t>
            </a:r>
            <a:r>
              <a:rPr sz="2200" dirty="0"/>
              <a:t> </a:t>
            </a:r>
            <a:r>
              <a:rPr sz="2200" dirty="0" err="1"/>
              <a:t>público</a:t>
            </a:r>
            <a:r>
              <a:rPr sz="2200" dirty="0"/>
              <a:t> e </a:t>
            </a:r>
            <a:r>
              <a:rPr sz="2200" dirty="0" err="1"/>
              <a:t>seguridade</a:t>
            </a:r>
            <a:r>
              <a:rPr sz="2200" dirty="0"/>
              <a:t> social) e AT42 (</a:t>
            </a:r>
            <a:r>
              <a:rPr sz="2200" dirty="0" err="1"/>
              <a:t>saúde</a:t>
            </a:r>
            <a:r>
              <a:rPr sz="2200" dirty="0"/>
              <a:t> </a:t>
            </a:r>
            <a:r>
              <a:rPr sz="2200" dirty="0" err="1"/>
              <a:t>privada</a:t>
            </a:r>
            <a:r>
              <a:rPr sz="2200" dirty="0"/>
              <a:t>).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C55B8F-424F-B78F-4376-1176BD1F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pt-BR" b="1" dirty="0"/>
              <a:t>Ano 2000</a:t>
            </a:r>
            <a:endParaRPr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730721"/>
            <a:ext cx="8229600" cy="3874292"/>
          </a:xfrm>
        </p:spPr>
        <p:txBody>
          <a:bodyPr>
            <a:noAutofit/>
          </a:bodyPr>
          <a:lstStyle/>
          <a:p>
            <a:pPr lvl="0"/>
            <a:r>
              <a:rPr sz="2000" b="1" dirty="0"/>
              <a:t>Ensino Fundamental </a:t>
            </a:r>
            <a:r>
              <a:rPr sz="2000" b="1" dirty="0" err="1"/>
              <a:t>Completo</a:t>
            </a:r>
            <a:r>
              <a:rPr sz="2000" b="1" dirty="0"/>
              <a:t>:</a:t>
            </a:r>
            <a:r>
              <a:rPr sz="2000" dirty="0"/>
              <a:t> </a:t>
            </a:r>
            <a:r>
              <a:rPr lang="pt-BR" sz="2000" dirty="0"/>
              <a:t>R</a:t>
            </a:r>
            <a:r>
              <a:rPr sz="2000" dirty="0" err="1"/>
              <a:t>edução</a:t>
            </a:r>
            <a:r>
              <a:rPr sz="2000" dirty="0"/>
              <a:t> </a:t>
            </a:r>
            <a:r>
              <a:rPr sz="2000" dirty="0" err="1"/>
              <a:t>considerável</a:t>
            </a:r>
            <a:r>
              <a:rPr sz="2000" dirty="0"/>
              <a:t> de </a:t>
            </a:r>
            <a:r>
              <a:rPr sz="2000" dirty="0" err="1"/>
              <a:t>setores</a:t>
            </a:r>
            <a:r>
              <a:rPr sz="2000" dirty="0"/>
              <a:t> que </a:t>
            </a:r>
            <a:r>
              <a:rPr sz="2000" dirty="0" err="1"/>
              <a:t>geram</a:t>
            </a:r>
            <a:r>
              <a:rPr sz="2000" dirty="0"/>
              <a:t> altos </a:t>
            </a:r>
            <a:r>
              <a:rPr sz="2000" dirty="0" err="1"/>
              <a:t>multiplicadores</a:t>
            </a:r>
            <a:r>
              <a:rPr sz="2000" dirty="0"/>
              <a:t> de </a:t>
            </a:r>
            <a:r>
              <a:rPr sz="2000" dirty="0" err="1"/>
              <a:t>emprego</a:t>
            </a:r>
            <a:r>
              <a:rPr sz="2000" dirty="0"/>
              <a:t>.</a:t>
            </a:r>
          </a:p>
          <a:p>
            <a:pPr lvl="0"/>
            <a:r>
              <a:rPr sz="2000" b="1" dirty="0"/>
              <a:t>Ensino </a:t>
            </a:r>
            <a:r>
              <a:rPr sz="2000" b="1" dirty="0" err="1"/>
              <a:t>Médio</a:t>
            </a:r>
            <a:r>
              <a:rPr sz="2000" b="1" dirty="0"/>
              <a:t> </a:t>
            </a:r>
            <a:r>
              <a:rPr sz="2000" b="1" dirty="0" err="1"/>
              <a:t>Completo</a:t>
            </a:r>
            <a:r>
              <a:rPr sz="2000" b="1" dirty="0"/>
              <a:t>:</a:t>
            </a:r>
            <a:r>
              <a:rPr sz="2000" dirty="0"/>
              <a:t> </a:t>
            </a:r>
            <a:r>
              <a:rPr sz="2000" dirty="0" err="1"/>
              <a:t>Aumentos</a:t>
            </a:r>
            <a:r>
              <a:rPr sz="2000" dirty="0"/>
              <a:t> </a:t>
            </a:r>
            <a:r>
              <a:rPr sz="2000" dirty="0" err="1"/>
              <a:t>na</a:t>
            </a:r>
            <a:r>
              <a:rPr sz="2000" dirty="0"/>
              <a:t> </a:t>
            </a:r>
            <a:r>
              <a:rPr sz="2000" dirty="0" err="1"/>
              <a:t>demanda</a:t>
            </a:r>
            <a:r>
              <a:rPr sz="2000" dirty="0"/>
              <a:t> final </a:t>
            </a:r>
            <a:r>
              <a:rPr sz="2000" dirty="0" err="1"/>
              <a:t>passaram</a:t>
            </a:r>
            <a:r>
              <a:rPr sz="2000" dirty="0"/>
              <a:t> a </a:t>
            </a:r>
            <a:r>
              <a:rPr sz="2000" dirty="0" err="1"/>
              <a:t>influenciar</a:t>
            </a:r>
            <a:r>
              <a:rPr sz="2000" dirty="0"/>
              <a:t> de forma </a:t>
            </a:r>
            <a:r>
              <a:rPr sz="2000" dirty="0" err="1"/>
              <a:t>mais</a:t>
            </a:r>
            <a:r>
              <a:rPr sz="2000" dirty="0"/>
              <a:t> </a:t>
            </a:r>
            <a:r>
              <a:rPr sz="2000" dirty="0" err="1"/>
              <a:t>consistente</a:t>
            </a:r>
            <a:r>
              <a:rPr sz="2000" dirty="0"/>
              <a:t> </a:t>
            </a:r>
            <a:r>
              <a:rPr sz="2000" dirty="0" err="1"/>
              <a:t>os</a:t>
            </a:r>
            <a:r>
              <a:rPr lang="pt-BR" sz="2000" dirty="0"/>
              <a:t> empregos</a:t>
            </a:r>
            <a:r>
              <a:rPr sz="2000" dirty="0"/>
              <a:t>. </a:t>
            </a:r>
            <a:r>
              <a:rPr sz="2000" dirty="0" err="1"/>
              <a:t>Setores</a:t>
            </a:r>
            <a:r>
              <a:rPr sz="2000" dirty="0"/>
              <a:t> </a:t>
            </a:r>
            <a:r>
              <a:rPr sz="2000" dirty="0" err="1"/>
              <a:t>como</a:t>
            </a:r>
            <a:r>
              <a:rPr sz="2000" dirty="0"/>
              <a:t> AT07 (</a:t>
            </a:r>
            <a:r>
              <a:rPr sz="2000" dirty="0" err="1"/>
              <a:t>fabricação</a:t>
            </a:r>
            <a:r>
              <a:rPr sz="2000" dirty="0"/>
              <a:t> de </a:t>
            </a:r>
            <a:r>
              <a:rPr sz="2000" dirty="0" err="1"/>
              <a:t>produtos</a:t>
            </a:r>
            <a:r>
              <a:rPr sz="2000" dirty="0"/>
              <a:t> </a:t>
            </a:r>
            <a:r>
              <a:rPr sz="2000" dirty="0" err="1"/>
              <a:t>têxteis</a:t>
            </a:r>
            <a:r>
              <a:rPr sz="2000" dirty="0"/>
              <a:t>), AT08 (</a:t>
            </a:r>
            <a:r>
              <a:rPr sz="2000" dirty="0" err="1"/>
              <a:t>artigos</a:t>
            </a:r>
            <a:r>
              <a:rPr sz="2000" dirty="0"/>
              <a:t> do </a:t>
            </a:r>
            <a:r>
              <a:rPr sz="2000" dirty="0" err="1"/>
              <a:t>vestuário</a:t>
            </a:r>
            <a:r>
              <a:rPr sz="2000" dirty="0"/>
              <a:t> e </a:t>
            </a:r>
            <a:r>
              <a:rPr sz="2000" dirty="0" err="1"/>
              <a:t>acessórios</a:t>
            </a:r>
            <a:r>
              <a:rPr sz="2000" dirty="0"/>
              <a:t>), AT09 (</a:t>
            </a:r>
            <a:r>
              <a:rPr sz="2000" dirty="0" err="1"/>
              <a:t>calçados</a:t>
            </a:r>
            <a:r>
              <a:rPr sz="2000" dirty="0"/>
              <a:t> e </a:t>
            </a:r>
            <a:r>
              <a:rPr sz="2000" dirty="0" err="1"/>
              <a:t>artefatos</a:t>
            </a:r>
            <a:r>
              <a:rPr sz="2000" dirty="0"/>
              <a:t> de </a:t>
            </a:r>
            <a:r>
              <a:rPr sz="2000" dirty="0" err="1"/>
              <a:t>couro</a:t>
            </a:r>
            <a:r>
              <a:rPr sz="2000" dirty="0"/>
              <a:t>), AT12 (</a:t>
            </a:r>
            <a:r>
              <a:rPr sz="2000" dirty="0" err="1"/>
              <a:t>serviços</a:t>
            </a:r>
            <a:r>
              <a:rPr sz="2000" dirty="0"/>
              <a:t> de </a:t>
            </a:r>
            <a:r>
              <a:rPr sz="2000" dirty="0" err="1"/>
              <a:t>impressão</a:t>
            </a:r>
            <a:r>
              <a:rPr sz="2000" dirty="0"/>
              <a:t> e </a:t>
            </a:r>
            <a:r>
              <a:rPr sz="2000" dirty="0" err="1"/>
              <a:t>reprodução</a:t>
            </a:r>
            <a:r>
              <a:rPr sz="2000" dirty="0"/>
              <a:t>), AT23 (</a:t>
            </a:r>
            <a:r>
              <a:rPr sz="2000" dirty="0" err="1"/>
              <a:t>produtos</a:t>
            </a:r>
            <a:r>
              <a:rPr sz="2000" dirty="0"/>
              <a:t> de metal, excl. </a:t>
            </a:r>
            <a:r>
              <a:rPr sz="2000" dirty="0" err="1"/>
              <a:t>máquinas</a:t>
            </a:r>
            <a:r>
              <a:rPr sz="2000" dirty="0"/>
              <a:t> e </a:t>
            </a:r>
            <a:r>
              <a:rPr sz="2000" dirty="0" err="1"/>
              <a:t>equipamentos</a:t>
            </a:r>
            <a:r>
              <a:rPr sz="2000" dirty="0"/>
              <a:t>), AT31 (</a:t>
            </a:r>
            <a:r>
              <a:rPr sz="2000" dirty="0" err="1"/>
              <a:t>comércio</a:t>
            </a:r>
            <a:r>
              <a:rPr sz="2000" dirty="0"/>
              <a:t>), AT33 (</a:t>
            </a:r>
            <a:r>
              <a:rPr sz="2000" dirty="0" err="1"/>
              <a:t>serviços</a:t>
            </a:r>
            <a:r>
              <a:rPr sz="2000" dirty="0"/>
              <a:t> de </a:t>
            </a:r>
            <a:r>
              <a:rPr sz="2000" dirty="0" err="1"/>
              <a:t>alojamento</a:t>
            </a:r>
            <a:r>
              <a:rPr sz="2000" dirty="0"/>
              <a:t> e </a:t>
            </a:r>
            <a:r>
              <a:rPr sz="2000" dirty="0" err="1"/>
              <a:t>alimentação</a:t>
            </a:r>
            <a:r>
              <a:rPr sz="2000" dirty="0"/>
              <a:t>), AT38 (</a:t>
            </a:r>
            <a:r>
              <a:rPr sz="2000" dirty="0" err="1"/>
              <a:t>serviço</a:t>
            </a:r>
            <a:r>
              <a:rPr sz="2000" dirty="0"/>
              <a:t> </a:t>
            </a:r>
            <a:r>
              <a:rPr sz="2000" dirty="0" err="1"/>
              <a:t>público</a:t>
            </a:r>
            <a:r>
              <a:rPr sz="2000" dirty="0"/>
              <a:t> e </a:t>
            </a:r>
            <a:r>
              <a:rPr sz="2000" dirty="0" err="1"/>
              <a:t>seguridade</a:t>
            </a:r>
            <a:r>
              <a:rPr sz="2000" dirty="0"/>
              <a:t> social) e AT42 (</a:t>
            </a:r>
            <a:r>
              <a:rPr sz="2000" dirty="0" err="1"/>
              <a:t>saúde</a:t>
            </a:r>
            <a:r>
              <a:rPr sz="2000" dirty="0"/>
              <a:t> </a:t>
            </a:r>
            <a:r>
              <a:rPr sz="2000" dirty="0" err="1"/>
              <a:t>privada</a:t>
            </a:r>
            <a:r>
              <a:rPr sz="2000" dirty="0"/>
              <a:t>) </a:t>
            </a:r>
            <a:endParaRPr lang="pt-BR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278AA-2DFD-8901-BE3F-108B2CF9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863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pt-BR" b="1" dirty="0"/>
              <a:t>Ano 2018</a:t>
            </a:r>
            <a:endParaRPr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869266"/>
            <a:ext cx="8229600" cy="3874292"/>
          </a:xfrm>
        </p:spPr>
        <p:txBody>
          <a:bodyPr>
            <a:noAutofit/>
          </a:bodyPr>
          <a:lstStyle/>
          <a:p>
            <a:pPr lvl="0"/>
            <a:r>
              <a:rPr sz="2000" b="1" dirty="0" err="1"/>
              <a:t>Nível</a:t>
            </a:r>
            <a:r>
              <a:rPr sz="2000" b="1" dirty="0"/>
              <a:t> Superior:</a:t>
            </a:r>
            <a:r>
              <a:rPr sz="2000" dirty="0"/>
              <a:t> </a:t>
            </a:r>
            <a:r>
              <a:rPr lang="pt-BR" sz="2000" dirty="0"/>
              <a:t>E</a:t>
            </a:r>
            <a:r>
              <a:rPr sz="2000" dirty="0" err="1"/>
              <a:t>volução</a:t>
            </a:r>
            <a:r>
              <a:rPr sz="2000" dirty="0"/>
              <a:t> dos </a:t>
            </a:r>
            <a:r>
              <a:rPr sz="2000" dirty="0" err="1"/>
              <a:t>multiplicadores</a:t>
            </a:r>
            <a:r>
              <a:rPr sz="2000" dirty="0"/>
              <a:t> de </a:t>
            </a:r>
            <a:r>
              <a:rPr sz="2000" dirty="0" err="1"/>
              <a:t>emprego</a:t>
            </a:r>
            <a:r>
              <a:rPr sz="2000" dirty="0"/>
              <a:t> </a:t>
            </a:r>
            <a:r>
              <a:rPr sz="2000" dirty="0" err="1"/>
              <a:t>em</a:t>
            </a:r>
            <a:r>
              <a:rPr sz="2000" dirty="0"/>
              <a:t> 2018. </a:t>
            </a:r>
            <a:r>
              <a:rPr sz="2000" dirty="0" err="1"/>
              <a:t>Setores</a:t>
            </a:r>
            <a:r>
              <a:rPr sz="2000" dirty="0"/>
              <a:t> </a:t>
            </a:r>
            <a:r>
              <a:rPr sz="2000" dirty="0" err="1"/>
              <a:t>como</a:t>
            </a:r>
            <a:r>
              <a:rPr sz="2000" dirty="0"/>
              <a:t> AT04 (outros da </a:t>
            </a:r>
            <a:r>
              <a:rPr sz="2000" dirty="0" err="1"/>
              <a:t>indústria</a:t>
            </a:r>
            <a:r>
              <a:rPr sz="2000" dirty="0"/>
              <a:t> </a:t>
            </a:r>
            <a:r>
              <a:rPr sz="2000" dirty="0" err="1"/>
              <a:t>extrativa</a:t>
            </a:r>
            <a:r>
              <a:rPr sz="2000" dirty="0"/>
              <a:t>), AT12 (</a:t>
            </a:r>
            <a:r>
              <a:rPr sz="2000" dirty="0" err="1"/>
              <a:t>Serviços</a:t>
            </a:r>
            <a:r>
              <a:rPr sz="2000" dirty="0"/>
              <a:t> de </a:t>
            </a:r>
            <a:r>
              <a:rPr sz="2000" dirty="0" err="1"/>
              <a:t>impressão</a:t>
            </a:r>
            <a:r>
              <a:rPr sz="2000" dirty="0"/>
              <a:t> e </a:t>
            </a:r>
            <a:r>
              <a:rPr sz="2000" dirty="0" err="1"/>
              <a:t>reprodução</a:t>
            </a:r>
            <a:r>
              <a:rPr sz="2000" dirty="0"/>
              <a:t>), AT27 (</a:t>
            </a:r>
            <a:r>
              <a:rPr sz="2000" dirty="0" err="1"/>
              <a:t>Caminhões</a:t>
            </a:r>
            <a:r>
              <a:rPr sz="2000" dirty="0"/>
              <a:t> e </a:t>
            </a:r>
            <a:r>
              <a:rPr sz="2000" dirty="0" err="1"/>
              <a:t>ônibus</a:t>
            </a:r>
            <a:r>
              <a:rPr sz="2000" dirty="0"/>
              <a:t>, inclusive </a:t>
            </a:r>
            <a:r>
              <a:rPr sz="2000" dirty="0" err="1"/>
              <a:t>cabines</a:t>
            </a:r>
            <a:r>
              <a:rPr sz="2000" dirty="0"/>
              <a:t>, </a:t>
            </a:r>
            <a:r>
              <a:rPr sz="2000" dirty="0" err="1"/>
              <a:t>carrocerias</a:t>
            </a:r>
            <a:r>
              <a:rPr sz="2000" dirty="0"/>
              <a:t> e </a:t>
            </a:r>
            <a:r>
              <a:rPr sz="2000" dirty="0" err="1"/>
              <a:t>reboques</a:t>
            </a:r>
            <a:r>
              <a:rPr sz="2000" dirty="0"/>
              <a:t>, </a:t>
            </a:r>
            <a:r>
              <a:rPr sz="2000" dirty="0" err="1"/>
              <a:t>peças</a:t>
            </a:r>
            <a:r>
              <a:rPr sz="2000" dirty="0"/>
              <a:t> e </a:t>
            </a:r>
            <a:r>
              <a:rPr sz="2000" dirty="0" err="1"/>
              <a:t>acessórios</a:t>
            </a:r>
            <a:r>
              <a:rPr sz="2000" dirty="0"/>
              <a:t>), AT38 (</a:t>
            </a:r>
            <a:r>
              <a:rPr sz="2000" dirty="0" err="1"/>
              <a:t>Serviço</a:t>
            </a:r>
            <a:r>
              <a:rPr sz="2000" dirty="0"/>
              <a:t> </a:t>
            </a:r>
            <a:r>
              <a:rPr sz="2000" dirty="0" err="1"/>
              <a:t>público</a:t>
            </a:r>
            <a:r>
              <a:rPr sz="2000" dirty="0"/>
              <a:t> e </a:t>
            </a:r>
            <a:r>
              <a:rPr sz="2000" dirty="0" err="1"/>
              <a:t>seguridade</a:t>
            </a:r>
            <a:r>
              <a:rPr sz="2000" dirty="0"/>
              <a:t> social) e AT40 (</a:t>
            </a:r>
            <a:r>
              <a:rPr sz="2000" dirty="0" err="1"/>
              <a:t>Educação</a:t>
            </a:r>
            <a:r>
              <a:rPr sz="2000" dirty="0"/>
              <a:t> </a:t>
            </a:r>
            <a:r>
              <a:rPr sz="2000" dirty="0" err="1"/>
              <a:t>privada</a:t>
            </a:r>
            <a:r>
              <a:rPr sz="2000" dirty="0"/>
              <a:t>) </a:t>
            </a:r>
            <a:r>
              <a:rPr sz="2000" dirty="0" err="1"/>
              <a:t>tiveram</a:t>
            </a:r>
            <a:r>
              <a:rPr sz="2000" dirty="0"/>
              <a:t> </a:t>
            </a:r>
            <a:r>
              <a:rPr sz="2000" dirty="0" err="1"/>
              <a:t>multiplicadores</a:t>
            </a:r>
            <a:r>
              <a:rPr sz="2000" dirty="0"/>
              <a:t> de </a:t>
            </a:r>
            <a:r>
              <a:rPr sz="2000" dirty="0" err="1"/>
              <a:t>emprego</a:t>
            </a:r>
            <a:r>
              <a:rPr sz="2000" dirty="0"/>
              <a:t> </a:t>
            </a:r>
            <a:r>
              <a:rPr sz="2000" dirty="0" err="1"/>
              <a:t>mais</a:t>
            </a:r>
            <a:r>
              <a:rPr sz="2000" dirty="0"/>
              <a:t> </a:t>
            </a:r>
            <a:r>
              <a:rPr sz="2000" dirty="0" err="1"/>
              <a:t>relevantes</a:t>
            </a:r>
            <a:r>
              <a:rPr sz="2000" dirty="0"/>
              <a:t>. </a:t>
            </a:r>
            <a:r>
              <a:rPr lang="pt-BR" sz="2000" dirty="0"/>
              <a:t>Os </a:t>
            </a:r>
            <a:r>
              <a:rPr sz="2000" dirty="0" err="1"/>
              <a:t>setores</a:t>
            </a:r>
            <a:r>
              <a:rPr sz="2000" dirty="0"/>
              <a:t> AT38 e AT40 </a:t>
            </a:r>
            <a:r>
              <a:rPr sz="2000" dirty="0" err="1"/>
              <a:t>geraram</a:t>
            </a:r>
            <a:r>
              <a:rPr sz="2000" dirty="0"/>
              <a:t>, </a:t>
            </a:r>
            <a:r>
              <a:rPr sz="2000" dirty="0" err="1"/>
              <a:t>respectivamente</a:t>
            </a:r>
            <a:r>
              <a:rPr sz="2000" dirty="0"/>
              <a:t>, </a:t>
            </a:r>
            <a:r>
              <a:rPr sz="2000" dirty="0" err="1"/>
              <a:t>em</a:t>
            </a:r>
            <a:r>
              <a:rPr sz="2000" dirty="0"/>
              <a:t> </a:t>
            </a:r>
            <a:r>
              <a:rPr sz="2000" dirty="0" err="1"/>
              <a:t>torno</a:t>
            </a:r>
            <a:r>
              <a:rPr sz="2000" dirty="0"/>
              <a:t> de 12 e 14 </a:t>
            </a:r>
            <a:r>
              <a:rPr sz="2000" dirty="0" err="1"/>
              <a:t>empregos</a:t>
            </a:r>
            <a:r>
              <a:rPr sz="2000" dirty="0"/>
              <a:t> </a:t>
            </a:r>
            <a:r>
              <a:rPr sz="2000" dirty="0" err="1"/>
              <a:t>formais</a:t>
            </a:r>
            <a:r>
              <a:rPr sz="2000" dirty="0"/>
              <a:t>.</a:t>
            </a:r>
            <a:endParaRPr lang="pt-BR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278AA-2DFD-8901-BE3F-108B2CF9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863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pt-BR" b="1" dirty="0"/>
              <a:t>Ano 2018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501065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rPr lang="pt-BR" dirty="0"/>
              <a:t>Resultados</a:t>
            </a:r>
            <a:r>
              <a:rPr dirty="0"/>
              <a:t>: </a:t>
            </a:r>
            <a:br>
              <a:rPr lang="pt-BR" dirty="0"/>
            </a:br>
            <a:r>
              <a:rPr dirty="0" err="1"/>
              <a:t>Decomposição</a:t>
            </a:r>
            <a:r>
              <a:rPr dirty="0"/>
              <a:t> </a:t>
            </a:r>
            <a:r>
              <a:rPr dirty="0" err="1"/>
              <a:t>Estrutural</a:t>
            </a:r>
            <a:r>
              <a:rPr dirty="0"/>
              <a:t> do </a:t>
            </a:r>
            <a:r>
              <a:rPr dirty="0" err="1"/>
              <a:t>Emprego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decomp_Fundamental_stack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0857" y="566993"/>
            <a:ext cx="7453093" cy="418942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4563" y="138368"/>
            <a:ext cx="5819242" cy="857250"/>
          </a:xfrm>
        </p:spPr>
        <p:txBody>
          <a:bodyPr/>
          <a:lstStyle/>
          <a:p>
            <a:pPr marL="0" lvl="0" indent="0">
              <a:buNone/>
            </a:pPr>
            <a:r>
              <a:rPr b="1" dirty="0"/>
              <a:t>Ensino Fundamental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decomp_Medio_stack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3550" y="502513"/>
            <a:ext cx="7889996" cy="443500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3473" y="205979"/>
            <a:ext cx="5292547" cy="857250"/>
          </a:xfrm>
        </p:spPr>
        <p:txBody>
          <a:bodyPr/>
          <a:lstStyle/>
          <a:p>
            <a:pPr marL="0" lvl="0" indent="0">
              <a:buNone/>
            </a:pPr>
            <a:r>
              <a:rPr b="1" dirty="0"/>
              <a:t>Ensino </a:t>
            </a:r>
            <a:r>
              <a:rPr b="1" dirty="0" err="1"/>
              <a:t>Médio</a:t>
            </a:r>
            <a:endParaRPr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decomp_Superior_stack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9613" y="475487"/>
            <a:ext cx="7912442" cy="44476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409" y="130175"/>
            <a:ext cx="5226710" cy="857250"/>
          </a:xfrm>
        </p:spPr>
        <p:txBody>
          <a:bodyPr/>
          <a:lstStyle/>
          <a:p>
            <a:pPr marL="0" lvl="0" indent="0">
              <a:buNone/>
            </a:pPr>
            <a:r>
              <a:rPr b="1" dirty="0"/>
              <a:t>Ensino Superior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Impacto Tecnológico em Setores Específicos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dirty="0"/>
              <a:t>Agricultura: </a:t>
            </a:r>
            <a:r>
              <a:rPr dirty="0" err="1"/>
              <a:t>Aumento</a:t>
            </a:r>
            <a:r>
              <a:rPr dirty="0"/>
              <a:t> de </a:t>
            </a:r>
            <a:r>
              <a:rPr dirty="0" err="1"/>
              <a:t>produtividade</a:t>
            </a:r>
            <a:r>
              <a:rPr dirty="0"/>
              <a:t> (+3,1%)</a:t>
            </a:r>
          </a:p>
          <a:p>
            <a:pPr lvl="0"/>
            <a:r>
              <a:rPr dirty="0" err="1"/>
              <a:t>Construção</a:t>
            </a:r>
            <a:r>
              <a:rPr dirty="0"/>
              <a:t>: </a:t>
            </a:r>
            <a:r>
              <a:rPr dirty="0" err="1"/>
              <a:t>Ganhos</a:t>
            </a:r>
            <a:r>
              <a:rPr dirty="0"/>
              <a:t> de </a:t>
            </a:r>
            <a:r>
              <a:rPr dirty="0" err="1"/>
              <a:t>produtividade</a:t>
            </a:r>
            <a:r>
              <a:rPr dirty="0"/>
              <a:t> (-3,1%)</a:t>
            </a:r>
          </a:p>
          <a:p>
            <a:pPr lvl="0"/>
            <a:r>
              <a:rPr dirty="0"/>
              <a:t>AT04 (</a:t>
            </a:r>
            <a:r>
              <a:rPr dirty="0" err="1"/>
              <a:t>Indústria</a:t>
            </a:r>
            <a:r>
              <a:rPr dirty="0"/>
              <a:t> </a:t>
            </a:r>
            <a:r>
              <a:rPr dirty="0" err="1"/>
              <a:t>Extrativa</a:t>
            </a:r>
            <a:r>
              <a:rPr dirty="0"/>
              <a:t>): </a:t>
            </a:r>
            <a:r>
              <a:rPr dirty="0" err="1"/>
              <a:t>Tecnologia</a:t>
            </a:r>
            <a:r>
              <a:rPr dirty="0"/>
              <a:t> </a:t>
            </a:r>
            <a:r>
              <a:rPr dirty="0" err="1"/>
              <a:t>contribui</a:t>
            </a:r>
            <a:r>
              <a:rPr dirty="0"/>
              <a:t> com +8,3%</a:t>
            </a:r>
          </a:p>
          <a:p>
            <a:pPr lvl="0"/>
            <a:r>
              <a:rPr dirty="0"/>
              <a:t>AT15 (</a:t>
            </a:r>
            <a:r>
              <a:rPr dirty="0" err="1"/>
              <a:t>Químicos</a:t>
            </a:r>
            <a:r>
              <a:rPr dirty="0"/>
              <a:t> e Resinas): </a:t>
            </a:r>
            <a:r>
              <a:rPr dirty="0" err="1"/>
              <a:t>Tecnologia</a:t>
            </a:r>
            <a:r>
              <a:rPr dirty="0"/>
              <a:t> </a:t>
            </a:r>
            <a:r>
              <a:rPr dirty="0" err="1"/>
              <a:t>contribui</a:t>
            </a:r>
            <a:r>
              <a:rPr dirty="0"/>
              <a:t> com +14,8%</a:t>
            </a:r>
          </a:p>
          <a:p>
            <a:pPr lvl="0"/>
            <a:r>
              <a:rPr dirty="0"/>
              <a:t>Nos </a:t>
            </a:r>
            <a:r>
              <a:rPr dirty="0" err="1"/>
              <a:t>setores</a:t>
            </a:r>
            <a:r>
              <a:rPr dirty="0"/>
              <a:t> AT04 e AT15, a </a:t>
            </a:r>
            <a:r>
              <a:rPr dirty="0" err="1"/>
              <a:t>tecnologia</a:t>
            </a:r>
            <a:r>
              <a:rPr dirty="0"/>
              <a:t> </a:t>
            </a:r>
            <a:r>
              <a:rPr dirty="0" err="1"/>
              <a:t>teve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contribuição</a:t>
            </a:r>
            <a:r>
              <a:rPr dirty="0"/>
              <a:t> </a:t>
            </a:r>
            <a:r>
              <a:rPr dirty="0" err="1"/>
              <a:t>significativa</a:t>
            </a:r>
            <a:r>
              <a:rPr dirty="0"/>
              <a:t>, com 8,3% e 14,8%, </a:t>
            </a:r>
            <a:r>
              <a:rPr dirty="0" err="1"/>
              <a:t>respectivamente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874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b="1" dirty="0" err="1"/>
              <a:t>Objetivo</a:t>
            </a:r>
            <a:r>
              <a:rPr lang="pt-BR" b="1" dirty="0"/>
              <a:t> e Relevância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9684"/>
            <a:ext cx="8229600" cy="3394472"/>
          </a:xfrm>
        </p:spPr>
        <p:txBody>
          <a:bodyPr>
            <a:normAutofit lnSpcReduction="10000"/>
          </a:bodyPr>
          <a:lstStyle/>
          <a:p>
            <a:pPr lvl="0"/>
            <a:r>
              <a:rPr dirty="0"/>
              <a:t>O </a:t>
            </a:r>
            <a:r>
              <a:rPr dirty="0" err="1"/>
              <a:t>estudo</a:t>
            </a:r>
            <a:r>
              <a:rPr dirty="0"/>
              <a:t> </a:t>
            </a:r>
            <a:r>
              <a:rPr dirty="0" err="1"/>
              <a:t>avalia</a:t>
            </a:r>
            <a:r>
              <a:rPr dirty="0"/>
              <a:t> as </a:t>
            </a:r>
            <a:r>
              <a:rPr dirty="0" err="1"/>
              <a:t>mudanças</a:t>
            </a:r>
            <a:r>
              <a:rPr dirty="0"/>
              <a:t> </a:t>
            </a:r>
            <a:r>
              <a:rPr dirty="0" err="1"/>
              <a:t>estruturais</a:t>
            </a:r>
            <a:r>
              <a:rPr dirty="0"/>
              <a:t> do </a:t>
            </a:r>
            <a:r>
              <a:rPr dirty="0" err="1"/>
              <a:t>trabalho</a:t>
            </a:r>
            <a:r>
              <a:rPr dirty="0"/>
              <a:t> no Brasil entre 2000 e 2018, </a:t>
            </a:r>
            <a:r>
              <a:rPr dirty="0" err="1"/>
              <a:t>considerando</a:t>
            </a:r>
            <a:r>
              <a:rPr dirty="0"/>
              <a:t> a </a:t>
            </a:r>
            <a:r>
              <a:rPr dirty="0" err="1"/>
              <a:t>importância</a:t>
            </a:r>
            <a:r>
              <a:rPr dirty="0"/>
              <a:t> do </a:t>
            </a:r>
            <a:r>
              <a:rPr dirty="0" err="1"/>
              <a:t>fator</a:t>
            </a:r>
            <a:r>
              <a:rPr dirty="0"/>
              <a:t> </a:t>
            </a:r>
            <a:r>
              <a:rPr dirty="0" err="1"/>
              <a:t>trabalho</a:t>
            </a:r>
            <a:r>
              <a:rPr dirty="0"/>
              <a:t> para o </a:t>
            </a:r>
            <a:r>
              <a:rPr dirty="0" err="1"/>
              <a:t>crescimento</a:t>
            </a:r>
            <a:r>
              <a:rPr dirty="0"/>
              <a:t> </a:t>
            </a:r>
            <a:r>
              <a:rPr dirty="0" err="1"/>
              <a:t>econômico</a:t>
            </a:r>
            <a:r>
              <a:rPr dirty="0"/>
              <a:t> e o </a:t>
            </a:r>
            <a:r>
              <a:rPr dirty="0" err="1"/>
              <a:t>impacto</a:t>
            </a:r>
            <a:r>
              <a:rPr dirty="0"/>
              <a:t> do </a:t>
            </a:r>
            <a:r>
              <a:rPr dirty="0" err="1"/>
              <a:t>aumento</a:t>
            </a:r>
            <a:r>
              <a:rPr dirty="0"/>
              <a:t> da </a:t>
            </a:r>
            <a:r>
              <a:rPr dirty="0" err="1"/>
              <a:t>escolaridade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produção</a:t>
            </a:r>
            <a:r>
              <a:rPr dirty="0"/>
              <a:t>.</a:t>
            </a:r>
            <a:endParaRPr lang="pt-BR" dirty="0"/>
          </a:p>
          <a:p>
            <a:r>
              <a:rPr lang="pt-BR" dirty="0"/>
              <a:t>Compreender esses impactos a nível setorial e suas relações específicas com demanda, tecnologia e o fator trabalho por nível de escolaridade é um importante passo para a orientação de políticas de formação, em especial para formação técnica e superior. </a:t>
            </a:r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Trabalhadores e Escolaridade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dirty="0"/>
              <a:t>Ensino Fundamental: Agricultura (+239 mil </a:t>
            </a:r>
            <a:r>
              <a:rPr dirty="0" err="1"/>
              <a:t>empregos</a:t>
            </a:r>
            <a:r>
              <a:rPr dirty="0"/>
              <a:t>), </a:t>
            </a:r>
            <a:r>
              <a:rPr dirty="0" err="1"/>
              <a:t>Construção</a:t>
            </a:r>
            <a:r>
              <a:rPr dirty="0"/>
              <a:t> (+114 mil </a:t>
            </a:r>
            <a:r>
              <a:rPr dirty="0" err="1"/>
              <a:t>empregos</a:t>
            </a:r>
            <a:r>
              <a:rPr dirty="0"/>
              <a:t>)</a:t>
            </a:r>
          </a:p>
          <a:p>
            <a:pPr lvl="0"/>
            <a:r>
              <a:rPr dirty="0"/>
              <a:t>Ensino </a:t>
            </a:r>
            <a:r>
              <a:rPr dirty="0" err="1"/>
              <a:t>Médio</a:t>
            </a:r>
            <a:r>
              <a:rPr dirty="0"/>
              <a:t>: AT33 (-4,8%), AT25 (-4,1%)</a:t>
            </a:r>
          </a:p>
          <a:p>
            <a:pPr lvl="0"/>
            <a:r>
              <a:rPr dirty="0"/>
              <a:t>Ensino Superior: AT15 (+29,6% </a:t>
            </a:r>
            <a:r>
              <a:rPr dirty="0" err="1"/>
              <a:t>tecnológico</a:t>
            </a:r>
            <a:r>
              <a:rPr dirty="0"/>
              <a:t>), AT04 (+22,2% </a:t>
            </a:r>
            <a:r>
              <a:rPr dirty="0" err="1"/>
              <a:t>tecnológico</a:t>
            </a:r>
            <a:r>
              <a:rPr dirty="0"/>
              <a:t>)</a:t>
            </a:r>
          </a:p>
          <a:p>
            <a:pPr lvl="0"/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impactos</a:t>
            </a:r>
            <a:r>
              <a:rPr dirty="0"/>
              <a:t> </a:t>
            </a:r>
            <a:r>
              <a:rPr dirty="0" err="1"/>
              <a:t>variam</a:t>
            </a:r>
            <a:r>
              <a:rPr dirty="0"/>
              <a:t> </a:t>
            </a:r>
            <a:r>
              <a:rPr dirty="0" err="1"/>
              <a:t>significativamente</a:t>
            </a:r>
            <a:r>
              <a:rPr dirty="0"/>
              <a:t> entre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diferentes</a:t>
            </a:r>
            <a:r>
              <a:rPr dirty="0"/>
              <a:t> </a:t>
            </a:r>
            <a:r>
              <a:rPr dirty="0" err="1"/>
              <a:t>níveis</a:t>
            </a:r>
            <a:r>
              <a:rPr dirty="0"/>
              <a:t> de </a:t>
            </a:r>
            <a:r>
              <a:rPr dirty="0" err="1"/>
              <a:t>escolaridade</a:t>
            </a:r>
            <a:r>
              <a:rPr dirty="0"/>
              <a:t>. No </a:t>
            </a:r>
            <a:r>
              <a:rPr b="1" dirty="0"/>
              <a:t>Ensino Fundamental</a:t>
            </a:r>
            <a:r>
              <a:rPr dirty="0"/>
              <a:t>, </a:t>
            </a:r>
            <a:r>
              <a:rPr dirty="0" err="1"/>
              <a:t>destacam</a:t>
            </a:r>
            <a:r>
              <a:rPr dirty="0"/>
              <a:t>-se a Agricultura e a </a:t>
            </a:r>
            <a:r>
              <a:rPr dirty="0" err="1"/>
              <a:t>Construção</a:t>
            </a:r>
            <a:r>
              <a:rPr dirty="0"/>
              <a:t>, com </a:t>
            </a:r>
            <a:r>
              <a:rPr dirty="0" err="1"/>
              <a:t>acréscimos</a:t>
            </a:r>
            <a:r>
              <a:rPr dirty="0"/>
              <a:t> </a:t>
            </a:r>
            <a:r>
              <a:rPr dirty="0" err="1"/>
              <a:t>significativos</a:t>
            </a:r>
            <a:r>
              <a:rPr dirty="0"/>
              <a:t> de </a:t>
            </a:r>
            <a:r>
              <a:rPr dirty="0" err="1"/>
              <a:t>empregos</a:t>
            </a:r>
            <a:r>
              <a:rPr dirty="0"/>
              <a:t>. No </a:t>
            </a:r>
            <a:r>
              <a:rPr b="1" dirty="0"/>
              <a:t>Ensino </a:t>
            </a:r>
            <a:r>
              <a:rPr b="1" dirty="0" err="1"/>
              <a:t>Médio</a:t>
            </a:r>
            <a:r>
              <a:rPr dirty="0"/>
              <a:t>,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setores</a:t>
            </a:r>
            <a:r>
              <a:rPr dirty="0"/>
              <a:t> AT33 e AT25 </a:t>
            </a:r>
            <a:r>
              <a:rPr dirty="0" err="1"/>
              <a:t>apresentaram</a:t>
            </a:r>
            <a:r>
              <a:rPr dirty="0"/>
              <a:t> </a:t>
            </a:r>
            <a:r>
              <a:rPr dirty="0" err="1"/>
              <a:t>impactos</a:t>
            </a:r>
            <a:r>
              <a:rPr dirty="0"/>
              <a:t> </a:t>
            </a:r>
            <a:r>
              <a:rPr dirty="0" err="1"/>
              <a:t>negativos</a:t>
            </a:r>
            <a:r>
              <a:rPr dirty="0"/>
              <a:t> </a:t>
            </a:r>
            <a:r>
              <a:rPr dirty="0" err="1"/>
              <a:t>significativos</a:t>
            </a:r>
            <a:r>
              <a:rPr dirty="0"/>
              <a:t>. Para o </a:t>
            </a:r>
            <a:r>
              <a:rPr b="1" dirty="0"/>
              <a:t>Ensino Superior</a:t>
            </a:r>
            <a:r>
              <a:rPr dirty="0"/>
              <a:t>,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setores</a:t>
            </a:r>
            <a:r>
              <a:rPr dirty="0"/>
              <a:t> AT15 e AT04 </a:t>
            </a:r>
            <a:r>
              <a:rPr dirty="0" err="1"/>
              <a:t>foram</a:t>
            </a:r>
            <a:r>
              <a:rPr dirty="0"/>
              <a:t> </a:t>
            </a:r>
            <a:r>
              <a:rPr dirty="0" err="1"/>
              <a:t>beneficiados</a:t>
            </a:r>
            <a:r>
              <a:rPr dirty="0"/>
              <a:t> pela </a:t>
            </a:r>
            <a:r>
              <a:rPr dirty="0" err="1"/>
              <a:t>variação</a:t>
            </a:r>
            <a:r>
              <a:rPr dirty="0"/>
              <a:t> </a:t>
            </a:r>
            <a:r>
              <a:rPr dirty="0" err="1"/>
              <a:t>tecnológica</a:t>
            </a:r>
            <a:r>
              <a:rPr dirty="0"/>
              <a:t>, com 29,6% e 22,2%, </a:t>
            </a:r>
            <a:r>
              <a:rPr dirty="0" err="1"/>
              <a:t>respectivamente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Considerações Finais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Setores Beneficiados e Fator Trabalho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dirty="0" err="1"/>
              <a:t>Setores</a:t>
            </a:r>
            <a:r>
              <a:rPr dirty="0"/>
              <a:t> </a:t>
            </a:r>
            <a:r>
              <a:rPr dirty="0" err="1"/>
              <a:t>Beneficiados</a:t>
            </a:r>
            <a:r>
              <a:rPr dirty="0"/>
              <a:t>: </a:t>
            </a:r>
            <a:r>
              <a:rPr dirty="0" err="1"/>
              <a:t>Alojamento</a:t>
            </a:r>
            <a:r>
              <a:rPr dirty="0"/>
              <a:t> e </a:t>
            </a:r>
            <a:r>
              <a:rPr dirty="0" err="1"/>
              <a:t>Alimentação</a:t>
            </a:r>
            <a:r>
              <a:rPr dirty="0"/>
              <a:t>, </a:t>
            </a:r>
            <a:r>
              <a:rPr dirty="0" err="1"/>
              <a:t>Impressão</a:t>
            </a:r>
            <a:r>
              <a:rPr dirty="0"/>
              <a:t> e </a:t>
            </a:r>
            <a:r>
              <a:rPr dirty="0" err="1"/>
              <a:t>Reprodução</a:t>
            </a:r>
            <a:r>
              <a:rPr dirty="0"/>
              <a:t>, </a:t>
            </a:r>
            <a:r>
              <a:rPr dirty="0" err="1"/>
              <a:t>Saúde</a:t>
            </a:r>
            <a:r>
              <a:rPr dirty="0"/>
              <a:t> e </a:t>
            </a:r>
            <a:r>
              <a:rPr dirty="0" err="1"/>
              <a:t>Educação</a:t>
            </a:r>
            <a:r>
              <a:rPr dirty="0"/>
              <a:t> </a:t>
            </a:r>
            <a:r>
              <a:rPr dirty="0" err="1"/>
              <a:t>Privadas</a:t>
            </a:r>
            <a:endParaRPr dirty="0"/>
          </a:p>
          <a:p>
            <a:pPr lvl="0"/>
            <a:r>
              <a:rPr dirty="0" err="1"/>
              <a:t>Fator</a:t>
            </a:r>
            <a:r>
              <a:rPr dirty="0"/>
              <a:t> Trabalho: </a:t>
            </a:r>
            <a:r>
              <a:rPr dirty="0" err="1"/>
              <a:t>Variação</a:t>
            </a:r>
            <a:r>
              <a:rPr dirty="0"/>
              <a:t> de </a:t>
            </a:r>
            <a:r>
              <a:rPr dirty="0" err="1"/>
              <a:t>Impacto</a:t>
            </a:r>
            <a:r>
              <a:rPr dirty="0"/>
              <a:t> entre </a:t>
            </a:r>
            <a:r>
              <a:rPr dirty="0" err="1"/>
              <a:t>Setores</a:t>
            </a:r>
            <a:endParaRPr dirty="0"/>
          </a:p>
          <a:p>
            <a:pPr lvl="0"/>
            <a:r>
              <a:rPr dirty="0" err="1"/>
              <a:t>Alguns</a:t>
            </a:r>
            <a:r>
              <a:rPr dirty="0"/>
              <a:t> </a:t>
            </a:r>
            <a:r>
              <a:rPr dirty="0" err="1"/>
              <a:t>setores</a:t>
            </a:r>
            <a:r>
              <a:rPr dirty="0"/>
              <a:t>,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serviços</a:t>
            </a:r>
            <a:r>
              <a:rPr dirty="0"/>
              <a:t> de </a:t>
            </a:r>
            <a:r>
              <a:rPr dirty="0" err="1"/>
              <a:t>alojamento</a:t>
            </a:r>
            <a:r>
              <a:rPr dirty="0"/>
              <a:t> e </a:t>
            </a:r>
            <a:r>
              <a:rPr dirty="0" err="1"/>
              <a:t>alimentação</a:t>
            </a:r>
            <a:r>
              <a:rPr dirty="0"/>
              <a:t>, e </a:t>
            </a:r>
            <a:r>
              <a:rPr dirty="0" err="1"/>
              <a:t>saúde</a:t>
            </a:r>
            <a:r>
              <a:rPr dirty="0"/>
              <a:t> e </a:t>
            </a:r>
            <a:r>
              <a:rPr dirty="0" err="1"/>
              <a:t>educação</a:t>
            </a:r>
            <a:r>
              <a:rPr dirty="0"/>
              <a:t> </a:t>
            </a:r>
            <a:r>
              <a:rPr dirty="0" err="1"/>
              <a:t>privadas</a:t>
            </a:r>
            <a:r>
              <a:rPr dirty="0"/>
              <a:t>, </a:t>
            </a:r>
            <a:r>
              <a:rPr dirty="0" err="1"/>
              <a:t>foram</a:t>
            </a:r>
            <a:r>
              <a:rPr dirty="0"/>
              <a:t> </a:t>
            </a:r>
            <a:r>
              <a:rPr dirty="0" err="1"/>
              <a:t>particularmente</a:t>
            </a:r>
            <a:r>
              <a:rPr dirty="0"/>
              <a:t> </a:t>
            </a:r>
            <a:r>
              <a:rPr dirty="0" err="1"/>
              <a:t>beneficiados</a:t>
            </a:r>
            <a:r>
              <a:rPr dirty="0"/>
              <a:t> pela </a:t>
            </a:r>
            <a:r>
              <a:rPr dirty="0" err="1"/>
              <a:t>demanda</a:t>
            </a:r>
            <a:r>
              <a:rPr dirty="0"/>
              <a:t> final. O </a:t>
            </a:r>
            <a:r>
              <a:rPr dirty="0" err="1"/>
              <a:t>fator</a:t>
            </a:r>
            <a:r>
              <a:rPr dirty="0"/>
              <a:t> </a:t>
            </a:r>
            <a:r>
              <a:rPr dirty="0" err="1"/>
              <a:t>trabalho</a:t>
            </a:r>
            <a:r>
              <a:rPr dirty="0"/>
              <a:t> </a:t>
            </a:r>
            <a:r>
              <a:rPr dirty="0" err="1"/>
              <a:t>mostrou</a:t>
            </a:r>
            <a:r>
              <a:rPr dirty="0"/>
              <a:t> </a:t>
            </a:r>
            <a:r>
              <a:rPr dirty="0" err="1"/>
              <a:t>variação</a:t>
            </a:r>
            <a:r>
              <a:rPr dirty="0"/>
              <a:t>, com </a:t>
            </a:r>
            <a:r>
              <a:rPr dirty="0" err="1"/>
              <a:t>impacto</a:t>
            </a:r>
            <a:r>
              <a:rPr dirty="0"/>
              <a:t> </a:t>
            </a:r>
            <a:r>
              <a:rPr dirty="0" err="1"/>
              <a:t>positivo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alguns</a:t>
            </a:r>
            <a:r>
              <a:rPr dirty="0"/>
              <a:t> </a:t>
            </a:r>
            <a:r>
              <a:rPr dirty="0" err="1"/>
              <a:t>setores</a:t>
            </a:r>
            <a:r>
              <a:rPr dirty="0"/>
              <a:t> e </a:t>
            </a:r>
            <a:r>
              <a:rPr dirty="0" err="1"/>
              <a:t>negativo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outros, </a:t>
            </a:r>
            <a:r>
              <a:rPr dirty="0" err="1"/>
              <a:t>ressaltando</a:t>
            </a:r>
            <a:r>
              <a:rPr dirty="0"/>
              <a:t> a </a:t>
            </a:r>
            <a:r>
              <a:rPr dirty="0" err="1"/>
              <a:t>necessidade</a:t>
            </a:r>
            <a:r>
              <a:rPr dirty="0"/>
              <a:t> de </a:t>
            </a:r>
            <a:r>
              <a:rPr dirty="0" err="1"/>
              <a:t>investimentos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capacitação</a:t>
            </a:r>
            <a:r>
              <a:rPr dirty="0"/>
              <a:t> e </a:t>
            </a:r>
            <a:r>
              <a:rPr dirty="0" err="1"/>
              <a:t>melhorias</a:t>
            </a:r>
            <a:r>
              <a:rPr dirty="0"/>
              <a:t> </a:t>
            </a:r>
            <a:r>
              <a:rPr dirty="0" err="1"/>
              <a:t>nas</a:t>
            </a:r>
            <a:r>
              <a:rPr dirty="0"/>
              <a:t> </a:t>
            </a:r>
            <a:r>
              <a:rPr dirty="0" err="1"/>
              <a:t>condições</a:t>
            </a:r>
            <a:r>
              <a:rPr dirty="0"/>
              <a:t> de </a:t>
            </a:r>
            <a:r>
              <a:rPr dirty="0" err="1"/>
              <a:t>trabalho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 err="1"/>
              <a:t>Tecnologia</a:t>
            </a:r>
            <a:r>
              <a:rPr b="1" dirty="0"/>
              <a:t> e </a:t>
            </a:r>
            <a:r>
              <a:rPr b="1" dirty="0" err="1"/>
              <a:t>Produtividade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dirty="0" err="1"/>
              <a:t>Adoção</a:t>
            </a:r>
            <a:r>
              <a:rPr dirty="0"/>
              <a:t> de </a:t>
            </a:r>
            <a:r>
              <a:rPr dirty="0" err="1"/>
              <a:t>Tecnologias</a:t>
            </a:r>
            <a:r>
              <a:rPr dirty="0"/>
              <a:t> </a:t>
            </a:r>
            <a:r>
              <a:rPr dirty="0" err="1"/>
              <a:t>Avançadas</a:t>
            </a:r>
            <a:endParaRPr dirty="0"/>
          </a:p>
          <a:p>
            <a:pPr lvl="0"/>
            <a:r>
              <a:rPr dirty="0" err="1"/>
              <a:t>Relação</a:t>
            </a:r>
            <a:r>
              <a:rPr dirty="0"/>
              <a:t> </a:t>
            </a:r>
            <a:r>
              <a:rPr dirty="0" err="1"/>
              <a:t>Inversa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Alguns</a:t>
            </a:r>
            <a:r>
              <a:rPr dirty="0"/>
              <a:t> </a:t>
            </a:r>
            <a:r>
              <a:rPr dirty="0" err="1"/>
              <a:t>Setores</a:t>
            </a:r>
            <a:endParaRPr dirty="0"/>
          </a:p>
          <a:p>
            <a:pPr lvl="0"/>
            <a:r>
              <a:rPr dirty="0" err="1"/>
              <a:t>Implicações</a:t>
            </a:r>
            <a:r>
              <a:rPr dirty="0"/>
              <a:t> para a </a:t>
            </a:r>
            <a:r>
              <a:rPr dirty="0" err="1"/>
              <a:t>Demanda</a:t>
            </a:r>
            <a:r>
              <a:rPr dirty="0"/>
              <a:t> de Trabalho</a:t>
            </a:r>
          </a:p>
          <a:p>
            <a:pPr lvl="0"/>
            <a:r>
              <a:rPr dirty="0"/>
              <a:t>A </a:t>
            </a:r>
            <a:r>
              <a:rPr dirty="0" err="1"/>
              <a:t>tecnologia</a:t>
            </a:r>
            <a:r>
              <a:rPr dirty="0"/>
              <a:t> </a:t>
            </a:r>
            <a:r>
              <a:rPr dirty="0" err="1"/>
              <a:t>emergiu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um </a:t>
            </a:r>
            <a:r>
              <a:rPr dirty="0" err="1"/>
              <a:t>componente</a:t>
            </a:r>
            <a:r>
              <a:rPr dirty="0"/>
              <a:t> </a:t>
            </a:r>
            <a:r>
              <a:rPr dirty="0" err="1"/>
              <a:t>significativo</a:t>
            </a:r>
            <a:r>
              <a:rPr dirty="0"/>
              <a:t>, com a </a:t>
            </a:r>
            <a:r>
              <a:rPr dirty="0" err="1"/>
              <a:t>adoção</a:t>
            </a:r>
            <a:r>
              <a:rPr dirty="0"/>
              <a:t> de </a:t>
            </a:r>
            <a:r>
              <a:rPr dirty="0" err="1"/>
              <a:t>processos</a:t>
            </a:r>
            <a:r>
              <a:rPr dirty="0"/>
              <a:t> </a:t>
            </a:r>
            <a:r>
              <a:rPr dirty="0" err="1"/>
              <a:t>inovadores</a:t>
            </a:r>
            <a:r>
              <a:rPr dirty="0"/>
              <a:t> </a:t>
            </a:r>
            <a:r>
              <a:rPr dirty="0" err="1"/>
              <a:t>contribuindo</a:t>
            </a:r>
            <a:r>
              <a:rPr dirty="0"/>
              <a:t> para o </a:t>
            </a:r>
            <a:r>
              <a:rPr dirty="0" err="1"/>
              <a:t>crescimento</a:t>
            </a:r>
            <a:r>
              <a:rPr dirty="0"/>
              <a:t> do </a:t>
            </a:r>
            <a:r>
              <a:rPr dirty="0" err="1"/>
              <a:t>emprego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alguns</a:t>
            </a:r>
            <a:r>
              <a:rPr dirty="0"/>
              <a:t> </a:t>
            </a:r>
            <a:r>
              <a:rPr dirty="0" err="1"/>
              <a:t>setores</a:t>
            </a:r>
            <a:r>
              <a:rPr dirty="0"/>
              <a:t>, </a:t>
            </a:r>
            <a:r>
              <a:rPr dirty="0" err="1"/>
              <a:t>enquanto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outros </a:t>
            </a:r>
            <a:r>
              <a:rPr dirty="0" err="1"/>
              <a:t>observou</a:t>
            </a:r>
            <a:r>
              <a:rPr dirty="0"/>
              <a:t>-se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relação</a:t>
            </a:r>
            <a:r>
              <a:rPr dirty="0"/>
              <a:t> </a:t>
            </a:r>
            <a:r>
              <a:rPr dirty="0" err="1"/>
              <a:t>inversa</a:t>
            </a:r>
            <a:r>
              <a:rPr dirty="0"/>
              <a:t>. Essa </a:t>
            </a:r>
            <a:r>
              <a:rPr dirty="0" err="1"/>
              <a:t>dinâmica</a:t>
            </a:r>
            <a:r>
              <a:rPr dirty="0"/>
              <a:t> indica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alteração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demanda</a:t>
            </a:r>
            <a:r>
              <a:rPr dirty="0"/>
              <a:t> de </a:t>
            </a:r>
            <a:r>
              <a:rPr dirty="0" err="1"/>
              <a:t>trabalho</a:t>
            </a:r>
            <a:r>
              <a:rPr dirty="0"/>
              <a:t> </a:t>
            </a:r>
            <a:r>
              <a:rPr dirty="0" err="1"/>
              <a:t>devido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aumento</a:t>
            </a:r>
            <a:r>
              <a:rPr dirty="0"/>
              <a:t> da </a:t>
            </a:r>
            <a:r>
              <a:rPr dirty="0" err="1"/>
              <a:t>produtividade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b="1"/>
              <a:t>Mudanças Estruturais e Contribuições do Estudo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dirty="0" err="1"/>
              <a:t>Desde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anos</a:t>
            </a:r>
            <a:r>
              <a:rPr dirty="0"/>
              <a:t> 2000, o Brasil </a:t>
            </a:r>
            <a:r>
              <a:rPr dirty="0" err="1"/>
              <a:t>experimentou</a:t>
            </a:r>
            <a:r>
              <a:rPr dirty="0"/>
              <a:t> </a:t>
            </a:r>
            <a:r>
              <a:rPr dirty="0" err="1"/>
              <a:t>transformações</a:t>
            </a:r>
            <a:r>
              <a:rPr dirty="0"/>
              <a:t> </a:t>
            </a:r>
            <a:r>
              <a:rPr dirty="0" err="1"/>
              <a:t>significativas</a:t>
            </a:r>
            <a:r>
              <a:rPr dirty="0"/>
              <a:t> no mercado de </a:t>
            </a:r>
            <a:r>
              <a:rPr dirty="0" err="1"/>
              <a:t>trabalho</a:t>
            </a:r>
            <a:r>
              <a:rPr dirty="0"/>
              <a:t>. Este </a:t>
            </a:r>
            <a:r>
              <a:rPr dirty="0" err="1"/>
              <a:t>estudo</a:t>
            </a:r>
            <a:r>
              <a:rPr dirty="0"/>
              <a:t> </a:t>
            </a:r>
            <a:r>
              <a:rPr dirty="0" err="1"/>
              <a:t>fornece</a:t>
            </a:r>
            <a:r>
              <a:rPr dirty="0"/>
              <a:t> insights </a:t>
            </a:r>
            <a:r>
              <a:rPr dirty="0" err="1"/>
              <a:t>sobre</a:t>
            </a:r>
            <a:r>
              <a:rPr dirty="0"/>
              <a:t> </a:t>
            </a:r>
            <a:r>
              <a:rPr dirty="0" err="1"/>
              <a:t>essas</a:t>
            </a:r>
            <a:r>
              <a:rPr dirty="0"/>
              <a:t> </a:t>
            </a:r>
            <a:r>
              <a:rPr dirty="0" err="1"/>
              <a:t>mudanças</a:t>
            </a:r>
            <a:r>
              <a:rPr dirty="0"/>
              <a:t>, </a:t>
            </a:r>
            <a:r>
              <a:rPr dirty="0" err="1"/>
              <a:t>destacando</a:t>
            </a:r>
            <a:r>
              <a:rPr dirty="0"/>
              <a:t> a </a:t>
            </a:r>
            <a:r>
              <a:rPr dirty="0" err="1"/>
              <a:t>necessidade</a:t>
            </a:r>
            <a:r>
              <a:rPr dirty="0"/>
              <a:t> de </a:t>
            </a:r>
            <a:r>
              <a:rPr dirty="0" err="1"/>
              <a:t>políticas</a:t>
            </a:r>
            <a:r>
              <a:rPr dirty="0"/>
              <a:t> </a:t>
            </a:r>
            <a:r>
              <a:rPr dirty="0" err="1"/>
              <a:t>adaptadas</a:t>
            </a:r>
            <a:r>
              <a:rPr dirty="0"/>
              <a:t> e </a:t>
            </a:r>
            <a:r>
              <a:rPr dirty="0" err="1"/>
              <a:t>contribuindo</a:t>
            </a:r>
            <a:r>
              <a:rPr dirty="0"/>
              <a:t> para </a:t>
            </a:r>
            <a:r>
              <a:rPr dirty="0" err="1"/>
              <a:t>discussões</a:t>
            </a:r>
            <a:r>
              <a:rPr dirty="0"/>
              <a:t> </a:t>
            </a:r>
            <a:r>
              <a:rPr dirty="0" err="1"/>
              <a:t>acadêmicas</a:t>
            </a:r>
            <a:r>
              <a:rPr dirty="0"/>
              <a:t> e de </a:t>
            </a:r>
            <a:r>
              <a:rPr dirty="0" err="1"/>
              <a:t>políticas</a:t>
            </a:r>
            <a:r>
              <a:rPr dirty="0"/>
              <a:t> </a:t>
            </a:r>
            <a:r>
              <a:rPr dirty="0" err="1"/>
              <a:t>públicas</a:t>
            </a:r>
            <a:r>
              <a:rPr dirty="0"/>
              <a:t>, </a:t>
            </a:r>
            <a:r>
              <a:rPr dirty="0" err="1"/>
              <a:t>visando</a:t>
            </a:r>
            <a:r>
              <a:rPr dirty="0"/>
              <a:t> o </a:t>
            </a:r>
            <a:r>
              <a:rPr dirty="0" err="1"/>
              <a:t>desenvolvimento</a:t>
            </a:r>
            <a:r>
              <a:rPr dirty="0"/>
              <a:t> </a:t>
            </a:r>
            <a:r>
              <a:rPr dirty="0" err="1"/>
              <a:t>sustentável</a:t>
            </a:r>
            <a:r>
              <a:rPr dirty="0"/>
              <a:t> e a </a:t>
            </a:r>
            <a:r>
              <a:rPr dirty="0" err="1"/>
              <a:t>inclusão</a:t>
            </a:r>
            <a:r>
              <a:rPr dirty="0"/>
              <a:t> social.</a:t>
            </a:r>
            <a:endParaRPr lang="pt-BR" dirty="0"/>
          </a:p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 err="1"/>
              <a:t>Aumento</a:t>
            </a:r>
            <a:r>
              <a:rPr b="1" dirty="0"/>
              <a:t> da Escolaridade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dirty="0"/>
              <a:t>Entre 2000 e 2018, o Brasil </a:t>
            </a:r>
            <a:r>
              <a:rPr dirty="0" err="1"/>
              <a:t>viu</a:t>
            </a:r>
            <a:r>
              <a:rPr dirty="0"/>
              <a:t> um </a:t>
            </a:r>
            <a:r>
              <a:rPr dirty="0" err="1"/>
              <a:t>aumento</a:t>
            </a:r>
            <a:r>
              <a:rPr dirty="0"/>
              <a:t> </a:t>
            </a:r>
            <a:r>
              <a:rPr dirty="0" err="1"/>
              <a:t>significativo</a:t>
            </a:r>
            <a:r>
              <a:rPr dirty="0"/>
              <a:t> no </a:t>
            </a:r>
            <a:r>
              <a:rPr dirty="0" err="1"/>
              <a:t>grau</a:t>
            </a:r>
            <a:r>
              <a:rPr dirty="0"/>
              <a:t> de </a:t>
            </a:r>
            <a:r>
              <a:rPr dirty="0" err="1"/>
              <a:t>escolaridade</a:t>
            </a:r>
            <a:r>
              <a:rPr dirty="0"/>
              <a:t> da </a:t>
            </a:r>
            <a:r>
              <a:rPr dirty="0" err="1"/>
              <a:t>população</a:t>
            </a:r>
            <a:r>
              <a:rPr dirty="0"/>
              <a:t>.</a:t>
            </a:r>
          </a:p>
          <a:p>
            <a:pPr lvl="0"/>
            <a:r>
              <a:rPr dirty="0"/>
              <a:t>A taxa de </a:t>
            </a:r>
            <a:r>
              <a:rPr dirty="0" err="1"/>
              <a:t>analfabetismo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2018 </a:t>
            </a:r>
            <a:r>
              <a:rPr dirty="0" err="1"/>
              <a:t>foi</a:t>
            </a:r>
            <a:r>
              <a:rPr dirty="0"/>
              <a:t> de 6,8%, </a:t>
            </a:r>
            <a:r>
              <a:rPr dirty="0" err="1"/>
              <a:t>representando</a:t>
            </a:r>
            <a:r>
              <a:rPr dirty="0"/>
              <a:t> </a:t>
            </a:r>
            <a:r>
              <a:rPr dirty="0" err="1"/>
              <a:t>cerca</a:t>
            </a:r>
            <a:r>
              <a:rPr dirty="0"/>
              <a:t> de 10,1 </a:t>
            </a:r>
            <a:r>
              <a:rPr dirty="0" err="1"/>
              <a:t>milhões</a:t>
            </a:r>
            <a:r>
              <a:rPr dirty="0"/>
              <a:t> de </a:t>
            </a:r>
            <a:r>
              <a:rPr dirty="0" err="1"/>
              <a:t>pessoas</a:t>
            </a:r>
            <a:r>
              <a:rPr dirty="0"/>
              <a:t>.</a:t>
            </a:r>
          </a:p>
          <a:p>
            <a:pPr lvl="0"/>
            <a:r>
              <a:rPr dirty="0" err="1"/>
              <a:t>Cerca</a:t>
            </a:r>
            <a:r>
              <a:rPr dirty="0"/>
              <a:t> de 47,4% da </a:t>
            </a:r>
            <a:r>
              <a:rPr dirty="0" err="1"/>
              <a:t>população</a:t>
            </a:r>
            <a:r>
              <a:rPr dirty="0"/>
              <a:t> </a:t>
            </a:r>
            <a:r>
              <a:rPr dirty="0" err="1"/>
              <a:t>concluiu</a:t>
            </a:r>
            <a:r>
              <a:rPr dirty="0"/>
              <a:t> o </a:t>
            </a:r>
            <a:r>
              <a:rPr dirty="0" err="1"/>
              <a:t>ensino</a:t>
            </a:r>
            <a:r>
              <a:rPr dirty="0"/>
              <a:t> </a:t>
            </a:r>
            <a:r>
              <a:rPr dirty="0" err="1"/>
              <a:t>médio</a:t>
            </a:r>
            <a:r>
              <a:rPr dirty="0"/>
              <a:t> e 16,5% </a:t>
            </a:r>
            <a:r>
              <a:rPr dirty="0" err="1"/>
              <a:t>têm</a:t>
            </a:r>
            <a:r>
              <a:rPr dirty="0"/>
              <a:t> </a:t>
            </a:r>
            <a:r>
              <a:rPr dirty="0" err="1"/>
              <a:t>nível</a:t>
            </a:r>
            <a:r>
              <a:rPr dirty="0"/>
              <a:t> superior </a:t>
            </a:r>
            <a:r>
              <a:rPr dirty="0" err="1"/>
              <a:t>completo</a:t>
            </a:r>
            <a:r>
              <a:rPr dirty="0"/>
              <a:t>.</a:t>
            </a:r>
            <a:endParaRPr lang="pt-BR" dirty="0"/>
          </a:p>
          <a:p>
            <a:r>
              <a:rPr lang="pt-BR" dirty="0"/>
              <a:t>Diversas iniciativas visaram ampliar a capacidade do ensino básico, técnico e superior, com foco na integração com o mercado de trabalho (A Lei das Diretrizes da Educação Nacional, Fundef,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Impacto na Economia Brasileira: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dirty="0"/>
              <a:t>A partir dos anos 2000, mudanças estruturais significativas foram impulsionadas por movimentos na demanda agregada e fatores macroeconômicos.</a:t>
            </a:r>
          </a:p>
          <a:p>
            <a:pPr lvl="0"/>
            <a:r>
              <a:rPr dirty="0" err="1"/>
              <a:t>Houve</a:t>
            </a:r>
            <a:r>
              <a:rPr dirty="0"/>
              <a:t> </a:t>
            </a:r>
            <a:r>
              <a:rPr dirty="0" err="1"/>
              <a:t>aumento</a:t>
            </a:r>
            <a:r>
              <a:rPr dirty="0"/>
              <a:t> real dos </a:t>
            </a:r>
            <a:r>
              <a:rPr dirty="0" err="1"/>
              <a:t>salários</a:t>
            </a:r>
            <a:r>
              <a:rPr dirty="0"/>
              <a:t> e </a:t>
            </a:r>
            <a:r>
              <a:rPr dirty="0" err="1"/>
              <a:t>crescimento</a:t>
            </a:r>
            <a:r>
              <a:rPr dirty="0"/>
              <a:t> do </a:t>
            </a:r>
            <a:r>
              <a:rPr dirty="0" err="1"/>
              <a:t>número</a:t>
            </a:r>
            <a:r>
              <a:rPr dirty="0"/>
              <a:t> de </a:t>
            </a:r>
            <a:r>
              <a:rPr dirty="0" err="1"/>
              <a:t>trabalhadores</a:t>
            </a:r>
            <a:r>
              <a:rPr dirty="0"/>
              <a:t> com </a:t>
            </a:r>
            <a:r>
              <a:rPr dirty="0" err="1"/>
              <a:t>maior</a:t>
            </a:r>
            <a:r>
              <a:rPr dirty="0"/>
              <a:t> </a:t>
            </a:r>
            <a:r>
              <a:rPr dirty="0" err="1"/>
              <a:t>escolaridade</a:t>
            </a:r>
            <a:r>
              <a:rPr dirty="0"/>
              <a:t>.</a:t>
            </a:r>
          </a:p>
          <a:p>
            <a:pPr lvl="0"/>
            <a:r>
              <a:rPr dirty="0"/>
              <a:t>A </a:t>
            </a:r>
            <a:r>
              <a:rPr dirty="0" err="1"/>
              <a:t>economia</a:t>
            </a:r>
            <a:r>
              <a:rPr dirty="0"/>
              <a:t> </a:t>
            </a:r>
            <a:r>
              <a:rPr dirty="0" err="1"/>
              <a:t>brasileira</a:t>
            </a:r>
            <a:r>
              <a:rPr dirty="0"/>
              <a:t> se </a:t>
            </a:r>
            <a:r>
              <a:rPr dirty="0" err="1"/>
              <a:t>estagnou</a:t>
            </a:r>
            <a:r>
              <a:rPr dirty="0"/>
              <a:t> </a:t>
            </a:r>
            <a:r>
              <a:rPr dirty="0" err="1"/>
              <a:t>após</a:t>
            </a:r>
            <a:r>
              <a:rPr dirty="0"/>
              <a:t> 2012 </a:t>
            </a:r>
            <a:r>
              <a:rPr dirty="0" err="1"/>
              <a:t>devido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contexto</a:t>
            </a:r>
            <a:r>
              <a:rPr dirty="0"/>
              <a:t> </a:t>
            </a:r>
            <a:r>
              <a:rPr dirty="0" err="1"/>
              <a:t>internacional</a:t>
            </a:r>
            <a:r>
              <a:rPr dirty="0"/>
              <a:t> e </a:t>
            </a:r>
            <a:r>
              <a:rPr dirty="0" err="1"/>
              <a:t>ao</a:t>
            </a:r>
            <a:r>
              <a:rPr dirty="0"/>
              <a:t> alto </a:t>
            </a:r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endividamento</a:t>
            </a:r>
            <a:r>
              <a:rPr dirty="0"/>
              <a:t> das </a:t>
            </a:r>
            <a:r>
              <a:rPr dirty="0" err="1"/>
              <a:t>famílias</a:t>
            </a:r>
            <a:r>
              <a:rPr dirty="0"/>
              <a:t>.</a:t>
            </a:r>
            <a:endParaRPr lang="pt-BR" dirty="0"/>
          </a:p>
          <a:p>
            <a:pPr lvl="0"/>
            <a:r>
              <a:rPr lang="pt-BR" dirty="0"/>
              <a:t>Análises apontam o deslocamento dos postos de trabalho dos setores agropecuário e industrial para o de comércio e serviços.</a:t>
            </a:r>
          </a:p>
          <a:p>
            <a:pPr lvl="0"/>
            <a:r>
              <a:rPr lang="pt-BR" dirty="0"/>
              <a:t>O número de trabalhadores com ensino médio completo aumentou significativamente entre 2000 e 2018.</a:t>
            </a:r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 err="1"/>
              <a:t>Hipótese</a:t>
            </a:r>
            <a:r>
              <a:rPr lang="pt-BR" b="1" dirty="0"/>
              <a:t>s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As </a:t>
            </a:r>
            <a:r>
              <a:rPr dirty="0" err="1"/>
              <a:t>transformações</a:t>
            </a:r>
            <a:r>
              <a:rPr dirty="0"/>
              <a:t> no mercado de </a:t>
            </a:r>
            <a:r>
              <a:rPr dirty="0" err="1"/>
              <a:t>trabalho</a:t>
            </a:r>
            <a:r>
              <a:rPr dirty="0"/>
              <a:t> </a:t>
            </a:r>
            <a:r>
              <a:rPr dirty="0" err="1"/>
              <a:t>brasileiro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foram</a:t>
            </a:r>
            <a:r>
              <a:rPr dirty="0"/>
              <a:t> </a:t>
            </a:r>
            <a:r>
              <a:rPr dirty="0" err="1"/>
              <a:t>primordialmente</a:t>
            </a:r>
            <a:r>
              <a:rPr dirty="0"/>
              <a:t> </a:t>
            </a:r>
            <a:r>
              <a:rPr dirty="0" err="1"/>
              <a:t>impulsionadas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mudanças</a:t>
            </a:r>
            <a:r>
              <a:rPr dirty="0"/>
              <a:t> </a:t>
            </a:r>
            <a:r>
              <a:rPr dirty="0" err="1"/>
              <a:t>tecnológicas</a:t>
            </a:r>
            <a:r>
              <a:rPr dirty="0"/>
              <a:t>.</a:t>
            </a:r>
          </a:p>
          <a:p>
            <a:pPr lvl="0"/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movimentos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demanda</a:t>
            </a:r>
            <a:r>
              <a:rPr dirty="0"/>
              <a:t> </a:t>
            </a:r>
            <a:r>
              <a:rPr dirty="0" err="1"/>
              <a:t>agregada</a:t>
            </a:r>
            <a:r>
              <a:rPr dirty="0"/>
              <a:t>, </a:t>
            </a:r>
            <a:r>
              <a:rPr dirty="0" err="1"/>
              <a:t>especialmente</a:t>
            </a:r>
            <a:r>
              <a:rPr dirty="0"/>
              <a:t> o </a:t>
            </a:r>
            <a:r>
              <a:rPr dirty="0" err="1"/>
              <a:t>aumento</a:t>
            </a:r>
            <a:r>
              <a:rPr dirty="0"/>
              <a:t> do </a:t>
            </a:r>
            <a:r>
              <a:rPr dirty="0" err="1"/>
              <a:t>consumo</a:t>
            </a:r>
            <a:r>
              <a:rPr dirty="0"/>
              <a:t>, </a:t>
            </a:r>
            <a:r>
              <a:rPr dirty="0" err="1"/>
              <a:t>tiveram</a:t>
            </a:r>
            <a:r>
              <a:rPr dirty="0"/>
              <a:t> um </a:t>
            </a:r>
            <a:r>
              <a:rPr dirty="0" err="1"/>
              <a:t>papel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relevante</a:t>
            </a:r>
            <a:r>
              <a:rPr dirty="0"/>
              <a:t> no </a:t>
            </a:r>
            <a:r>
              <a:rPr dirty="0" err="1"/>
              <a:t>crescimento</a:t>
            </a:r>
            <a:r>
              <a:rPr dirty="0"/>
              <a:t> </a:t>
            </a:r>
            <a:r>
              <a:rPr dirty="0" err="1"/>
              <a:t>econômico</a:t>
            </a:r>
            <a:r>
              <a:rPr dirty="0"/>
              <a:t> e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demanda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empregos</a:t>
            </a:r>
            <a:r>
              <a:rPr dirty="0"/>
              <a:t> </a:t>
            </a:r>
            <a:r>
              <a:rPr dirty="0" err="1"/>
              <a:t>qualificados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Base de dados e </a:t>
            </a:r>
            <a:r>
              <a:rPr dirty="0" err="1"/>
              <a:t>Metodologia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Base 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b="1" dirty="0" err="1"/>
              <a:t>Matrizes</a:t>
            </a:r>
            <a:r>
              <a:rPr b="1" dirty="0"/>
              <a:t> de </a:t>
            </a:r>
            <a:r>
              <a:rPr b="1" dirty="0" err="1"/>
              <a:t>Insumo-Produto</a:t>
            </a:r>
            <a:r>
              <a:rPr b="1" dirty="0"/>
              <a:t>:</a:t>
            </a:r>
            <a:r>
              <a:rPr dirty="0"/>
              <a:t> </a:t>
            </a:r>
            <a:r>
              <a:rPr dirty="0" err="1"/>
              <a:t>Estimadas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Alves-</a:t>
            </a:r>
            <a:r>
              <a:rPr dirty="0" err="1"/>
              <a:t>Passoni</a:t>
            </a:r>
            <a:r>
              <a:rPr dirty="0"/>
              <a:t> e Freitas (2020) e </a:t>
            </a:r>
            <a:r>
              <a:rPr dirty="0" err="1"/>
              <a:t>compatibilizadas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longo</a:t>
            </a:r>
            <a:r>
              <a:rPr dirty="0"/>
              <a:t> do tempo, </a:t>
            </a:r>
            <a:r>
              <a:rPr dirty="0" err="1"/>
              <a:t>seguindo</a:t>
            </a:r>
            <a:r>
              <a:rPr dirty="0"/>
              <a:t> o Sistema Nacional de </a:t>
            </a:r>
            <a:r>
              <a:rPr dirty="0" err="1"/>
              <a:t>Contas</a:t>
            </a:r>
            <a:r>
              <a:rPr dirty="0"/>
              <a:t> de 2008 (SNA-2008). </a:t>
            </a:r>
            <a:r>
              <a:rPr dirty="0" err="1"/>
              <a:t>Foram</a:t>
            </a:r>
            <a:r>
              <a:rPr dirty="0"/>
              <a:t> </a:t>
            </a:r>
            <a:r>
              <a:rPr dirty="0" err="1"/>
              <a:t>utilizadas</a:t>
            </a:r>
            <a:r>
              <a:rPr dirty="0"/>
              <a:t> para o </a:t>
            </a:r>
            <a:r>
              <a:rPr dirty="0" err="1"/>
              <a:t>período</a:t>
            </a:r>
            <a:r>
              <a:rPr dirty="0"/>
              <a:t> de 2000 a 2018, </a:t>
            </a:r>
            <a:r>
              <a:rPr dirty="0" err="1"/>
              <a:t>abrangendo</a:t>
            </a:r>
            <a:r>
              <a:rPr dirty="0"/>
              <a:t> 42 </a:t>
            </a:r>
            <a:r>
              <a:rPr dirty="0" err="1"/>
              <a:t>setores</a:t>
            </a:r>
            <a:r>
              <a:rPr dirty="0"/>
              <a:t> </a:t>
            </a:r>
            <a:r>
              <a:rPr dirty="0" err="1"/>
              <a:t>produtivos</a:t>
            </a:r>
            <a:r>
              <a:rPr dirty="0"/>
              <a:t>.</a:t>
            </a:r>
          </a:p>
          <a:p>
            <a:pPr lvl="0"/>
            <a:r>
              <a:rPr b="1" dirty="0"/>
              <a:t>Dados de </a:t>
            </a:r>
            <a:r>
              <a:rPr b="1" dirty="0" err="1"/>
              <a:t>Emprego</a:t>
            </a:r>
            <a:r>
              <a:rPr b="1" dirty="0"/>
              <a:t>:</a:t>
            </a:r>
            <a:r>
              <a:rPr dirty="0"/>
              <a:t> </a:t>
            </a:r>
            <a:r>
              <a:rPr dirty="0" err="1"/>
              <a:t>Provenientes</a:t>
            </a:r>
            <a:r>
              <a:rPr dirty="0"/>
              <a:t> da </a:t>
            </a:r>
            <a:r>
              <a:rPr dirty="0" err="1"/>
              <a:t>Relação</a:t>
            </a:r>
            <a:r>
              <a:rPr dirty="0"/>
              <a:t> </a:t>
            </a:r>
            <a:r>
              <a:rPr dirty="0" err="1"/>
              <a:t>Anual</a:t>
            </a:r>
            <a:r>
              <a:rPr dirty="0"/>
              <a:t> de </a:t>
            </a:r>
            <a:r>
              <a:rPr dirty="0" err="1"/>
              <a:t>Informações</a:t>
            </a:r>
            <a:r>
              <a:rPr dirty="0"/>
              <a:t> </a:t>
            </a:r>
            <a:r>
              <a:rPr dirty="0" err="1"/>
              <a:t>Sociais</a:t>
            </a:r>
            <a:r>
              <a:rPr dirty="0"/>
              <a:t> (RAIS), </a:t>
            </a:r>
            <a:r>
              <a:rPr dirty="0" err="1"/>
              <a:t>focando</a:t>
            </a:r>
            <a:r>
              <a:rPr dirty="0"/>
              <a:t> </a:t>
            </a:r>
            <a:r>
              <a:rPr dirty="0" err="1"/>
              <a:t>apenas</a:t>
            </a:r>
            <a:r>
              <a:rPr dirty="0"/>
              <a:t> no </a:t>
            </a:r>
            <a:r>
              <a:rPr dirty="0" err="1"/>
              <a:t>setor</a:t>
            </a:r>
            <a:r>
              <a:rPr dirty="0"/>
              <a:t> formal de </a:t>
            </a:r>
            <a:r>
              <a:rPr dirty="0" err="1"/>
              <a:t>trabalho</a:t>
            </a:r>
            <a:r>
              <a:rPr dirty="0"/>
              <a:t>. A </a:t>
            </a:r>
            <a:r>
              <a:rPr dirty="0" err="1"/>
              <a:t>compatibilização</a:t>
            </a:r>
            <a:r>
              <a:rPr dirty="0"/>
              <a:t> </a:t>
            </a:r>
            <a:r>
              <a:rPr dirty="0" err="1"/>
              <a:t>setorial</a:t>
            </a:r>
            <a:r>
              <a:rPr dirty="0"/>
              <a:t> </a:t>
            </a:r>
            <a:r>
              <a:rPr dirty="0" err="1"/>
              <a:t>foi</a:t>
            </a:r>
            <a:r>
              <a:rPr dirty="0"/>
              <a:t> </a:t>
            </a:r>
            <a:r>
              <a:rPr dirty="0" err="1"/>
              <a:t>feita</a:t>
            </a:r>
            <a:r>
              <a:rPr dirty="0"/>
              <a:t> de </a:t>
            </a:r>
            <a:r>
              <a:rPr dirty="0" err="1"/>
              <a:t>acordo</a:t>
            </a:r>
            <a:r>
              <a:rPr dirty="0"/>
              <a:t> com a CNAE 95. O </a:t>
            </a:r>
            <a:r>
              <a:rPr dirty="0" err="1"/>
              <a:t>estudo</a:t>
            </a:r>
            <a:r>
              <a:rPr dirty="0"/>
              <a:t> </a:t>
            </a:r>
            <a:r>
              <a:rPr dirty="0" err="1"/>
              <a:t>analisa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níveis</a:t>
            </a:r>
            <a:r>
              <a:rPr dirty="0"/>
              <a:t> de </a:t>
            </a:r>
            <a:r>
              <a:rPr dirty="0" err="1"/>
              <a:t>escolaridade</a:t>
            </a:r>
            <a:r>
              <a:rPr dirty="0"/>
              <a:t> </a:t>
            </a:r>
            <a:r>
              <a:rPr dirty="0" err="1"/>
              <a:t>completos</a:t>
            </a:r>
            <a:r>
              <a:rPr dirty="0"/>
              <a:t> de </a:t>
            </a:r>
            <a:r>
              <a:rPr dirty="0" err="1"/>
              <a:t>ensino</a:t>
            </a:r>
            <a:r>
              <a:rPr dirty="0"/>
              <a:t> fundamental, </a:t>
            </a:r>
            <a:r>
              <a:rPr dirty="0" err="1"/>
              <a:t>médio</a:t>
            </a:r>
            <a:r>
              <a:rPr dirty="0"/>
              <a:t>, superior e a </a:t>
            </a:r>
            <a:r>
              <a:rPr dirty="0" err="1"/>
              <a:t>geração</a:t>
            </a:r>
            <a:r>
              <a:rPr dirty="0"/>
              <a:t> total de </a:t>
            </a:r>
            <a:r>
              <a:rPr dirty="0" err="1"/>
              <a:t>empregos</a:t>
            </a:r>
            <a:r>
              <a:rPr dirty="0"/>
              <a:t> entre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setores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Multiplicador do emprego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pt-BR" dirty="0"/>
              <a:t>F</a:t>
            </a:r>
            <a:r>
              <a:rPr dirty="0" err="1"/>
              <a:t>oram</a:t>
            </a:r>
            <a:r>
              <a:rPr dirty="0"/>
              <a:t> </a:t>
            </a:r>
            <a:r>
              <a:rPr dirty="0" err="1"/>
              <a:t>calculados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multiplicadores</a:t>
            </a:r>
            <a:r>
              <a:rPr dirty="0"/>
              <a:t> </a:t>
            </a:r>
            <a:r>
              <a:rPr dirty="0" err="1"/>
              <a:t>clássicos</a:t>
            </a:r>
            <a:r>
              <a:rPr dirty="0"/>
              <a:t> do </a:t>
            </a:r>
            <a:r>
              <a:rPr dirty="0" err="1"/>
              <a:t>emprego</a:t>
            </a:r>
            <a:r>
              <a:rPr dirty="0"/>
              <a:t>, </a:t>
            </a:r>
            <a:r>
              <a:rPr dirty="0" err="1"/>
              <a:t>seguindo</a:t>
            </a:r>
            <a:r>
              <a:rPr dirty="0"/>
              <a:t> a </a:t>
            </a:r>
            <a:r>
              <a:rPr dirty="0" err="1"/>
              <a:t>metodologia</a:t>
            </a:r>
            <a:r>
              <a:rPr dirty="0"/>
              <a:t> de Miller e Blair (2009).</a:t>
            </a:r>
          </a:p>
          <a:p>
            <a:pPr lvl="0"/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multiplicadores</a:t>
            </a:r>
            <a:r>
              <a:rPr dirty="0"/>
              <a:t> </a:t>
            </a:r>
            <a:r>
              <a:rPr dirty="0" err="1"/>
              <a:t>são</a:t>
            </a:r>
            <a:r>
              <a:rPr dirty="0"/>
              <a:t> </a:t>
            </a:r>
            <a:r>
              <a:rPr dirty="0" err="1"/>
              <a:t>essenciais</a:t>
            </a:r>
            <a:r>
              <a:rPr dirty="0"/>
              <a:t> para </a:t>
            </a:r>
            <a:r>
              <a:rPr dirty="0" err="1"/>
              <a:t>entender</a:t>
            </a:r>
            <a:r>
              <a:rPr dirty="0"/>
              <a:t> as </a:t>
            </a:r>
            <a:r>
              <a:rPr dirty="0" err="1"/>
              <a:t>relações</a:t>
            </a:r>
            <a:r>
              <a:rPr dirty="0"/>
              <a:t> de </a:t>
            </a:r>
            <a:r>
              <a:rPr dirty="0" err="1"/>
              <a:t>Insumo-Produto</a:t>
            </a:r>
            <a:r>
              <a:rPr dirty="0"/>
              <a:t> e se </a:t>
            </a:r>
            <a:r>
              <a:rPr dirty="0" err="1"/>
              <a:t>relacionam</a:t>
            </a:r>
            <a:r>
              <a:rPr dirty="0"/>
              <a:t> com a </a:t>
            </a:r>
            <a:r>
              <a:rPr dirty="0" err="1"/>
              <a:t>capacidade</a:t>
            </a:r>
            <a:r>
              <a:rPr dirty="0"/>
              <a:t> de </a:t>
            </a:r>
            <a:r>
              <a:rPr dirty="0" err="1"/>
              <a:t>geração</a:t>
            </a:r>
            <a:r>
              <a:rPr dirty="0"/>
              <a:t> de spillovers, </a:t>
            </a:r>
            <a:r>
              <a:rPr dirty="0" err="1"/>
              <a:t>inovação</a:t>
            </a:r>
            <a:r>
              <a:rPr dirty="0"/>
              <a:t>, </a:t>
            </a:r>
            <a:r>
              <a:rPr dirty="0" err="1"/>
              <a:t>eficiência</a:t>
            </a:r>
            <a:r>
              <a:rPr dirty="0"/>
              <a:t> e </a:t>
            </a:r>
            <a:r>
              <a:rPr dirty="0" err="1"/>
              <a:t>produtividade</a:t>
            </a:r>
            <a:r>
              <a:rPr dirty="0"/>
              <a:t>.</a:t>
            </a:r>
            <a:endParaRPr lang="pt-BR" dirty="0"/>
          </a:p>
          <a:p>
            <a:r>
              <a:rPr lang="pt-BR" dirty="0"/>
              <a:t>Modelo de Insumo-Produto; equações para calcular o multiplicador simples do setor e o multiplicador simples do emprego para o setor.</a:t>
            </a:r>
          </a:p>
          <a:p>
            <a:pPr lvl="0"/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multiplicadores</a:t>
            </a:r>
            <a:r>
              <a:rPr dirty="0"/>
              <a:t> do </a:t>
            </a:r>
            <a:r>
              <a:rPr dirty="0" err="1"/>
              <a:t>emprego</a:t>
            </a:r>
            <a:r>
              <a:rPr dirty="0"/>
              <a:t> </a:t>
            </a:r>
            <a:r>
              <a:rPr dirty="0" err="1"/>
              <a:t>foram</a:t>
            </a:r>
            <a:r>
              <a:rPr dirty="0"/>
              <a:t> </a:t>
            </a:r>
            <a:r>
              <a:rPr dirty="0" err="1"/>
              <a:t>calculados</a:t>
            </a:r>
            <a:r>
              <a:rPr dirty="0"/>
              <a:t> para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escolaridade</a:t>
            </a:r>
            <a:r>
              <a:rPr dirty="0"/>
              <a:t> </a:t>
            </a:r>
            <a:r>
              <a:rPr dirty="0" err="1"/>
              <a:t>proposto</a:t>
            </a:r>
            <a:r>
              <a:rPr dirty="0"/>
              <a:t> </a:t>
            </a:r>
            <a:r>
              <a:rPr dirty="0" err="1"/>
              <a:t>pelo</a:t>
            </a:r>
            <a:r>
              <a:rPr dirty="0"/>
              <a:t> </a:t>
            </a:r>
            <a:r>
              <a:rPr dirty="0" err="1"/>
              <a:t>estudo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Decomposição estrutural do emprego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pt-BR" dirty="0"/>
              <a:t>Construção </a:t>
            </a:r>
            <a:r>
              <a:rPr dirty="0"/>
              <a:t>dos </a:t>
            </a:r>
            <a:r>
              <a:rPr dirty="0" err="1"/>
              <a:t>vetores</a:t>
            </a:r>
            <a:r>
              <a:rPr dirty="0"/>
              <a:t> de </a:t>
            </a:r>
            <a:r>
              <a:rPr dirty="0" err="1"/>
              <a:t>coeficiente</a:t>
            </a:r>
            <a:r>
              <a:rPr dirty="0"/>
              <a:t> de </a:t>
            </a:r>
            <a:r>
              <a:rPr dirty="0" err="1"/>
              <a:t>emprego</a:t>
            </a:r>
            <a:r>
              <a:rPr dirty="0"/>
              <a:t> para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anos</a:t>
            </a:r>
            <a:r>
              <a:rPr dirty="0"/>
              <a:t> 2000 e 2018 e para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grau</a:t>
            </a:r>
            <a:r>
              <a:rPr dirty="0"/>
              <a:t> de </a:t>
            </a:r>
            <a:r>
              <a:rPr dirty="0" err="1"/>
              <a:t>escolaridade</a:t>
            </a:r>
            <a:r>
              <a:rPr dirty="0"/>
              <a:t>, </a:t>
            </a:r>
            <a:r>
              <a:rPr dirty="0" err="1"/>
              <a:t>seguindo</a:t>
            </a:r>
            <a:r>
              <a:rPr dirty="0"/>
              <a:t> a </a:t>
            </a:r>
            <a:r>
              <a:rPr dirty="0" err="1"/>
              <a:t>metodologia</a:t>
            </a:r>
            <a:r>
              <a:rPr dirty="0"/>
              <a:t> de </a:t>
            </a:r>
            <a:r>
              <a:rPr dirty="0" err="1"/>
              <a:t>Perobelli</a:t>
            </a:r>
            <a:r>
              <a:rPr dirty="0"/>
              <a:t>, Bastos e Pereira (2016). </a:t>
            </a:r>
            <a:endParaRPr lang="pt-BR" dirty="0"/>
          </a:p>
          <a:p>
            <a:pPr lvl="0"/>
            <a:r>
              <a:rPr lang="pt-BR" dirty="0"/>
              <a:t>C</a:t>
            </a:r>
            <a:r>
              <a:rPr dirty="0" err="1"/>
              <a:t>álculo</a:t>
            </a:r>
            <a:r>
              <a:rPr dirty="0"/>
              <a:t> dos </a:t>
            </a:r>
            <a:r>
              <a:rPr dirty="0" err="1"/>
              <a:t>coeficientes</a:t>
            </a:r>
            <a:r>
              <a:rPr dirty="0"/>
              <a:t> do </a:t>
            </a:r>
            <a:r>
              <a:rPr dirty="0" err="1"/>
              <a:t>emprego</a:t>
            </a:r>
            <a:r>
              <a:rPr lang="pt-BR" dirty="0"/>
              <a:t>; </a:t>
            </a:r>
            <a:r>
              <a:rPr dirty="0" err="1"/>
              <a:t>construção</a:t>
            </a:r>
            <a:r>
              <a:rPr dirty="0"/>
              <a:t> das </a:t>
            </a:r>
            <a:r>
              <a:rPr dirty="0" err="1"/>
              <a:t>matrizes</a:t>
            </a:r>
            <a:r>
              <a:rPr dirty="0"/>
              <a:t> de </a:t>
            </a:r>
            <a:r>
              <a:rPr dirty="0" err="1"/>
              <a:t>multiplicador</a:t>
            </a:r>
            <a:r>
              <a:rPr dirty="0"/>
              <a:t> de </a:t>
            </a:r>
            <a:r>
              <a:rPr dirty="0" err="1"/>
              <a:t>emprego</a:t>
            </a:r>
            <a:r>
              <a:rPr dirty="0"/>
              <a:t>.</a:t>
            </a:r>
          </a:p>
          <a:p>
            <a:pPr lvl="0"/>
            <a:r>
              <a:rPr dirty="0"/>
              <a:t>A </a:t>
            </a:r>
            <a:r>
              <a:rPr dirty="0" err="1"/>
              <a:t>variação</a:t>
            </a:r>
            <a:r>
              <a:rPr dirty="0"/>
              <a:t> do </a:t>
            </a:r>
            <a:r>
              <a:rPr dirty="0" err="1"/>
              <a:t>emprego</a:t>
            </a:r>
            <a:r>
              <a:rPr dirty="0"/>
              <a:t> é </a:t>
            </a:r>
            <a:r>
              <a:rPr dirty="0" err="1"/>
              <a:t>decomposta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três</a:t>
            </a:r>
            <a:r>
              <a:rPr dirty="0"/>
              <a:t> </a:t>
            </a:r>
            <a:r>
              <a:rPr dirty="0" err="1"/>
              <a:t>fatores</a:t>
            </a:r>
            <a:r>
              <a:rPr dirty="0"/>
              <a:t>: </a:t>
            </a:r>
            <a:r>
              <a:rPr dirty="0" err="1"/>
              <a:t>variação</a:t>
            </a:r>
            <a:r>
              <a:rPr dirty="0"/>
              <a:t> do </a:t>
            </a:r>
            <a:r>
              <a:rPr dirty="0" err="1"/>
              <a:t>emprego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razão</a:t>
            </a:r>
            <a:r>
              <a:rPr dirty="0"/>
              <a:t> da </a:t>
            </a:r>
            <a:r>
              <a:rPr dirty="0" err="1"/>
              <a:t>mudança</a:t>
            </a:r>
            <a:r>
              <a:rPr dirty="0"/>
              <a:t> do </a:t>
            </a:r>
            <a:r>
              <a:rPr dirty="0" err="1"/>
              <a:t>fator</a:t>
            </a:r>
            <a:r>
              <a:rPr dirty="0"/>
              <a:t> </a:t>
            </a:r>
            <a:r>
              <a:rPr dirty="0" err="1"/>
              <a:t>trabalho</a:t>
            </a:r>
            <a:r>
              <a:rPr dirty="0"/>
              <a:t>, </a:t>
            </a:r>
            <a:r>
              <a:rPr dirty="0" err="1"/>
              <a:t>variação</a:t>
            </a:r>
            <a:r>
              <a:rPr dirty="0"/>
              <a:t> do </a:t>
            </a:r>
            <a:r>
              <a:rPr dirty="0" err="1"/>
              <a:t>emprego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função</a:t>
            </a:r>
            <a:r>
              <a:rPr dirty="0"/>
              <a:t> da </a:t>
            </a:r>
            <a:r>
              <a:rPr dirty="0" err="1"/>
              <a:t>mudança</a:t>
            </a:r>
            <a:r>
              <a:rPr dirty="0"/>
              <a:t> </a:t>
            </a:r>
            <a:r>
              <a:rPr dirty="0" err="1"/>
              <a:t>tecnológica</a:t>
            </a:r>
            <a:r>
              <a:rPr dirty="0"/>
              <a:t> e </a:t>
            </a:r>
            <a:r>
              <a:rPr dirty="0" err="1"/>
              <a:t>variação</a:t>
            </a:r>
            <a:r>
              <a:rPr dirty="0"/>
              <a:t> do </a:t>
            </a:r>
            <a:r>
              <a:rPr dirty="0" err="1"/>
              <a:t>emprego</a:t>
            </a:r>
            <a:r>
              <a:rPr dirty="0"/>
              <a:t> </a:t>
            </a:r>
            <a:r>
              <a:rPr dirty="0" err="1"/>
              <a:t>causada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alterações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demanda</a:t>
            </a:r>
            <a:r>
              <a:rPr dirty="0"/>
              <a:t> final.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1329</Words>
  <Application>Microsoft Office PowerPoint</Application>
  <PresentationFormat>Apresentação na tela (16:9)</PresentationFormat>
  <Paragraphs>71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Decomposição estrutural do emprego no Brasil por grau de escolaridade 2000-2018</vt:lpstr>
      <vt:lpstr>Objetivo e Relevância</vt:lpstr>
      <vt:lpstr>Aumento da Escolaridade</vt:lpstr>
      <vt:lpstr>Impacto na Economia Brasileira:</vt:lpstr>
      <vt:lpstr>Hipóteses</vt:lpstr>
      <vt:lpstr>Base de dados e Metodologia</vt:lpstr>
      <vt:lpstr>Base de dados</vt:lpstr>
      <vt:lpstr>Multiplicador do emprego</vt:lpstr>
      <vt:lpstr>Decomposição estrutural do emprego</vt:lpstr>
      <vt:lpstr>Resultados:  Multiplicadores tradicionais do emprego</vt:lpstr>
      <vt:lpstr>Multiplicadores Tradicionais do Emprego</vt:lpstr>
      <vt:lpstr>Ano 2000</vt:lpstr>
      <vt:lpstr>Ano 2018</vt:lpstr>
      <vt:lpstr>Ano 2018</vt:lpstr>
      <vt:lpstr>Resultados:  Decomposição Estrutural do Emprego</vt:lpstr>
      <vt:lpstr>Ensino Fundamental</vt:lpstr>
      <vt:lpstr>Ensino Médio</vt:lpstr>
      <vt:lpstr>Ensino Superior</vt:lpstr>
      <vt:lpstr>Impacto Tecnológico em Setores Específicos</vt:lpstr>
      <vt:lpstr>Trabalhadores e Escolaridade</vt:lpstr>
      <vt:lpstr>Considerações Finais</vt:lpstr>
      <vt:lpstr>Setores Beneficiados e Fator Trabalho</vt:lpstr>
      <vt:lpstr>Tecnologia e Produtividade</vt:lpstr>
      <vt:lpstr>Mudanças Estruturais e Contribuições do Estudo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Decomposição estrutural do emprego no Brasil por grau de escolaridade 2000-2018</dc:title>
  <dc:creator>Enoch Eduardo Sousa Filho; José Firmino de Sousa Filho; Kécia Cristina M. da Silva; Edna da Silva Fonseca; Gervásio F. dos Santos</dc:creator>
  <cp:keywords/>
  <cp:lastModifiedBy>Enoch Filho</cp:lastModifiedBy>
  <cp:revision>4</cp:revision>
  <dcterms:created xsi:type="dcterms:W3CDTF">2023-09-27T19:09:28Z</dcterms:created>
  <dcterms:modified xsi:type="dcterms:W3CDTF">2023-09-28T10:41:42Z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