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370" r:id="rId5"/>
    <p:sldId id="513" r:id="rId6"/>
    <p:sldId id="515" r:id="rId7"/>
    <p:sldId id="514" r:id="rId8"/>
    <p:sldId id="510" r:id="rId9"/>
    <p:sldId id="516" r:id="rId10"/>
    <p:sldId id="517" r:id="rId11"/>
    <p:sldId id="518" r:id="rId12"/>
    <p:sldId id="525" r:id="rId13"/>
    <p:sldId id="526" r:id="rId14"/>
    <p:sldId id="527" r:id="rId15"/>
    <p:sldId id="528" r:id="rId16"/>
    <p:sldId id="529" r:id="rId17"/>
    <p:sldId id="519" r:id="rId18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5C"/>
    <a:srgbClr val="C55A11"/>
    <a:srgbClr val="996633"/>
    <a:srgbClr val="2C5980"/>
    <a:srgbClr val="B2C7E6"/>
    <a:srgbClr val="204D75"/>
    <a:srgbClr val="333F50"/>
    <a:srgbClr val="001236"/>
    <a:srgbClr val="0E3155"/>
    <a:srgbClr val="022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8475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8475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9D17FB1B-F785-4B43-A24F-9D9BBD79C7C8}" type="datetimeFigureOut">
              <a:rPr lang="pt-BR" smtClean="0"/>
              <a:pPr/>
              <a:t>23/09/2023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1" y="4778376"/>
            <a:ext cx="5438775" cy="3908425"/>
          </a:xfrm>
          <a:prstGeom prst="rect">
            <a:avLst/>
          </a:prstGeom>
        </p:spPr>
        <p:txBody>
          <a:bodyPr vert="horz" lIns="91433" tIns="45717" rIns="91433" bIns="45717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9" y="9429750"/>
            <a:ext cx="2946400" cy="498475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C8A80E42-B2CD-4301-A373-DA958FAAE21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83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80E42-B2CD-4301-A373-DA958FAAE21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765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80E42-B2CD-4301-A373-DA958FAAE21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183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80E42-B2CD-4301-A373-DA958FAAE21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692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80E42-B2CD-4301-A373-DA958FAAE21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13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80E42-B2CD-4301-A373-DA958FAAE21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12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E135-3518-413F-8C8F-A947187BA7E4}" type="datetimeFigureOut">
              <a:rPr lang="pt-BR" smtClean="0"/>
              <a:pPr/>
              <a:t>23/09/2023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94BE-C8FD-4478-A514-BF99C74DC1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87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E135-3518-413F-8C8F-A947187BA7E4}" type="datetimeFigureOut">
              <a:rPr lang="pt-BR" smtClean="0"/>
              <a:pPr/>
              <a:t>23/09/2023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94BE-C8FD-4478-A514-BF99C74DC1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84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E135-3518-413F-8C8F-A947187BA7E4}" type="datetimeFigureOut">
              <a:rPr lang="pt-BR" smtClean="0"/>
              <a:pPr/>
              <a:t>23/09/2023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94BE-C8FD-4478-A514-BF99C74DC1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00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E135-3518-413F-8C8F-A947187BA7E4}" type="datetimeFigureOut">
              <a:rPr lang="pt-BR" smtClean="0"/>
              <a:pPr/>
              <a:t>23/09/2023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94BE-C8FD-4478-A514-BF99C74DC1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30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E135-3518-413F-8C8F-A947187BA7E4}" type="datetimeFigureOut">
              <a:rPr lang="pt-BR" smtClean="0"/>
              <a:pPr/>
              <a:t>23/09/2023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94BE-C8FD-4478-A514-BF99C74DC1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75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E135-3518-413F-8C8F-A947187BA7E4}" type="datetimeFigureOut">
              <a:rPr lang="pt-BR" smtClean="0"/>
              <a:pPr/>
              <a:t>23/09/2023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94BE-C8FD-4478-A514-BF99C74DC1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25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E135-3518-413F-8C8F-A947187BA7E4}" type="datetimeFigureOut">
              <a:rPr lang="pt-BR" smtClean="0"/>
              <a:pPr/>
              <a:t>23/09/2023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94BE-C8FD-4478-A514-BF99C74DC1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27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E135-3518-413F-8C8F-A947187BA7E4}" type="datetimeFigureOut">
              <a:rPr lang="pt-BR" smtClean="0"/>
              <a:pPr/>
              <a:t>23/09/2023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94BE-C8FD-4478-A514-BF99C74DC1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81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E135-3518-413F-8C8F-A947187BA7E4}" type="datetimeFigureOut">
              <a:rPr lang="pt-BR" smtClean="0"/>
              <a:pPr/>
              <a:t>23/09/2023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94BE-C8FD-4478-A514-BF99C74DC1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0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E135-3518-413F-8C8F-A947187BA7E4}" type="datetimeFigureOut">
              <a:rPr lang="pt-BR" smtClean="0"/>
              <a:pPr/>
              <a:t>23/09/2023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94BE-C8FD-4478-A514-BF99C74DC1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69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E135-3518-413F-8C8F-A947187BA7E4}" type="datetimeFigureOut">
              <a:rPr lang="pt-BR" smtClean="0"/>
              <a:pPr/>
              <a:t>23/09/2023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94BE-C8FD-4478-A514-BF99C74DC1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85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CE135-3518-413F-8C8F-A947187BA7E4}" type="datetimeFigureOut">
              <a:rPr lang="pt-BR" smtClean="0"/>
              <a:pPr/>
              <a:t>23/09/2023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94BE-C8FD-4478-A514-BF99C74DC15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0"/>
            <a:ext cx="3861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spc="-100" dirty="0">
                <a:solidFill>
                  <a:schemeClr val="bg1"/>
                </a:solidFill>
              </a:rPr>
              <a:t>INFRAESTRUTURA</a:t>
            </a:r>
          </a:p>
        </p:txBody>
      </p:sp>
      <p:sp>
        <p:nvSpPr>
          <p:cNvPr id="7" name="Retângulo 6"/>
          <p:cNvSpPr/>
          <p:nvPr/>
        </p:nvSpPr>
        <p:spPr>
          <a:xfrm>
            <a:off x="68964" y="1480276"/>
            <a:ext cx="577303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OPERACIONALIZAÇÃO E MANUTENÇÃO DO PLANO DIRETOR DE LOGÍSTICA DE TRANSPORTE DO ESTADO </a:t>
            </a:r>
          </a:p>
          <a:p>
            <a:r>
              <a:rPr lang="pt-BR" sz="3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DA BAHIA – PDLT</a:t>
            </a:r>
            <a:endParaRPr lang="pt-BR" sz="22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93" y="112800"/>
            <a:ext cx="2018368" cy="482286"/>
          </a:xfrm>
          <a:prstGeom prst="rect">
            <a:avLst/>
          </a:prstGeom>
        </p:spPr>
      </p:pic>
      <p:pic>
        <p:nvPicPr>
          <p:cNvPr id="19" name="Imagem 18" descr="C:\Users\Public\Documents\Latge\Marca Transplan\MARCA1\Marcas - Tiffs\Colorido-Hp\A3J_40MM.TIF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8255" y="6376020"/>
            <a:ext cx="1122272" cy="257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m 23" descr="C:\Users\Public\Documents\Latge\logo appe.jpg"/>
          <p:cNvPicPr/>
          <p:nvPr/>
        </p:nvPicPr>
        <p:blipFill rotWithShape="1">
          <a:blip r:embed="rId7" cstate="print">
            <a:clrChange>
              <a:clrFrom>
                <a:srgbClr val="FDFDFC"/>
              </a:clrFrom>
              <a:clrTo>
                <a:srgbClr val="FDFDF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55" b="4250"/>
          <a:stretch/>
        </p:blipFill>
        <p:spPr bwMode="auto">
          <a:xfrm>
            <a:off x="7903414" y="6252727"/>
            <a:ext cx="445101" cy="381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26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805" y="2824163"/>
            <a:ext cx="3686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82628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17" y="6252727"/>
            <a:ext cx="466725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3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F32150-04F7-3456-ABFD-3BCFFBEC1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555" y="5899438"/>
            <a:ext cx="8192278" cy="531842"/>
          </a:xfrm>
        </p:spPr>
        <p:txBody>
          <a:bodyPr>
            <a:norm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pt-BR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ão gerados 3.476 empregos (impactos diretos mais indiretos), sendo 2.512 advindos do impacto direto </a:t>
            </a:r>
            <a:endParaRPr lang="en-US" sz="1600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98E399-81D9-6E11-CBB3-3ACA75BF1B4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9841" y="822960"/>
            <a:ext cx="7833440" cy="504599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D554A2F-83F4-B34C-AEFF-4C162CD9C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673" y="6308725"/>
            <a:ext cx="231616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0A312A9-C836-B98F-F2B8-AFAA43E2094C}"/>
              </a:ext>
            </a:extLst>
          </p:cNvPr>
          <p:cNvSpPr txBox="1"/>
          <p:nvPr/>
        </p:nvSpPr>
        <p:spPr>
          <a:xfrm>
            <a:off x="19905" y="-49760"/>
            <a:ext cx="256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Resultados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4ECB64B-8347-441A-36EF-2780A7BD60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93" y="112800"/>
            <a:ext cx="2018368" cy="4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5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8D87FD-5B09-DB7E-D11D-B8ED5B14F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0" y="4823325"/>
            <a:ext cx="8761445" cy="1278895"/>
          </a:xfrm>
        </p:spPr>
        <p:txBody>
          <a:bodyPr/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pt-BR" sz="1600" dirty="0"/>
              <a:t>A Ilustração apresenta os impactos, diretos, indiretos e induzidos na própria região Litoral Sul. O setor </a:t>
            </a:r>
            <a:r>
              <a:rPr lang="pt-BR" sz="1600" b="1" dirty="0"/>
              <a:t>S42 Comércio por atacado e a varejo, exceto veículos automotores</a:t>
            </a:r>
            <a:r>
              <a:rPr lang="pt-BR" sz="1600" dirty="0"/>
              <a:t>, S26 </a:t>
            </a:r>
            <a:r>
              <a:rPr lang="pt-BR" sz="1600" b="1" dirty="0"/>
              <a:t>Fabricação de produtos de minerais não-metálicos </a:t>
            </a:r>
            <a:r>
              <a:rPr lang="pt-BR" sz="1600" dirty="0"/>
              <a:t>e </a:t>
            </a:r>
            <a:r>
              <a:rPr lang="pt-BR" sz="1600" b="1" dirty="0"/>
              <a:t>S48 Alimentação </a:t>
            </a:r>
            <a:r>
              <a:rPr lang="pt-BR" sz="1600" dirty="0"/>
              <a:t>os que mais absorvem os </a:t>
            </a:r>
            <a:r>
              <a:rPr lang="pt-BR" sz="1600" dirty="0" err="1"/>
              <a:t>spillovers</a:t>
            </a:r>
            <a:endParaRPr lang="en-US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EFE21B-9704-4763-7457-9AF25CD9F7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870" y="1034824"/>
            <a:ext cx="7999892" cy="324792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8BF4145-BD39-66A4-1D48-8CC0762B9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673" y="6308725"/>
            <a:ext cx="231616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57FE177-4F01-8BD6-9512-CAB36ED12E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93" y="112800"/>
            <a:ext cx="2018368" cy="48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A55459B-FF08-2A75-8E93-65FF0F8CD491}"/>
              </a:ext>
            </a:extLst>
          </p:cNvPr>
          <p:cNvSpPr txBox="1"/>
          <p:nvPr/>
        </p:nvSpPr>
        <p:spPr>
          <a:xfrm>
            <a:off x="9745" y="-59920"/>
            <a:ext cx="256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60825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880DF-862B-A9E1-ADFF-FF5F2A34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24" y="136435"/>
            <a:ext cx="5515843" cy="578498"/>
          </a:xfrm>
        </p:spPr>
        <p:txBody>
          <a:bodyPr>
            <a:noAutofit/>
          </a:bodyPr>
          <a:lstStyle/>
          <a:p>
            <a:br>
              <a:rPr lang="pt-BR" sz="2400" b="1" i="0" u="none" strike="noStrike" baseline="0" dirty="0">
                <a:solidFill>
                  <a:schemeClr val="bg1"/>
                </a:solidFill>
                <a:latin typeface="+mn-lt"/>
              </a:rPr>
            </a:br>
            <a:br>
              <a:rPr lang="pt-BR" sz="2400" b="1" i="0" u="none" strike="noStrike" baseline="0" dirty="0">
                <a:solidFill>
                  <a:schemeClr val="bg1"/>
                </a:solidFill>
                <a:latin typeface="+mn-lt"/>
              </a:rPr>
            </a:br>
            <a:br>
              <a:rPr lang="pt-BR" sz="2400" b="1" i="0" u="none" strike="noStrike" baseline="0" dirty="0">
                <a:solidFill>
                  <a:schemeClr val="bg1"/>
                </a:solidFill>
                <a:latin typeface="+mn-lt"/>
              </a:rPr>
            </a:br>
            <a:br>
              <a:rPr lang="pt-BR" sz="2400" b="1" i="0" u="none" strike="noStrike" baseline="0" dirty="0">
                <a:solidFill>
                  <a:schemeClr val="bg1"/>
                </a:solidFill>
                <a:latin typeface="+mn-lt"/>
              </a:rPr>
            </a:br>
            <a:br>
              <a:rPr lang="pt-BR" sz="2400" b="1" i="0" u="none" strike="noStrike" baseline="0" dirty="0">
                <a:solidFill>
                  <a:schemeClr val="bg1"/>
                </a:solidFill>
                <a:latin typeface="+mn-lt"/>
              </a:rPr>
            </a:br>
            <a:br>
              <a:rPr lang="pt-BR" sz="2400" b="1" i="0" u="none" strike="noStrike" baseline="0" dirty="0">
                <a:solidFill>
                  <a:schemeClr val="bg1"/>
                </a:solidFill>
                <a:latin typeface="+mn-lt"/>
              </a:rPr>
            </a:br>
            <a:r>
              <a:rPr lang="pt-BR" sz="2400" b="1" i="0" u="none" strike="noStrike" baseline="0" dirty="0">
                <a:solidFill>
                  <a:schemeClr val="bg1"/>
                </a:solidFill>
                <a:latin typeface="+mn-lt"/>
              </a:rPr>
              <a:t>Modelo Inter- Regional de Equilíbrio Geral Computável - Análises</a:t>
            </a:r>
            <a:endParaRPr lang="pt-BR" sz="2400" dirty="0">
              <a:latin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D856C7-DDDD-B857-245F-7BBD1093714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3853" y="917092"/>
            <a:ext cx="8000067" cy="554902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6C5543F-2B9C-BFCC-C4C1-EF0A4D4F1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286" y="6410132"/>
            <a:ext cx="231616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D08B8D3-9399-8F1A-5CE6-7B7F37DCAB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93" y="112800"/>
            <a:ext cx="2018368" cy="4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4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14046BA-3A9D-A8B7-FC53-9F956A152D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416" y="951708"/>
            <a:ext cx="7637106" cy="5442263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EC1451B-B342-D949-CD89-3ED42087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" y="126275"/>
            <a:ext cx="6237203" cy="578498"/>
          </a:xfrm>
        </p:spPr>
        <p:txBody>
          <a:bodyPr>
            <a:noAutofit/>
          </a:bodyPr>
          <a:lstStyle/>
          <a:p>
            <a:br>
              <a:rPr lang="pt-BR" sz="16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br>
              <a:rPr lang="pt-BR" sz="16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br>
              <a:rPr lang="pt-BR" sz="16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br>
              <a:rPr lang="pt-BR" sz="2400" b="1" i="0" u="none" strike="noStrike" baseline="0" dirty="0">
                <a:solidFill>
                  <a:schemeClr val="bg1"/>
                </a:solidFill>
                <a:latin typeface="+mn-lt"/>
              </a:rPr>
            </a:br>
            <a:r>
              <a:rPr lang="pt-BR" sz="2400" b="1" i="0" u="none" strike="noStrike" baseline="0" dirty="0">
                <a:solidFill>
                  <a:schemeClr val="bg1"/>
                </a:solidFill>
                <a:latin typeface="+mn-lt"/>
              </a:rPr>
              <a:t>Modelo Inter- Regional de Equilíbrio Geral Computável - Análises</a:t>
            </a:r>
            <a:endParaRPr lang="pt-BR" sz="2400" dirty="0">
              <a:latin typeface="+mn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3A57978-8E2D-9F9D-8C5B-D5533D7B99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93" y="112800"/>
            <a:ext cx="2018368" cy="4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1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20" y="30480"/>
            <a:ext cx="3667760" cy="428472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+mn-lt"/>
              </a:rPr>
              <a:t>Estudos em Realização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11121" y="1610360"/>
            <a:ext cx="7337000" cy="3811588"/>
          </a:xfr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sz="1800" b="1" dirty="0"/>
              <a:t>1) Efeitos regionais do gasto público da Universidade Estadual de Santa Cruz (em ilhéus) no estado da Bahia (Em parceria com a UFBA e a UESC)</a:t>
            </a:r>
          </a:p>
          <a:p>
            <a:pPr algn="just"/>
            <a:r>
              <a:rPr lang="pt-BR" sz="1800" dirty="0">
                <a:sym typeface="Wingdings"/>
              </a:rPr>
              <a:t> </a:t>
            </a:r>
            <a:r>
              <a:rPr lang="pt-BR" sz="1800" dirty="0"/>
              <a:t>Verificar como a presença da Universidade Estadual de Santa Cruz vem contribuindo para o desenvolvimento socioeconômico regional no estado da Bahia, através dos seus gastos públicos</a:t>
            </a:r>
          </a:p>
          <a:p>
            <a:pPr algn="just">
              <a:buFont typeface="Wingdings"/>
              <a:buChar char="Ø"/>
            </a:pPr>
            <a:r>
              <a:rPr lang="pt-BR" sz="1800" dirty="0"/>
              <a:t>As relações de insumo-produto entre as indústrias no nível regional nos permitem entender a capacidade de absorção regional dos gastos públicos nesta de uma instituição como a UESC. </a:t>
            </a:r>
          </a:p>
          <a:p>
            <a:pPr algn="just">
              <a:buFont typeface="Wingdings"/>
              <a:buChar char="Ø"/>
            </a:pPr>
            <a:r>
              <a:rPr lang="pt-BR" sz="1800" dirty="0"/>
              <a:t>Produto: Elaboração de 1 artigo</a:t>
            </a:r>
          </a:p>
          <a:p>
            <a:pPr algn="just"/>
            <a:r>
              <a:rPr lang="pt-BR" sz="1800" b="1" dirty="0"/>
              <a:t>2) Efeitos dos gasto financeiro da Ponte Salvador Itaparica sob a ótica do Insumo Produto</a:t>
            </a:r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8E0EB-E90F-ADCA-CE17-4ED68FE82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673" y="6308725"/>
            <a:ext cx="231616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-8045"/>
            <a:ext cx="458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O Modelo de IEGC TERM-BA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93" y="112800"/>
            <a:ext cx="2018368" cy="48228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673" y="6308725"/>
            <a:ext cx="231616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1778950-24CA-76EB-5858-2EF490B552CA}"/>
              </a:ext>
            </a:extLst>
          </p:cNvPr>
          <p:cNvSpPr txBox="1"/>
          <p:nvPr/>
        </p:nvSpPr>
        <p:spPr>
          <a:xfrm>
            <a:off x="209862" y="1110315"/>
            <a:ext cx="893413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pt-PT" sz="2000" dirty="0">
                <a:solidFill>
                  <a:srgbClr val="000000"/>
                </a:solidFill>
              </a:rPr>
              <a:t>O projeto intitulado: </a:t>
            </a:r>
            <a:r>
              <a:rPr lang="pt-PT" sz="2000" b="1" dirty="0">
                <a:solidFill>
                  <a:srgbClr val="000000"/>
                </a:solidFill>
              </a:rPr>
              <a:t>“Desenvolvimento do Modelo de Equilíbrio Geral Computável”</a:t>
            </a:r>
            <a:r>
              <a:rPr lang="pt-PT" sz="2000" dirty="0">
                <a:solidFill>
                  <a:srgbClr val="000000"/>
                </a:solidFill>
              </a:rPr>
              <a:t>, realizado no âmbito do Plano Diretor de Logística e Transportes do Estado da Bahia (PDLT), construiu dois modelos:</a:t>
            </a:r>
          </a:p>
          <a:p>
            <a:pPr marL="400050" indent="-400050">
              <a:spcBef>
                <a:spcPts val="1200"/>
              </a:spcBef>
              <a:spcAft>
                <a:spcPts val="12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PT" sz="2000" dirty="0">
                <a:solidFill>
                  <a:srgbClr val="000000"/>
                </a:solidFill>
              </a:rPr>
              <a:t>Modelo Inter-Regional de Insumo-Produto (</a:t>
            </a:r>
            <a:r>
              <a:rPr lang="pt-PT" sz="2000" b="1" dirty="0">
                <a:solidFill>
                  <a:srgbClr val="000000"/>
                </a:solidFill>
              </a:rPr>
              <a:t>MIIP-BA</a:t>
            </a:r>
            <a:r>
              <a:rPr lang="pt-PT" sz="2000" dirty="0">
                <a:solidFill>
                  <a:srgbClr val="000000"/>
                </a:solidFill>
              </a:rPr>
              <a:t>) </a:t>
            </a:r>
          </a:p>
          <a:p>
            <a:pPr marL="400050" indent="-400050">
              <a:spcBef>
                <a:spcPts val="1200"/>
              </a:spcBef>
              <a:spcAft>
                <a:spcPts val="12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PT" sz="2000" dirty="0">
                <a:solidFill>
                  <a:srgbClr val="000000"/>
                </a:solidFill>
              </a:rPr>
              <a:t>Modelo Inter-Regional de Equilíbrio Geral Computável (</a:t>
            </a:r>
            <a:r>
              <a:rPr lang="pt-PT" sz="2000" b="1" dirty="0">
                <a:solidFill>
                  <a:srgbClr val="000000"/>
                </a:solidFill>
              </a:rPr>
              <a:t>IEGC-BA</a:t>
            </a:r>
            <a:r>
              <a:rPr lang="pt-PT" sz="2000" dirty="0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2" name="Retângulo 1"/>
          <p:cNvSpPr/>
          <p:nvPr/>
        </p:nvSpPr>
        <p:spPr>
          <a:xfrm>
            <a:off x="209863" y="3485118"/>
            <a:ext cx="87350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rgbClr val="000000"/>
                </a:solidFill>
              </a:rPr>
              <a:t>Ambos os modelos dependem do </a:t>
            </a:r>
            <a:r>
              <a:rPr lang="pt-PT" sz="2000" b="1" dirty="0">
                <a:solidFill>
                  <a:srgbClr val="000000"/>
                </a:solidFill>
              </a:rPr>
              <a:t>levantamento de bases de dados secundárias </a:t>
            </a:r>
            <a:r>
              <a:rPr lang="pt-PT" sz="2000" dirty="0">
                <a:solidFill>
                  <a:srgbClr val="000000"/>
                </a:solidFill>
              </a:rPr>
              <a:t>para estimar todas as </a:t>
            </a:r>
            <a:r>
              <a:rPr lang="pt-PT" sz="2000" b="1" dirty="0">
                <a:solidFill>
                  <a:srgbClr val="000000"/>
                </a:solidFill>
              </a:rPr>
              <a:t>transações da economia</a:t>
            </a:r>
            <a:r>
              <a:rPr lang="pt-PT" sz="2000" dirty="0">
                <a:solidFill>
                  <a:srgbClr val="000000"/>
                </a:solidFill>
              </a:rPr>
              <a:t> </a:t>
            </a:r>
            <a:r>
              <a:rPr lang="pt-PT" sz="2000" b="1" dirty="0">
                <a:solidFill>
                  <a:srgbClr val="000000"/>
                </a:solidFill>
              </a:rPr>
              <a:t>intersetoriais e interregionais </a:t>
            </a:r>
            <a:r>
              <a:rPr lang="pt-PT" sz="2000" dirty="0">
                <a:solidFill>
                  <a:srgbClr val="000000"/>
                </a:solidFill>
              </a:rPr>
              <a:t>de um determinado período fiscal.</a:t>
            </a:r>
          </a:p>
          <a:p>
            <a:endParaRPr lang="pt-PT" sz="2000" dirty="0">
              <a:solidFill>
                <a:srgbClr val="000000"/>
              </a:solidFill>
            </a:endParaRPr>
          </a:p>
          <a:p>
            <a:r>
              <a:rPr lang="pt-PT" sz="2000" dirty="0">
                <a:solidFill>
                  <a:srgbClr val="000000"/>
                </a:solidFill>
              </a:rPr>
              <a:t>O ano de </a:t>
            </a:r>
            <a:r>
              <a:rPr lang="pt-PT" sz="2000" b="1" dirty="0">
                <a:solidFill>
                  <a:srgbClr val="000000"/>
                </a:solidFill>
              </a:rPr>
              <a:t>2018</a:t>
            </a:r>
            <a:r>
              <a:rPr lang="pt-PT" sz="2000" dirty="0">
                <a:solidFill>
                  <a:srgbClr val="000000"/>
                </a:solidFill>
              </a:rPr>
              <a:t> foi escolhido pela maior disponibilidade de dados de fontes oficiais (Sistemas de Contas Nacionais e Regionais, dados para estimar setorialmente por município, considerando: emprego, valor bruto da produção, valor adicionado, demanda das famílias, investimentos, entre outros)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5433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22"/>
          <p:cNvGrpSpPr/>
          <p:nvPr/>
        </p:nvGrpSpPr>
        <p:grpSpPr>
          <a:xfrm>
            <a:off x="4850719" y="2121740"/>
            <a:ext cx="3955213" cy="3118986"/>
            <a:chOff x="4850719" y="2121740"/>
            <a:chExt cx="3955213" cy="3118986"/>
          </a:xfrm>
        </p:grpSpPr>
        <p:sp>
          <p:nvSpPr>
            <p:cNvPr id="18" name="Retângulo 17"/>
            <p:cNvSpPr/>
            <p:nvPr/>
          </p:nvSpPr>
          <p:spPr>
            <a:xfrm>
              <a:off x="4850719" y="2121740"/>
              <a:ext cx="3955213" cy="2823843"/>
            </a:xfrm>
            <a:prstGeom prst="rect">
              <a:avLst/>
            </a:prstGeom>
            <a:ln>
              <a:solidFill>
                <a:srgbClr val="00005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dk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51727" y="4871394"/>
              <a:ext cx="2162772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pt-PT" dirty="0">
                  <a:solidFill>
                    <a:schemeClr val="bg1"/>
                  </a:solidFill>
                </a:rPr>
                <a:t>Ano Base (pesquisas)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Agrupar 21"/>
          <p:cNvGrpSpPr/>
          <p:nvPr/>
        </p:nvGrpSpPr>
        <p:grpSpPr>
          <a:xfrm>
            <a:off x="244710" y="2117561"/>
            <a:ext cx="3955213" cy="3090591"/>
            <a:chOff x="244710" y="2117561"/>
            <a:chExt cx="3955213" cy="3090591"/>
          </a:xfrm>
        </p:grpSpPr>
        <p:sp>
          <p:nvSpPr>
            <p:cNvPr id="17" name="Retângulo 16"/>
            <p:cNvSpPr/>
            <p:nvPr/>
          </p:nvSpPr>
          <p:spPr>
            <a:xfrm>
              <a:off x="244710" y="2117561"/>
              <a:ext cx="3955213" cy="2823843"/>
            </a:xfrm>
            <a:prstGeom prst="rect">
              <a:avLst/>
            </a:prstGeom>
            <a:ln>
              <a:solidFill>
                <a:srgbClr val="00005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1362948" y="4838820"/>
              <a:ext cx="1718739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pt-PT" dirty="0">
                  <a:solidFill>
                    <a:schemeClr val="bg1"/>
                  </a:solidFill>
                </a:rPr>
                <a:t>Ano Base (2018</a:t>
              </a:r>
              <a:r>
                <a:rPr lang="pt-PT" b="1" dirty="0">
                  <a:solidFill>
                    <a:schemeClr val="bg1"/>
                  </a:solidFill>
                </a:rPr>
                <a:t>)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-14515" y="-21768"/>
            <a:ext cx="4110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Analogia com Modelos da Engenharia de Transportes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93" y="112800"/>
            <a:ext cx="2018368" cy="48228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673" y="6308725"/>
            <a:ext cx="231616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1778950-24CA-76EB-5858-2EF490B552CA}"/>
              </a:ext>
            </a:extLst>
          </p:cNvPr>
          <p:cNvSpPr txBox="1"/>
          <p:nvPr/>
        </p:nvSpPr>
        <p:spPr>
          <a:xfrm>
            <a:off x="242317" y="1024622"/>
            <a:ext cx="3960000" cy="100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  <a:buClr>
                <a:schemeClr val="folHlink"/>
              </a:buClr>
              <a:buSzPct val="60000"/>
            </a:pPr>
            <a:r>
              <a:rPr lang="pt-PT" sz="2000" dirty="0">
                <a:solidFill>
                  <a:schemeClr val="bg1"/>
                </a:solidFill>
              </a:rPr>
              <a:t>Modelo Inter-Regional de Insumo-Produto (</a:t>
            </a:r>
            <a:r>
              <a:rPr lang="pt-PT" sz="2000" b="1" dirty="0">
                <a:solidFill>
                  <a:schemeClr val="bg1"/>
                </a:solidFill>
              </a:rPr>
              <a:t>MIIP-BA</a:t>
            </a:r>
            <a:r>
              <a:rPr lang="pt-PT" sz="2000" dirty="0">
                <a:solidFill>
                  <a:schemeClr val="bg1"/>
                </a:solidFill>
              </a:rPr>
              <a:t>) e de Equilíbrio Geral Computável (</a:t>
            </a:r>
            <a:r>
              <a:rPr lang="pt-PT" sz="2000" b="1" dirty="0">
                <a:solidFill>
                  <a:schemeClr val="bg1"/>
                </a:solidFill>
              </a:rPr>
              <a:t>IEGC-BA</a:t>
            </a:r>
            <a:r>
              <a:rPr lang="pt-PT" sz="20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2" name="Retângulo 1"/>
          <p:cNvSpPr/>
          <p:nvPr/>
        </p:nvSpPr>
        <p:spPr>
          <a:xfrm>
            <a:off x="242317" y="2144942"/>
            <a:ext cx="39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solidFill>
                  <a:srgbClr val="000000"/>
                </a:solidFill>
              </a:rPr>
              <a:t>Levantamento de bases secundárias</a:t>
            </a:r>
            <a:r>
              <a:rPr lang="pt-PT" dirty="0">
                <a:solidFill>
                  <a:srgbClr val="000000"/>
                </a:solidFill>
              </a:rPr>
              <a:t> e tabulações e ajustes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778950-24CA-76EB-5858-2EF490B552CA}"/>
              </a:ext>
            </a:extLst>
          </p:cNvPr>
          <p:cNvSpPr txBox="1"/>
          <p:nvPr/>
        </p:nvSpPr>
        <p:spPr>
          <a:xfrm>
            <a:off x="4853113" y="1042982"/>
            <a:ext cx="3960000" cy="100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anchor="ctr" anchorCtr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  <a:buClr>
                <a:schemeClr val="folHlink"/>
              </a:buClr>
              <a:buSzPct val="60000"/>
            </a:pPr>
            <a:r>
              <a:rPr lang="pt-PT" sz="2000" dirty="0">
                <a:solidFill>
                  <a:schemeClr val="bg1"/>
                </a:solidFill>
              </a:rPr>
              <a:t>Modelo de simulação em rede de transportes PDLT-BA (VISUM/CUBE)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2317" y="5251892"/>
            <a:ext cx="396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rgbClr val="000000"/>
                </a:solidFill>
              </a:rPr>
              <a:t>Hipóteses, elasticidades de demanda e de substituição provenientes do modelo TERM e de outros estudos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242317" y="3641986"/>
            <a:ext cx="396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rgbClr val="000000"/>
                </a:solidFill>
              </a:rPr>
              <a:t>Estimativa das transações da economia: </a:t>
            </a:r>
            <a:r>
              <a:rPr lang="pt-PT" b="1" dirty="0">
                <a:solidFill>
                  <a:srgbClr val="000000"/>
                </a:solidFill>
              </a:rPr>
              <a:t>Fluxos interregionais </a:t>
            </a:r>
            <a:r>
              <a:rPr lang="pt-PT" dirty="0">
                <a:solidFill>
                  <a:srgbClr val="000000"/>
                </a:solidFill>
              </a:rPr>
              <a:t>e intersetoriais, considerando (Cons. Intermed., Valor Adic. Demanda Final, Balança comercial) 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853113" y="5289204"/>
            <a:ext cx="396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rgbClr val="000000"/>
                </a:solidFill>
              </a:rPr>
              <a:t>Hipóteses estocásticas e otimização com coeficientes estimados pelas preferências e custos operacionais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853113" y="2121740"/>
            <a:ext cx="396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solidFill>
                  <a:srgbClr val="000000"/>
                </a:solidFill>
              </a:rPr>
              <a:t>Levantamento de bases secundárias e primárias</a:t>
            </a:r>
            <a:r>
              <a:rPr lang="pt-PT" dirty="0">
                <a:solidFill>
                  <a:srgbClr val="000000"/>
                </a:solidFill>
              </a:rPr>
              <a:t>: contagens, pesquisas de Origem-Destino, Preferência Declarada e inspeções locais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853113" y="3634017"/>
            <a:ext cx="396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rgbClr val="000000"/>
                </a:solidFill>
              </a:rPr>
              <a:t>Geração de viagens, Distribuição dos </a:t>
            </a:r>
            <a:r>
              <a:rPr lang="pt-PT" b="1" dirty="0">
                <a:solidFill>
                  <a:srgbClr val="000000"/>
                </a:solidFill>
              </a:rPr>
              <a:t>Fluxos entre as zonas</a:t>
            </a:r>
            <a:r>
              <a:rPr lang="pt-PT" dirty="0">
                <a:solidFill>
                  <a:srgbClr val="000000"/>
                </a:solidFill>
              </a:rPr>
              <a:t> por modo e tipo de veículo, Alocação em rede e Calibração do sistema de forma iterativa</a:t>
            </a:r>
          </a:p>
        </p:txBody>
      </p:sp>
      <p:sp>
        <p:nvSpPr>
          <p:cNvPr id="19" name="Triângulo isósceles 18"/>
          <p:cNvSpPr/>
          <p:nvPr/>
        </p:nvSpPr>
        <p:spPr>
          <a:xfrm flipV="1">
            <a:off x="1958827" y="3285635"/>
            <a:ext cx="367683" cy="257262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1" name="Triângulo isósceles 20"/>
          <p:cNvSpPr/>
          <p:nvPr/>
        </p:nvSpPr>
        <p:spPr>
          <a:xfrm flipV="1">
            <a:off x="6718673" y="3299963"/>
            <a:ext cx="367683" cy="257262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8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7" grpId="0" animBg="1"/>
      <p:bldP spid="8" grpId="0"/>
      <p:bldP spid="3" grpId="0"/>
      <p:bldP spid="12" grpId="0"/>
      <p:bldP spid="13" grpId="0"/>
      <p:bldP spid="15" grpId="0"/>
      <p:bldP spid="1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185767" y="1636271"/>
            <a:ext cx="4011764" cy="1163329"/>
          </a:xfrm>
          <a:prstGeom prst="rect">
            <a:avLst/>
          </a:prstGeom>
          <a:ln>
            <a:solidFill>
              <a:srgbClr val="00005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-24675" y="-52248"/>
            <a:ext cx="3405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Utilização de ANO-BASE para ambos os modelos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93" y="112800"/>
            <a:ext cx="2018368" cy="48228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673" y="6308725"/>
            <a:ext cx="231616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1778950-24CA-76EB-5858-2EF490B552CA}"/>
              </a:ext>
            </a:extLst>
          </p:cNvPr>
          <p:cNvSpPr txBox="1"/>
          <p:nvPr/>
        </p:nvSpPr>
        <p:spPr>
          <a:xfrm>
            <a:off x="242317" y="1024622"/>
            <a:ext cx="3960000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  <a:buClr>
                <a:schemeClr val="folHlink"/>
              </a:buClr>
              <a:buSzPct val="60000"/>
            </a:pPr>
            <a:r>
              <a:rPr lang="pt-PT" sz="2000" b="1" dirty="0">
                <a:solidFill>
                  <a:schemeClr val="bg1"/>
                </a:solidFill>
              </a:rPr>
              <a:t>MIIP-BA </a:t>
            </a:r>
            <a:r>
              <a:rPr lang="pt-PT" sz="2000" dirty="0">
                <a:solidFill>
                  <a:schemeClr val="bg1"/>
                </a:solidFill>
              </a:rPr>
              <a:t>e</a:t>
            </a:r>
            <a:r>
              <a:rPr lang="pt-PT" sz="2000" b="1" dirty="0">
                <a:solidFill>
                  <a:schemeClr val="bg1"/>
                </a:solidFill>
              </a:rPr>
              <a:t> IEGC-BA</a:t>
            </a:r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778950-24CA-76EB-5858-2EF490B552CA}"/>
              </a:ext>
            </a:extLst>
          </p:cNvPr>
          <p:cNvSpPr txBox="1"/>
          <p:nvPr/>
        </p:nvSpPr>
        <p:spPr>
          <a:xfrm>
            <a:off x="4853113" y="1024622"/>
            <a:ext cx="3960000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anchor="ctr" anchorCtr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  <a:buClr>
                <a:schemeClr val="folHlink"/>
              </a:buClr>
              <a:buSzPct val="60000"/>
            </a:pPr>
            <a:r>
              <a:rPr lang="pt-PT" sz="2000" b="1" dirty="0">
                <a:solidFill>
                  <a:schemeClr val="bg1"/>
                </a:solidFill>
              </a:rPr>
              <a:t>PDLT-BA (VISUM/CUBE)</a:t>
            </a:r>
          </a:p>
        </p:txBody>
      </p:sp>
      <p:sp>
        <p:nvSpPr>
          <p:cNvPr id="5" name="Retângulo 4"/>
          <p:cNvSpPr/>
          <p:nvPr/>
        </p:nvSpPr>
        <p:spPr>
          <a:xfrm>
            <a:off x="1327561" y="1480615"/>
            <a:ext cx="207146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Retrato do ano base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280855" y="4548178"/>
            <a:ext cx="11376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dirty="0">
                <a:solidFill>
                  <a:srgbClr val="000000"/>
                </a:solidFill>
              </a:rPr>
              <a:t>Choque: Variação da matriz de tempo ou VOC de viagens inter-regionais</a:t>
            </a:r>
          </a:p>
        </p:txBody>
      </p:sp>
      <p:sp>
        <p:nvSpPr>
          <p:cNvPr id="19" name="Triângulo isósceles 18"/>
          <p:cNvSpPr/>
          <p:nvPr/>
        </p:nvSpPr>
        <p:spPr>
          <a:xfrm flipV="1">
            <a:off x="736345" y="2628603"/>
            <a:ext cx="367683" cy="257262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" name="Cilindro 9"/>
          <p:cNvSpPr/>
          <p:nvPr/>
        </p:nvSpPr>
        <p:spPr>
          <a:xfrm>
            <a:off x="383227" y="2300115"/>
            <a:ext cx="520861" cy="2430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ilindro 21"/>
          <p:cNvSpPr/>
          <p:nvPr/>
        </p:nvSpPr>
        <p:spPr>
          <a:xfrm>
            <a:off x="383227" y="2079492"/>
            <a:ext cx="520861" cy="2430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ilindro 23"/>
          <p:cNvSpPr/>
          <p:nvPr/>
        </p:nvSpPr>
        <p:spPr>
          <a:xfrm>
            <a:off x="383227" y="1768686"/>
            <a:ext cx="520861" cy="3133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ilindro 27"/>
          <p:cNvSpPr/>
          <p:nvPr/>
        </p:nvSpPr>
        <p:spPr>
          <a:xfrm>
            <a:off x="3228406" y="2375553"/>
            <a:ext cx="451897" cy="2228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ilindro 28"/>
          <p:cNvSpPr/>
          <p:nvPr/>
        </p:nvSpPr>
        <p:spPr>
          <a:xfrm>
            <a:off x="3232815" y="2152736"/>
            <a:ext cx="451897" cy="2228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ilindro 29"/>
          <p:cNvSpPr/>
          <p:nvPr/>
        </p:nvSpPr>
        <p:spPr>
          <a:xfrm>
            <a:off x="945104" y="2182969"/>
            <a:ext cx="520861" cy="3602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ilindro 30"/>
          <p:cNvSpPr/>
          <p:nvPr/>
        </p:nvSpPr>
        <p:spPr>
          <a:xfrm>
            <a:off x="945104" y="1878193"/>
            <a:ext cx="520861" cy="3602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1727737" y="2102183"/>
            <a:ext cx="1145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solidFill>
                  <a:srgbClr val="000000"/>
                </a:solidFill>
              </a:rPr>
              <a:t>Dados</a:t>
            </a:r>
            <a:endParaRPr lang="pt-PT" dirty="0">
              <a:solidFill>
                <a:srgbClr val="000000"/>
              </a:solidFill>
            </a:endParaRPr>
          </a:p>
        </p:txBody>
      </p:sp>
      <p:sp>
        <p:nvSpPr>
          <p:cNvPr id="38" name="Triângulo isósceles 37"/>
          <p:cNvSpPr/>
          <p:nvPr/>
        </p:nvSpPr>
        <p:spPr>
          <a:xfrm rot="16200000" flipV="1">
            <a:off x="2242909" y="3473391"/>
            <a:ext cx="367683" cy="257262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pSp>
        <p:nvGrpSpPr>
          <p:cNvPr id="2" name="Agrupar 44"/>
          <p:cNvGrpSpPr/>
          <p:nvPr/>
        </p:nvGrpSpPr>
        <p:grpSpPr>
          <a:xfrm>
            <a:off x="115120" y="2918341"/>
            <a:ext cx="2028963" cy="1604790"/>
            <a:chOff x="277166" y="3207710"/>
            <a:chExt cx="2028963" cy="1604790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77477F30-4718-CDAD-2659-8ED73EA57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166" y="3207710"/>
              <a:ext cx="2028374" cy="13123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Retângulo 13"/>
            <p:cNvSpPr/>
            <p:nvPr/>
          </p:nvSpPr>
          <p:spPr>
            <a:xfrm>
              <a:off x="1336633" y="4443168"/>
              <a:ext cx="969496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MIIP-BA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tângulo 39"/>
          <p:cNvSpPr/>
          <p:nvPr/>
        </p:nvSpPr>
        <p:spPr>
          <a:xfrm>
            <a:off x="-40943" y="4561661"/>
            <a:ext cx="10965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dirty="0">
                <a:solidFill>
                  <a:srgbClr val="000000"/>
                </a:solidFill>
              </a:rPr>
              <a:t>Choque: Variação da DF (gastos do governo, investim., consumo)</a:t>
            </a:r>
          </a:p>
        </p:txBody>
      </p:sp>
      <p:grpSp>
        <p:nvGrpSpPr>
          <p:cNvPr id="3" name="Agrupar 43"/>
          <p:cNvGrpSpPr/>
          <p:nvPr/>
        </p:nvGrpSpPr>
        <p:grpSpPr>
          <a:xfrm>
            <a:off x="2681546" y="2933688"/>
            <a:ext cx="1567109" cy="1579154"/>
            <a:chOff x="2632135" y="3119918"/>
            <a:chExt cx="1613342" cy="1597407"/>
          </a:xfrm>
        </p:grpSpPr>
        <p:pic>
          <p:nvPicPr>
            <p:cNvPr id="32" name="image19.png" descr="Table&#10;&#10;Description automatically generated">
              <a:extLst>
                <a:ext uri="{FF2B5EF4-FFF2-40B4-BE49-F238E27FC236}">
                  <a16:creationId xmlns:a16="http://schemas.microsoft.com/office/drawing/2014/main" id="{969F2C94-0A97-7724-B25C-74FC3DEEDC9F}"/>
                </a:ext>
              </a:extLst>
            </p:cNvPr>
            <p:cNvPicPr/>
            <p:nvPr/>
          </p:nvPicPr>
          <p:blipFill>
            <a:blip r:embed="rId6" cstate="print"/>
            <a:srcRect/>
            <a:stretch>
              <a:fillRect/>
            </a:stretch>
          </p:blipFill>
          <p:spPr>
            <a:xfrm>
              <a:off x="2815692" y="3119918"/>
              <a:ext cx="1429784" cy="806805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" name="image25.png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2FFCD78F-2502-3975-F5C9-E823796DBCE4}"/>
                </a:ext>
              </a:extLst>
            </p:cNvPr>
            <p:cNvPicPr/>
            <p:nvPr/>
          </p:nvPicPr>
          <p:blipFill>
            <a:blip r:embed="rId7" cstate="print"/>
            <a:srcRect/>
            <a:stretch>
              <a:fillRect/>
            </a:stretch>
          </p:blipFill>
          <p:spPr>
            <a:xfrm>
              <a:off x="2727278" y="3313690"/>
              <a:ext cx="1418801" cy="809126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" name="image6.png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E24CEDBC-D473-4200-B24A-9491652907B1}"/>
                </a:ext>
              </a:extLst>
            </p:cNvPr>
            <p:cNvPicPr/>
            <p:nvPr/>
          </p:nvPicPr>
          <p:blipFill>
            <a:blip r:embed="rId8" cstate="print"/>
            <a:srcRect/>
            <a:stretch>
              <a:fillRect/>
            </a:stretch>
          </p:blipFill>
          <p:spPr>
            <a:xfrm>
              <a:off x="2632135" y="3514777"/>
              <a:ext cx="1414303" cy="848971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Retângulo 40"/>
            <p:cNvSpPr/>
            <p:nvPr/>
          </p:nvSpPr>
          <p:spPr>
            <a:xfrm>
              <a:off x="3284188" y="4347993"/>
              <a:ext cx="961289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IEGC-BA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Retângulo 41"/>
          <p:cNvSpPr/>
          <p:nvPr/>
        </p:nvSpPr>
        <p:spPr>
          <a:xfrm>
            <a:off x="1119332" y="4872380"/>
            <a:ext cx="1044000" cy="140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PT" sz="1400" b="1" dirty="0">
                <a:solidFill>
                  <a:srgbClr val="000000"/>
                </a:solidFill>
              </a:rPr>
              <a:t>Resultado</a:t>
            </a:r>
            <a:r>
              <a:rPr lang="pt-PT" sz="1400" dirty="0">
                <a:solidFill>
                  <a:srgbClr val="000000"/>
                </a:solidFill>
              </a:rPr>
              <a:t>:</a:t>
            </a:r>
          </a:p>
          <a:p>
            <a:pPr algn="ctr"/>
            <a:r>
              <a:rPr lang="pt-PT" sz="1400" dirty="0">
                <a:solidFill>
                  <a:srgbClr val="000000"/>
                </a:solidFill>
              </a:rPr>
              <a:t>Variação do </a:t>
            </a:r>
            <a:r>
              <a:rPr lang="pt-PT" sz="1400" b="1" dirty="0">
                <a:solidFill>
                  <a:srgbClr val="000000"/>
                </a:solidFill>
              </a:rPr>
              <a:t>emprego</a:t>
            </a:r>
            <a:r>
              <a:rPr lang="pt-PT" sz="1400" dirty="0">
                <a:solidFill>
                  <a:srgbClr val="000000"/>
                </a:solidFill>
              </a:rPr>
              <a:t>, </a:t>
            </a:r>
            <a:r>
              <a:rPr lang="pt-PT" sz="1400" b="1" dirty="0">
                <a:solidFill>
                  <a:srgbClr val="000000"/>
                </a:solidFill>
              </a:rPr>
              <a:t>produção</a:t>
            </a:r>
            <a:r>
              <a:rPr lang="pt-PT" sz="1400" dirty="0">
                <a:solidFill>
                  <a:srgbClr val="000000"/>
                </a:solidFill>
              </a:rPr>
              <a:t>, </a:t>
            </a:r>
            <a:r>
              <a:rPr lang="pt-PT" sz="1400" b="1" dirty="0">
                <a:solidFill>
                  <a:srgbClr val="000000"/>
                </a:solidFill>
              </a:rPr>
              <a:t>tributos</a:t>
            </a:r>
            <a:r>
              <a:rPr lang="pt-PT" sz="1400" dirty="0">
                <a:solidFill>
                  <a:srgbClr val="000000"/>
                </a:solidFill>
              </a:rPr>
              <a:t>, etc.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3399028" y="4873314"/>
            <a:ext cx="1044000" cy="140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PT" sz="1400" b="1" dirty="0">
                <a:solidFill>
                  <a:srgbClr val="000000"/>
                </a:solidFill>
              </a:rPr>
              <a:t>Resultado</a:t>
            </a:r>
            <a:r>
              <a:rPr lang="pt-PT" sz="1400" dirty="0">
                <a:solidFill>
                  <a:srgbClr val="000000"/>
                </a:solidFill>
              </a:rPr>
              <a:t>:</a:t>
            </a:r>
          </a:p>
          <a:p>
            <a:pPr algn="ctr"/>
            <a:r>
              <a:rPr lang="pt-PT" sz="1400" dirty="0">
                <a:solidFill>
                  <a:srgbClr val="000000"/>
                </a:solidFill>
              </a:rPr>
              <a:t>Variação dos </a:t>
            </a:r>
            <a:r>
              <a:rPr lang="pt-PT" sz="1400" b="1" dirty="0">
                <a:solidFill>
                  <a:srgbClr val="000000"/>
                </a:solidFill>
              </a:rPr>
              <a:t>preços</a:t>
            </a:r>
            <a:r>
              <a:rPr lang="pt-PT" sz="1400" dirty="0">
                <a:solidFill>
                  <a:srgbClr val="000000"/>
                </a:solidFill>
              </a:rPr>
              <a:t>, </a:t>
            </a:r>
            <a:r>
              <a:rPr lang="pt-PT" sz="1400" b="1" dirty="0">
                <a:solidFill>
                  <a:srgbClr val="000000"/>
                </a:solidFill>
              </a:rPr>
              <a:t>consumo</a:t>
            </a:r>
            <a:r>
              <a:rPr lang="pt-PT" sz="1400" dirty="0">
                <a:solidFill>
                  <a:srgbClr val="000000"/>
                </a:solidFill>
              </a:rPr>
              <a:t>, </a:t>
            </a:r>
            <a:r>
              <a:rPr lang="pt-PT" sz="1400" b="1" dirty="0">
                <a:solidFill>
                  <a:srgbClr val="000000"/>
                </a:solidFill>
              </a:rPr>
              <a:t>PIB</a:t>
            </a:r>
            <a:r>
              <a:rPr lang="pt-PT" sz="1400" dirty="0">
                <a:solidFill>
                  <a:srgbClr val="000000"/>
                </a:solidFill>
              </a:rPr>
              <a:t>, </a:t>
            </a:r>
            <a:r>
              <a:rPr lang="pt-PT" sz="1400" b="1" dirty="0">
                <a:solidFill>
                  <a:srgbClr val="000000"/>
                </a:solidFill>
              </a:rPr>
              <a:t>export.</a:t>
            </a:r>
            <a:r>
              <a:rPr lang="pt-PT" sz="1400" dirty="0">
                <a:solidFill>
                  <a:srgbClr val="000000"/>
                </a:solidFill>
              </a:rPr>
              <a:t> e </a:t>
            </a:r>
            <a:r>
              <a:rPr lang="pt-PT" sz="1400" b="1" dirty="0">
                <a:solidFill>
                  <a:srgbClr val="000000"/>
                </a:solidFill>
              </a:rPr>
              <a:t>import.</a:t>
            </a:r>
          </a:p>
        </p:txBody>
      </p:sp>
      <p:sp>
        <p:nvSpPr>
          <p:cNvPr id="46" name="Triângulo isósceles 45"/>
          <p:cNvSpPr/>
          <p:nvPr/>
        </p:nvSpPr>
        <p:spPr>
          <a:xfrm flipV="1">
            <a:off x="3270514" y="2628603"/>
            <a:ext cx="367683" cy="257262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7" name="Seta para a Direita 46"/>
          <p:cNvSpPr/>
          <p:nvPr/>
        </p:nvSpPr>
        <p:spPr>
          <a:xfrm rot="16200000">
            <a:off x="2783804" y="4308642"/>
            <a:ext cx="240178" cy="2658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a Direita 47"/>
          <p:cNvSpPr/>
          <p:nvPr/>
        </p:nvSpPr>
        <p:spPr>
          <a:xfrm rot="16200000">
            <a:off x="381234" y="4240898"/>
            <a:ext cx="240178" cy="2658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a Direita 48"/>
          <p:cNvSpPr/>
          <p:nvPr/>
        </p:nvSpPr>
        <p:spPr>
          <a:xfrm rot="16200000" flipH="1">
            <a:off x="1519809" y="4516960"/>
            <a:ext cx="296825" cy="30202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Seta para a Direita 49"/>
          <p:cNvSpPr/>
          <p:nvPr/>
        </p:nvSpPr>
        <p:spPr>
          <a:xfrm rot="16200000" flipH="1">
            <a:off x="3807657" y="4516959"/>
            <a:ext cx="296825" cy="30202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4431656" y="1647607"/>
            <a:ext cx="4011764" cy="1163329"/>
          </a:xfrm>
          <a:prstGeom prst="rect">
            <a:avLst/>
          </a:prstGeom>
          <a:ln>
            <a:solidFill>
              <a:srgbClr val="00005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5955659" y="1478276"/>
            <a:ext cx="207146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Retrato do ano base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flipV="1">
            <a:off x="5172197" y="2628603"/>
            <a:ext cx="367683" cy="257262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4" name="Cilindro 53"/>
          <p:cNvSpPr/>
          <p:nvPr/>
        </p:nvSpPr>
        <p:spPr>
          <a:xfrm>
            <a:off x="5011325" y="2297776"/>
            <a:ext cx="520861" cy="2430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ilindro 54"/>
          <p:cNvSpPr/>
          <p:nvPr/>
        </p:nvSpPr>
        <p:spPr>
          <a:xfrm>
            <a:off x="5011325" y="2077153"/>
            <a:ext cx="520861" cy="2430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5330440" y="1893190"/>
            <a:ext cx="1145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solidFill>
                  <a:srgbClr val="000000"/>
                </a:solidFill>
              </a:rPr>
              <a:t>Dados</a:t>
            </a:r>
            <a:endParaRPr lang="pt-PT" dirty="0">
              <a:solidFill>
                <a:srgbClr val="000000"/>
              </a:solidFill>
            </a:endParaRPr>
          </a:p>
        </p:txBody>
      </p:sp>
      <p:sp>
        <p:nvSpPr>
          <p:cNvPr id="62" name="Triângulo isósceles 61"/>
          <p:cNvSpPr/>
          <p:nvPr/>
        </p:nvSpPr>
        <p:spPr>
          <a:xfrm flipV="1">
            <a:off x="5878718" y="2628603"/>
            <a:ext cx="367683" cy="257262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3206641" y="2878110"/>
            <a:ext cx="10791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pt-PT" b="1" dirty="0"/>
              <a:t>Gempack</a:t>
            </a:r>
            <a:endParaRPr lang="pt-BR" dirty="0"/>
          </a:p>
        </p:txBody>
      </p:sp>
      <p:sp>
        <p:nvSpPr>
          <p:cNvPr id="64" name="Retângulo 63"/>
          <p:cNvSpPr/>
          <p:nvPr/>
        </p:nvSpPr>
        <p:spPr>
          <a:xfrm>
            <a:off x="5710037" y="2271100"/>
            <a:ext cx="1145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solidFill>
                  <a:srgbClr val="000000"/>
                </a:solidFill>
              </a:rPr>
              <a:t>Pesquisas</a:t>
            </a:r>
            <a:endParaRPr lang="pt-PT" dirty="0">
              <a:solidFill>
                <a:srgbClr val="000000"/>
              </a:solidFill>
            </a:endParaRPr>
          </a:p>
        </p:txBody>
      </p:sp>
      <p:grpSp>
        <p:nvGrpSpPr>
          <p:cNvPr id="13" name="Agrupar 14"/>
          <p:cNvGrpSpPr/>
          <p:nvPr/>
        </p:nvGrpSpPr>
        <p:grpSpPr>
          <a:xfrm>
            <a:off x="7042512" y="2038307"/>
            <a:ext cx="773519" cy="539283"/>
            <a:chOff x="7893374" y="1935189"/>
            <a:chExt cx="773519" cy="539283"/>
          </a:xfrm>
        </p:grpSpPr>
        <p:grpSp>
          <p:nvGrpSpPr>
            <p:cNvPr id="15" name="Grupo 422"/>
            <p:cNvGrpSpPr/>
            <p:nvPr/>
          </p:nvGrpSpPr>
          <p:grpSpPr>
            <a:xfrm>
              <a:off x="8266295" y="1935189"/>
              <a:ext cx="375080" cy="168434"/>
              <a:chOff x="6396038" y="5180013"/>
              <a:chExt cx="1190625" cy="517525"/>
            </a:xfrm>
            <a:solidFill>
              <a:srgbClr val="0070C0"/>
            </a:solidFill>
          </p:grpSpPr>
          <p:sp>
            <p:nvSpPr>
              <p:cNvPr id="66" name="Freeform 28"/>
              <p:cNvSpPr>
                <a:spLocks/>
              </p:cNvSpPr>
              <p:nvPr/>
            </p:nvSpPr>
            <p:spPr bwMode="auto">
              <a:xfrm>
                <a:off x="6396038" y="5180013"/>
                <a:ext cx="1190625" cy="415925"/>
              </a:xfrm>
              <a:custGeom>
                <a:avLst/>
                <a:gdLst/>
                <a:ahLst/>
                <a:cxnLst>
                  <a:cxn ang="0">
                    <a:pos x="177" y="539"/>
                  </a:cxn>
                  <a:cxn ang="0">
                    <a:pos x="177" y="536"/>
                  </a:cxn>
                  <a:cxn ang="0">
                    <a:pos x="353" y="369"/>
                  </a:cxn>
                  <a:cxn ang="0">
                    <a:pos x="528" y="536"/>
                  </a:cxn>
                  <a:cxn ang="0">
                    <a:pos x="527" y="546"/>
                  </a:cxn>
                  <a:cxn ang="0">
                    <a:pos x="1094" y="526"/>
                  </a:cxn>
                  <a:cxn ang="0">
                    <a:pos x="1269" y="369"/>
                  </a:cxn>
                  <a:cxn ang="0">
                    <a:pos x="1440" y="502"/>
                  </a:cxn>
                  <a:cxn ang="0">
                    <a:pos x="1537" y="400"/>
                  </a:cxn>
                  <a:cxn ang="0">
                    <a:pos x="1504" y="336"/>
                  </a:cxn>
                  <a:cxn ang="0">
                    <a:pos x="1357" y="32"/>
                  </a:cxn>
                  <a:cxn ang="0">
                    <a:pos x="691" y="47"/>
                  </a:cxn>
                  <a:cxn ang="0">
                    <a:pos x="320" y="225"/>
                  </a:cxn>
                  <a:cxn ang="0">
                    <a:pos x="21" y="353"/>
                  </a:cxn>
                  <a:cxn ang="0">
                    <a:pos x="41" y="522"/>
                  </a:cxn>
                  <a:cxn ang="0">
                    <a:pos x="177" y="539"/>
                  </a:cxn>
                </a:cxnLst>
                <a:rect l="0" t="0" r="r" b="b"/>
                <a:pathLst>
                  <a:path w="1563" h="546">
                    <a:moveTo>
                      <a:pt x="177" y="539"/>
                    </a:moveTo>
                    <a:cubicBezTo>
                      <a:pt x="177" y="538"/>
                      <a:pt x="177" y="537"/>
                      <a:pt x="177" y="536"/>
                    </a:cubicBezTo>
                    <a:cubicBezTo>
                      <a:pt x="177" y="444"/>
                      <a:pt x="256" y="369"/>
                      <a:pt x="353" y="369"/>
                    </a:cubicBezTo>
                    <a:cubicBezTo>
                      <a:pt x="449" y="369"/>
                      <a:pt x="528" y="444"/>
                      <a:pt x="528" y="536"/>
                    </a:cubicBezTo>
                    <a:cubicBezTo>
                      <a:pt x="528" y="539"/>
                      <a:pt x="528" y="542"/>
                      <a:pt x="527" y="546"/>
                    </a:cubicBezTo>
                    <a:cubicBezTo>
                      <a:pt x="720" y="543"/>
                      <a:pt x="928" y="535"/>
                      <a:pt x="1094" y="526"/>
                    </a:cubicBezTo>
                    <a:cubicBezTo>
                      <a:pt x="1099" y="439"/>
                      <a:pt x="1175" y="369"/>
                      <a:pt x="1269" y="369"/>
                    </a:cubicBezTo>
                    <a:cubicBezTo>
                      <a:pt x="1353" y="369"/>
                      <a:pt x="1424" y="426"/>
                      <a:pt x="1440" y="502"/>
                    </a:cubicBezTo>
                    <a:cubicBezTo>
                      <a:pt x="1563" y="479"/>
                      <a:pt x="1535" y="430"/>
                      <a:pt x="1537" y="400"/>
                    </a:cubicBezTo>
                    <a:cubicBezTo>
                      <a:pt x="1539" y="368"/>
                      <a:pt x="1491" y="368"/>
                      <a:pt x="1504" y="336"/>
                    </a:cubicBezTo>
                    <a:cubicBezTo>
                      <a:pt x="1516" y="304"/>
                      <a:pt x="1502" y="65"/>
                      <a:pt x="1357" y="32"/>
                    </a:cubicBezTo>
                    <a:cubicBezTo>
                      <a:pt x="1213" y="0"/>
                      <a:pt x="827" y="11"/>
                      <a:pt x="691" y="47"/>
                    </a:cubicBezTo>
                    <a:cubicBezTo>
                      <a:pt x="555" y="84"/>
                      <a:pt x="351" y="221"/>
                      <a:pt x="320" y="225"/>
                    </a:cubicBezTo>
                    <a:cubicBezTo>
                      <a:pt x="289" y="229"/>
                      <a:pt x="41" y="310"/>
                      <a:pt x="21" y="353"/>
                    </a:cubicBezTo>
                    <a:cubicBezTo>
                      <a:pt x="0" y="396"/>
                      <a:pt x="41" y="522"/>
                      <a:pt x="41" y="522"/>
                    </a:cubicBezTo>
                    <a:cubicBezTo>
                      <a:pt x="77" y="529"/>
                      <a:pt x="123" y="535"/>
                      <a:pt x="177" y="5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7" name="Freeform 29"/>
              <p:cNvSpPr>
                <a:spLocks/>
              </p:cNvSpPr>
              <p:nvPr/>
            </p:nvSpPr>
            <p:spPr bwMode="auto">
              <a:xfrm>
                <a:off x="6550025" y="5480050"/>
                <a:ext cx="228600" cy="217488"/>
              </a:xfrm>
              <a:custGeom>
                <a:avLst/>
                <a:gdLst/>
                <a:ahLst/>
                <a:cxnLst>
                  <a:cxn ang="0">
                    <a:pos x="151" y="0"/>
                  </a:cxn>
                  <a:cxn ang="0">
                    <a:pos x="0" y="143"/>
                  </a:cxn>
                  <a:cxn ang="0">
                    <a:pos x="0" y="147"/>
                  </a:cxn>
                  <a:cxn ang="0">
                    <a:pos x="151" y="286"/>
                  </a:cxn>
                  <a:cxn ang="0">
                    <a:pos x="301" y="153"/>
                  </a:cxn>
                  <a:cxn ang="0">
                    <a:pos x="301" y="143"/>
                  </a:cxn>
                  <a:cxn ang="0">
                    <a:pos x="151" y="0"/>
                  </a:cxn>
                </a:cxnLst>
                <a:rect l="0" t="0" r="r" b="b"/>
                <a:pathLst>
                  <a:path w="301" h="286">
                    <a:moveTo>
                      <a:pt x="151" y="0"/>
                    </a:moveTo>
                    <a:cubicBezTo>
                      <a:pt x="67" y="0"/>
                      <a:pt x="0" y="64"/>
                      <a:pt x="0" y="143"/>
                    </a:cubicBezTo>
                    <a:cubicBezTo>
                      <a:pt x="0" y="144"/>
                      <a:pt x="0" y="146"/>
                      <a:pt x="0" y="147"/>
                    </a:cubicBezTo>
                    <a:cubicBezTo>
                      <a:pt x="3" y="224"/>
                      <a:pt x="69" y="286"/>
                      <a:pt x="151" y="286"/>
                    </a:cubicBezTo>
                    <a:cubicBezTo>
                      <a:pt x="230" y="286"/>
                      <a:pt x="295" y="227"/>
                      <a:pt x="301" y="153"/>
                    </a:cubicBezTo>
                    <a:cubicBezTo>
                      <a:pt x="301" y="149"/>
                      <a:pt x="301" y="146"/>
                      <a:pt x="301" y="143"/>
                    </a:cubicBezTo>
                    <a:cubicBezTo>
                      <a:pt x="301" y="64"/>
                      <a:pt x="234" y="0"/>
                      <a:pt x="15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8" name="Freeform 30"/>
              <p:cNvSpPr>
                <a:spLocks/>
              </p:cNvSpPr>
              <p:nvPr/>
            </p:nvSpPr>
            <p:spPr bwMode="auto">
              <a:xfrm>
                <a:off x="7246938" y="5480050"/>
                <a:ext cx="230188" cy="217488"/>
              </a:xfrm>
              <a:custGeom>
                <a:avLst/>
                <a:gdLst/>
                <a:ahLst/>
                <a:cxnLst>
                  <a:cxn ang="0">
                    <a:pos x="151" y="0"/>
                  </a:cxn>
                  <a:cxn ang="0">
                    <a:pos x="1" y="132"/>
                  </a:cxn>
                  <a:cxn ang="0">
                    <a:pos x="0" y="143"/>
                  </a:cxn>
                  <a:cxn ang="0">
                    <a:pos x="151" y="286"/>
                  </a:cxn>
                  <a:cxn ang="0">
                    <a:pos x="301" y="143"/>
                  </a:cxn>
                  <a:cxn ang="0">
                    <a:pos x="298" y="113"/>
                  </a:cxn>
                  <a:cxn ang="0">
                    <a:pos x="151" y="0"/>
                  </a:cxn>
                </a:cxnLst>
                <a:rect l="0" t="0" r="r" b="b"/>
                <a:pathLst>
                  <a:path w="301" h="286">
                    <a:moveTo>
                      <a:pt x="151" y="0"/>
                    </a:moveTo>
                    <a:cubicBezTo>
                      <a:pt x="71" y="0"/>
                      <a:pt x="7" y="58"/>
                      <a:pt x="1" y="132"/>
                    </a:cubicBezTo>
                    <a:cubicBezTo>
                      <a:pt x="0" y="135"/>
                      <a:pt x="0" y="139"/>
                      <a:pt x="0" y="143"/>
                    </a:cubicBezTo>
                    <a:cubicBezTo>
                      <a:pt x="0" y="222"/>
                      <a:pt x="67" y="286"/>
                      <a:pt x="151" y="286"/>
                    </a:cubicBezTo>
                    <a:cubicBezTo>
                      <a:pt x="234" y="286"/>
                      <a:pt x="301" y="222"/>
                      <a:pt x="301" y="143"/>
                    </a:cubicBezTo>
                    <a:cubicBezTo>
                      <a:pt x="301" y="132"/>
                      <a:pt x="300" y="122"/>
                      <a:pt x="298" y="113"/>
                    </a:cubicBezTo>
                    <a:cubicBezTo>
                      <a:pt x="283" y="48"/>
                      <a:pt x="223" y="0"/>
                      <a:pt x="15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16" name="Grupo 426"/>
            <p:cNvGrpSpPr/>
            <p:nvPr/>
          </p:nvGrpSpPr>
          <p:grpSpPr>
            <a:xfrm flipH="1">
              <a:off x="8208462" y="2164278"/>
              <a:ext cx="458431" cy="252651"/>
              <a:chOff x="4398963" y="4824413"/>
              <a:chExt cx="1716087" cy="889000"/>
            </a:xfrm>
            <a:solidFill>
              <a:srgbClr val="0070C0"/>
            </a:solidFill>
          </p:grpSpPr>
          <p:sp>
            <p:nvSpPr>
              <p:cNvPr id="70" name="Freeform 31"/>
              <p:cNvSpPr>
                <a:spLocks noEditPoints="1"/>
              </p:cNvSpPr>
              <p:nvPr/>
            </p:nvSpPr>
            <p:spPr bwMode="auto">
              <a:xfrm>
                <a:off x="5668963" y="5475288"/>
                <a:ext cx="292100" cy="238125"/>
              </a:xfrm>
              <a:custGeom>
                <a:avLst/>
                <a:gdLst/>
                <a:ahLst/>
                <a:cxnLst>
                  <a:cxn ang="0">
                    <a:pos x="191" y="0"/>
                  </a:cxn>
                  <a:cxn ang="0">
                    <a:pos x="0" y="156"/>
                  </a:cxn>
                  <a:cxn ang="0">
                    <a:pos x="191" y="313"/>
                  </a:cxn>
                  <a:cxn ang="0">
                    <a:pos x="382" y="156"/>
                  </a:cxn>
                  <a:cxn ang="0">
                    <a:pos x="191" y="0"/>
                  </a:cxn>
                  <a:cxn ang="0">
                    <a:pos x="191" y="202"/>
                  </a:cxn>
                  <a:cxn ang="0">
                    <a:pos x="135" y="156"/>
                  </a:cxn>
                  <a:cxn ang="0">
                    <a:pos x="191" y="110"/>
                  </a:cxn>
                  <a:cxn ang="0">
                    <a:pos x="247" y="156"/>
                  </a:cxn>
                  <a:cxn ang="0">
                    <a:pos x="191" y="202"/>
                  </a:cxn>
                </a:cxnLst>
                <a:rect l="0" t="0" r="r" b="b"/>
                <a:pathLst>
                  <a:path w="382" h="313">
                    <a:moveTo>
                      <a:pt x="191" y="0"/>
                    </a:moveTo>
                    <a:cubicBezTo>
                      <a:pt x="85" y="0"/>
                      <a:pt x="0" y="70"/>
                      <a:pt x="0" y="156"/>
                    </a:cubicBezTo>
                    <a:cubicBezTo>
                      <a:pt x="0" y="243"/>
                      <a:pt x="85" y="313"/>
                      <a:pt x="191" y="313"/>
                    </a:cubicBezTo>
                    <a:cubicBezTo>
                      <a:pt x="296" y="313"/>
                      <a:pt x="382" y="243"/>
                      <a:pt x="382" y="156"/>
                    </a:cubicBezTo>
                    <a:cubicBezTo>
                      <a:pt x="382" y="70"/>
                      <a:pt x="296" y="0"/>
                      <a:pt x="191" y="0"/>
                    </a:cubicBezTo>
                    <a:close/>
                    <a:moveTo>
                      <a:pt x="191" y="202"/>
                    </a:moveTo>
                    <a:cubicBezTo>
                      <a:pt x="160" y="202"/>
                      <a:pt x="135" y="182"/>
                      <a:pt x="135" y="156"/>
                    </a:cubicBezTo>
                    <a:cubicBezTo>
                      <a:pt x="135" y="131"/>
                      <a:pt x="160" y="110"/>
                      <a:pt x="191" y="110"/>
                    </a:cubicBezTo>
                    <a:cubicBezTo>
                      <a:pt x="222" y="110"/>
                      <a:pt x="247" y="131"/>
                      <a:pt x="247" y="156"/>
                    </a:cubicBezTo>
                    <a:cubicBezTo>
                      <a:pt x="247" y="182"/>
                      <a:pt x="222" y="202"/>
                      <a:pt x="191" y="20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1" name="Freeform 32"/>
              <p:cNvSpPr>
                <a:spLocks noEditPoints="1"/>
              </p:cNvSpPr>
              <p:nvPr/>
            </p:nvSpPr>
            <p:spPr bwMode="auto">
              <a:xfrm>
                <a:off x="5514975" y="4978400"/>
                <a:ext cx="600075" cy="603250"/>
              </a:xfrm>
              <a:custGeom>
                <a:avLst/>
                <a:gdLst/>
                <a:ahLst/>
                <a:cxnLst>
                  <a:cxn ang="0">
                    <a:pos x="376" y="0"/>
                  </a:cxn>
                  <a:cxn ang="0">
                    <a:pos x="45" y="0"/>
                  </a:cxn>
                  <a:cxn ang="0">
                    <a:pos x="0" y="37"/>
                  </a:cxn>
                  <a:cxn ang="0">
                    <a:pos x="0" y="756"/>
                  </a:cxn>
                  <a:cxn ang="0">
                    <a:pos x="45" y="793"/>
                  </a:cxn>
                  <a:cxn ang="0">
                    <a:pos x="93" y="793"/>
                  </a:cxn>
                  <a:cxn ang="0">
                    <a:pos x="138" y="762"/>
                  </a:cxn>
                  <a:cxn ang="0">
                    <a:pos x="394" y="582"/>
                  </a:cxn>
                  <a:cxn ang="0">
                    <a:pos x="650" y="762"/>
                  </a:cxn>
                  <a:cxn ang="0">
                    <a:pos x="695" y="793"/>
                  </a:cxn>
                  <a:cxn ang="0">
                    <a:pos x="743" y="793"/>
                  </a:cxn>
                  <a:cxn ang="0">
                    <a:pos x="788" y="756"/>
                  </a:cxn>
                  <a:cxn ang="0">
                    <a:pos x="788" y="397"/>
                  </a:cxn>
                  <a:cxn ang="0">
                    <a:pos x="777" y="373"/>
                  </a:cxn>
                  <a:cxn ang="0">
                    <a:pos x="410" y="14"/>
                  </a:cxn>
                  <a:cxn ang="0">
                    <a:pos x="376" y="0"/>
                  </a:cxn>
                  <a:cxn ang="0">
                    <a:pos x="90" y="295"/>
                  </a:cxn>
                  <a:cxn ang="0">
                    <a:pos x="90" y="111"/>
                  </a:cxn>
                  <a:cxn ang="0">
                    <a:pos x="135" y="74"/>
                  </a:cxn>
                  <a:cxn ang="0">
                    <a:pos x="333" y="74"/>
                  </a:cxn>
                  <a:cxn ang="0">
                    <a:pos x="368" y="87"/>
                  </a:cxn>
                  <a:cxn ang="0">
                    <a:pos x="556" y="272"/>
                  </a:cxn>
                  <a:cxn ang="0">
                    <a:pos x="521" y="332"/>
                  </a:cxn>
                  <a:cxn ang="0">
                    <a:pos x="135" y="332"/>
                  </a:cxn>
                  <a:cxn ang="0">
                    <a:pos x="90" y="295"/>
                  </a:cxn>
                </a:cxnLst>
                <a:rect l="0" t="0" r="r" b="b"/>
                <a:pathLst>
                  <a:path w="788" h="793">
                    <a:moveTo>
                      <a:pt x="376" y="0"/>
                    </a:moveTo>
                    <a:lnTo>
                      <a:pt x="45" y="0"/>
                    </a:lnTo>
                    <a:cubicBezTo>
                      <a:pt x="20" y="0"/>
                      <a:pt x="0" y="17"/>
                      <a:pt x="0" y="37"/>
                    </a:cubicBezTo>
                    <a:lnTo>
                      <a:pt x="0" y="756"/>
                    </a:lnTo>
                    <a:cubicBezTo>
                      <a:pt x="0" y="777"/>
                      <a:pt x="20" y="793"/>
                      <a:pt x="45" y="793"/>
                    </a:cubicBezTo>
                    <a:lnTo>
                      <a:pt x="93" y="793"/>
                    </a:lnTo>
                    <a:cubicBezTo>
                      <a:pt x="115" y="793"/>
                      <a:pt x="135" y="780"/>
                      <a:pt x="138" y="762"/>
                    </a:cubicBezTo>
                    <a:cubicBezTo>
                      <a:pt x="155" y="651"/>
                      <a:pt x="263" y="582"/>
                      <a:pt x="394" y="582"/>
                    </a:cubicBezTo>
                    <a:cubicBezTo>
                      <a:pt x="525" y="582"/>
                      <a:pt x="633" y="651"/>
                      <a:pt x="650" y="762"/>
                    </a:cubicBezTo>
                    <a:cubicBezTo>
                      <a:pt x="653" y="780"/>
                      <a:pt x="673" y="793"/>
                      <a:pt x="695" y="793"/>
                    </a:cubicBezTo>
                    <a:lnTo>
                      <a:pt x="743" y="793"/>
                    </a:lnTo>
                    <a:cubicBezTo>
                      <a:pt x="768" y="793"/>
                      <a:pt x="788" y="777"/>
                      <a:pt x="788" y="756"/>
                    </a:cubicBezTo>
                    <a:lnTo>
                      <a:pt x="788" y="397"/>
                    </a:lnTo>
                    <a:cubicBezTo>
                      <a:pt x="788" y="388"/>
                      <a:pt x="784" y="380"/>
                      <a:pt x="777" y="373"/>
                    </a:cubicBezTo>
                    <a:lnTo>
                      <a:pt x="410" y="14"/>
                    </a:lnTo>
                    <a:cubicBezTo>
                      <a:pt x="402" y="5"/>
                      <a:pt x="389" y="0"/>
                      <a:pt x="376" y="0"/>
                    </a:cubicBezTo>
                    <a:close/>
                    <a:moveTo>
                      <a:pt x="90" y="295"/>
                    </a:moveTo>
                    <a:lnTo>
                      <a:pt x="90" y="111"/>
                    </a:lnTo>
                    <a:cubicBezTo>
                      <a:pt x="90" y="91"/>
                      <a:pt x="110" y="74"/>
                      <a:pt x="135" y="74"/>
                    </a:cubicBezTo>
                    <a:lnTo>
                      <a:pt x="333" y="74"/>
                    </a:lnTo>
                    <a:cubicBezTo>
                      <a:pt x="347" y="74"/>
                      <a:pt x="359" y="79"/>
                      <a:pt x="368" y="87"/>
                    </a:cubicBezTo>
                    <a:lnTo>
                      <a:pt x="556" y="272"/>
                    </a:lnTo>
                    <a:cubicBezTo>
                      <a:pt x="580" y="296"/>
                      <a:pt x="559" y="332"/>
                      <a:pt x="521" y="332"/>
                    </a:cubicBezTo>
                    <a:lnTo>
                      <a:pt x="135" y="332"/>
                    </a:lnTo>
                    <a:cubicBezTo>
                      <a:pt x="110" y="332"/>
                      <a:pt x="90" y="316"/>
                      <a:pt x="90" y="29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2" name="Freeform 33"/>
              <p:cNvSpPr>
                <a:spLocks/>
              </p:cNvSpPr>
              <p:nvPr/>
            </p:nvSpPr>
            <p:spPr bwMode="auto">
              <a:xfrm>
                <a:off x="4398963" y="4824413"/>
                <a:ext cx="1047750" cy="757238"/>
              </a:xfrm>
              <a:custGeom>
                <a:avLst/>
                <a:gdLst/>
                <a:ahLst/>
                <a:cxnLst>
                  <a:cxn ang="0">
                    <a:pos x="45" y="995"/>
                  </a:cxn>
                  <a:cxn ang="0">
                    <a:pos x="161" y="995"/>
                  </a:cxn>
                  <a:cxn ang="0">
                    <a:pos x="206" y="964"/>
                  </a:cxn>
                  <a:cxn ang="0">
                    <a:pos x="462" y="784"/>
                  </a:cxn>
                  <a:cxn ang="0">
                    <a:pos x="718" y="964"/>
                  </a:cxn>
                  <a:cxn ang="0">
                    <a:pos x="763" y="995"/>
                  </a:cxn>
                  <a:cxn ang="0">
                    <a:pos x="1329" y="995"/>
                  </a:cxn>
                  <a:cxn ang="0">
                    <a:pos x="1374" y="958"/>
                  </a:cxn>
                  <a:cxn ang="0">
                    <a:pos x="1374" y="36"/>
                  </a:cxn>
                  <a:cxn ang="0">
                    <a:pos x="1329" y="0"/>
                  </a:cxn>
                  <a:cxn ang="0">
                    <a:pos x="45" y="0"/>
                  </a:cxn>
                  <a:cxn ang="0">
                    <a:pos x="0" y="36"/>
                  </a:cxn>
                  <a:cxn ang="0">
                    <a:pos x="0" y="958"/>
                  </a:cxn>
                  <a:cxn ang="0">
                    <a:pos x="45" y="995"/>
                  </a:cxn>
                </a:cxnLst>
                <a:rect l="0" t="0" r="r" b="b"/>
                <a:pathLst>
                  <a:path w="1374" h="995">
                    <a:moveTo>
                      <a:pt x="45" y="995"/>
                    </a:moveTo>
                    <a:lnTo>
                      <a:pt x="161" y="995"/>
                    </a:lnTo>
                    <a:cubicBezTo>
                      <a:pt x="183" y="995"/>
                      <a:pt x="203" y="982"/>
                      <a:pt x="206" y="964"/>
                    </a:cubicBezTo>
                    <a:cubicBezTo>
                      <a:pt x="223" y="853"/>
                      <a:pt x="331" y="784"/>
                      <a:pt x="462" y="784"/>
                    </a:cubicBezTo>
                    <a:cubicBezTo>
                      <a:pt x="593" y="784"/>
                      <a:pt x="701" y="853"/>
                      <a:pt x="718" y="964"/>
                    </a:cubicBezTo>
                    <a:cubicBezTo>
                      <a:pt x="721" y="982"/>
                      <a:pt x="741" y="995"/>
                      <a:pt x="763" y="995"/>
                    </a:cubicBezTo>
                    <a:lnTo>
                      <a:pt x="1329" y="995"/>
                    </a:lnTo>
                    <a:cubicBezTo>
                      <a:pt x="1354" y="995"/>
                      <a:pt x="1374" y="979"/>
                      <a:pt x="1374" y="958"/>
                    </a:cubicBezTo>
                    <a:lnTo>
                      <a:pt x="1374" y="36"/>
                    </a:lnTo>
                    <a:cubicBezTo>
                      <a:pt x="1374" y="16"/>
                      <a:pt x="1354" y="0"/>
                      <a:pt x="1329" y="0"/>
                    </a:cubicBezTo>
                    <a:lnTo>
                      <a:pt x="45" y="0"/>
                    </a:lnTo>
                    <a:cubicBezTo>
                      <a:pt x="21" y="0"/>
                      <a:pt x="0" y="16"/>
                      <a:pt x="0" y="36"/>
                    </a:cubicBezTo>
                    <a:lnTo>
                      <a:pt x="0" y="958"/>
                    </a:lnTo>
                    <a:cubicBezTo>
                      <a:pt x="0" y="979"/>
                      <a:pt x="21" y="995"/>
                      <a:pt x="45" y="99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3" name="Freeform 34"/>
              <p:cNvSpPr>
                <a:spLocks noEditPoints="1"/>
              </p:cNvSpPr>
              <p:nvPr/>
            </p:nvSpPr>
            <p:spPr bwMode="auto">
              <a:xfrm>
                <a:off x="4605338" y="5475288"/>
                <a:ext cx="292100" cy="238125"/>
              </a:xfrm>
              <a:custGeom>
                <a:avLst/>
                <a:gdLst/>
                <a:ahLst/>
                <a:cxnLst>
                  <a:cxn ang="0">
                    <a:pos x="191" y="0"/>
                  </a:cxn>
                  <a:cxn ang="0">
                    <a:pos x="0" y="156"/>
                  </a:cxn>
                  <a:cxn ang="0">
                    <a:pos x="191" y="313"/>
                  </a:cxn>
                  <a:cxn ang="0">
                    <a:pos x="382" y="156"/>
                  </a:cxn>
                  <a:cxn ang="0">
                    <a:pos x="191" y="0"/>
                  </a:cxn>
                  <a:cxn ang="0">
                    <a:pos x="191" y="202"/>
                  </a:cxn>
                  <a:cxn ang="0">
                    <a:pos x="135" y="156"/>
                  </a:cxn>
                  <a:cxn ang="0">
                    <a:pos x="191" y="110"/>
                  </a:cxn>
                  <a:cxn ang="0">
                    <a:pos x="247" y="156"/>
                  </a:cxn>
                  <a:cxn ang="0">
                    <a:pos x="191" y="202"/>
                  </a:cxn>
                </a:cxnLst>
                <a:rect l="0" t="0" r="r" b="b"/>
                <a:pathLst>
                  <a:path w="382" h="313">
                    <a:moveTo>
                      <a:pt x="191" y="0"/>
                    </a:moveTo>
                    <a:cubicBezTo>
                      <a:pt x="85" y="0"/>
                      <a:pt x="0" y="70"/>
                      <a:pt x="0" y="156"/>
                    </a:cubicBezTo>
                    <a:cubicBezTo>
                      <a:pt x="0" y="243"/>
                      <a:pt x="85" y="313"/>
                      <a:pt x="191" y="313"/>
                    </a:cubicBezTo>
                    <a:cubicBezTo>
                      <a:pt x="297" y="313"/>
                      <a:pt x="382" y="243"/>
                      <a:pt x="382" y="156"/>
                    </a:cubicBezTo>
                    <a:cubicBezTo>
                      <a:pt x="382" y="70"/>
                      <a:pt x="297" y="0"/>
                      <a:pt x="191" y="0"/>
                    </a:cubicBezTo>
                    <a:close/>
                    <a:moveTo>
                      <a:pt x="191" y="202"/>
                    </a:moveTo>
                    <a:cubicBezTo>
                      <a:pt x="160" y="202"/>
                      <a:pt x="135" y="182"/>
                      <a:pt x="135" y="156"/>
                    </a:cubicBezTo>
                    <a:cubicBezTo>
                      <a:pt x="135" y="131"/>
                      <a:pt x="160" y="110"/>
                      <a:pt x="191" y="110"/>
                    </a:cubicBezTo>
                    <a:cubicBezTo>
                      <a:pt x="222" y="110"/>
                      <a:pt x="247" y="131"/>
                      <a:pt x="247" y="156"/>
                    </a:cubicBezTo>
                    <a:cubicBezTo>
                      <a:pt x="247" y="182"/>
                      <a:pt x="222" y="202"/>
                      <a:pt x="191" y="20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grpSp>
          <p:nvGrpSpPr>
            <p:cNvPr id="18" name="Agrupar 12"/>
            <p:cNvGrpSpPr/>
            <p:nvPr/>
          </p:nvGrpSpPr>
          <p:grpSpPr>
            <a:xfrm>
              <a:off x="7893374" y="2156482"/>
              <a:ext cx="208378" cy="290761"/>
              <a:chOff x="7916848" y="2189495"/>
              <a:chExt cx="208378" cy="290761"/>
            </a:xfrm>
          </p:grpSpPr>
          <p:grpSp>
            <p:nvGrpSpPr>
              <p:cNvPr id="20" name="Grupo 417"/>
              <p:cNvGrpSpPr/>
              <p:nvPr/>
            </p:nvGrpSpPr>
            <p:grpSpPr>
              <a:xfrm>
                <a:off x="7916848" y="2215596"/>
                <a:ext cx="208378" cy="264660"/>
                <a:chOff x="1560512" y="3495675"/>
                <a:chExt cx="723901" cy="860426"/>
              </a:xfrm>
              <a:solidFill>
                <a:srgbClr val="0070C0"/>
              </a:solidFill>
            </p:grpSpPr>
            <p:sp>
              <p:nvSpPr>
                <p:cNvPr id="75" name="Oval 24"/>
                <p:cNvSpPr>
                  <a:spLocks noChangeArrowheads="1"/>
                </p:cNvSpPr>
                <p:nvPr/>
              </p:nvSpPr>
              <p:spPr bwMode="auto">
                <a:xfrm>
                  <a:off x="1728788" y="3495675"/>
                  <a:ext cx="374650" cy="322263"/>
                </a:xfrm>
                <a:prstGeom prst="ellipse">
                  <a:avLst/>
                </a:prstGeom>
                <a:grpFill/>
                <a:ln w="952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6" name="Freeform 25"/>
                <p:cNvSpPr>
                  <a:spLocks/>
                </p:cNvSpPr>
                <p:nvPr/>
              </p:nvSpPr>
              <p:spPr bwMode="auto">
                <a:xfrm>
                  <a:off x="1962150" y="3840163"/>
                  <a:ext cx="322263" cy="498475"/>
                </a:xfrm>
                <a:custGeom>
                  <a:avLst/>
                  <a:gdLst/>
                  <a:ahLst/>
                  <a:cxnLst>
                    <a:cxn ang="0">
                      <a:pos x="409" y="653"/>
                    </a:cxn>
                    <a:cxn ang="0">
                      <a:pos x="192" y="52"/>
                    </a:cxn>
                    <a:cxn ang="0">
                      <a:pos x="21" y="644"/>
                    </a:cxn>
                    <a:cxn ang="0">
                      <a:pos x="409" y="653"/>
                    </a:cxn>
                  </a:cxnLst>
                  <a:rect l="0" t="0" r="r" b="b"/>
                  <a:pathLst>
                    <a:path w="422" h="653">
                      <a:moveTo>
                        <a:pt x="409" y="653"/>
                      </a:moveTo>
                      <a:cubicBezTo>
                        <a:pt x="422" y="254"/>
                        <a:pt x="286" y="84"/>
                        <a:pt x="192" y="52"/>
                      </a:cubicBezTo>
                      <a:cubicBezTo>
                        <a:pt x="33" y="0"/>
                        <a:pt x="0" y="97"/>
                        <a:pt x="21" y="644"/>
                      </a:cubicBezTo>
                      <a:cubicBezTo>
                        <a:pt x="133" y="645"/>
                        <a:pt x="305" y="648"/>
                        <a:pt x="409" y="653"/>
                      </a:cubicBezTo>
                      <a:close/>
                    </a:path>
                  </a:pathLst>
                </a:custGeom>
                <a:grpFill/>
                <a:ln w="952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7" name="Freeform 26"/>
                <p:cNvSpPr>
                  <a:spLocks/>
                </p:cNvSpPr>
                <p:nvPr/>
              </p:nvSpPr>
              <p:spPr bwMode="auto">
                <a:xfrm>
                  <a:off x="1663700" y="3822700"/>
                  <a:ext cx="506413" cy="523875"/>
                </a:xfrm>
                <a:custGeom>
                  <a:avLst/>
                  <a:gdLst/>
                  <a:ahLst/>
                  <a:cxnLst>
                    <a:cxn ang="0">
                      <a:pos x="640" y="687"/>
                    </a:cxn>
                    <a:cxn ang="0">
                      <a:pos x="332" y="7"/>
                    </a:cxn>
                    <a:cxn ang="0">
                      <a:pos x="28" y="678"/>
                    </a:cxn>
                    <a:cxn ang="0">
                      <a:pos x="339" y="680"/>
                    </a:cxn>
                    <a:cxn ang="0">
                      <a:pos x="640" y="687"/>
                    </a:cxn>
                  </a:cxnLst>
                  <a:rect l="0" t="0" r="r" b="b"/>
                  <a:pathLst>
                    <a:path w="665" h="687">
                      <a:moveTo>
                        <a:pt x="640" y="687"/>
                      </a:moveTo>
                      <a:cubicBezTo>
                        <a:pt x="665" y="206"/>
                        <a:pt x="539" y="12"/>
                        <a:pt x="332" y="7"/>
                      </a:cubicBezTo>
                      <a:cubicBezTo>
                        <a:pt x="99" y="0"/>
                        <a:pt x="0" y="213"/>
                        <a:pt x="28" y="678"/>
                      </a:cubicBezTo>
                      <a:cubicBezTo>
                        <a:pt x="116" y="678"/>
                        <a:pt x="228" y="679"/>
                        <a:pt x="339" y="680"/>
                      </a:cubicBezTo>
                      <a:cubicBezTo>
                        <a:pt x="449" y="682"/>
                        <a:pt x="558" y="684"/>
                        <a:pt x="640" y="687"/>
                      </a:cubicBezTo>
                      <a:close/>
                    </a:path>
                  </a:pathLst>
                </a:custGeom>
                <a:grpFill/>
                <a:ln w="952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  <p:sp>
              <p:nvSpPr>
                <p:cNvPr id="78" name="Freeform 27"/>
                <p:cNvSpPr>
                  <a:spLocks/>
                </p:cNvSpPr>
                <p:nvPr/>
              </p:nvSpPr>
              <p:spPr bwMode="auto">
                <a:xfrm>
                  <a:off x="1560512" y="3836988"/>
                  <a:ext cx="309563" cy="519113"/>
                </a:xfrm>
                <a:custGeom>
                  <a:avLst/>
                  <a:gdLst/>
                  <a:ahLst/>
                  <a:cxnLst>
                    <a:cxn ang="0">
                      <a:pos x="14" y="680"/>
                    </a:cxn>
                    <a:cxn ang="0">
                      <a:pos x="242" y="55"/>
                    </a:cxn>
                    <a:cxn ang="0">
                      <a:pos x="255" y="652"/>
                    </a:cxn>
                    <a:cxn ang="0">
                      <a:pos x="14" y="680"/>
                    </a:cxn>
                  </a:cxnLst>
                  <a:rect l="0" t="0" r="r" b="b"/>
                  <a:pathLst>
                    <a:path w="408" h="680">
                      <a:moveTo>
                        <a:pt x="14" y="680"/>
                      </a:moveTo>
                      <a:cubicBezTo>
                        <a:pt x="0" y="264"/>
                        <a:pt x="143" y="87"/>
                        <a:pt x="242" y="55"/>
                      </a:cubicBezTo>
                      <a:cubicBezTo>
                        <a:pt x="408" y="0"/>
                        <a:pt x="277" y="83"/>
                        <a:pt x="255" y="652"/>
                      </a:cubicBezTo>
                      <a:cubicBezTo>
                        <a:pt x="138" y="652"/>
                        <a:pt x="123" y="674"/>
                        <a:pt x="14" y="680"/>
                      </a:cubicBezTo>
                      <a:close/>
                    </a:path>
                  </a:pathLst>
                </a:custGeom>
                <a:grpFill/>
                <a:ln w="952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t-BR"/>
                </a:p>
              </p:txBody>
            </p:sp>
          </p:grpSp>
          <p:sp>
            <p:nvSpPr>
              <p:cNvPr id="8" name="Forma Livre 7"/>
              <p:cNvSpPr/>
              <p:nvPr/>
            </p:nvSpPr>
            <p:spPr>
              <a:xfrm rot="21325121">
                <a:off x="7959370" y="2189495"/>
                <a:ext cx="135508" cy="57894"/>
              </a:xfrm>
              <a:custGeom>
                <a:avLst/>
                <a:gdLst>
                  <a:gd name="connsiteX0" fmla="*/ 22860 w 297180"/>
                  <a:gd name="connsiteY0" fmla="*/ 83820 h 137160"/>
                  <a:gd name="connsiteX1" fmla="*/ 57150 w 297180"/>
                  <a:gd name="connsiteY1" fmla="*/ 11430 h 137160"/>
                  <a:gd name="connsiteX2" fmla="*/ 118110 w 297180"/>
                  <a:gd name="connsiteY2" fmla="*/ 0 h 137160"/>
                  <a:gd name="connsiteX3" fmla="*/ 160020 w 297180"/>
                  <a:gd name="connsiteY3" fmla="*/ 26670 h 137160"/>
                  <a:gd name="connsiteX4" fmla="*/ 175260 w 297180"/>
                  <a:gd name="connsiteY4" fmla="*/ 60960 h 137160"/>
                  <a:gd name="connsiteX5" fmla="*/ 182880 w 297180"/>
                  <a:gd name="connsiteY5" fmla="*/ 102870 h 137160"/>
                  <a:gd name="connsiteX6" fmla="*/ 297180 w 297180"/>
                  <a:gd name="connsiteY6" fmla="*/ 91440 h 137160"/>
                  <a:gd name="connsiteX7" fmla="*/ 285750 w 297180"/>
                  <a:gd name="connsiteY7" fmla="*/ 129540 h 137160"/>
                  <a:gd name="connsiteX8" fmla="*/ 198120 w 297180"/>
                  <a:gd name="connsiteY8" fmla="*/ 137160 h 137160"/>
                  <a:gd name="connsiteX9" fmla="*/ 0 w 297180"/>
                  <a:gd name="connsiteY9" fmla="*/ 133350 h 137160"/>
                  <a:gd name="connsiteX10" fmla="*/ 22860 w 297180"/>
                  <a:gd name="connsiteY10" fmla="*/ 83820 h 137160"/>
                  <a:gd name="connsiteX0" fmla="*/ 22860 w 297180"/>
                  <a:gd name="connsiteY0" fmla="*/ 85111 h 138451"/>
                  <a:gd name="connsiteX1" fmla="*/ 57150 w 297180"/>
                  <a:gd name="connsiteY1" fmla="*/ 12721 h 138451"/>
                  <a:gd name="connsiteX2" fmla="*/ 118110 w 297180"/>
                  <a:gd name="connsiteY2" fmla="*/ 1291 h 138451"/>
                  <a:gd name="connsiteX3" fmla="*/ 160020 w 297180"/>
                  <a:gd name="connsiteY3" fmla="*/ 27961 h 138451"/>
                  <a:gd name="connsiteX4" fmla="*/ 175260 w 297180"/>
                  <a:gd name="connsiteY4" fmla="*/ 62251 h 138451"/>
                  <a:gd name="connsiteX5" fmla="*/ 182880 w 297180"/>
                  <a:gd name="connsiteY5" fmla="*/ 104161 h 138451"/>
                  <a:gd name="connsiteX6" fmla="*/ 297180 w 297180"/>
                  <a:gd name="connsiteY6" fmla="*/ 92731 h 138451"/>
                  <a:gd name="connsiteX7" fmla="*/ 285750 w 297180"/>
                  <a:gd name="connsiteY7" fmla="*/ 130831 h 138451"/>
                  <a:gd name="connsiteX8" fmla="*/ 198120 w 297180"/>
                  <a:gd name="connsiteY8" fmla="*/ 138451 h 138451"/>
                  <a:gd name="connsiteX9" fmla="*/ 0 w 297180"/>
                  <a:gd name="connsiteY9" fmla="*/ 134641 h 138451"/>
                  <a:gd name="connsiteX10" fmla="*/ 22860 w 297180"/>
                  <a:gd name="connsiteY10" fmla="*/ 85111 h 138451"/>
                  <a:gd name="connsiteX0" fmla="*/ 22860 w 297180"/>
                  <a:gd name="connsiteY0" fmla="*/ 87922 h 141262"/>
                  <a:gd name="connsiteX1" fmla="*/ 57150 w 297180"/>
                  <a:gd name="connsiteY1" fmla="*/ 15532 h 141262"/>
                  <a:gd name="connsiteX2" fmla="*/ 118110 w 297180"/>
                  <a:gd name="connsiteY2" fmla="*/ 4102 h 141262"/>
                  <a:gd name="connsiteX3" fmla="*/ 160020 w 297180"/>
                  <a:gd name="connsiteY3" fmla="*/ 30772 h 141262"/>
                  <a:gd name="connsiteX4" fmla="*/ 175260 w 297180"/>
                  <a:gd name="connsiteY4" fmla="*/ 65062 h 141262"/>
                  <a:gd name="connsiteX5" fmla="*/ 182880 w 297180"/>
                  <a:gd name="connsiteY5" fmla="*/ 106972 h 141262"/>
                  <a:gd name="connsiteX6" fmla="*/ 297180 w 297180"/>
                  <a:gd name="connsiteY6" fmla="*/ 95542 h 141262"/>
                  <a:gd name="connsiteX7" fmla="*/ 285750 w 297180"/>
                  <a:gd name="connsiteY7" fmla="*/ 133642 h 141262"/>
                  <a:gd name="connsiteX8" fmla="*/ 198120 w 297180"/>
                  <a:gd name="connsiteY8" fmla="*/ 141262 h 141262"/>
                  <a:gd name="connsiteX9" fmla="*/ 0 w 297180"/>
                  <a:gd name="connsiteY9" fmla="*/ 137452 h 141262"/>
                  <a:gd name="connsiteX10" fmla="*/ 22860 w 297180"/>
                  <a:gd name="connsiteY10" fmla="*/ 87922 h 141262"/>
                  <a:gd name="connsiteX0" fmla="*/ 32950 w 307270"/>
                  <a:gd name="connsiteY0" fmla="*/ 87922 h 141262"/>
                  <a:gd name="connsiteX1" fmla="*/ 67240 w 307270"/>
                  <a:gd name="connsiteY1" fmla="*/ 15532 h 141262"/>
                  <a:gd name="connsiteX2" fmla="*/ 128200 w 307270"/>
                  <a:gd name="connsiteY2" fmla="*/ 4102 h 141262"/>
                  <a:gd name="connsiteX3" fmla="*/ 170110 w 307270"/>
                  <a:gd name="connsiteY3" fmla="*/ 30772 h 141262"/>
                  <a:gd name="connsiteX4" fmla="*/ 185350 w 307270"/>
                  <a:gd name="connsiteY4" fmla="*/ 65062 h 141262"/>
                  <a:gd name="connsiteX5" fmla="*/ 192970 w 307270"/>
                  <a:gd name="connsiteY5" fmla="*/ 106972 h 141262"/>
                  <a:gd name="connsiteX6" fmla="*/ 307270 w 307270"/>
                  <a:gd name="connsiteY6" fmla="*/ 95542 h 141262"/>
                  <a:gd name="connsiteX7" fmla="*/ 295840 w 307270"/>
                  <a:gd name="connsiteY7" fmla="*/ 133642 h 141262"/>
                  <a:gd name="connsiteX8" fmla="*/ 208210 w 307270"/>
                  <a:gd name="connsiteY8" fmla="*/ 141262 h 141262"/>
                  <a:gd name="connsiteX9" fmla="*/ 10090 w 307270"/>
                  <a:gd name="connsiteY9" fmla="*/ 137452 h 141262"/>
                  <a:gd name="connsiteX10" fmla="*/ 32950 w 307270"/>
                  <a:gd name="connsiteY10" fmla="*/ 87922 h 141262"/>
                  <a:gd name="connsiteX0" fmla="*/ 17976 w 311346"/>
                  <a:gd name="connsiteY0" fmla="*/ 103727 h 141827"/>
                  <a:gd name="connsiteX1" fmla="*/ 71316 w 311346"/>
                  <a:gd name="connsiteY1" fmla="*/ 16097 h 141827"/>
                  <a:gd name="connsiteX2" fmla="*/ 132276 w 311346"/>
                  <a:gd name="connsiteY2" fmla="*/ 4667 h 141827"/>
                  <a:gd name="connsiteX3" fmla="*/ 174186 w 311346"/>
                  <a:gd name="connsiteY3" fmla="*/ 31337 h 141827"/>
                  <a:gd name="connsiteX4" fmla="*/ 189426 w 311346"/>
                  <a:gd name="connsiteY4" fmla="*/ 65627 h 141827"/>
                  <a:gd name="connsiteX5" fmla="*/ 197046 w 311346"/>
                  <a:gd name="connsiteY5" fmla="*/ 107537 h 141827"/>
                  <a:gd name="connsiteX6" fmla="*/ 311346 w 311346"/>
                  <a:gd name="connsiteY6" fmla="*/ 96107 h 141827"/>
                  <a:gd name="connsiteX7" fmla="*/ 299916 w 311346"/>
                  <a:gd name="connsiteY7" fmla="*/ 134207 h 141827"/>
                  <a:gd name="connsiteX8" fmla="*/ 212286 w 311346"/>
                  <a:gd name="connsiteY8" fmla="*/ 141827 h 141827"/>
                  <a:gd name="connsiteX9" fmla="*/ 14166 w 311346"/>
                  <a:gd name="connsiteY9" fmla="*/ 138017 h 141827"/>
                  <a:gd name="connsiteX10" fmla="*/ 17976 w 311346"/>
                  <a:gd name="connsiteY10" fmla="*/ 103727 h 141827"/>
                  <a:gd name="connsiteX0" fmla="*/ 17976 w 319677"/>
                  <a:gd name="connsiteY0" fmla="*/ 103727 h 141827"/>
                  <a:gd name="connsiteX1" fmla="*/ 71316 w 319677"/>
                  <a:gd name="connsiteY1" fmla="*/ 16097 h 141827"/>
                  <a:gd name="connsiteX2" fmla="*/ 132276 w 319677"/>
                  <a:gd name="connsiteY2" fmla="*/ 4667 h 141827"/>
                  <a:gd name="connsiteX3" fmla="*/ 174186 w 319677"/>
                  <a:gd name="connsiteY3" fmla="*/ 31337 h 141827"/>
                  <a:gd name="connsiteX4" fmla="*/ 189426 w 319677"/>
                  <a:gd name="connsiteY4" fmla="*/ 65627 h 141827"/>
                  <a:gd name="connsiteX5" fmla="*/ 197046 w 319677"/>
                  <a:gd name="connsiteY5" fmla="*/ 107537 h 141827"/>
                  <a:gd name="connsiteX6" fmla="*/ 311346 w 319677"/>
                  <a:gd name="connsiteY6" fmla="*/ 96107 h 141827"/>
                  <a:gd name="connsiteX7" fmla="*/ 299916 w 319677"/>
                  <a:gd name="connsiteY7" fmla="*/ 134207 h 141827"/>
                  <a:gd name="connsiteX8" fmla="*/ 212286 w 319677"/>
                  <a:gd name="connsiteY8" fmla="*/ 141827 h 141827"/>
                  <a:gd name="connsiteX9" fmla="*/ 14166 w 319677"/>
                  <a:gd name="connsiteY9" fmla="*/ 138017 h 141827"/>
                  <a:gd name="connsiteX10" fmla="*/ 17976 w 319677"/>
                  <a:gd name="connsiteY10" fmla="*/ 103727 h 141827"/>
                  <a:gd name="connsiteX0" fmla="*/ 17976 w 311612"/>
                  <a:gd name="connsiteY0" fmla="*/ 103727 h 141827"/>
                  <a:gd name="connsiteX1" fmla="*/ 71316 w 311612"/>
                  <a:gd name="connsiteY1" fmla="*/ 16097 h 141827"/>
                  <a:gd name="connsiteX2" fmla="*/ 132276 w 311612"/>
                  <a:gd name="connsiteY2" fmla="*/ 4667 h 141827"/>
                  <a:gd name="connsiteX3" fmla="*/ 174186 w 311612"/>
                  <a:gd name="connsiteY3" fmla="*/ 31337 h 141827"/>
                  <a:gd name="connsiteX4" fmla="*/ 189426 w 311612"/>
                  <a:gd name="connsiteY4" fmla="*/ 65627 h 141827"/>
                  <a:gd name="connsiteX5" fmla="*/ 197046 w 311612"/>
                  <a:gd name="connsiteY5" fmla="*/ 107537 h 141827"/>
                  <a:gd name="connsiteX6" fmla="*/ 298011 w 311612"/>
                  <a:gd name="connsiteY6" fmla="*/ 111347 h 141827"/>
                  <a:gd name="connsiteX7" fmla="*/ 299916 w 311612"/>
                  <a:gd name="connsiteY7" fmla="*/ 134207 h 141827"/>
                  <a:gd name="connsiteX8" fmla="*/ 212286 w 311612"/>
                  <a:gd name="connsiteY8" fmla="*/ 141827 h 141827"/>
                  <a:gd name="connsiteX9" fmla="*/ 14166 w 311612"/>
                  <a:gd name="connsiteY9" fmla="*/ 138017 h 141827"/>
                  <a:gd name="connsiteX10" fmla="*/ 17976 w 311612"/>
                  <a:gd name="connsiteY10" fmla="*/ 103727 h 141827"/>
                  <a:gd name="connsiteX0" fmla="*/ 17976 w 311612"/>
                  <a:gd name="connsiteY0" fmla="*/ 103727 h 138017"/>
                  <a:gd name="connsiteX1" fmla="*/ 71316 w 311612"/>
                  <a:gd name="connsiteY1" fmla="*/ 16097 h 138017"/>
                  <a:gd name="connsiteX2" fmla="*/ 132276 w 311612"/>
                  <a:gd name="connsiteY2" fmla="*/ 4667 h 138017"/>
                  <a:gd name="connsiteX3" fmla="*/ 174186 w 311612"/>
                  <a:gd name="connsiteY3" fmla="*/ 31337 h 138017"/>
                  <a:gd name="connsiteX4" fmla="*/ 189426 w 311612"/>
                  <a:gd name="connsiteY4" fmla="*/ 65627 h 138017"/>
                  <a:gd name="connsiteX5" fmla="*/ 197046 w 311612"/>
                  <a:gd name="connsiteY5" fmla="*/ 107537 h 138017"/>
                  <a:gd name="connsiteX6" fmla="*/ 298011 w 311612"/>
                  <a:gd name="connsiteY6" fmla="*/ 111347 h 138017"/>
                  <a:gd name="connsiteX7" fmla="*/ 299916 w 311612"/>
                  <a:gd name="connsiteY7" fmla="*/ 134207 h 138017"/>
                  <a:gd name="connsiteX8" fmla="*/ 14166 w 311612"/>
                  <a:gd name="connsiteY8" fmla="*/ 138017 h 138017"/>
                  <a:gd name="connsiteX9" fmla="*/ 17976 w 311612"/>
                  <a:gd name="connsiteY9" fmla="*/ 103727 h 138017"/>
                  <a:gd name="connsiteX0" fmla="*/ 17976 w 311612"/>
                  <a:gd name="connsiteY0" fmla="*/ 99060 h 133350"/>
                  <a:gd name="connsiteX1" fmla="*/ 132276 w 311612"/>
                  <a:gd name="connsiteY1" fmla="*/ 0 h 133350"/>
                  <a:gd name="connsiteX2" fmla="*/ 174186 w 311612"/>
                  <a:gd name="connsiteY2" fmla="*/ 26670 h 133350"/>
                  <a:gd name="connsiteX3" fmla="*/ 189426 w 311612"/>
                  <a:gd name="connsiteY3" fmla="*/ 60960 h 133350"/>
                  <a:gd name="connsiteX4" fmla="*/ 197046 w 311612"/>
                  <a:gd name="connsiteY4" fmla="*/ 102870 h 133350"/>
                  <a:gd name="connsiteX5" fmla="*/ 298011 w 311612"/>
                  <a:gd name="connsiteY5" fmla="*/ 106680 h 133350"/>
                  <a:gd name="connsiteX6" fmla="*/ 299916 w 311612"/>
                  <a:gd name="connsiteY6" fmla="*/ 129540 h 133350"/>
                  <a:gd name="connsiteX7" fmla="*/ 14166 w 311612"/>
                  <a:gd name="connsiteY7" fmla="*/ 133350 h 133350"/>
                  <a:gd name="connsiteX8" fmla="*/ 17976 w 311612"/>
                  <a:gd name="connsiteY8" fmla="*/ 99060 h 133350"/>
                  <a:gd name="connsiteX0" fmla="*/ 17990 w 311626"/>
                  <a:gd name="connsiteY0" fmla="*/ 72390 h 106680"/>
                  <a:gd name="connsiteX1" fmla="*/ 71654 w 311626"/>
                  <a:gd name="connsiteY1" fmla="*/ 50551 h 106680"/>
                  <a:gd name="connsiteX2" fmla="*/ 174200 w 311626"/>
                  <a:gd name="connsiteY2" fmla="*/ 0 h 106680"/>
                  <a:gd name="connsiteX3" fmla="*/ 189440 w 311626"/>
                  <a:gd name="connsiteY3" fmla="*/ 34290 h 106680"/>
                  <a:gd name="connsiteX4" fmla="*/ 197060 w 311626"/>
                  <a:gd name="connsiteY4" fmla="*/ 76200 h 106680"/>
                  <a:gd name="connsiteX5" fmla="*/ 298025 w 311626"/>
                  <a:gd name="connsiteY5" fmla="*/ 80010 h 106680"/>
                  <a:gd name="connsiteX6" fmla="*/ 299930 w 311626"/>
                  <a:gd name="connsiteY6" fmla="*/ 102870 h 106680"/>
                  <a:gd name="connsiteX7" fmla="*/ 14180 w 311626"/>
                  <a:gd name="connsiteY7" fmla="*/ 106680 h 106680"/>
                  <a:gd name="connsiteX8" fmla="*/ 17990 w 311626"/>
                  <a:gd name="connsiteY8" fmla="*/ 72390 h 106680"/>
                  <a:gd name="connsiteX0" fmla="*/ 11208 w 308654"/>
                  <a:gd name="connsiteY0" fmla="*/ 106680 h 106680"/>
                  <a:gd name="connsiteX1" fmla="*/ 68682 w 308654"/>
                  <a:gd name="connsiteY1" fmla="*/ 50551 h 106680"/>
                  <a:gd name="connsiteX2" fmla="*/ 171228 w 308654"/>
                  <a:gd name="connsiteY2" fmla="*/ 0 h 106680"/>
                  <a:gd name="connsiteX3" fmla="*/ 186468 w 308654"/>
                  <a:gd name="connsiteY3" fmla="*/ 34290 h 106680"/>
                  <a:gd name="connsiteX4" fmla="*/ 194088 w 308654"/>
                  <a:gd name="connsiteY4" fmla="*/ 76200 h 106680"/>
                  <a:gd name="connsiteX5" fmla="*/ 295053 w 308654"/>
                  <a:gd name="connsiteY5" fmla="*/ 80010 h 106680"/>
                  <a:gd name="connsiteX6" fmla="*/ 296958 w 308654"/>
                  <a:gd name="connsiteY6" fmla="*/ 102870 h 106680"/>
                  <a:gd name="connsiteX7" fmla="*/ 11208 w 308654"/>
                  <a:gd name="connsiteY7" fmla="*/ 106680 h 106680"/>
                  <a:gd name="connsiteX0" fmla="*/ 11208 w 308654"/>
                  <a:gd name="connsiteY0" fmla="*/ 72390 h 72390"/>
                  <a:gd name="connsiteX1" fmla="*/ 68682 w 308654"/>
                  <a:gd name="connsiteY1" fmla="*/ 16261 h 72390"/>
                  <a:gd name="connsiteX2" fmla="*/ 186468 w 308654"/>
                  <a:gd name="connsiteY2" fmla="*/ 0 h 72390"/>
                  <a:gd name="connsiteX3" fmla="*/ 194088 w 308654"/>
                  <a:gd name="connsiteY3" fmla="*/ 41910 h 72390"/>
                  <a:gd name="connsiteX4" fmla="*/ 295053 w 308654"/>
                  <a:gd name="connsiteY4" fmla="*/ 45720 h 72390"/>
                  <a:gd name="connsiteX5" fmla="*/ 296958 w 308654"/>
                  <a:gd name="connsiteY5" fmla="*/ 68580 h 72390"/>
                  <a:gd name="connsiteX6" fmla="*/ 11208 w 308654"/>
                  <a:gd name="connsiteY6" fmla="*/ 72390 h 72390"/>
                  <a:gd name="connsiteX0" fmla="*/ 11208 w 308654"/>
                  <a:gd name="connsiteY0" fmla="*/ 72896 h 72896"/>
                  <a:gd name="connsiteX1" fmla="*/ 68682 w 308654"/>
                  <a:gd name="connsiteY1" fmla="*/ 16767 h 72896"/>
                  <a:gd name="connsiteX2" fmla="*/ 186468 w 308654"/>
                  <a:gd name="connsiteY2" fmla="*/ 506 h 72896"/>
                  <a:gd name="connsiteX3" fmla="*/ 194088 w 308654"/>
                  <a:gd name="connsiteY3" fmla="*/ 42416 h 72896"/>
                  <a:gd name="connsiteX4" fmla="*/ 295053 w 308654"/>
                  <a:gd name="connsiteY4" fmla="*/ 46226 h 72896"/>
                  <a:gd name="connsiteX5" fmla="*/ 296958 w 308654"/>
                  <a:gd name="connsiteY5" fmla="*/ 69086 h 72896"/>
                  <a:gd name="connsiteX6" fmla="*/ 11208 w 308654"/>
                  <a:gd name="connsiteY6" fmla="*/ 72896 h 72896"/>
                  <a:gd name="connsiteX0" fmla="*/ 10711 w 308157"/>
                  <a:gd name="connsiteY0" fmla="*/ 60911 h 60911"/>
                  <a:gd name="connsiteX1" fmla="*/ 68185 w 308157"/>
                  <a:gd name="connsiteY1" fmla="*/ 4782 h 60911"/>
                  <a:gd name="connsiteX2" fmla="*/ 140495 w 308157"/>
                  <a:gd name="connsiteY2" fmla="*/ 2561 h 60911"/>
                  <a:gd name="connsiteX3" fmla="*/ 193591 w 308157"/>
                  <a:gd name="connsiteY3" fmla="*/ 30431 h 60911"/>
                  <a:gd name="connsiteX4" fmla="*/ 294556 w 308157"/>
                  <a:gd name="connsiteY4" fmla="*/ 34241 h 60911"/>
                  <a:gd name="connsiteX5" fmla="*/ 296461 w 308157"/>
                  <a:gd name="connsiteY5" fmla="*/ 57101 h 60911"/>
                  <a:gd name="connsiteX6" fmla="*/ 10711 w 308157"/>
                  <a:gd name="connsiteY6" fmla="*/ 60911 h 60911"/>
                  <a:gd name="connsiteX0" fmla="*/ 11113 w 308559"/>
                  <a:gd name="connsiteY0" fmla="*/ 62496 h 62496"/>
                  <a:gd name="connsiteX1" fmla="*/ 64797 w 308559"/>
                  <a:gd name="connsiteY1" fmla="*/ 6367 h 62496"/>
                  <a:gd name="connsiteX2" fmla="*/ 140897 w 308559"/>
                  <a:gd name="connsiteY2" fmla="*/ 4146 h 62496"/>
                  <a:gd name="connsiteX3" fmla="*/ 193993 w 308559"/>
                  <a:gd name="connsiteY3" fmla="*/ 32016 h 62496"/>
                  <a:gd name="connsiteX4" fmla="*/ 294958 w 308559"/>
                  <a:gd name="connsiteY4" fmla="*/ 35826 h 62496"/>
                  <a:gd name="connsiteX5" fmla="*/ 296863 w 308559"/>
                  <a:gd name="connsiteY5" fmla="*/ 58686 h 62496"/>
                  <a:gd name="connsiteX6" fmla="*/ 11113 w 308559"/>
                  <a:gd name="connsiteY6" fmla="*/ 62496 h 62496"/>
                  <a:gd name="connsiteX0" fmla="*/ 11113 w 306481"/>
                  <a:gd name="connsiteY0" fmla="*/ 62496 h 62496"/>
                  <a:gd name="connsiteX1" fmla="*/ 64797 w 306481"/>
                  <a:gd name="connsiteY1" fmla="*/ 6367 h 62496"/>
                  <a:gd name="connsiteX2" fmla="*/ 140897 w 306481"/>
                  <a:gd name="connsiteY2" fmla="*/ 4146 h 62496"/>
                  <a:gd name="connsiteX3" fmla="*/ 231477 w 306481"/>
                  <a:gd name="connsiteY3" fmla="*/ 32016 h 62496"/>
                  <a:gd name="connsiteX4" fmla="*/ 294958 w 306481"/>
                  <a:gd name="connsiteY4" fmla="*/ 35826 h 62496"/>
                  <a:gd name="connsiteX5" fmla="*/ 296863 w 306481"/>
                  <a:gd name="connsiteY5" fmla="*/ 58686 h 62496"/>
                  <a:gd name="connsiteX6" fmla="*/ 11113 w 306481"/>
                  <a:gd name="connsiteY6" fmla="*/ 62496 h 62496"/>
                  <a:gd name="connsiteX0" fmla="*/ 11871 w 307239"/>
                  <a:gd name="connsiteY0" fmla="*/ 61488 h 61488"/>
                  <a:gd name="connsiteX1" fmla="*/ 65555 w 307239"/>
                  <a:gd name="connsiteY1" fmla="*/ 5359 h 61488"/>
                  <a:gd name="connsiteX2" fmla="*/ 183825 w 307239"/>
                  <a:gd name="connsiteY2" fmla="*/ 5180 h 61488"/>
                  <a:gd name="connsiteX3" fmla="*/ 232235 w 307239"/>
                  <a:gd name="connsiteY3" fmla="*/ 31008 h 61488"/>
                  <a:gd name="connsiteX4" fmla="*/ 295716 w 307239"/>
                  <a:gd name="connsiteY4" fmla="*/ 34818 h 61488"/>
                  <a:gd name="connsiteX5" fmla="*/ 297621 w 307239"/>
                  <a:gd name="connsiteY5" fmla="*/ 57678 h 61488"/>
                  <a:gd name="connsiteX6" fmla="*/ 11871 w 307239"/>
                  <a:gd name="connsiteY6" fmla="*/ 61488 h 61488"/>
                  <a:gd name="connsiteX0" fmla="*/ 11871 w 307239"/>
                  <a:gd name="connsiteY0" fmla="*/ 63208 h 63208"/>
                  <a:gd name="connsiteX1" fmla="*/ 65555 w 307239"/>
                  <a:gd name="connsiteY1" fmla="*/ 7079 h 63208"/>
                  <a:gd name="connsiteX2" fmla="*/ 183825 w 307239"/>
                  <a:gd name="connsiteY2" fmla="*/ 6900 h 63208"/>
                  <a:gd name="connsiteX3" fmla="*/ 232235 w 307239"/>
                  <a:gd name="connsiteY3" fmla="*/ 32728 h 63208"/>
                  <a:gd name="connsiteX4" fmla="*/ 295716 w 307239"/>
                  <a:gd name="connsiteY4" fmla="*/ 36538 h 63208"/>
                  <a:gd name="connsiteX5" fmla="*/ 297621 w 307239"/>
                  <a:gd name="connsiteY5" fmla="*/ 59398 h 63208"/>
                  <a:gd name="connsiteX6" fmla="*/ 11871 w 307239"/>
                  <a:gd name="connsiteY6" fmla="*/ 63208 h 63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7239" h="63208">
                    <a:moveTo>
                      <a:pt x="11871" y="63208"/>
                    </a:moveTo>
                    <a:cubicBezTo>
                      <a:pt x="-26175" y="54488"/>
                      <a:pt x="36896" y="16464"/>
                      <a:pt x="65555" y="7079"/>
                    </a:cubicBezTo>
                    <a:cubicBezTo>
                      <a:pt x="94214" y="-2306"/>
                      <a:pt x="135209" y="-2353"/>
                      <a:pt x="183825" y="6900"/>
                    </a:cubicBezTo>
                    <a:cubicBezTo>
                      <a:pt x="232441" y="16153"/>
                      <a:pt x="214138" y="25108"/>
                      <a:pt x="232235" y="32728"/>
                    </a:cubicBezTo>
                    <a:cubicBezTo>
                      <a:pt x="252555" y="37808"/>
                      <a:pt x="284818" y="32093"/>
                      <a:pt x="295716" y="36538"/>
                    </a:cubicBezTo>
                    <a:cubicBezTo>
                      <a:pt x="306614" y="40983"/>
                      <a:pt x="314131" y="51778"/>
                      <a:pt x="297621" y="59398"/>
                    </a:cubicBezTo>
                    <a:lnTo>
                      <a:pt x="11871" y="63208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9" name="Forma Livre 78"/>
            <p:cNvSpPr/>
            <p:nvPr/>
          </p:nvSpPr>
          <p:spPr>
            <a:xfrm>
              <a:off x="8003497" y="2369153"/>
              <a:ext cx="130389" cy="105319"/>
            </a:xfrm>
            <a:custGeom>
              <a:avLst/>
              <a:gdLst>
                <a:gd name="connsiteX0" fmla="*/ 60960 w 203200"/>
                <a:gd name="connsiteY0" fmla="*/ 20320 h 167640"/>
                <a:gd name="connsiteX1" fmla="*/ 0 w 203200"/>
                <a:gd name="connsiteY1" fmla="*/ 167640 h 167640"/>
                <a:gd name="connsiteX2" fmla="*/ 162560 w 203200"/>
                <a:gd name="connsiteY2" fmla="*/ 157480 h 167640"/>
                <a:gd name="connsiteX3" fmla="*/ 203200 w 203200"/>
                <a:gd name="connsiteY3" fmla="*/ 0 h 167640"/>
                <a:gd name="connsiteX4" fmla="*/ 60960 w 203200"/>
                <a:gd name="connsiteY4" fmla="*/ 20320 h 167640"/>
                <a:gd name="connsiteX0" fmla="*/ 32923 w 203200"/>
                <a:gd name="connsiteY0" fmla="*/ 0 h 173101"/>
                <a:gd name="connsiteX1" fmla="*/ 0 w 203200"/>
                <a:gd name="connsiteY1" fmla="*/ 173101 h 173101"/>
                <a:gd name="connsiteX2" fmla="*/ 162560 w 203200"/>
                <a:gd name="connsiteY2" fmla="*/ 162941 h 173101"/>
                <a:gd name="connsiteX3" fmla="*/ 203200 w 203200"/>
                <a:gd name="connsiteY3" fmla="*/ 5461 h 173101"/>
                <a:gd name="connsiteX4" fmla="*/ 32923 w 203200"/>
                <a:gd name="connsiteY4" fmla="*/ 0 h 173101"/>
                <a:gd name="connsiteX0" fmla="*/ 32923 w 203200"/>
                <a:gd name="connsiteY0" fmla="*/ 0 h 173101"/>
                <a:gd name="connsiteX1" fmla="*/ 0 w 203200"/>
                <a:gd name="connsiteY1" fmla="*/ 173101 h 173101"/>
                <a:gd name="connsiteX2" fmla="*/ 162560 w 203200"/>
                <a:gd name="connsiteY2" fmla="*/ 162941 h 173101"/>
                <a:gd name="connsiteX3" fmla="*/ 203200 w 203200"/>
                <a:gd name="connsiteY3" fmla="*/ 5461 h 173101"/>
                <a:gd name="connsiteX4" fmla="*/ 32923 w 203200"/>
                <a:gd name="connsiteY4" fmla="*/ 0 h 173101"/>
                <a:gd name="connsiteX0" fmla="*/ 60960 w 203200"/>
                <a:gd name="connsiteY0" fmla="*/ 268 h 167640"/>
                <a:gd name="connsiteX1" fmla="*/ 0 w 203200"/>
                <a:gd name="connsiteY1" fmla="*/ 167640 h 167640"/>
                <a:gd name="connsiteX2" fmla="*/ 162560 w 203200"/>
                <a:gd name="connsiteY2" fmla="*/ 157480 h 167640"/>
                <a:gd name="connsiteX3" fmla="*/ 203200 w 203200"/>
                <a:gd name="connsiteY3" fmla="*/ 0 h 167640"/>
                <a:gd name="connsiteX4" fmla="*/ 60960 w 203200"/>
                <a:gd name="connsiteY4" fmla="*/ 268 h 167640"/>
                <a:gd name="connsiteX0" fmla="*/ 60960 w 203200"/>
                <a:gd name="connsiteY0" fmla="*/ 268 h 157480"/>
                <a:gd name="connsiteX1" fmla="*/ 0 w 203200"/>
                <a:gd name="connsiteY1" fmla="*/ 156182 h 157480"/>
                <a:gd name="connsiteX2" fmla="*/ 162560 w 203200"/>
                <a:gd name="connsiteY2" fmla="*/ 157480 h 157480"/>
                <a:gd name="connsiteX3" fmla="*/ 203200 w 203200"/>
                <a:gd name="connsiteY3" fmla="*/ 0 h 157480"/>
                <a:gd name="connsiteX4" fmla="*/ 60960 w 203200"/>
                <a:gd name="connsiteY4" fmla="*/ 268 h 157480"/>
                <a:gd name="connsiteX0" fmla="*/ 64965 w 207205"/>
                <a:gd name="connsiteY0" fmla="*/ 268 h 167640"/>
                <a:gd name="connsiteX1" fmla="*/ 0 w 207205"/>
                <a:gd name="connsiteY1" fmla="*/ 167640 h 167640"/>
                <a:gd name="connsiteX2" fmla="*/ 166565 w 207205"/>
                <a:gd name="connsiteY2" fmla="*/ 157480 h 167640"/>
                <a:gd name="connsiteX3" fmla="*/ 207205 w 207205"/>
                <a:gd name="connsiteY3" fmla="*/ 0 h 167640"/>
                <a:gd name="connsiteX4" fmla="*/ 64965 w 207205"/>
                <a:gd name="connsiteY4" fmla="*/ 268 h 167640"/>
                <a:gd name="connsiteX0" fmla="*/ 80987 w 207205"/>
                <a:gd name="connsiteY0" fmla="*/ 268 h 167640"/>
                <a:gd name="connsiteX1" fmla="*/ 0 w 207205"/>
                <a:gd name="connsiteY1" fmla="*/ 167640 h 167640"/>
                <a:gd name="connsiteX2" fmla="*/ 166565 w 207205"/>
                <a:gd name="connsiteY2" fmla="*/ 157480 h 167640"/>
                <a:gd name="connsiteX3" fmla="*/ 207205 w 207205"/>
                <a:gd name="connsiteY3" fmla="*/ 0 h 167640"/>
                <a:gd name="connsiteX4" fmla="*/ 80987 w 207205"/>
                <a:gd name="connsiteY4" fmla="*/ 268 h 167640"/>
                <a:gd name="connsiteX0" fmla="*/ 64966 w 191184"/>
                <a:gd name="connsiteY0" fmla="*/ 268 h 161911"/>
                <a:gd name="connsiteX1" fmla="*/ 0 w 191184"/>
                <a:gd name="connsiteY1" fmla="*/ 161911 h 161911"/>
                <a:gd name="connsiteX2" fmla="*/ 150544 w 191184"/>
                <a:gd name="connsiteY2" fmla="*/ 157480 h 161911"/>
                <a:gd name="connsiteX3" fmla="*/ 191184 w 191184"/>
                <a:gd name="connsiteY3" fmla="*/ 0 h 161911"/>
                <a:gd name="connsiteX4" fmla="*/ 64966 w 191184"/>
                <a:gd name="connsiteY4" fmla="*/ 268 h 161911"/>
                <a:gd name="connsiteX0" fmla="*/ 52950 w 179168"/>
                <a:gd name="connsiteY0" fmla="*/ 268 h 161911"/>
                <a:gd name="connsiteX1" fmla="*/ 0 w 179168"/>
                <a:gd name="connsiteY1" fmla="*/ 161911 h 161911"/>
                <a:gd name="connsiteX2" fmla="*/ 138528 w 179168"/>
                <a:gd name="connsiteY2" fmla="*/ 157480 h 161911"/>
                <a:gd name="connsiteX3" fmla="*/ 179168 w 179168"/>
                <a:gd name="connsiteY3" fmla="*/ 0 h 161911"/>
                <a:gd name="connsiteX4" fmla="*/ 52950 w 179168"/>
                <a:gd name="connsiteY4" fmla="*/ 268 h 161911"/>
                <a:gd name="connsiteX0" fmla="*/ 48944 w 179168"/>
                <a:gd name="connsiteY0" fmla="*/ 268 h 161911"/>
                <a:gd name="connsiteX1" fmla="*/ 0 w 179168"/>
                <a:gd name="connsiteY1" fmla="*/ 161911 h 161911"/>
                <a:gd name="connsiteX2" fmla="*/ 138528 w 179168"/>
                <a:gd name="connsiteY2" fmla="*/ 157480 h 161911"/>
                <a:gd name="connsiteX3" fmla="*/ 179168 w 179168"/>
                <a:gd name="connsiteY3" fmla="*/ 0 h 161911"/>
                <a:gd name="connsiteX4" fmla="*/ 48944 w 179168"/>
                <a:gd name="connsiteY4" fmla="*/ 268 h 16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168" h="161911">
                  <a:moveTo>
                    <a:pt x="48944" y="268"/>
                  </a:moveTo>
                  <a:lnTo>
                    <a:pt x="0" y="161911"/>
                  </a:lnTo>
                  <a:lnTo>
                    <a:pt x="138528" y="157480"/>
                  </a:lnTo>
                  <a:lnTo>
                    <a:pt x="179168" y="0"/>
                  </a:lnTo>
                  <a:lnTo>
                    <a:pt x="48944" y="268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6" t="4657" r="6414" b="4539"/>
          <a:stretch/>
        </p:blipFill>
        <p:spPr>
          <a:xfrm>
            <a:off x="7920926" y="2866195"/>
            <a:ext cx="1158240" cy="974107"/>
          </a:xfrm>
          <a:prstGeom prst="rect">
            <a:avLst/>
          </a:prstGeom>
        </p:spPr>
      </p:pic>
      <p:pic>
        <p:nvPicPr>
          <p:cNvPr id="80" name="Imagem 7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24" t="46376"/>
          <a:stretch/>
        </p:blipFill>
        <p:spPr>
          <a:xfrm>
            <a:off x="6712225" y="2983038"/>
            <a:ext cx="1626599" cy="117076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Forma Livre 34"/>
          <p:cNvSpPr/>
          <p:nvPr/>
        </p:nvSpPr>
        <p:spPr>
          <a:xfrm>
            <a:off x="8340001" y="2989344"/>
            <a:ext cx="702300" cy="1166948"/>
          </a:xfrm>
          <a:custGeom>
            <a:avLst/>
            <a:gdLst>
              <a:gd name="connsiteX0" fmla="*/ 1905000 w 2110740"/>
              <a:gd name="connsiteY0" fmla="*/ 0 h 1287780"/>
              <a:gd name="connsiteX1" fmla="*/ 0 w 2110740"/>
              <a:gd name="connsiteY1" fmla="*/ 68580 h 1287780"/>
              <a:gd name="connsiteX2" fmla="*/ 1676400 w 2110740"/>
              <a:gd name="connsiteY2" fmla="*/ 99060 h 1287780"/>
              <a:gd name="connsiteX3" fmla="*/ 1623060 w 2110740"/>
              <a:gd name="connsiteY3" fmla="*/ 1287780 h 1287780"/>
              <a:gd name="connsiteX4" fmla="*/ 2110740 w 2110740"/>
              <a:gd name="connsiteY4" fmla="*/ 198120 h 1287780"/>
              <a:gd name="connsiteX5" fmla="*/ 2095500 w 2110740"/>
              <a:gd name="connsiteY5" fmla="*/ 7620 h 1287780"/>
              <a:gd name="connsiteX6" fmla="*/ 1905000 w 2110740"/>
              <a:gd name="connsiteY6" fmla="*/ 0 h 1287780"/>
              <a:gd name="connsiteX0" fmla="*/ 1905000 w 2110740"/>
              <a:gd name="connsiteY0" fmla="*/ 0 h 1287780"/>
              <a:gd name="connsiteX1" fmla="*/ 0 w 2110740"/>
              <a:gd name="connsiteY1" fmla="*/ 68580 h 1287780"/>
              <a:gd name="connsiteX2" fmla="*/ 1630680 w 2110740"/>
              <a:gd name="connsiteY2" fmla="*/ 114300 h 1287780"/>
              <a:gd name="connsiteX3" fmla="*/ 1623060 w 2110740"/>
              <a:gd name="connsiteY3" fmla="*/ 1287780 h 1287780"/>
              <a:gd name="connsiteX4" fmla="*/ 2110740 w 2110740"/>
              <a:gd name="connsiteY4" fmla="*/ 198120 h 1287780"/>
              <a:gd name="connsiteX5" fmla="*/ 2095500 w 2110740"/>
              <a:gd name="connsiteY5" fmla="*/ 7620 h 1287780"/>
              <a:gd name="connsiteX6" fmla="*/ 1905000 w 2110740"/>
              <a:gd name="connsiteY6" fmla="*/ 0 h 1287780"/>
              <a:gd name="connsiteX0" fmla="*/ 1844040 w 2049780"/>
              <a:gd name="connsiteY0" fmla="*/ 0 h 1287780"/>
              <a:gd name="connsiteX1" fmla="*/ 0 w 2049780"/>
              <a:gd name="connsiteY1" fmla="*/ 129540 h 1287780"/>
              <a:gd name="connsiteX2" fmla="*/ 1569720 w 2049780"/>
              <a:gd name="connsiteY2" fmla="*/ 114300 h 1287780"/>
              <a:gd name="connsiteX3" fmla="*/ 1562100 w 2049780"/>
              <a:gd name="connsiteY3" fmla="*/ 1287780 h 1287780"/>
              <a:gd name="connsiteX4" fmla="*/ 2049780 w 2049780"/>
              <a:gd name="connsiteY4" fmla="*/ 198120 h 1287780"/>
              <a:gd name="connsiteX5" fmla="*/ 2034540 w 2049780"/>
              <a:gd name="connsiteY5" fmla="*/ 7620 h 1287780"/>
              <a:gd name="connsiteX6" fmla="*/ 1844040 w 2049780"/>
              <a:gd name="connsiteY6" fmla="*/ 0 h 1287780"/>
              <a:gd name="connsiteX0" fmla="*/ 1844040 w 2049780"/>
              <a:gd name="connsiteY0" fmla="*/ 0 h 1287780"/>
              <a:gd name="connsiteX1" fmla="*/ 0 w 2049780"/>
              <a:gd name="connsiteY1" fmla="*/ 129540 h 1287780"/>
              <a:gd name="connsiteX2" fmla="*/ 1569720 w 2049780"/>
              <a:gd name="connsiteY2" fmla="*/ 114300 h 1287780"/>
              <a:gd name="connsiteX3" fmla="*/ 1562100 w 2049780"/>
              <a:gd name="connsiteY3" fmla="*/ 1287780 h 1287780"/>
              <a:gd name="connsiteX4" fmla="*/ 2049780 w 2049780"/>
              <a:gd name="connsiteY4" fmla="*/ 198120 h 1287780"/>
              <a:gd name="connsiteX5" fmla="*/ 1844040 w 2049780"/>
              <a:gd name="connsiteY5" fmla="*/ 274320 h 1287780"/>
              <a:gd name="connsiteX6" fmla="*/ 1844040 w 2049780"/>
              <a:gd name="connsiteY6" fmla="*/ 0 h 1287780"/>
              <a:gd name="connsiteX0" fmla="*/ 1844040 w 2049780"/>
              <a:gd name="connsiteY0" fmla="*/ 0 h 1287780"/>
              <a:gd name="connsiteX1" fmla="*/ 0 w 2049780"/>
              <a:gd name="connsiteY1" fmla="*/ 129540 h 1287780"/>
              <a:gd name="connsiteX2" fmla="*/ 1569720 w 2049780"/>
              <a:gd name="connsiteY2" fmla="*/ 114300 h 1287780"/>
              <a:gd name="connsiteX3" fmla="*/ 1562100 w 2049780"/>
              <a:gd name="connsiteY3" fmla="*/ 1287780 h 1287780"/>
              <a:gd name="connsiteX4" fmla="*/ 2049780 w 2049780"/>
              <a:gd name="connsiteY4" fmla="*/ 198120 h 1287780"/>
              <a:gd name="connsiteX5" fmla="*/ 1844040 w 2049780"/>
              <a:gd name="connsiteY5" fmla="*/ 274320 h 1287780"/>
              <a:gd name="connsiteX6" fmla="*/ 1844040 w 2049780"/>
              <a:gd name="connsiteY6" fmla="*/ 0 h 1287780"/>
              <a:gd name="connsiteX0" fmla="*/ 1844040 w 2049780"/>
              <a:gd name="connsiteY0" fmla="*/ 0 h 1287780"/>
              <a:gd name="connsiteX1" fmla="*/ 0 w 2049780"/>
              <a:gd name="connsiteY1" fmla="*/ 129540 h 1287780"/>
              <a:gd name="connsiteX2" fmla="*/ 1569720 w 2049780"/>
              <a:gd name="connsiteY2" fmla="*/ 114300 h 1287780"/>
              <a:gd name="connsiteX3" fmla="*/ 1562100 w 2049780"/>
              <a:gd name="connsiteY3" fmla="*/ 1287780 h 1287780"/>
              <a:gd name="connsiteX4" fmla="*/ 2049780 w 2049780"/>
              <a:gd name="connsiteY4" fmla="*/ 198120 h 1287780"/>
              <a:gd name="connsiteX5" fmla="*/ 1828800 w 2049780"/>
              <a:gd name="connsiteY5" fmla="*/ 243840 h 1287780"/>
              <a:gd name="connsiteX6" fmla="*/ 1844040 w 2049780"/>
              <a:gd name="connsiteY6" fmla="*/ 0 h 1287780"/>
              <a:gd name="connsiteX0" fmla="*/ 1844040 w 2049780"/>
              <a:gd name="connsiteY0" fmla="*/ 0 h 1287780"/>
              <a:gd name="connsiteX1" fmla="*/ 0 w 2049780"/>
              <a:gd name="connsiteY1" fmla="*/ 129540 h 1287780"/>
              <a:gd name="connsiteX2" fmla="*/ 1569720 w 2049780"/>
              <a:gd name="connsiteY2" fmla="*/ 114300 h 1287780"/>
              <a:gd name="connsiteX3" fmla="*/ 1562100 w 2049780"/>
              <a:gd name="connsiteY3" fmla="*/ 1287780 h 1287780"/>
              <a:gd name="connsiteX4" fmla="*/ 2049780 w 2049780"/>
              <a:gd name="connsiteY4" fmla="*/ 198120 h 1287780"/>
              <a:gd name="connsiteX5" fmla="*/ 1844040 w 2049780"/>
              <a:gd name="connsiteY5" fmla="*/ 198120 h 1287780"/>
              <a:gd name="connsiteX6" fmla="*/ 1844040 w 2049780"/>
              <a:gd name="connsiteY6" fmla="*/ 0 h 1287780"/>
              <a:gd name="connsiteX0" fmla="*/ 511629 w 717369"/>
              <a:gd name="connsiteY0" fmla="*/ 279763 h 1567543"/>
              <a:gd name="connsiteX1" fmla="*/ 0 w 717369"/>
              <a:gd name="connsiteY1" fmla="*/ 0 h 1567543"/>
              <a:gd name="connsiteX2" fmla="*/ 237309 w 717369"/>
              <a:gd name="connsiteY2" fmla="*/ 394063 h 1567543"/>
              <a:gd name="connsiteX3" fmla="*/ 229689 w 717369"/>
              <a:gd name="connsiteY3" fmla="*/ 1567543 h 1567543"/>
              <a:gd name="connsiteX4" fmla="*/ 717369 w 717369"/>
              <a:gd name="connsiteY4" fmla="*/ 477883 h 1567543"/>
              <a:gd name="connsiteX5" fmla="*/ 511629 w 717369"/>
              <a:gd name="connsiteY5" fmla="*/ 477883 h 1567543"/>
              <a:gd name="connsiteX6" fmla="*/ 511629 w 717369"/>
              <a:gd name="connsiteY6" fmla="*/ 279763 h 1567543"/>
              <a:gd name="connsiteX0" fmla="*/ 511629 w 717369"/>
              <a:gd name="connsiteY0" fmla="*/ 279763 h 1175657"/>
              <a:gd name="connsiteX1" fmla="*/ 0 w 717369"/>
              <a:gd name="connsiteY1" fmla="*/ 0 h 1175657"/>
              <a:gd name="connsiteX2" fmla="*/ 237309 w 717369"/>
              <a:gd name="connsiteY2" fmla="*/ 394063 h 1175657"/>
              <a:gd name="connsiteX3" fmla="*/ 38101 w 717369"/>
              <a:gd name="connsiteY3" fmla="*/ 1175657 h 1175657"/>
              <a:gd name="connsiteX4" fmla="*/ 717369 w 717369"/>
              <a:gd name="connsiteY4" fmla="*/ 477883 h 1175657"/>
              <a:gd name="connsiteX5" fmla="*/ 511629 w 717369"/>
              <a:gd name="connsiteY5" fmla="*/ 477883 h 1175657"/>
              <a:gd name="connsiteX6" fmla="*/ 511629 w 717369"/>
              <a:gd name="connsiteY6" fmla="*/ 279763 h 1175657"/>
              <a:gd name="connsiteX0" fmla="*/ 511629 w 717369"/>
              <a:gd name="connsiteY0" fmla="*/ 279763 h 1175657"/>
              <a:gd name="connsiteX1" fmla="*/ 0 w 717369"/>
              <a:gd name="connsiteY1" fmla="*/ 0 h 1175657"/>
              <a:gd name="connsiteX2" fmla="*/ 38101 w 717369"/>
              <a:gd name="connsiteY2" fmla="*/ 1175657 h 1175657"/>
              <a:gd name="connsiteX3" fmla="*/ 717369 w 717369"/>
              <a:gd name="connsiteY3" fmla="*/ 477883 h 1175657"/>
              <a:gd name="connsiteX4" fmla="*/ 511629 w 717369"/>
              <a:gd name="connsiteY4" fmla="*/ 477883 h 1175657"/>
              <a:gd name="connsiteX5" fmla="*/ 511629 w 717369"/>
              <a:gd name="connsiteY5" fmla="*/ 279763 h 1175657"/>
              <a:gd name="connsiteX0" fmla="*/ 511629 w 740401"/>
              <a:gd name="connsiteY0" fmla="*/ 279763 h 1175657"/>
              <a:gd name="connsiteX1" fmla="*/ 728890 w 740401"/>
              <a:gd name="connsiteY1" fmla="*/ 285080 h 1175657"/>
              <a:gd name="connsiteX2" fmla="*/ 0 w 740401"/>
              <a:gd name="connsiteY2" fmla="*/ 0 h 1175657"/>
              <a:gd name="connsiteX3" fmla="*/ 38101 w 740401"/>
              <a:gd name="connsiteY3" fmla="*/ 1175657 h 1175657"/>
              <a:gd name="connsiteX4" fmla="*/ 717369 w 740401"/>
              <a:gd name="connsiteY4" fmla="*/ 477883 h 1175657"/>
              <a:gd name="connsiteX5" fmla="*/ 511629 w 740401"/>
              <a:gd name="connsiteY5" fmla="*/ 477883 h 1175657"/>
              <a:gd name="connsiteX6" fmla="*/ 511629 w 740401"/>
              <a:gd name="connsiteY6" fmla="*/ 279763 h 1175657"/>
              <a:gd name="connsiteX0" fmla="*/ 473528 w 702300"/>
              <a:gd name="connsiteY0" fmla="*/ 271054 h 1166948"/>
              <a:gd name="connsiteX1" fmla="*/ 690789 w 702300"/>
              <a:gd name="connsiteY1" fmla="*/ 276371 h 1166948"/>
              <a:gd name="connsiteX2" fmla="*/ 14150 w 702300"/>
              <a:gd name="connsiteY2" fmla="*/ 0 h 1166948"/>
              <a:gd name="connsiteX3" fmla="*/ 0 w 702300"/>
              <a:gd name="connsiteY3" fmla="*/ 1166948 h 1166948"/>
              <a:gd name="connsiteX4" fmla="*/ 679268 w 702300"/>
              <a:gd name="connsiteY4" fmla="*/ 469174 h 1166948"/>
              <a:gd name="connsiteX5" fmla="*/ 473528 w 702300"/>
              <a:gd name="connsiteY5" fmla="*/ 469174 h 1166948"/>
              <a:gd name="connsiteX6" fmla="*/ 473528 w 702300"/>
              <a:gd name="connsiteY6" fmla="*/ 271054 h 1166948"/>
              <a:gd name="connsiteX0" fmla="*/ 473528 w 702300"/>
              <a:gd name="connsiteY0" fmla="*/ 297180 h 1166948"/>
              <a:gd name="connsiteX1" fmla="*/ 690789 w 702300"/>
              <a:gd name="connsiteY1" fmla="*/ 276371 h 1166948"/>
              <a:gd name="connsiteX2" fmla="*/ 14150 w 702300"/>
              <a:gd name="connsiteY2" fmla="*/ 0 h 1166948"/>
              <a:gd name="connsiteX3" fmla="*/ 0 w 702300"/>
              <a:gd name="connsiteY3" fmla="*/ 1166948 h 1166948"/>
              <a:gd name="connsiteX4" fmla="*/ 679268 w 702300"/>
              <a:gd name="connsiteY4" fmla="*/ 469174 h 1166948"/>
              <a:gd name="connsiteX5" fmla="*/ 473528 w 702300"/>
              <a:gd name="connsiteY5" fmla="*/ 469174 h 1166948"/>
              <a:gd name="connsiteX6" fmla="*/ 473528 w 702300"/>
              <a:gd name="connsiteY6" fmla="*/ 297180 h 116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300" h="1166948">
                <a:moveTo>
                  <a:pt x="473528" y="297180"/>
                </a:moveTo>
                <a:cubicBezTo>
                  <a:pt x="392097" y="249604"/>
                  <a:pt x="772220" y="323947"/>
                  <a:pt x="690789" y="276371"/>
                </a:cubicBezTo>
                <a:lnTo>
                  <a:pt x="14150" y="0"/>
                </a:lnTo>
                <a:lnTo>
                  <a:pt x="0" y="1166948"/>
                </a:lnTo>
                <a:lnTo>
                  <a:pt x="679268" y="469174"/>
                </a:lnTo>
                <a:lnTo>
                  <a:pt x="473528" y="469174"/>
                </a:lnTo>
                <a:lnTo>
                  <a:pt x="473528" y="297180"/>
                </a:lnTo>
                <a:close/>
              </a:path>
            </a:pathLst>
          </a:custGeom>
          <a:solidFill>
            <a:srgbClr val="FF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/>
          <p:cNvSpPr/>
          <p:nvPr/>
        </p:nvSpPr>
        <p:spPr>
          <a:xfrm>
            <a:off x="8802545" y="3274085"/>
            <a:ext cx="197984" cy="192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/>
          <p:cNvSpPr/>
          <p:nvPr/>
        </p:nvSpPr>
        <p:spPr>
          <a:xfrm>
            <a:off x="6246401" y="3208713"/>
            <a:ext cx="129579" cy="4615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/>
          <p:cNvSpPr/>
          <p:nvPr/>
        </p:nvSpPr>
        <p:spPr>
          <a:xfrm>
            <a:off x="6246401" y="3276825"/>
            <a:ext cx="129579" cy="4615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/>
          <p:cNvSpPr/>
          <p:nvPr/>
        </p:nvSpPr>
        <p:spPr>
          <a:xfrm>
            <a:off x="4907072" y="3994124"/>
            <a:ext cx="129579" cy="4615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/>
          <p:cNvSpPr/>
          <p:nvPr/>
        </p:nvSpPr>
        <p:spPr>
          <a:xfrm>
            <a:off x="5055631" y="3994124"/>
            <a:ext cx="129579" cy="4615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/>
          <p:cNvSpPr/>
          <p:nvPr/>
        </p:nvSpPr>
        <p:spPr>
          <a:xfrm>
            <a:off x="5204190" y="3994124"/>
            <a:ext cx="129579" cy="4615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/>
          <p:cNvSpPr/>
          <p:nvPr/>
        </p:nvSpPr>
        <p:spPr>
          <a:xfrm>
            <a:off x="5352748" y="3994124"/>
            <a:ext cx="129579" cy="4615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/>
          <p:cNvSpPr/>
          <p:nvPr/>
        </p:nvSpPr>
        <p:spPr>
          <a:xfrm>
            <a:off x="5501307" y="3994124"/>
            <a:ext cx="129579" cy="4615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/>
          <p:cNvSpPr/>
          <p:nvPr/>
        </p:nvSpPr>
        <p:spPr>
          <a:xfrm>
            <a:off x="5649866" y="3994124"/>
            <a:ext cx="129579" cy="4615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/>
          <p:cNvSpPr/>
          <p:nvPr/>
        </p:nvSpPr>
        <p:spPr>
          <a:xfrm>
            <a:off x="5798425" y="3994124"/>
            <a:ext cx="129579" cy="4615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/>
          <p:cNvSpPr/>
          <p:nvPr/>
        </p:nvSpPr>
        <p:spPr>
          <a:xfrm>
            <a:off x="5946983" y="3994124"/>
            <a:ext cx="129579" cy="4615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/>
          <p:cNvSpPr/>
          <p:nvPr/>
        </p:nvSpPr>
        <p:spPr>
          <a:xfrm>
            <a:off x="6095539" y="3994124"/>
            <a:ext cx="129579" cy="4615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/>
          <p:cNvSpPr/>
          <p:nvPr/>
        </p:nvSpPr>
        <p:spPr>
          <a:xfrm>
            <a:off x="6246401" y="3339458"/>
            <a:ext cx="129579" cy="4615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Retângulo 157"/>
          <p:cNvSpPr/>
          <p:nvPr/>
        </p:nvSpPr>
        <p:spPr>
          <a:xfrm>
            <a:off x="6246401" y="3403724"/>
            <a:ext cx="129579" cy="4615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 158"/>
          <p:cNvSpPr/>
          <p:nvPr/>
        </p:nvSpPr>
        <p:spPr>
          <a:xfrm>
            <a:off x="6246401" y="3471836"/>
            <a:ext cx="129579" cy="4615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7" name="Retângulo 186"/>
          <p:cNvSpPr/>
          <p:nvPr/>
        </p:nvSpPr>
        <p:spPr>
          <a:xfrm>
            <a:off x="6246401" y="3535520"/>
            <a:ext cx="129579" cy="4615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8" name="Retângulo 187"/>
          <p:cNvSpPr/>
          <p:nvPr/>
        </p:nvSpPr>
        <p:spPr>
          <a:xfrm>
            <a:off x="6246401" y="3599786"/>
            <a:ext cx="129579" cy="4615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9" name="Retângulo 188"/>
          <p:cNvSpPr/>
          <p:nvPr/>
        </p:nvSpPr>
        <p:spPr>
          <a:xfrm>
            <a:off x="6246401" y="3667898"/>
            <a:ext cx="129579" cy="4615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Retângulo 216"/>
          <p:cNvSpPr/>
          <p:nvPr/>
        </p:nvSpPr>
        <p:spPr>
          <a:xfrm>
            <a:off x="6246401" y="3732219"/>
            <a:ext cx="129579" cy="4615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Retângulo 226"/>
          <p:cNvSpPr/>
          <p:nvPr/>
        </p:nvSpPr>
        <p:spPr>
          <a:xfrm>
            <a:off x="6246401" y="3795903"/>
            <a:ext cx="129579" cy="4615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8" name="Retângulo 227"/>
          <p:cNvSpPr/>
          <p:nvPr/>
        </p:nvSpPr>
        <p:spPr>
          <a:xfrm>
            <a:off x="6246401" y="3860169"/>
            <a:ext cx="129579" cy="4615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9" name="Retângulo 228"/>
          <p:cNvSpPr/>
          <p:nvPr/>
        </p:nvSpPr>
        <p:spPr>
          <a:xfrm>
            <a:off x="6246401" y="3928281"/>
            <a:ext cx="129579" cy="4615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66"/>
          <p:cNvGrpSpPr/>
          <p:nvPr/>
        </p:nvGrpSpPr>
        <p:grpSpPr>
          <a:xfrm>
            <a:off x="4907072" y="3208713"/>
            <a:ext cx="1318046" cy="762983"/>
            <a:chOff x="4907072" y="3208713"/>
            <a:chExt cx="1318046" cy="762983"/>
          </a:xfrm>
        </p:grpSpPr>
        <p:sp>
          <p:nvSpPr>
            <p:cNvPr id="109" name="Retângulo 108"/>
            <p:cNvSpPr/>
            <p:nvPr/>
          </p:nvSpPr>
          <p:spPr>
            <a:xfrm>
              <a:off x="4907072" y="3208713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5055631" y="3208713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5204190" y="3208713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5352748" y="3208713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/>
            <p:cNvSpPr/>
            <p:nvPr/>
          </p:nvSpPr>
          <p:spPr>
            <a:xfrm>
              <a:off x="5501307" y="3208713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5649866" y="3208713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5798425" y="3208713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5946983" y="3208713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6095539" y="3208713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4907072" y="3274085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/>
            <p:cNvSpPr/>
            <p:nvPr/>
          </p:nvSpPr>
          <p:spPr>
            <a:xfrm>
              <a:off x="5055631" y="3274085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5204190" y="3274085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5352748" y="3274085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5501307" y="3274085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5649866" y="3274085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tângulo 123"/>
            <p:cNvSpPr/>
            <p:nvPr/>
          </p:nvSpPr>
          <p:spPr>
            <a:xfrm>
              <a:off x="5798425" y="3274085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5946983" y="3274085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6095539" y="3274085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 159"/>
            <p:cNvSpPr/>
            <p:nvPr/>
          </p:nvSpPr>
          <p:spPr>
            <a:xfrm>
              <a:off x="4907072" y="333873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Retângulo 160"/>
            <p:cNvSpPr/>
            <p:nvPr/>
          </p:nvSpPr>
          <p:spPr>
            <a:xfrm>
              <a:off x="5055631" y="333873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/>
            <p:cNvSpPr/>
            <p:nvPr/>
          </p:nvSpPr>
          <p:spPr>
            <a:xfrm>
              <a:off x="5204190" y="333873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162"/>
            <p:cNvSpPr/>
            <p:nvPr/>
          </p:nvSpPr>
          <p:spPr>
            <a:xfrm>
              <a:off x="5352748" y="333873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Retângulo 163"/>
            <p:cNvSpPr/>
            <p:nvPr/>
          </p:nvSpPr>
          <p:spPr>
            <a:xfrm>
              <a:off x="5501307" y="333873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Retângulo 164"/>
            <p:cNvSpPr/>
            <p:nvPr/>
          </p:nvSpPr>
          <p:spPr>
            <a:xfrm>
              <a:off x="5649866" y="333873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65"/>
            <p:cNvSpPr/>
            <p:nvPr/>
          </p:nvSpPr>
          <p:spPr>
            <a:xfrm>
              <a:off x="5798425" y="333873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Retângulo 166"/>
            <p:cNvSpPr/>
            <p:nvPr/>
          </p:nvSpPr>
          <p:spPr>
            <a:xfrm>
              <a:off x="5946983" y="333873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 167"/>
            <p:cNvSpPr/>
            <p:nvPr/>
          </p:nvSpPr>
          <p:spPr>
            <a:xfrm>
              <a:off x="6095539" y="333873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168"/>
            <p:cNvSpPr/>
            <p:nvPr/>
          </p:nvSpPr>
          <p:spPr>
            <a:xfrm>
              <a:off x="4907072" y="3403724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/>
            <p:cNvSpPr/>
            <p:nvPr/>
          </p:nvSpPr>
          <p:spPr>
            <a:xfrm>
              <a:off x="5055631" y="3403724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170"/>
            <p:cNvSpPr/>
            <p:nvPr/>
          </p:nvSpPr>
          <p:spPr>
            <a:xfrm>
              <a:off x="5204190" y="3403724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tângulo 171"/>
            <p:cNvSpPr/>
            <p:nvPr/>
          </p:nvSpPr>
          <p:spPr>
            <a:xfrm>
              <a:off x="5352748" y="3403724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172"/>
            <p:cNvSpPr/>
            <p:nvPr/>
          </p:nvSpPr>
          <p:spPr>
            <a:xfrm>
              <a:off x="5501307" y="3403724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173"/>
            <p:cNvSpPr/>
            <p:nvPr/>
          </p:nvSpPr>
          <p:spPr>
            <a:xfrm>
              <a:off x="5649866" y="3403724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 174"/>
            <p:cNvSpPr/>
            <p:nvPr/>
          </p:nvSpPr>
          <p:spPr>
            <a:xfrm>
              <a:off x="5798425" y="3403724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 175"/>
            <p:cNvSpPr/>
            <p:nvPr/>
          </p:nvSpPr>
          <p:spPr>
            <a:xfrm>
              <a:off x="5946983" y="3403724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6095539" y="3403724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4907072" y="346909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 178"/>
            <p:cNvSpPr/>
            <p:nvPr/>
          </p:nvSpPr>
          <p:spPr>
            <a:xfrm>
              <a:off x="5055631" y="346909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 179"/>
            <p:cNvSpPr/>
            <p:nvPr/>
          </p:nvSpPr>
          <p:spPr>
            <a:xfrm>
              <a:off x="5204190" y="346909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Retângulo 180"/>
            <p:cNvSpPr/>
            <p:nvPr/>
          </p:nvSpPr>
          <p:spPr>
            <a:xfrm>
              <a:off x="5352748" y="346909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 181"/>
            <p:cNvSpPr/>
            <p:nvPr/>
          </p:nvSpPr>
          <p:spPr>
            <a:xfrm>
              <a:off x="5501307" y="346909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 182"/>
            <p:cNvSpPr/>
            <p:nvPr/>
          </p:nvSpPr>
          <p:spPr>
            <a:xfrm>
              <a:off x="5649866" y="346909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/>
            <p:cNvSpPr/>
            <p:nvPr/>
          </p:nvSpPr>
          <p:spPr>
            <a:xfrm>
              <a:off x="5798425" y="346909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 184"/>
            <p:cNvSpPr/>
            <p:nvPr/>
          </p:nvSpPr>
          <p:spPr>
            <a:xfrm>
              <a:off x="5946983" y="346909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Retângulo 185"/>
            <p:cNvSpPr/>
            <p:nvPr/>
          </p:nvSpPr>
          <p:spPr>
            <a:xfrm>
              <a:off x="6095539" y="346909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189"/>
            <p:cNvSpPr/>
            <p:nvPr/>
          </p:nvSpPr>
          <p:spPr>
            <a:xfrm>
              <a:off x="4907072" y="3534798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/>
            <p:cNvSpPr/>
            <p:nvPr/>
          </p:nvSpPr>
          <p:spPr>
            <a:xfrm>
              <a:off x="5055631" y="3534798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Retângulo 191"/>
            <p:cNvSpPr/>
            <p:nvPr/>
          </p:nvSpPr>
          <p:spPr>
            <a:xfrm>
              <a:off x="5204190" y="3534798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192"/>
            <p:cNvSpPr/>
            <p:nvPr/>
          </p:nvSpPr>
          <p:spPr>
            <a:xfrm>
              <a:off x="5352748" y="3534798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/>
            <p:cNvSpPr/>
            <p:nvPr/>
          </p:nvSpPr>
          <p:spPr>
            <a:xfrm>
              <a:off x="5501307" y="3534798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/>
            <p:cNvSpPr/>
            <p:nvPr/>
          </p:nvSpPr>
          <p:spPr>
            <a:xfrm>
              <a:off x="5649866" y="3534798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 195"/>
            <p:cNvSpPr/>
            <p:nvPr/>
          </p:nvSpPr>
          <p:spPr>
            <a:xfrm>
              <a:off x="5798425" y="3534798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Retângulo 196"/>
            <p:cNvSpPr/>
            <p:nvPr/>
          </p:nvSpPr>
          <p:spPr>
            <a:xfrm>
              <a:off x="5946983" y="3534798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/>
            <p:cNvSpPr/>
            <p:nvPr/>
          </p:nvSpPr>
          <p:spPr>
            <a:xfrm>
              <a:off x="6095539" y="3534798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Retângulo 198"/>
            <p:cNvSpPr/>
            <p:nvPr/>
          </p:nvSpPr>
          <p:spPr>
            <a:xfrm>
              <a:off x="4907072" y="359978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Retângulo 199"/>
            <p:cNvSpPr/>
            <p:nvPr/>
          </p:nvSpPr>
          <p:spPr>
            <a:xfrm>
              <a:off x="5055631" y="359978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Retângulo 200"/>
            <p:cNvSpPr/>
            <p:nvPr/>
          </p:nvSpPr>
          <p:spPr>
            <a:xfrm>
              <a:off x="5204190" y="359978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Retângulo 201"/>
            <p:cNvSpPr/>
            <p:nvPr/>
          </p:nvSpPr>
          <p:spPr>
            <a:xfrm>
              <a:off x="5352748" y="359978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Retângulo 202"/>
            <p:cNvSpPr/>
            <p:nvPr/>
          </p:nvSpPr>
          <p:spPr>
            <a:xfrm>
              <a:off x="5501307" y="359978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/>
            <p:cNvSpPr/>
            <p:nvPr/>
          </p:nvSpPr>
          <p:spPr>
            <a:xfrm>
              <a:off x="5649866" y="359978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/>
            <p:cNvSpPr/>
            <p:nvPr/>
          </p:nvSpPr>
          <p:spPr>
            <a:xfrm>
              <a:off x="5798425" y="359978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/>
            <p:cNvSpPr/>
            <p:nvPr/>
          </p:nvSpPr>
          <p:spPr>
            <a:xfrm>
              <a:off x="5946983" y="359978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Retângulo 206"/>
            <p:cNvSpPr/>
            <p:nvPr/>
          </p:nvSpPr>
          <p:spPr>
            <a:xfrm>
              <a:off x="6095539" y="3599786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Retângulo 207"/>
            <p:cNvSpPr/>
            <p:nvPr/>
          </p:nvSpPr>
          <p:spPr>
            <a:xfrm>
              <a:off x="4907072" y="366515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Retângulo 208"/>
            <p:cNvSpPr/>
            <p:nvPr/>
          </p:nvSpPr>
          <p:spPr>
            <a:xfrm>
              <a:off x="5055631" y="366515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 209"/>
            <p:cNvSpPr/>
            <p:nvPr/>
          </p:nvSpPr>
          <p:spPr>
            <a:xfrm>
              <a:off x="5204190" y="366515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/>
            <p:cNvSpPr/>
            <p:nvPr/>
          </p:nvSpPr>
          <p:spPr>
            <a:xfrm>
              <a:off x="5352748" y="366515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/>
            <p:cNvSpPr/>
            <p:nvPr/>
          </p:nvSpPr>
          <p:spPr>
            <a:xfrm>
              <a:off x="5501307" y="366515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 212"/>
            <p:cNvSpPr/>
            <p:nvPr/>
          </p:nvSpPr>
          <p:spPr>
            <a:xfrm>
              <a:off x="5649866" y="366515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Retângulo 213"/>
            <p:cNvSpPr/>
            <p:nvPr/>
          </p:nvSpPr>
          <p:spPr>
            <a:xfrm>
              <a:off x="5798425" y="366515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Retângulo 214"/>
            <p:cNvSpPr/>
            <p:nvPr/>
          </p:nvSpPr>
          <p:spPr>
            <a:xfrm>
              <a:off x="5946983" y="366515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 215"/>
            <p:cNvSpPr/>
            <p:nvPr/>
          </p:nvSpPr>
          <p:spPr>
            <a:xfrm>
              <a:off x="6095539" y="366515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Retângulo 217"/>
            <p:cNvSpPr/>
            <p:nvPr/>
          </p:nvSpPr>
          <p:spPr>
            <a:xfrm>
              <a:off x="4907072" y="372947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 218"/>
            <p:cNvSpPr/>
            <p:nvPr/>
          </p:nvSpPr>
          <p:spPr>
            <a:xfrm>
              <a:off x="5055631" y="372947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 219"/>
            <p:cNvSpPr/>
            <p:nvPr/>
          </p:nvSpPr>
          <p:spPr>
            <a:xfrm>
              <a:off x="5204190" y="372947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 220"/>
            <p:cNvSpPr/>
            <p:nvPr/>
          </p:nvSpPr>
          <p:spPr>
            <a:xfrm>
              <a:off x="5352748" y="372947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 221"/>
            <p:cNvSpPr/>
            <p:nvPr/>
          </p:nvSpPr>
          <p:spPr>
            <a:xfrm>
              <a:off x="5501307" y="372947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 222"/>
            <p:cNvSpPr/>
            <p:nvPr/>
          </p:nvSpPr>
          <p:spPr>
            <a:xfrm>
              <a:off x="5649866" y="372947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Retângulo 223"/>
            <p:cNvSpPr/>
            <p:nvPr/>
          </p:nvSpPr>
          <p:spPr>
            <a:xfrm>
              <a:off x="5798425" y="372947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Retângulo 224"/>
            <p:cNvSpPr/>
            <p:nvPr/>
          </p:nvSpPr>
          <p:spPr>
            <a:xfrm>
              <a:off x="5946983" y="372947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 225"/>
            <p:cNvSpPr/>
            <p:nvPr/>
          </p:nvSpPr>
          <p:spPr>
            <a:xfrm>
              <a:off x="6095539" y="372947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tângulo 229"/>
            <p:cNvSpPr/>
            <p:nvPr/>
          </p:nvSpPr>
          <p:spPr>
            <a:xfrm>
              <a:off x="4907072" y="3795181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 230"/>
            <p:cNvSpPr/>
            <p:nvPr/>
          </p:nvSpPr>
          <p:spPr>
            <a:xfrm>
              <a:off x="5055631" y="3795181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 231"/>
            <p:cNvSpPr/>
            <p:nvPr/>
          </p:nvSpPr>
          <p:spPr>
            <a:xfrm>
              <a:off x="5204190" y="3795181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/>
            <p:cNvSpPr/>
            <p:nvPr/>
          </p:nvSpPr>
          <p:spPr>
            <a:xfrm>
              <a:off x="5352748" y="3795181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 233"/>
            <p:cNvSpPr/>
            <p:nvPr/>
          </p:nvSpPr>
          <p:spPr>
            <a:xfrm>
              <a:off x="5501307" y="3795181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 234"/>
            <p:cNvSpPr/>
            <p:nvPr/>
          </p:nvSpPr>
          <p:spPr>
            <a:xfrm>
              <a:off x="5649866" y="3795181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 235"/>
            <p:cNvSpPr/>
            <p:nvPr/>
          </p:nvSpPr>
          <p:spPr>
            <a:xfrm>
              <a:off x="5798425" y="3795181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tângulo 236"/>
            <p:cNvSpPr/>
            <p:nvPr/>
          </p:nvSpPr>
          <p:spPr>
            <a:xfrm>
              <a:off x="5946983" y="3795181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6095539" y="3795181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tângulo 238"/>
            <p:cNvSpPr/>
            <p:nvPr/>
          </p:nvSpPr>
          <p:spPr>
            <a:xfrm>
              <a:off x="4907072" y="386016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 239"/>
            <p:cNvSpPr/>
            <p:nvPr/>
          </p:nvSpPr>
          <p:spPr>
            <a:xfrm>
              <a:off x="5055631" y="386016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 240"/>
            <p:cNvSpPr/>
            <p:nvPr/>
          </p:nvSpPr>
          <p:spPr>
            <a:xfrm>
              <a:off x="5204190" y="386016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Retângulo 241"/>
            <p:cNvSpPr/>
            <p:nvPr/>
          </p:nvSpPr>
          <p:spPr>
            <a:xfrm>
              <a:off x="5352748" y="386016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 242"/>
            <p:cNvSpPr/>
            <p:nvPr/>
          </p:nvSpPr>
          <p:spPr>
            <a:xfrm>
              <a:off x="5501307" y="386016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 243"/>
            <p:cNvSpPr/>
            <p:nvPr/>
          </p:nvSpPr>
          <p:spPr>
            <a:xfrm>
              <a:off x="5649866" y="386016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Retângulo 244"/>
            <p:cNvSpPr/>
            <p:nvPr/>
          </p:nvSpPr>
          <p:spPr>
            <a:xfrm>
              <a:off x="5798425" y="386016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Retângulo 245"/>
            <p:cNvSpPr/>
            <p:nvPr/>
          </p:nvSpPr>
          <p:spPr>
            <a:xfrm>
              <a:off x="5946983" y="386016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Retângulo 246"/>
            <p:cNvSpPr/>
            <p:nvPr/>
          </p:nvSpPr>
          <p:spPr>
            <a:xfrm>
              <a:off x="6095539" y="3860169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Retângulo 247"/>
            <p:cNvSpPr/>
            <p:nvPr/>
          </p:nvSpPr>
          <p:spPr>
            <a:xfrm>
              <a:off x="4907072" y="3925541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Retângulo 248"/>
            <p:cNvSpPr/>
            <p:nvPr/>
          </p:nvSpPr>
          <p:spPr>
            <a:xfrm>
              <a:off x="5055631" y="3925541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Retângulo 249"/>
            <p:cNvSpPr/>
            <p:nvPr/>
          </p:nvSpPr>
          <p:spPr>
            <a:xfrm>
              <a:off x="5204190" y="3925541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Retângulo 250"/>
            <p:cNvSpPr/>
            <p:nvPr/>
          </p:nvSpPr>
          <p:spPr>
            <a:xfrm>
              <a:off x="5352748" y="3925541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Retângulo 251"/>
            <p:cNvSpPr/>
            <p:nvPr/>
          </p:nvSpPr>
          <p:spPr>
            <a:xfrm>
              <a:off x="5501307" y="3925541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 252"/>
            <p:cNvSpPr/>
            <p:nvPr/>
          </p:nvSpPr>
          <p:spPr>
            <a:xfrm>
              <a:off x="5649866" y="3925541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 253"/>
            <p:cNvSpPr/>
            <p:nvPr/>
          </p:nvSpPr>
          <p:spPr>
            <a:xfrm>
              <a:off x="5798425" y="3925541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 254"/>
            <p:cNvSpPr/>
            <p:nvPr/>
          </p:nvSpPr>
          <p:spPr>
            <a:xfrm>
              <a:off x="5946983" y="3925541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Retângulo 255"/>
            <p:cNvSpPr/>
            <p:nvPr/>
          </p:nvSpPr>
          <p:spPr>
            <a:xfrm>
              <a:off x="6095539" y="3925541"/>
              <a:ext cx="129579" cy="46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7" name="Retângulo 256"/>
          <p:cNvSpPr/>
          <p:nvPr/>
        </p:nvSpPr>
        <p:spPr>
          <a:xfrm>
            <a:off x="4916087" y="4150263"/>
            <a:ext cx="136447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Matrizes OD</a:t>
            </a:r>
          </a:p>
        </p:txBody>
      </p:sp>
      <p:sp>
        <p:nvSpPr>
          <p:cNvPr id="258" name="Triângulo isósceles 257"/>
          <p:cNvSpPr/>
          <p:nvPr/>
        </p:nvSpPr>
        <p:spPr>
          <a:xfrm flipV="1">
            <a:off x="7398736" y="2628603"/>
            <a:ext cx="367683" cy="257262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59" name="Triângulo isósceles 258"/>
          <p:cNvSpPr/>
          <p:nvPr/>
        </p:nvSpPr>
        <p:spPr>
          <a:xfrm rot="16200000" flipV="1">
            <a:off x="6381904" y="3403561"/>
            <a:ext cx="367683" cy="257262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60" name="Retângulo 259"/>
          <p:cNvSpPr/>
          <p:nvPr/>
        </p:nvSpPr>
        <p:spPr>
          <a:xfrm>
            <a:off x="7306638" y="4153799"/>
            <a:ext cx="1044388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Alocação</a:t>
            </a:r>
          </a:p>
        </p:txBody>
      </p:sp>
      <p:sp>
        <p:nvSpPr>
          <p:cNvPr id="261" name="Retângulo 260"/>
          <p:cNvSpPr/>
          <p:nvPr/>
        </p:nvSpPr>
        <p:spPr>
          <a:xfrm>
            <a:off x="6305379" y="4515043"/>
            <a:ext cx="128935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dirty="0">
                <a:solidFill>
                  <a:srgbClr val="000000"/>
                </a:solidFill>
              </a:rPr>
              <a:t>Alterações na rede (novas vias, aumento de capacidade, atributos: tarifa, veloc., ...)</a:t>
            </a:r>
          </a:p>
        </p:txBody>
      </p:sp>
      <p:sp>
        <p:nvSpPr>
          <p:cNvPr id="262" name="Retângulo 261"/>
          <p:cNvSpPr/>
          <p:nvPr/>
        </p:nvSpPr>
        <p:spPr>
          <a:xfrm>
            <a:off x="7627613" y="4791156"/>
            <a:ext cx="1044000" cy="11695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PT" sz="1400" b="1" dirty="0">
                <a:solidFill>
                  <a:srgbClr val="000000"/>
                </a:solidFill>
              </a:rPr>
              <a:t>Resultado</a:t>
            </a:r>
            <a:r>
              <a:rPr lang="pt-PT" sz="1400" dirty="0">
                <a:solidFill>
                  <a:srgbClr val="000000"/>
                </a:solidFill>
              </a:rPr>
              <a:t>:</a:t>
            </a:r>
          </a:p>
          <a:p>
            <a:pPr algn="ctr"/>
            <a:r>
              <a:rPr lang="pt-PT" sz="1400" dirty="0">
                <a:solidFill>
                  <a:srgbClr val="000000"/>
                </a:solidFill>
              </a:rPr>
              <a:t>Variação do tráfego por categoria e trecho</a:t>
            </a:r>
            <a:endParaRPr lang="pt-PT" sz="1400" b="1" dirty="0">
              <a:solidFill>
                <a:srgbClr val="000000"/>
              </a:solidFill>
            </a:endParaRPr>
          </a:p>
        </p:txBody>
      </p:sp>
      <p:sp>
        <p:nvSpPr>
          <p:cNvPr id="263" name="Seta para a Direita 262"/>
          <p:cNvSpPr/>
          <p:nvPr/>
        </p:nvSpPr>
        <p:spPr>
          <a:xfrm rot="16200000">
            <a:off x="6845954" y="4238697"/>
            <a:ext cx="240178" cy="2658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4" name="Seta para a Direita 263"/>
          <p:cNvSpPr/>
          <p:nvPr/>
        </p:nvSpPr>
        <p:spPr>
          <a:xfrm rot="16200000" flipH="1">
            <a:off x="8001201" y="4512442"/>
            <a:ext cx="296825" cy="30202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5" name="Retângulo 264"/>
          <p:cNvSpPr/>
          <p:nvPr/>
        </p:nvSpPr>
        <p:spPr>
          <a:xfrm>
            <a:off x="1859064" y="2810936"/>
            <a:ext cx="3145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pt-PT" b="1" dirty="0"/>
              <a:t>R</a:t>
            </a:r>
            <a:endParaRPr lang="pt-BR" dirty="0"/>
          </a:p>
        </p:txBody>
      </p:sp>
      <p:sp>
        <p:nvSpPr>
          <p:cNvPr id="266" name="Retângulo 265"/>
          <p:cNvSpPr/>
          <p:nvPr/>
        </p:nvSpPr>
        <p:spPr>
          <a:xfrm>
            <a:off x="7190619" y="2809152"/>
            <a:ext cx="12227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pt-PT" b="1" dirty="0"/>
              <a:t>PTV-Visum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46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44926" y="-59207"/>
            <a:ext cx="4580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Fluxograma para obtenção</a:t>
            </a:r>
          </a:p>
          <a:p>
            <a:r>
              <a:rPr lang="pt-BR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da Matriz Insumo Produto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93" y="112800"/>
            <a:ext cx="2018368" cy="48228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36773" y="1104901"/>
            <a:ext cx="83279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673" y="6308725"/>
            <a:ext cx="231616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30" name="Rectangle 5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3073" name="Tela 163"/>
          <p:cNvGrpSpPr>
            <a:grpSpLocks/>
          </p:cNvGrpSpPr>
          <p:nvPr/>
        </p:nvGrpSpPr>
        <p:grpSpPr bwMode="auto">
          <a:xfrm>
            <a:off x="1524000" y="609600"/>
            <a:ext cx="5924550" cy="5843937"/>
            <a:chOff x="0" y="0"/>
            <a:chExt cx="51009" cy="79452"/>
          </a:xfrm>
        </p:grpSpPr>
        <p:sp>
          <p:nvSpPr>
            <p:cNvPr id="3129" name="AutoShape 57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1009" cy="7899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" name="Line 60"/>
            <p:cNvSpPr>
              <a:spLocks noChangeShapeType="1"/>
            </p:cNvSpPr>
            <p:nvPr/>
          </p:nvSpPr>
          <p:spPr bwMode="auto">
            <a:xfrm rot="16200000" flipH="1">
              <a:off x="5128" y="30580"/>
              <a:ext cx="48344" cy="3674"/>
            </a:xfrm>
            <a:prstGeom prst="bentConnector2">
              <a:avLst/>
            </a:prstGeom>
            <a:noFill/>
            <a:ln w="9525">
              <a:solidFill>
                <a:srgbClr val="A5A5A5"/>
              </a:solidFill>
              <a:prstDash val="sys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27" name="Text Box 59"/>
            <p:cNvSpPr txBox="1">
              <a:spLocks noChangeArrowheads="1"/>
            </p:cNvSpPr>
            <p:nvPr/>
          </p:nvSpPr>
          <p:spPr bwMode="auto">
            <a:xfrm>
              <a:off x="1191" y="25303"/>
              <a:ext cx="22016" cy="8000"/>
            </a:xfrm>
            <a:prstGeom prst="rect">
              <a:avLst/>
            </a:prstGeom>
            <a:solidFill>
              <a:srgbClr val="C2D69B"/>
            </a:solidFill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Outputs do modelo de transportes </a:t>
              </a:r>
              <a:r>
                <a:rPr kumimoji="0" lang="pt-BR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(Output CUBE)</a:t>
              </a: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pt-B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Matrizes e OD por tipo de veículo </a:t>
              </a: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pt-B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Impedância entre regiões</a:t>
              </a: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 </a:t>
              </a: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6" name="Text Box 59"/>
            <p:cNvSpPr txBox="1">
              <a:spLocks noChangeArrowheads="1"/>
            </p:cNvSpPr>
            <p:nvPr/>
          </p:nvSpPr>
          <p:spPr bwMode="auto">
            <a:xfrm>
              <a:off x="3953" y="34058"/>
              <a:ext cx="19193" cy="10140"/>
            </a:xfrm>
            <a:prstGeom prst="rect">
              <a:avLst/>
            </a:prstGeom>
            <a:solidFill>
              <a:srgbClr val="C6D9F1"/>
            </a:solidFill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Aplicação de modelos de distribuição para estimar os fluxos inter-regionais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pt-B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Quocientes </a:t>
              </a:r>
              <a:r>
                <a:rPr kumimoji="0" lang="pt-BR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locacionais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pt-B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Modelos gravitacionais</a:t>
              </a:r>
              <a:endPara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5" name="Text Box 59"/>
            <p:cNvSpPr txBox="1">
              <a:spLocks noChangeArrowheads="1"/>
            </p:cNvSpPr>
            <p:nvPr/>
          </p:nvSpPr>
          <p:spPr bwMode="auto">
            <a:xfrm>
              <a:off x="0" y="9143"/>
              <a:ext cx="21664" cy="7621"/>
            </a:xfrm>
            <a:prstGeom prst="rect">
              <a:avLst/>
            </a:prstGeom>
            <a:solidFill>
              <a:srgbClr val="CCC0D9"/>
            </a:solidFill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Obtenção das Participações regionais nos Vetores da Demanda Final, Valor Adicionado e Valor Bruto da Produção</a:t>
              </a: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(</a:t>
              </a: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DF</a:t>
              </a: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, </a:t>
              </a: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VA, VBP</a:t>
              </a: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por região)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Line 60"/>
            <p:cNvSpPr>
              <a:spLocks noChangeShapeType="1"/>
            </p:cNvSpPr>
            <p:nvPr/>
          </p:nvSpPr>
          <p:spPr bwMode="auto">
            <a:xfrm flipH="1" flipV="1">
              <a:off x="28726" y="5139"/>
              <a:ext cx="2855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6" name="Line 70"/>
            <p:cNvSpPr>
              <a:spLocks noChangeShapeType="1"/>
            </p:cNvSpPr>
            <p:nvPr/>
          </p:nvSpPr>
          <p:spPr bwMode="auto">
            <a:xfrm rot="16200000" flipH="1">
              <a:off x="-1127" y="36126"/>
              <a:ext cx="10159" cy="2746"/>
            </a:xfrm>
            <a:prstGeom prst="bentConnector3">
              <a:avLst>
                <a:gd name="adj1" fmla="val 10010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22" name="Text Box 59"/>
            <p:cNvSpPr txBox="1">
              <a:spLocks noChangeArrowheads="1"/>
            </p:cNvSpPr>
            <p:nvPr/>
          </p:nvSpPr>
          <p:spPr bwMode="auto">
            <a:xfrm>
              <a:off x="31581" y="0"/>
              <a:ext cx="19428" cy="10339"/>
            </a:xfrm>
            <a:prstGeom prst="rect">
              <a:avLst/>
            </a:prstGeom>
            <a:solidFill>
              <a:srgbClr val="CCC0D9"/>
            </a:solidFill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Uso da Matriz de Insumo-Produto Nacional - </a:t>
              </a:r>
              <a:r>
                <a:rPr kumimoji="0" lang="pt-B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MIP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(68 setores e 128 produtos)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</p:txBody>
        </p:sp>
        <p:sp>
          <p:nvSpPr>
            <p:cNvPr id="3121" name="Text Box 59"/>
            <p:cNvSpPr txBox="1">
              <a:spLocks noChangeArrowheads="1"/>
            </p:cNvSpPr>
            <p:nvPr/>
          </p:nvSpPr>
          <p:spPr bwMode="auto">
            <a:xfrm>
              <a:off x="0" y="17568"/>
              <a:ext cx="21734" cy="6029"/>
            </a:xfrm>
            <a:prstGeom prst="rect">
              <a:avLst/>
            </a:prstGeom>
            <a:solidFill>
              <a:srgbClr val="CCC0D9"/>
            </a:solidFill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Manutenção das equivalências por UF com Uso dos Sistemas de Contas Nacionais e Regionais (</a:t>
              </a:r>
              <a:r>
                <a:rPr kumimoji="0" lang="pt-BR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SCN</a:t>
              </a:r>
              <a:r>
                <a:rPr kumimoji="0" lang="pt-B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, </a:t>
              </a:r>
              <a:r>
                <a:rPr kumimoji="0" lang="pt-BR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SCR</a:t>
              </a:r>
              <a:r>
                <a:rPr kumimoji="0" lang="pt-B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)</a:t>
              </a: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0" name="Text Box 59"/>
            <p:cNvSpPr txBox="1">
              <a:spLocks noChangeArrowheads="1"/>
            </p:cNvSpPr>
            <p:nvPr/>
          </p:nvSpPr>
          <p:spPr bwMode="auto">
            <a:xfrm>
              <a:off x="31441" y="12656"/>
              <a:ext cx="19498" cy="7141"/>
            </a:xfrm>
            <a:prstGeom prst="rect">
              <a:avLst/>
            </a:prstGeom>
            <a:solidFill>
              <a:srgbClr val="C6D9F1"/>
            </a:solidFill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Abertura das Matrizes de Insumo-Produto por região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(</a:t>
              </a:r>
              <a:r>
                <a:rPr kumimoji="0" lang="pt-B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Tabelas de Produção e Usos</a:t>
              </a:r>
              <a:r>
                <a:rPr kumimoji="0" lang="pt-B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)</a:t>
              </a:r>
              <a:endPara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9" name="Text Box 59"/>
            <p:cNvSpPr txBox="1">
              <a:spLocks noChangeArrowheads="1"/>
            </p:cNvSpPr>
            <p:nvPr/>
          </p:nvSpPr>
          <p:spPr bwMode="auto">
            <a:xfrm>
              <a:off x="31415" y="22271"/>
              <a:ext cx="19594" cy="8237"/>
            </a:xfrm>
            <a:prstGeom prst="rect">
              <a:avLst/>
            </a:prstGeom>
            <a:solidFill>
              <a:srgbClr val="C6D9F1"/>
            </a:solidFill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Determinação de </a:t>
              </a:r>
              <a:r>
                <a:rPr kumimoji="0" lang="pt-BR" sz="1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pools</a:t>
              </a:r>
              <a:r>
                <a:rPr kumimoji="0" lang="pt-B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 de produtos </a:t>
              </a:r>
              <a:r>
                <a:rPr kumimoji="0" lang="pt-B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ofertados e demandados para as outras regiões</a:t>
              </a:r>
              <a:endPara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8" name="Text Box 59"/>
            <p:cNvSpPr txBox="1">
              <a:spLocks noChangeArrowheads="1"/>
            </p:cNvSpPr>
            <p:nvPr/>
          </p:nvSpPr>
          <p:spPr bwMode="auto">
            <a:xfrm>
              <a:off x="31441" y="40861"/>
              <a:ext cx="19568" cy="6338"/>
            </a:xfrm>
            <a:prstGeom prst="rect">
              <a:avLst/>
            </a:prstGeom>
            <a:solidFill>
              <a:srgbClr val="C6D9F1"/>
            </a:solidFill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Estimativa dos fluxos inter-regionais por produto</a:t>
              </a: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7" name="Text Box 59"/>
            <p:cNvSpPr txBox="1">
              <a:spLocks noChangeArrowheads="1"/>
            </p:cNvSpPr>
            <p:nvPr/>
          </p:nvSpPr>
          <p:spPr bwMode="auto">
            <a:xfrm>
              <a:off x="31581" y="53450"/>
              <a:ext cx="19428" cy="6287"/>
            </a:xfrm>
            <a:prstGeom prst="rect">
              <a:avLst/>
            </a:prstGeom>
            <a:solidFill>
              <a:srgbClr val="C6D9F1"/>
            </a:solidFill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Abertura das Matrizes intersetoriais e inter-regionais de Insumo-Produto</a:t>
              </a: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6" name="Text Box 59"/>
            <p:cNvSpPr txBox="1">
              <a:spLocks noChangeArrowheads="1"/>
            </p:cNvSpPr>
            <p:nvPr/>
          </p:nvSpPr>
          <p:spPr bwMode="auto">
            <a:xfrm>
              <a:off x="31581" y="63825"/>
              <a:ext cx="19428" cy="7307"/>
            </a:xfrm>
            <a:prstGeom prst="rect">
              <a:avLst/>
            </a:prstGeom>
            <a:solidFill>
              <a:srgbClr val="1F497D"/>
            </a:solidFill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Obtenção da MIP inter-regional:</a:t>
              </a: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1" i="1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z</a:t>
              </a:r>
              <a:r>
                <a:rPr kumimoji="0" lang="pt-BR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 regiões internas BA e </a:t>
              </a:r>
              <a:r>
                <a:rPr kumimoji="0" lang="pt-BR" sz="1000" b="1" i="1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y</a:t>
              </a:r>
              <a:r>
                <a:rPr kumimoji="0" lang="pt-BR" sz="1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 regiões para o resto do Brasil</a:t>
              </a: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5" name="Text Box 59"/>
            <p:cNvSpPr txBox="1">
              <a:spLocks noChangeArrowheads="1"/>
            </p:cNvSpPr>
            <p:nvPr/>
          </p:nvSpPr>
          <p:spPr bwMode="auto">
            <a:xfrm>
              <a:off x="4013" y="45421"/>
              <a:ext cx="19194" cy="7545"/>
            </a:xfrm>
            <a:prstGeom prst="rect">
              <a:avLst/>
            </a:prstGeom>
            <a:solidFill>
              <a:srgbClr val="C6D9F1"/>
            </a:solidFill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Uso de métodos bi e tri proporcionais de ajuste para calibração com os fluxos de transportes</a:t>
              </a: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Elipse 146"/>
            <p:cNvSpPr>
              <a:spLocks noChangeArrowheads="1"/>
            </p:cNvSpPr>
            <p:nvPr/>
          </p:nvSpPr>
          <p:spPr bwMode="auto">
            <a:xfrm>
              <a:off x="26597" y="14960"/>
              <a:ext cx="2520" cy="2520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7" name="Line 60"/>
            <p:cNvSpPr>
              <a:spLocks noChangeShapeType="1"/>
            </p:cNvSpPr>
            <p:nvPr/>
          </p:nvSpPr>
          <p:spPr bwMode="auto">
            <a:xfrm flipV="1">
              <a:off x="21734" y="17110"/>
              <a:ext cx="5232" cy="34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8" name="Line 60"/>
            <p:cNvSpPr>
              <a:spLocks noChangeShapeType="1"/>
            </p:cNvSpPr>
            <p:nvPr/>
          </p:nvSpPr>
          <p:spPr bwMode="auto">
            <a:xfrm>
              <a:off x="29117" y="16220"/>
              <a:ext cx="2324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9" name="Line 60"/>
            <p:cNvSpPr>
              <a:spLocks noChangeShapeType="1"/>
            </p:cNvSpPr>
            <p:nvPr/>
          </p:nvSpPr>
          <p:spPr bwMode="auto">
            <a:xfrm>
              <a:off x="21664" y="12952"/>
              <a:ext cx="5302" cy="2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0" name="Line 60"/>
            <p:cNvSpPr>
              <a:spLocks noChangeShapeType="1"/>
            </p:cNvSpPr>
            <p:nvPr/>
          </p:nvSpPr>
          <p:spPr bwMode="auto">
            <a:xfrm>
              <a:off x="27793" y="7989"/>
              <a:ext cx="0" cy="69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1" name="Line 60"/>
            <p:cNvSpPr>
              <a:spLocks noChangeShapeType="1"/>
            </p:cNvSpPr>
            <p:nvPr/>
          </p:nvSpPr>
          <p:spPr bwMode="auto">
            <a:xfrm rot="10800000" flipV="1">
              <a:off x="23207" y="30509"/>
              <a:ext cx="18325" cy="8322"/>
            </a:xfrm>
            <a:prstGeom prst="bentConnector3">
              <a:avLst>
                <a:gd name="adj1" fmla="val 10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2" name="Line 60"/>
            <p:cNvSpPr>
              <a:spLocks noChangeShapeType="1"/>
            </p:cNvSpPr>
            <p:nvPr/>
          </p:nvSpPr>
          <p:spPr bwMode="auto">
            <a:xfrm flipH="1">
              <a:off x="28748" y="10464"/>
              <a:ext cx="3018" cy="4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3" name="Line 60"/>
            <p:cNvSpPr>
              <a:spLocks noChangeShapeType="1"/>
            </p:cNvSpPr>
            <p:nvPr/>
          </p:nvSpPr>
          <p:spPr bwMode="auto">
            <a:xfrm>
              <a:off x="41190" y="19797"/>
              <a:ext cx="22" cy="24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Line 70"/>
            <p:cNvSpPr>
              <a:spLocks noChangeShapeType="1"/>
            </p:cNvSpPr>
            <p:nvPr/>
          </p:nvSpPr>
          <p:spPr bwMode="auto">
            <a:xfrm rot="16200000" flipH="1">
              <a:off x="-7418" y="38150"/>
              <a:ext cx="20187" cy="4147"/>
            </a:xfrm>
            <a:prstGeom prst="bentConnector3">
              <a:avLst>
                <a:gd name="adj1" fmla="val 10013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6" name="Line 60"/>
            <p:cNvSpPr>
              <a:spLocks noChangeShapeType="1"/>
            </p:cNvSpPr>
            <p:nvPr/>
          </p:nvSpPr>
          <p:spPr bwMode="auto">
            <a:xfrm flipH="1">
              <a:off x="621" y="30130"/>
              <a:ext cx="17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7" name="Elipse 157"/>
            <p:cNvSpPr>
              <a:spLocks noChangeArrowheads="1"/>
            </p:cNvSpPr>
            <p:nvPr/>
          </p:nvSpPr>
          <p:spPr bwMode="auto">
            <a:xfrm>
              <a:off x="26152" y="42811"/>
              <a:ext cx="2515" cy="2515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8" name="Line 60"/>
            <p:cNvSpPr>
              <a:spLocks noChangeShapeType="1"/>
            </p:cNvSpPr>
            <p:nvPr/>
          </p:nvSpPr>
          <p:spPr bwMode="auto">
            <a:xfrm flipV="1">
              <a:off x="23207" y="44957"/>
              <a:ext cx="3314" cy="4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9" name="Line 60"/>
            <p:cNvSpPr>
              <a:spLocks noChangeShapeType="1"/>
            </p:cNvSpPr>
            <p:nvPr/>
          </p:nvSpPr>
          <p:spPr bwMode="auto">
            <a:xfrm flipV="1">
              <a:off x="28667" y="44030"/>
              <a:ext cx="2774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0" name="Line 60"/>
            <p:cNvSpPr>
              <a:spLocks noChangeShapeType="1"/>
            </p:cNvSpPr>
            <p:nvPr/>
          </p:nvSpPr>
          <p:spPr bwMode="auto">
            <a:xfrm>
              <a:off x="23146" y="39128"/>
              <a:ext cx="3375" cy="40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1" name="Line 60"/>
            <p:cNvSpPr>
              <a:spLocks noChangeShapeType="1"/>
            </p:cNvSpPr>
            <p:nvPr/>
          </p:nvSpPr>
          <p:spPr bwMode="auto">
            <a:xfrm>
              <a:off x="41225" y="47199"/>
              <a:ext cx="70" cy="62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2" name="Line 60"/>
            <p:cNvSpPr>
              <a:spLocks noChangeShapeType="1"/>
            </p:cNvSpPr>
            <p:nvPr/>
          </p:nvSpPr>
          <p:spPr bwMode="auto">
            <a:xfrm>
              <a:off x="41190" y="59816"/>
              <a:ext cx="70" cy="40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8" name="Text Box 59"/>
            <p:cNvSpPr txBox="1">
              <a:spLocks noChangeArrowheads="1"/>
            </p:cNvSpPr>
            <p:nvPr/>
          </p:nvSpPr>
          <p:spPr bwMode="auto">
            <a:xfrm>
              <a:off x="6780" y="2169"/>
              <a:ext cx="21946" cy="5940"/>
            </a:xfrm>
            <a:prstGeom prst="rect">
              <a:avLst/>
            </a:prstGeom>
            <a:solidFill>
              <a:srgbClr val="C6D9F1"/>
            </a:solidFill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Uso de Coeficientes técnicos de produção nacionais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(coeficientes do </a:t>
              </a:r>
              <a:r>
                <a:rPr kumimoji="0" lang="pt-B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CI</a:t>
              </a:r>
              <a:r>
                <a:rPr kumimoji="0" lang="pt-B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)</a:t>
              </a:r>
              <a:endPara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7" name="Text Box 59"/>
            <p:cNvSpPr txBox="1">
              <a:spLocks noChangeArrowheads="1"/>
            </p:cNvSpPr>
            <p:nvPr/>
          </p:nvSpPr>
          <p:spPr bwMode="auto">
            <a:xfrm>
              <a:off x="4564" y="63417"/>
              <a:ext cx="21957" cy="15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900" dirty="0">
                <a:latin typeface="Calibri" pitchFamily="34" charset="0"/>
                <a:ea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Processamento</a:t>
              </a: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com </a:t>
              </a:r>
              <a:r>
                <a:rPr kumimoji="0" lang="en-US" sz="9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algoritmos</a:t>
              </a: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9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desenvolvidos</a:t>
              </a: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no software R®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Atividades</a:t>
              </a: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com </a:t>
              </a:r>
              <a:r>
                <a:rPr kumimoji="0" lang="en-US" sz="9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uso</a:t>
              </a: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de </a:t>
              </a:r>
              <a:r>
                <a:rPr kumimoji="0" lang="en-US" sz="9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bancos</a:t>
              </a: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de dados </a:t>
              </a:r>
              <a:r>
                <a:rPr kumimoji="0" lang="en-US" sz="9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secundários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Atividades</a:t>
              </a: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com </a:t>
              </a:r>
              <a:r>
                <a:rPr kumimoji="0" lang="en-US" sz="9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uso</a:t>
              </a: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de dados da </a:t>
              </a:r>
              <a:r>
                <a:rPr kumimoji="0" lang="en-US" sz="9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modelagem</a:t>
              </a: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9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econômica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Atividades</a:t>
              </a: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9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uso</a:t>
              </a: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de dados da </a:t>
              </a:r>
              <a:r>
                <a:rPr kumimoji="0" lang="en-US" sz="9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engenharia</a:t>
              </a: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de </a:t>
              </a:r>
              <a:r>
                <a:rPr kumimoji="0" lang="en-US" sz="9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transportes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Elipse 78"/>
            <p:cNvSpPr>
              <a:spLocks noChangeArrowheads="1"/>
            </p:cNvSpPr>
            <p:nvPr/>
          </p:nvSpPr>
          <p:spPr bwMode="auto">
            <a:xfrm>
              <a:off x="2689" y="65793"/>
              <a:ext cx="1440" cy="1349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5" name="Text Box 59"/>
            <p:cNvSpPr txBox="1">
              <a:spLocks noChangeArrowheads="1"/>
            </p:cNvSpPr>
            <p:nvPr/>
          </p:nvSpPr>
          <p:spPr bwMode="auto">
            <a:xfrm>
              <a:off x="2190" y="69165"/>
              <a:ext cx="2176" cy="1264"/>
            </a:xfrm>
            <a:prstGeom prst="rect">
              <a:avLst/>
            </a:prstGeom>
            <a:solidFill>
              <a:srgbClr val="CCC0D9"/>
            </a:solidFill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4" name="Text Box 59"/>
            <p:cNvSpPr txBox="1">
              <a:spLocks noChangeArrowheads="1"/>
            </p:cNvSpPr>
            <p:nvPr/>
          </p:nvSpPr>
          <p:spPr bwMode="auto">
            <a:xfrm>
              <a:off x="1191" y="55187"/>
              <a:ext cx="22015" cy="7561"/>
            </a:xfrm>
            <a:prstGeom prst="rect">
              <a:avLst/>
            </a:prstGeom>
            <a:solidFill>
              <a:srgbClr val="C2D69B"/>
            </a:solidFill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Análise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exploratória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dos dados de </a:t>
              </a:r>
              <a:r>
                <a:rPr kumimoji="0" 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pesquisas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de </a:t>
              </a:r>
              <a:r>
                <a:rPr kumimoji="0" 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Origem-Destino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rodoviárias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e das </a:t>
              </a:r>
              <a:r>
                <a:rPr kumimoji="0" 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matrizes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Origem-Destino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usadas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pelos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modelos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Line 60"/>
            <p:cNvSpPr>
              <a:spLocks noChangeShapeType="1"/>
            </p:cNvSpPr>
            <p:nvPr/>
          </p:nvSpPr>
          <p:spPr bwMode="auto">
            <a:xfrm flipV="1">
              <a:off x="12198" y="53116"/>
              <a:ext cx="0" cy="2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92" name="Text Box 59"/>
            <p:cNvSpPr txBox="1">
              <a:spLocks noChangeArrowheads="1"/>
            </p:cNvSpPr>
            <p:nvPr/>
          </p:nvSpPr>
          <p:spPr bwMode="auto">
            <a:xfrm>
              <a:off x="2195" y="72576"/>
              <a:ext cx="2171" cy="1262"/>
            </a:xfrm>
            <a:prstGeom prst="rect">
              <a:avLst/>
            </a:prstGeom>
            <a:solidFill>
              <a:srgbClr val="C6D9F1"/>
            </a:solidFill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 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1" name="Text Box 59"/>
            <p:cNvSpPr txBox="1">
              <a:spLocks noChangeArrowheads="1"/>
            </p:cNvSpPr>
            <p:nvPr/>
          </p:nvSpPr>
          <p:spPr bwMode="auto">
            <a:xfrm>
              <a:off x="2180" y="75870"/>
              <a:ext cx="2171" cy="1261"/>
            </a:xfrm>
            <a:prstGeom prst="rect">
              <a:avLst/>
            </a:prstGeom>
            <a:solidFill>
              <a:srgbClr val="C2D69B"/>
            </a:solidFill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 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tângulo 5"/>
            <p:cNvSpPr>
              <a:spLocks noChangeArrowheads="1"/>
            </p:cNvSpPr>
            <p:nvPr/>
          </p:nvSpPr>
          <p:spPr bwMode="auto">
            <a:xfrm>
              <a:off x="0" y="64018"/>
              <a:ext cx="26966" cy="15434"/>
            </a:xfrm>
            <a:prstGeom prst="rect">
              <a:avLst/>
            </a:prstGeom>
            <a:noFill/>
            <a:ln w="6350">
              <a:solidFill>
                <a:srgbClr val="A5A5A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89" name="Retângulo de cantos arredondados 6"/>
            <p:cNvSpPr>
              <a:spLocks noChangeArrowheads="1"/>
            </p:cNvSpPr>
            <p:nvPr/>
          </p:nvSpPr>
          <p:spPr bwMode="auto">
            <a:xfrm>
              <a:off x="46689" y="7989"/>
              <a:ext cx="4320" cy="2880"/>
            </a:xfrm>
            <a:prstGeom prst="roundRect">
              <a:avLst>
                <a:gd name="adj" fmla="val 16667"/>
              </a:avLst>
            </a:prstGeom>
            <a:no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A01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8" name="Retângulo de cantos arredondados 88"/>
            <p:cNvSpPr>
              <a:spLocks noChangeArrowheads="1"/>
            </p:cNvSpPr>
            <p:nvPr/>
          </p:nvSpPr>
          <p:spPr bwMode="auto">
            <a:xfrm>
              <a:off x="25347" y="5677"/>
              <a:ext cx="4320" cy="2880"/>
            </a:xfrm>
            <a:prstGeom prst="roundRect">
              <a:avLst>
                <a:gd name="adj" fmla="val 16667"/>
              </a:avLst>
            </a:prstGeom>
            <a:no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A02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7" name="Retângulo de cantos arredondados 89"/>
            <p:cNvSpPr>
              <a:spLocks noChangeArrowheads="1"/>
            </p:cNvSpPr>
            <p:nvPr/>
          </p:nvSpPr>
          <p:spPr bwMode="auto">
            <a:xfrm>
              <a:off x="18120" y="14804"/>
              <a:ext cx="4320" cy="2880"/>
            </a:xfrm>
            <a:prstGeom prst="roundRect">
              <a:avLst>
                <a:gd name="adj" fmla="val 16667"/>
              </a:avLst>
            </a:prstGeom>
            <a:no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A03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6" name="Retângulo de cantos arredondados 90"/>
            <p:cNvSpPr>
              <a:spLocks noChangeArrowheads="1"/>
            </p:cNvSpPr>
            <p:nvPr/>
          </p:nvSpPr>
          <p:spPr bwMode="auto">
            <a:xfrm>
              <a:off x="18293" y="21579"/>
              <a:ext cx="4320" cy="2880"/>
            </a:xfrm>
            <a:prstGeom prst="roundRect">
              <a:avLst>
                <a:gd name="adj" fmla="val 16667"/>
              </a:avLst>
            </a:prstGeom>
            <a:no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A04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5" name="Retângulo de cantos arredondados 91"/>
            <p:cNvSpPr>
              <a:spLocks noChangeArrowheads="1"/>
            </p:cNvSpPr>
            <p:nvPr/>
          </p:nvSpPr>
          <p:spPr bwMode="auto">
            <a:xfrm>
              <a:off x="46689" y="17946"/>
              <a:ext cx="4320" cy="2880"/>
            </a:xfrm>
            <a:prstGeom prst="roundRect">
              <a:avLst>
                <a:gd name="adj" fmla="val 16667"/>
              </a:avLst>
            </a:prstGeom>
            <a:no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A06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4" name="Retângulo de cantos arredondados 92"/>
            <p:cNvSpPr>
              <a:spLocks noChangeArrowheads="1"/>
            </p:cNvSpPr>
            <p:nvPr/>
          </p:nvSpPr>
          <p:spPr bwMode="auto">
            <a:xfrm>
              <a:off x="46689" y="28479"/>
              <a:ext cx="4320" cy="2880"/>
            </a:xfrm>
            <a:prstGeom prst="roundRect">
              <a:avLst>
                <a:gd name="adj" fmla="val 16667"/>
              </a:avLst>
            </a:prstGeom>
            <a:no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A07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3" name="Retângulo de cantos arredondados 93"/>
            <p:cNvSpPr>
              <a:spLocks noChangeArrowheads="1"/>
            </p:cNvSpPr>
            <p:nvPr/>
          </p:nvSpPr>
          <p:spPr bwMode="auto">
            <a:xfrm>
              <a:off x="19708" y="31113"/>
              <a:ext cx="4320" cy="2880"/>
            </a:xfrm>
            <a:prstGeom prst="roundRect">
              <a:avLst>
                <a:gd name="adj" fmla="val 16667"/>
              </a:avLst>
            </a:prstGeom>
            <a:no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A08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2" name="Retângulo de cantos arredondados 94"/>
            <p:cNvSpPr>
              <a:spLocks noChangeArrowheads="1"/>
            </p:cNvSpPr>
            <p:nvPr/>
          </p:nvSpPr>
          <p:spPr bwMode="auto">
            <a:xfrm>
              <a:off x="19798" y="42253"/>
              <a:ext cx="4320" cy="2880"/>
            </a:xfrm>
            <a:prstGeom prst="roundRect">
              <a:avLst>
                <a:gd name="adj" fmla="val 16667"/>
              </a:avLst>
            </a:prstGeom>
            <a:no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A09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1" name="Retângulo de cantos arredondados 95"/>
            <p:cNvSpPr>
              <a:spLocks noChangeArrowheads="1"/>
            </p:cNvSpPr>
            <p:nvPr/>
          </p:nvSpPr>
          <p:spPr bwMode="auto">
            <a:xfrm>
              <a:off x="46689" y="45133"/>
              <a:ext cx="4320" cy="2880"/>
            </a:xfrm>
            <a:prstGeom prst="roundRect">
              <a:avLst>
                <a:gd name="adj" fmla="val 16667"/>
              </a:avLst>
            </a:prstGeom>
            <a:no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A13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0" name="Retângulo de cantos arredondados 96"/>
            <p:cNvSpPr>
              <a:spLocks noChangeArrowheads="1"/>
            </p:cNvSpPr>
            <p:nvPr/>
          </p:nvSpPr>
          <p:spPr bwMode="auto">
            <a:xfrm>
              <a:off x="19914" y="50809"/>
              <a:ext cx="4320" cy="2880"/>
            </a:xfrm>
            <a:prstGeom prst="roundRect">
              <a:avLst>
                <a:gd name="adj" fmla="val 16667"/>
              </a:avLst>
            </a:prstGeom>
            <a:no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A10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9" name="Retângulo de cantos arredondados 97"/>
            <p:cNvSpPr>
              <a:spLocks noChangeArrowheads="1"/>
            </p:cNvSpPr>
            <p:nvPr/>
          </p:nvSpPr>
          <p:spPr bwMode="auto">
            <a:xfrm>
              <a:off x="19798" y="60773"/>
              <a:ext cx="4320" cy="2880"/>
            </a:xfrm>
            <a:prstGeom prst="roundRect">
              <a:avLst>
                <a:gd name="adj" fmla="val 16667"/>
              </a:avLst>
            </a:prstGeom>
            <a:no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A11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8" name="Retângulo de cantos arredondados 98"/>
            <p:cNvSpPr>
              <a:spLocks noChangeArrowheads="1"/>
            </p:cNvSpPr>
            <p:nvPr/>
          </p:nvSpPr>
          <p:spPr bwMode="auto">
            <a:xfrm>
              <a:off x="46689" y="57589"/>
              <a:ext cx="4320" cy="2880"/>
            </a:xfrm>
            <a:prstGeom prst="roundRect">
              <a:avLst>
                <a:gd name="adj" fmla="val 16667"/>
              </a:avLst>
            </a:prstGeom>
            <a:no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A14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7" name="Retângulo de cantos arredondados 99"/>
            <p:cNvSpPr>
              <a:spLocks noChangeArrowheads="1"/>
            </p:cNvSpPr>
            <p:nvPr/>
          </p:nvSpPr>
          <p:spPr bwMode="auto">
            <a:xfrm>
              <a:off x="46689" y="70958"/>
              <a:ext cx="4320" cy="2880"/>
            </a:xfrm>
            <a:prstGeom prst="roundRect">
              <a:avLst>
                <a:gd name="adj" fmla="val 16667"/>
              </a:avLst>
            </a:prstGeom>
            <a:no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A15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" name="Retângulo de cantos arredondados 101"/>
            <p:cNvSpPr>
              <a:spLocks noChangeArrowheads="1"/>
            </p:cNvSpPr>
            <p:nvPr/>
          </p:nvSpPr>
          <p:spPr bwMode="auto">
            <a:xfrm>
              <a:off x="26743" y="17606"/>
              <a:ext cx="4320" cy="2880"/>
            </a:xfrm>
            <a:prstGeom prst="roundRect">
              <a:avLst>
                <a:gd name="adj" fmla="val 16667"/>
              </a:avLst>
            </a:prstGeom>
            <a:no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A05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" name="Retângulo de cantos arredondados 102"/>
            <p:cNvSpPr>
              <a:spLocks noChangeArrowheads="1"/>
            </p:cNvSpPr>
            <p:nvPr/>
          </p:nvSpPr>
          <p:spPr bwMode="auto">
            <a:xfrm>
              <a:off x="26966" y="45262"/>
              <a:ext cx="4320" cy="2880"/>
            </a:xfrm>
            <a:prstGeom prst="roundRect">
              <a:avLst>
                <a:gd name="adj" fmla="val 16667"/>
              </a:avLst>
            </a:prstGeom>
            <a:no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Arial" pitchFamily="34" charset="0"/>
                  <a:ea typeface="Times New Roman" pitchFamily="18" charset="0"/>
                  <a:cs typeface="Calibri" pitchFamily="34" charset="0"/>
                </a:rPr>
                <a:t>A12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Line 60"/>
            <p:cNvSpPr>
              <a:spLocks noChangeShapeType="1"/>
            </p:cNvSpPr>
            <p:nvPr/>
          </p:nvSpPr>
          <p:spPr bwMode="auto">
            <a:xfrm rot="10800000" flipH="1">
              <a:off x="1191" y="24596"/>
              <a:ext cx="30390" cy="34372"/>
            </a:xfrm>
            <a:prstGeom prst="bentConnector4">
              <a:avLst>
                <a:gd name="adj1" fmla="val -7523"/>
                <a:gd name="adj2" fmla="val 10011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2530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11200" y="1523206"/>
            <a:ext cx="7447279" cy="3811588"/>
          </a:xfrm>
          <a:solidFill>
            <a:schemeClr val="bg2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 lnSpcReduction="10000"/>
          </a:bodyPr>
          <a:lstStyle/>
          <a:p>
            <a:pPr marL="342900" lvl="0" indent="-342900" algn="just">
              <a:buFont typeface="Arial" panose="020B0604020202020204" pitchFamily="34" charset="0"/>
              <a:buAutoNum type="arabicParenR"/>
            </a:pPr>
            <a:endParaRPr lang="pt-BR" dirty="0"/>
          </a:p>
          <a:p>
            <a:pPr marL="342900" lvl="0" indent="-342900" algn="just">
              <a:buFont typeface="Arial" panose="020B0604020202020204" pitchFamily="34" charset="0"/>
              <a:buAutoNum type="arabicParenR"/>
            </a:pPr>
            <a:r>
              <a:rPr lang="pt-BR" sz="1800" dirty="0"/>
              <a:t>Modelo Inter-Regional de Insumo-Produto (MIIP-BA) com 53 regiões e 68 setores.</a:t>
            </a:r>
          </a:p>
          <a:p>
            <a:pPr marL="342900" lvl="0" indent="-342900" algn="just">
              <a:buFont typeface="Arial" panose="020B0604020202020204" pitchFamily="34" charset="0"/>
              <a:buAutoNum type="arabicParenR"/>
            </a:pPr>
            <a:r>
              <a:rPr lang="pt-BR" sz="1800" dirty="0"/>
              <a:t>Modelo Inter-Regional de Equilíbrio Geral Computável (IEGC-BA) - Modelo TERM (acrônimo para ‘O Modelo Enorme Regional’ na sigla em inglês). Metodologia ‘</a:t>
            </a:r>
            <a:r>
              <a:rPr lang="pt-BR" sz="1800" dirty="0" err="1"/>
              <a:t>bottom-up</a:t>
            </a:r>
            <a:r>
              <a:rPr lang="pt-BR" sz="1800" dirty="0"/>
              <a:t>’ (modelos de equilíbrio geral um para cada região) com 45 regiões e 12 setores.</a:t>
            </a:r>
          </a:p>
          <a:p>
            <a:pPr marL="342900" indent="-342900" algn="just">
              <a:buAutoNum type="arabicParenR"/>
            </a:pPr>
            <a:r>
              <a:rPr lang="pt-BR" sz="1800" dirty="0"/>
              <a:t>Construção de um </a:t>
            </a:r>
            <a:r>
              <a:rPr lang="pt-BR" sz="1800" i="1" dirty="0" err="1"/>
              <a:t>Dashboard</a:t>
            </a:r>
            <a:r>
              <a:rPr lang="pt-BR" sz="1800" dirty="0"/>
              <a:t> para geração dos resultados de análise de Impactos de Insumo Produto</a:t>
            </a:r>
          </a:p>
          <a:p>
            <a:pPr marL="342900" indent="-342900" algn="just">
              <a:buAutoNum type="arabicParenR"/>
            </a:pPr>
            <a:r>
              <a:rPr lang="pt-BR" sz="1800" dirty="0"/>
              <a:t>Treinamento da equipe técnica da SEINFRA e de outras Secretarias Parceiras direcionado à capacitação no uso dos modelos de Insumo-Produto e IEGC</a:t>
            </a:r>
          </a:p>
          <a:p>
            <a:pPr marL="342900" indent="-342900" algn="just">
              <a:buAutoNum type="arabicParenR"/>
            </a:pPr>
            <a:r>
              <a:rPr lang="pt-BR" sz="1800" dirty="0"/>
              <a:t>A </a:t>
            </a:r>
            <a:r>
              <a:rPr lang="pt-BR" sz="1800" dirty="0" err="1"/>
              <a:t>Seinfra</a:t>
            </a:r>
            <a:r>
              <a:rPr lang="pt-BR" sz="1800" dirty="0"/>
              <a:t> pretende adquirir a licença permanente do </a:t>
            </a:r>
            <a:r>
              <a:rPr lang="pt-BR" sz="1800" i="1" dirty="0"/>
              <a:t>Software</a:t>
            </a:r>
            <a:r>
              <a:rPr lang="pt-BR" sz="1800" dirty="0"/>
              <a:t> </a:t>
            </a:r>
            <a:r>
              <a:rPr lang="pt-BR" sz="1800" i="1" dirty="0" err="1"/>
              <a:t>Gempack</a:t>
            </a:r>
            <a:r>
              <a:rPr lang="pt-BR" sz="1800" dirty="0"/>
              <a:t> para estudos futuros</a:t>
            </a:r>
          </a:p>
          <a:p>
            <a:pPr marL="342900" indent="-342900" algn="just">
              <a:buAutoNum type="arabicParenR"/>
            </a:pP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FFD89-2448-1B56-840D-3A425B0E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673" y="6308725"/>
            <a:ext cx="231616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309027-A853-42B3-53E7-E7E75EE91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93" y="112800"/>
            <a:ext cx="2018368" cy="482286"/>
          </a:xfrm>
          <a:prstGeom prst="rect">
            <a:avLst/>
          </a:prstGeom>
        </p:spPr>
      </p:pic>
      <p:sp>
        <p:nvSpPr>
          <p:cNvPr id="6" name="CaixaDeTexto 3">
            <a:extLst>
              <a:ext uri="{FF2B5EF4-FFF2-40B4-BE49-F238E27FC236}">
                <a16:creationId xmlns:a16="http://schemas.microsoft.com/office/drawing/2014/main" id="{C2391E5E-7868-C276-D733-360E0B0E64E3}"/>
              </a:ext>
            </a:extLst>
          </p:cNvPr>
          <p:cNvSpPr txBox="1"/>
          <p:nvPr/>
        </p:nvSpPr>
        <p:spPr>
          <a:xfrm>
            <a:off x="0" y="-30480"/>
            <a:ext cx="350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Produtos Entregues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334278"/>
            <a:ext cx="7954322" cy="4274042"/>
          </a:xfrm>
          <a:solidFill>
            <a:schemeClr val="bg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1800" b="1" dirty="0"/>
              <a:t>Simulações com Cenários do Estudo do Sistema viário de Ilhéus – Itabuna</a:t>
            </a:r>
          </a:p>
          <a:p>
            <a:endParaRPr lang="pt-BR" sz="1800" b="1" dirty="0"/>
          </a:p>
          <a:p>
            <a:pPr algn="just"/>
            <a:r>
              <a:rPr lang="pt-BR" dirty="0">
                <a:sym typeface="Wingdings"/>
              </a:rPr>
              <a:t> </a:t>
            </a:r>
            <a:r>
              <a:rPr lang="pt-BR" dirty="0"/>
              <a:t>O estudo do </a:t>
            </a:r>
            <a:r>
              <a:rPr lang="pt-BR" dirty="0" err="1"/>
              <a:t>Master</a:t>
            </a:r>
            <a:r>
              <a:rPr lang="pt-BR" dirty="0"/>
              <a:t> </a:t>
            </a:r>
            <a:r>
              <a:rPr lang="pt-BR" dirty="0" err="1"/>
              <a:t>Plan</a:t>
            </a:r>
            <a:r>
              <a:rPr lang="pt-BR" dirty="0"/>
              <a:t> do Sistema Viário da Região Ilhéus – Itabuna teve o objetivo principal de concentrar a análise na identificação dos </a:t>
            </a:r>
            <a:r>
              <a:rPr lang="pt-BR" b="1" dirty="0"/>
              <a:t>impactos diretos que a implantação do Porto Sul e da FIOL teriam na rede rodoviária estadual e federal e nas áreas urbanas dos municípios de Ilhéus e Itabuna.</a:t>
            </a:r>
          </a:p>
          <a:p>
            <a:pPr algn="just">
              <a:buFont typeface="Wingdings"/>
              <a:buChar char="Ø"/>
            </a:pPr>
            <a:r>
              <a:rPr lang="pt-BR" dirty="0"/>
              <a:t>Isto possibilitou a </a:t>
            </a:r>
            <a:r>
              <a:rPr lang="pt-BR" b="1" dirty="0"/>
              <a:t>identificação e a indicação de melhorias e de novos trechos na malha</a:t>
            </a:r>
            <a:r>
              <a:rPr lang="pt-BR" dirty="0"/>
              <a:t> necessários para assegurar um nível de serviço adequado para o escoamento dos fluxos previstos na área em estudo.</a:t>
            </a:r>
          </a:p>
          <a:p>
            <a:pPr algn="just">
              <a:buFont typeface="Wingdings"/>
              <a:buChar char="Ø"/>
            </a:pPr>
            <a:r>
              <a:rPr lang="pt-BR" dirty="0"/>
              <a:t>Essas obras possuem um </a:t>
            </a:r>
            <a:r>
              <a:rPr lang="pt-BR" b="1" dirty="0"/>
              <a:t>custo financeiro de R$ 523.054.821 </a:t>
            </a:r>
            <a:r>
              <a:rPr lang="pt-BR" dirty="0"/>
              <a:t>e geraram uma matriz de tempo de deslocamento entre as zonas do modelo, abordando diferentes intervenções na malha viária da região.</a:t>
            </a:r>
          </a:p>
          <a:p>
            <a:pPr algn="just">
              <a:buFont typeface="Wingdings"/>
              <a:buChar char="Ø"/>
            </a:pPr>
            <a:r>
              <a:rPr lang="pt-BR" dirty="0"/>
              <a:t>Diante desses dados, foi possível gerar análises a partir de choques de demanda na Matriz Inter-Regional de Insumo-Produto utilizando os dados monetários das obras e do modelo de IEGC com base na matriz de tempos do estudo. </a:t>
            </a:r>
          </a:p>
          <a:p>
            <a:pPr algn="just">
              <a:buFont typeface="Wingdings"/>
              <a:buChar char="Ø"/>
            </a:pPr>
            <a:endParaRPr lang="pt-BR" dirty="0"/>
          </a:p>
          <a:p>
            <a:pPr algn="just"/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91619B-2336-EC99-A14A-A29BB4211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673" y="6308725"/>
            <a:ext cx="231616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8F225C9-7947-E01E-F4CE-F91F06F5FA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93" y="112800"/>
            <a:ext cx="2018368" cy="482286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AC8C619B-89FA-174A-E460-76BF6012AD9A}"/>
              </a:ext>
            </a:extLst>
          </p:cNvPr>
          <p:cNvSpPr txBox="1"/>
          <p:nvPr/>
        </p:nvSpPr>
        <p:spPr>
          <a:xfrm>
            <a:off x="13279" y="-4064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Simulações </a:t>
            </a:r>
            <a:endParaRPr lang="da-DK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7473635" cy="381158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2049" name="Tela 204"/>
          <p:cNvGrpSpPr>
            <a:grpSpLocks/>
          </p:cNvGrpSpPr>
          <p:nvPr/>
        </p:nvGrpSpPr>
        <p:grpSpPr bwMode="auto">
          <a:xfrm>
            <a:off x="-1" y="904240"/>
            <a:ext cx="8429297" cy="5838519"/>
            <a:chOff x="0" y="0"/>
            <a:chExt cx="59264" cy="58388"/>
          </a:xfrm>
        </p:grpSpPr>
        <p:sp>
          <p:nvSpPr>
            <p:cNvPr id="2071" name="AutoShape 23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9264" cy="5838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" name="Text Box 59"/>
            <p:cNvSpPr txBox="1">
              <a:spLocks noChangeArrowheads="1"/>
            </p:cNvSpPr>
            <p:nvPr/>
          </p:nvSpPr>
          <p:spPr bwMode="auto">
            <a:xfrm>
              <a:off x="29947" y="6828"/>
              <a:ext cx="18358" cy="13444"/>
            </a:xfrm>
            <a:prstGeom prst="rect">
              <a:avLst/>
            </a:prstGeom>
            <a:solidFill>
              <a:srgbClr val="CFCDCD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Output CUBE:</a:t>
              </a:r>
              <a:endParaRPr kumimoji="0" lang="pt-B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/>
                <a:cs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Obtenção da variação da impedância média ponderada pelas viagens por par OD, definida por: (Mt</a:t>
              </a:r>
              <a:r>
                <a:rPr kumimoji="0" lang="pt-BR" altLang="ko-KR" sz="10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1</a:t>
              </a:r>
              <a:r>
                <a:rPr kumimoji="0" lang="pt-BR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-Mt</a:t>
              </a:r>
              <a:r>
                <a:rPr kumimoji="0" lang="pt-BR" altLang="ko-KR" sz="10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0</a:t>
              </a:r>
              <a:r>
                <a:rPr kumimoji="0" lang="pt-BR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)</a:t>
              </a:r>
              <a:endParaRPr kumimoji="0" lang="pt-B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pt-BR" altLang="ko-K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Mt</a:t>
              </a:r>
              <a:r>
                <a:rPr kumimoji="0" lang="pt-BR" altLang="ko-KR" sz="8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1</a:t>
              </a:r>
              <a:r>
                <a:rPr kumimoji="0" lang="pt-BR" altLang="ko-KR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: Impedâncias pós-intervenção</a:t>
              </a:r>
              <a:endParaRPr kumimoji="0" lang="pt-B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pt-BR" altLang="ko-K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Mt</a:t>
              </a:r>
              <a:r>
                <a:rPr kumimoji="0" lang="pt-BR" altLang="ko-KR" sz="8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0</a:t>
              </a:r>
              <a:r>
                <a:rPr kumimoji="0" lang="pt-BR" altLang="ko-KR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: Impedâncias pré-intervenção</a:t>
              </a:r>
              <a:endParaRPr kumimoji="0" lang="pt-B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59"/>
            <p:cNvSpPr txBox="1">
              <a:spLocks noChangeArrowheads="1"/>
            </p:cNvSpPr>
            <p:nvPr/>
          </p:nvSpPr>
          <p:spPr bwMode="auto">
            <a:xfrm>
              <a:off x="29912" y="22597"/>
              <a:ext cx="18393" cy="9236"/>
            </a:xfrm>
            <a:prstGeom prst="rect">
              <a:avLst/>
            </a:prstGeom>
            <a:solidFill>
              <a:srgbClr val="CFCDCD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ko-KR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Input IEGC</a:t>
              </a:r>
              <a:endParaRPr kumimoji="0" lang="pt-B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/>
                <a:cs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ko-K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Agregação das zonas de tráfego e variação da Margem de Transportes por par OD</a:t>
              </a:r>
              <a:endParaRPr kumimoji="0" lang="pt-B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59"/>
            <p:cNvSpPr txBox="1">
              <a:spLocks noChangeArrowheads="1"/>
            </p:cNvSpPr>
            <p:nvPr/>
          </p:nvSpPr>
          <p:spPr bwMode="auto">
            <a:xfrm>
              <a:off x="29802" y="40216"/>
              <a:ext cx="18627" cy="11472"/>
            </a:xfrm>
            <a:prstGeom prst="rect">
              <a:avLst/>
            </a:prstGeom>
            <a:solidFill>
              <a:srgbClr val="CFCDCD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ko-KR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Output IEGC</a:t>
              </a:r>
              <a:endParaRPr kumimoji="0" lang="pt-B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/>
                <a:cs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ko-K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Estimativa dos impactos de médio e longo prazo considerando as externalidades no sistema de transportes</a:t>
              </a:r>
              <a:endParaRPr kumimoji="0" lang="pt-B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59"/>
            <p:cNvSpPr txBox="1">
              <a:spLocks noChangeArrowheads="1"/>
            </p:cNvSpPr>
            <p:nvPr/>
          </p:nvSpPr>
          <p:spPr bwMode="auto">
            <a:xfrm>
              <a:off x="11283" y="22856"/>
              <a:ext cx="15201" cy="9402"/>
            </a:xfrm>
            <a:prstGeom prst="rect">
              <a:avLst/>
            </a:prstGeom>
            <a:solidFill>
              <a:srgbClr val="B4C6E7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ko-KR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Input MIP</a:t>
              </a:r>
              <a:endParaRPr kumimoji="0" lang="pt-B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/>
                <a:cs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ko-K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Geração do vetor de variação da demanda por região e setor</a:t>
              </a:r>
              <a:endParaRPr kumimoji="0" lang="pt-B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60"/>
            <p:cNvSpPr>
              <a:spLocks noChangeShapeType="1"/>
            </p:cNvSpPr>
            <p:nvPr/>
          </p:nvSpPr>
          <p:spPr bwMode="auto">
            <a:xfrm flipH="1">
              <a:off x="18762" y="32258"/>
              <a:ext cx="0" cy="2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Line 60"/>
            <p:cNvSpPr>
              <a:spLocks noChangeShapeType="1"/>
            </p:cNvSpPr>
            <p:nvPr/>
          </p:nvSpPr>
          <p:spPr bwMode="auto">
            <a:xfrm flipH="1">
              <a:off x="18755" y="15832"/>
              <a:ext cx="0" cy="70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Text Box 59"/>
            <p:cNvSpPr txBox="1">
              <a:spLocks noChangeArrowheads="1"/>
            </p:cNvSpPr>
            <p:nvPr/>
          </p:nvSpPr>
          <p:spPr bwMode="auto">
            <a:xfrm>
              <a:off x="11092" y="126"/>
              <a:ext cx="37337" cy="3387"/>
            </a:xfrm>
            <a:prstGeom prst="rect">
              <a:avLst/>
            </a:prstGeom>
            <a:solidFill>
              <a:srgbClr val="A8D08D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Investimento(s) no Sistema de Logística e transportes</a:t>
              </a:r>
              <a:endParaRPr kumimoji="0" lang="pt-B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59"/>
            <p:cNvSpPr txBox="1">
              <a:spLocks noChangeArrowheads="1"/>
            </p:cNvSpPr>
            <p:nvPr/>
          </p:nvSpPr>
          <p:spPr bwMode="auto">
            <a:xfrm>
              <a:off x="11072" y="6828"/>
              <a:ext cx="15201" cy="9004"/>
            </a:xfrm>
            <a:prstGeom prst="rect">
              <a:avLst/>
            </a:prstGeom>
            <a:solidFill>
              <a:srgbClr val="B4C6E7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ko-KR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Output Orçamento</a:t>
              </a:r>
              <a:endParaRPr kumimoji="0" lang="pt-B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/>
                <a:cs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ko-K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Orçamento cronograma de gastos dos investimentos</a:t>
              </a:r>
              <a:endParaRPr kumimoji="0" lang="pt-B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Line 60"/>
            <p:cNvSpPr>
              <a:spLocks noChangeShapeType="1"/>
            </p:cNvSpPr>
            <p:nvPr/>
          </p:nvSpPr>
          <p:spPr bwMode="auto">
            <a:xfrm>
              <a:off x="39110" y="37351"/>
              <a:ext cx="0" cy="28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Line 60"/>
            <p:cNvSpPr>
              <a:spLocks noChangeShapeType="1"/>
            </p:cNvSpPr>
            <p:nvPr/>
          </p:nvSpPr>
          <p:spPr bwMode="auto">
            <a:xfrm>
              <a:off x="18755" y="3513"/>
              <a:ext cx="0" cy="3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Line 60"/>
            <p:cNvSpPr>
              <a:spLocks noChangeShapeType="1"/>
            </p:cNvSpPr>
            <p:nvPr/>
          </p:nvSpPr>
          <p:spPr bwMode="auto">
            <a:xfrm>
              <a:off x="39120" y="3513"/>
              <a:ext cx="0" cy="3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Text Box 59"/>
            <p:cNvSpPr txBox="1">
              <a:spLocks noChangeArrowheads="1"/>
            </p:cNvSpPr>
            <p:nvPr/>
          </p:nvSpPr>
          <p:spPr bwMode="auto">
            <a:xfrm>
              <a:off x="11092" y="40216"/>
              <a:ext cx="15392" cy="11684"/>
            </a:xfrm>
            <a:prstGeom prst="rect">
              <a:avLst/>
            </a:prstGeom>
            <a:solidFill>
              <a:srgbClr val="B4C6E7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ko-KR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Output MIP</a:t>
              </a:r>
              <a:endParaRPr kumimoji="0" lang="pt-B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/>
                <a:cs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ko-K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Estimativa dos impactos econômicos de curto prazo do montante investido</a:t>
              </a:r>
              <a:endParaRPr kumimoji="0" lang="pt-B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atang"/>
                <a:cs typeface="Times New Roman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ko-K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Batang"/>
                  <a:cs typeface="Times New Roman" pitchFamily="18" charset="0"/>
                </a:rPr>
                <a:t> </a:t>
              </a:r>
              <a:endParaRPr kumimoji="0" lang="pt-B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59"/>
            <p:cNvSpPr txBox="1">
              <a:spLocks noChangeArrowheads="1"/>
            </p:cNvSpPr>
            <p:nvPr/>
          </p:nvSpPr>
          <p:spPr bwMode="auto">
            <a:xfrm>
              <a:off x="296" y="23309"/>
              <a:ext cx="8170" cy="10688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prstDash val="sysDash"/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8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ko-K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Avaliação de impacto </a:t>
              </a:r>
              <a:r>
                <a:rPr kumimoji="0" lang="pt-BR" altLang="ko-KR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durante</a:t>
              </a:r>
              <a:r>
                <a:rPr kumimoji="0" lang="pt-BR" altLang="ko-K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o período de construção</a:t>
              </a:r>
              <a:endParaRPr kumimoji="0" lang="pt-B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Chave Esquerda 212"/>
            <p:cNvSpPr>
              <a:spLocks/>
            </p:cNvSpPr>
            <p:nvPr/>
          </p:nvSpPr>
          <p:spPr bwMode="auto">
            <a:xfrm>
              <a:off x="8932" y="5799"/>
              <a:ext cx="2582" cy="47118"/>
            </a:xfrm>
            <a:prstGeom prst="leftBrace">
              <a:avLst>
                <a:gd name="adj1" fmla="val 8364"/>
                <a:gd name="adj2" fmla="val 50000"/>
              </a:avLst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Text Box 59"/>
            <p:cNvSpPr txBox="1">
              <a:spLocks noChangeArrowheads="1"/>
            </p:cNvSpPr>
            <p:nvPr/>
          </p:nvSpPr>
          <p:spPr bwMode="auto">
            <a:xfrm>
              <a:off x="51013" y="23305"/>
              <a:ext cx="8166" cy="10687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prstDash val="sysDash"/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8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ko-K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Avaliação de impacto </a:t>
              </a:r>
              <a:r>
                <a:rPr kumimoji="0" lang="pt-BR" altLang="ko-KR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após</a:t>
              </a:r>
              <a:r>
                <a:rPr kumimoji="0" lang="pt-BR" altLang="ko-KR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 o período de construção</a:t>
              </a:r>
              <a:endParaRPr kumimoji="0" lang="pt-B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Chave Esquerda 214"/>
            <p:cNvSpPr>
              <a:spLocks/>
            </p:cNvSpPr>
            <p:nvPr/>
          </p:nvSpPr>
          <p:spPr bwMode="auto">
            <a:xfrm flipH="1">
              <a:off x="48006" y="5803"/>
              <a:ext cx="2509" cy="47113"/>
            </a:xfrm>
            <a:prstGeom prst="leftBrace">
              <a:avLst>
                <a:gd name="adj1" fmla="val 8346"/>
                <a:gd name="adj2" fmla="val 50000"/>
              </a:avLst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Line 60"/>
            <p:cNvSpPr>
              <a:spLocks noChangeShapeType="1"/>
            </p:cNvSpPr>
            <p:nvPr/>
          </p:nvSpPr>
          <p:spPr bwMode="auto">
            <a:xfrm flipH="1">
              <a:off x="39115" y="20272"/>
              <a:ext cx="0" cy="2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Text Box 59"/>
            <p:cNvSpPr txBox="1">
              <a:spLocks noChangeArrowheads="1"/>
            </p:cNvSpPr>
            <p:nvPr/>
          </p:nvSpPr>
          <p:spPr bwMode="auto">
            <a:xfrm>
              <a:off x="29915" y="34409"/>
              <a:ext cx="18390" cy="2942"/>
            </a:xfrm>
            <a:prstGeom prst="rect">
              <a:avLst/>
            </a:prstGeom>
            <a:solidFill>
              <a:srgbClr val="000000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ko-KR" sz="1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GEMPACK</a:t>
              </a:r>
              <a:endParaRPr kumimoji="0" lang="pt-B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 Box 59"/>
            <p:cNvSpPr txBox="1">
              <a:spLocks noChangeArrowheads="1"/>
            </p:cNvSpPr>
            <p:nvPr/>
          </p:nvSpPr>
          <p:spPr bwMode="auto">
            <a:xfrm>
              <a:off x="11247" y="34726"/>
              <a:ext cx="15195" cy="2994"/>
            </a:xfrm>
            <a:prstGeom prst="rect">
              <a:avLst/>
            </a:prstGeom>
            <a:solidFill>
              <a:srgbClr val="0070C0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R - Dashboard</a:t>
              </a:r>
              <a:endPara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Line 60"/>
            <p:cNvSpPr>
              <a:spLocks noChangeShapeType="1"/>
            </p:cNvSpPr>
            <p:nvPr/>
          </p:nvSpPr>
          <p:spPr bwMode="auto">
            <a:xfrm flipH="1">
              <a:off x="18763" y="37720"/>
              <a:ext cx="0" cy="2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Line 60"/>
            <p:cNvSpPr>
              <a:spLocks noChangeShapeType="1"/>
            </p:cNvSpPr>
            <p:nvPr/>
          </p:nvSpPr>
          <p:spPr bwMode="auto">
            <a:xfrm>
              <a:off x="39115" y="31833"/>
              <a:ext cx="0" cy="2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949B74C2-6F07-3D3A-9699-C3141C4BD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673" y="6308725"/>
            <a:ext cx="231616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763BA32-33AC-3C1B-F1A0-0D698A698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93" y="112800"/>
            <a:ext cx="2018368" cy="4822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57519" y="5915608"/>
            <a:ext cx="7376138" cy="5038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créscimo direto e indireto de R$ 965.873.334,42 </a:t>
            </a:r>
            <a:r>
              <a:rPr lang="en-US" sz="1700" dirty="0"/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A75988-C8E2-0720-E417-196587C39A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459" y="956835"/>
            <a:ext cx="8014581" cy="490455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8928ED5-F9A6-177C-3646-CB3A53F4F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673" y="6308725"/>
            <a:ext cx="231616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A31873-C75E-CE04-47BB-0A352D0C22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393" y="112800"/>
            <a:ext cx="2018368" cy="48228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8C91EA7-3063-0F61-BDB3-23561FC9BE7B}"/>
              </a:ext>
            </a:extLst>
          </p:cNvPr>
          <p:cNvSpPr txBox="1"/>
          <p:nvPr/>
        </p:nvSpPr>
        <p:spPr>
          <a:xfrm>
            <a:off x="30065" y="-49760"/>
            <a:ext cx="256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548998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18E367698A8B43AA20DB7E5CD57EBC" ma:contentTypeVersion="17" ma:contentTypeDescription="Crie um novo documento." ma:contentTypeScope="" ma:versionID="a6761f355b0c7f5c220560717b96453a">
  <xsd:schema xmlns:xsd="http://www.w3.org/2001/XMLSchema" xmlns:xs="http://www.w3.org/2001/XMLSchema" xmlns:p="http://schemas.microsoft.com/office/2006/metadata/properties" xmlns:ns2="5b38ab52-7d32-46c0-8482-b66ab0e84e3f" xmlns:ns3="bbe88e65-a338-4e4a-82bd-49d9364a6441" targetNamespace="http://schemas.microsoft.com/office/2006/metadata/properties" ma:root="true" ma:fieldsID="cb176082d2660b903a0f569e38a83be7" ns2:_="" ns3:_="">
    <xsd:import namespace="5b38ab52-7d32-46c0-8482-b66ab0e84e3f"/>
    <xsd:import namespace="bbe88e65-a338-4e4a-82bd-49d9364a644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Size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38ab52-7d32-46c0-8482-b66ab0e84e3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14babe54-34fe-4506-bf1d-350553a44ac3}" ma:internalName="TaxCatchAll" ma:showField="CatchAllData" ma:web="5b38ab52-7d32-46c0-8482-b66ab0e84e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e88e65-a338-4e4a-82bd-49d9364a64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Size" ma:index="16" nillable="true" ma:displayName="Size" ma:internalName="Size">
      <xsd:simpleType>
        <xsd:restriction base="dms:Text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Marcações de imagem" ma:readOnly="false" ma:fieldId="{5cf76f15-5ced-4ddc-b409-7134ff3c332f}" ma:taxonomyMulti="true" ma:sspId="ea000773-e5b5-429a-aa50-4220b1cf9a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ize xmlns="bbe88e65-a338-4e4a-82bd-49d9364a6441" xsi:nil="true"/>
    <TaxCatchAll xmlns="5b38ab52-7d32-46c0-8482-b66ab0e84e3f" xsi:nil="true"/>
    <lcf76f155ced4ddcb4097134ff3c332f xmlns="bbe88e65-a338-4e4a-82bd-49d9364a644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F523474-B794-4305-9C3D-79EA5B36A5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325FAA-BA88-4266-8549-5BDA1EC9D4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38ab52-7d32-46c0-8482-b66ab0e84e3f"/>
    <ds:schemaRef ds:uri="bbe88e65-a338-4e4a-82bd-49d9364a64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B0F1EF-3E2A-49C8-9B84-10F6FEE16739}">
  <ds:schemaRefs>
    <ds:schemaRef ds:uri="http://schemas.microsoft.com/office/2006/metadata/properties"/>
    <ds:schemaRef ds:uri="http://schemas.microsoft.com/office/infopath/2007/PartnerControls"/>
    <ds:schemaRef ds:uri="bbe88e65-a338-4e4a-82bd-49d9364a6441"/>
    <ds:schemaRef ds:uri="5b38ab52-7d32-46c0-8482-b66ab0e84e3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45353</TotalTime>
  <Words>1300</Words>
  <Application>Microsoft Office PowerPoint</Application>
  <PresentationFormat>Apresentação na tela (4:3)</PresentationFormat>
  <Paragraphs>160</Paragraphs>
  <Slides>14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    Modelo Inter- Regional de Equilíbrio Geral Computável - Análises</vt:lpstr>
      <vt:lpstr>    Modelo Inter- Regional de Equilíbrio Geral Computável - Análises</vt:lpstr>
      <vt:lpstr>Estudos em Realização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</dc:creator>
  <cp:lastModifiedBy>Marta Rossi</cp:lastModifiedBy>
  <cp:revision>1663</cp:revision>
  <cp:lastPrinted>2015-02-09T11:02:22Z</cp:lastPrinted>
  <dcterms:created xsi:type="dcterms:W3CDTF">2015-01-16T18:39:10Z</dcterms:created>
  <dcterms:modified xsi:type="dcterms:W3CDTF">2023-09-29T14:57:07Z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0x0101002718E367698A8B43AA20DB7E5CD57EBC</vt:lpwstr>
  </property>
</Properties>
</file>