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63" r:id="rId9"/>
    <p:sldId id="264" r:id="rId10"/>
    <p:sldId id="268" r:id="rId11"/>
    <p:sldId id="267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79D6134-2AB1-4C11-9DDA-2F7AF3200E3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1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1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48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3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9129" y="193757"/>
            <a:ext cx="9905998" cy="548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87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34793" y="182880"/>
            <a:ext cx="9905999" cy="548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1016000"/>
            <a:ext cx="3195240" cy="317499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1016000"/>
            <a:ext cx="3198940" cy="317499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1016000"/>
            <a:ext cx="3194969" cy="317499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1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1478"/>
            <a:ext cx="9905998" cy="548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822960"/>
            <a:ext cx="9905999" cy="496824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84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62918"/>
            <a:ext cx="9905998" cy="73152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68400"/>
            <a:ext cx="9905999" cy="51206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6350635"/>
            <a:ext cx="62393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6351269"/>
            <a:ext cx="771089" cy="365125"/>
          </a:xfrm>
          <a:solidFill>
            <a:schemeClr val="accent1"/>
          </a:solidFill>
        </p:spPr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2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2118"/>
            <a:ext cx="9905998" cy="548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09" y="924560"/>
            <a:ext cx="4846320" cy="48666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24560"/>
            <a:ext cx="4875211" cy="48666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190497"/>
            <a:ext cx="9906000" cy="548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959166"/>
            <a:ext cx="4878391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2003108"/>
            <a:ext cx="4878391" cy="37880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9166"/>
            <a:ext cx="4875210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3107"/>
            <a:ext cx="4875210" cy="37880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81638"/>
            <a:ext cx="9905998" cy="548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8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9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6134-2AB1-4C11-9DDA-2F7AF3200E3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08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1141414" y="2249487"/>
            <a:ext cx="9905999" cy="20740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3"/>
              </a:spcBef>
              <a:buNone/>
            </a:pPr>
            <a:r>
              <a:rPr lang="en-US" sz="4400" dirty="0" smtClean="0">
                <a:latin typeface="Calibri"/>
                <a:cs typeface="Calibri"/>
              </a:rPr>
              <a:t>BBIT121/CISY110</a:t>
            </a:r>
            <a:endParaRPr lang="en-US" sz="4400" dirty="0">
              <a:latin typeface="Calibri"/>
              <a:cs typeface="Calibri"/>
            </a:endParaRPr>
          </a:p>
          <a:p>
            <a:pPr marL="0" indent="0" algn="ctr">
              <a:lnSpc>
                <a:spcPct val="100000"/>
              </a:lnSpc>
              <a:spcBef>
                <a:spcPts val="133"/>
              </a:spcBef>
              <a:buNone/>
            </a:pPr>
            <a:r>
              <a:rPr lang="en-US" sz="4400" dirty="0" smtClean="0">
                <a:latin typeface="Calibri"/>
                <a:cs typeface="Calibri"/>
              </a:rPr>
              <a:t>Introduction to Programming</a:t>
            </a:r>
          </a:p>
          <a:p>
            <a:pPr marL="0" indent="0" algn="ctr">
              <a:lnSpc>
                <a:spcPct val="100000"/>
              </a:lnSpc>
              <a:spcBef>
                <a:spcPts val="133"/>
              </a:spcBef>
              <a:buNone/>
            </a:pPr>
            <a:r>
              <a:rPr lang="en-US" sz="4400" dirty="0" smtClean="0">
                <a:latin typeface="Calibri"/>
                <a:cs typeface="Calibri"/>
              </a:rPr>
              <a:t>Control Structures in </a:t>
            </a:r>
            <a:r>
              <a:rPr lang="en-US" sz="4400" dirty="0" smtClean="0">
                <a:latin typeface="Calibri"/>
                <a:cs typeface="Calibri"/>
              </a:rPr>
              <a:t>C++</a:t>
            </a:r>
            <a:endParaRPr sz="4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13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Syntax:					       Program Example: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if(condition)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{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//block of statements to be executed if the condition is true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e</a:t>
            </a:r>
            <a:r>
              <a:rPr lang="en-US" sz="1200" b="1" dirty="0" smtClean="0"/>
              <a:t>lse if(condition2)</a:t>
            </a:r>
            <a:endParaRPr lang="en-US" sz="1200" b="1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{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//block of statements to be executed if the </a:t>
            </a:r>
            <a:r>
              <a:rPr lang="en-US" sz="1200" b="1" dirty="0" smtClean="0"/>
              <a:t>condition 2 </a:t>
            </a:r>
            <a:r>
              <a:rPr lang="en-US" sz="1200" b="1" dirty="0"/>
              <a:t>is </a:t>
            </a:r>
            <a:r>
              <a:rPr lang="en-US" sz="1200" b="1" dirty="0" smtClean="0"/>
              <a:t>true</a:t>
            </a:r>
            <a:endParaRPr lang="en-US" sz="1200" b="1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/>
              <a:t>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/>
              <a:t>….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else </a:t>
            </a:r>
            <a:r>
              <a:rPr lang="en-US" sz="1200" b="1" dirty="0" smtClean="0"/>
              <a:t>if(</a:t>
            </a:r>
            <a:r>
              <a:rPr lang="en-US" sz="1200" b="1" dirty="0" err="1" smtClean="0"/>
              <a:t>conditionN</a:t>
            </a:r>
            <a:r>
              <a:rPr lang="en-US" sz="1200" b="1" dirty="0" smtClean="0"/>
              <a:t>)</a:t>
            </a:r>
            <a:endParaRPr lang="en-US" sz="1200" b="1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{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//block of statements to be executed if the condition </a:t>
            </a:r>
            <a:r>
              <a:rPr lang="en-US" sz="1200" b="1" dirty="0" smtClean="0"/>
              <a:t>N </a:t>
            </a:r>
            <a:r>
              <a:rPr lang="en-US" sz="1200" b="1" dirty="0"/>
              <a:t>is true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else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{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//block of statements to be executed if the </a:t>
            </a:r>
            <a:r>
              <a:rPr lang="en-US" sz="1200" b="1" dirty="0" smtClean="0"/>
              <a:t>all condition are </a:t>
            </a:r>
            <a:r>
              <a:rPr lang="en-US" sz="1200" b="1" dirty="0"/>
              <a:t>false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Output: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62" y="1658014"/>
            <a:ext cx="3429289" cy="3931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26" y="4827554"/>
            <a:ext cx="3927329" cy="1524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36851" y="6473974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4" action="ppaction://hlinksldjump"/>
              </a:rPr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11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Switch...case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94438"/>
            <a:ext cx="9905999" cy="5120640"/>
          </a:xfrm>
        </p:spPr>
        <p:txBody>
          <a:bodyPr/>
          <a:lstStyle/>
          <a:p>
            <a:r>
              <a:rPr lang="en-US" b="1" dirty="0"/>
              <a:t>Syntax</a:t>
            </a:r>
            <a:r>
              <a:rPr lang="en-US" b="1" dirty="0" smtClean="0"/>
              <a:t>:</a:t>
            </a:r>
            <a:r>
              <a:rPr lang="en-US" dirty="0" smtClean="0"/>
              <a:t>						</a:t>
            </a:r>
            <a:r>
              <a:rPr lang="en-US" b="1" dirty="0" smtClean="0"/>
              <a:t>Program Example:</a:t>
            </a:r>
            <a:endParaRPr lang="en-US" b="1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switch(expression) </a:t>
            </a:r>
            <a:endParaRPr lang="en-US" sz="14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{</a:t>
            </a:r>
            <a:endParaRPr lang="en-US" sz="14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case x: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// code block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break;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case y: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// code block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break;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default: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// code block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Note: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The switch expression is evaluated once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The value of the expression is compared with the values of each case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If there is a match, the associated block of code is executed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The break and default keywords are optional</a:t>
            </a:r>
            <a:endParaRPr lang="en-US" sz="14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Output: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			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947" y="1543223"/>
            <a:ext cx="2880398" cy="5023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091" y="5285796"/>
            <a:ext cx="4049568" cy="11323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88073" y="6483985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4" action="ppaction://hlinksldjump"/>
              </a:rPr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6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Syntax:</a:t>
            </a:r>
          </a:p>
          <a:p>
            <a:pPr marL="457200" lvl="1" indent="0">
              <a:buNone/>
            </a:pPr>
            <a:r>
              <a:rPr lang="en-US" sz="1200" dirty="0"/>
              <a:t>for (initial statement; test statement (loop condition); update statement</a:t>
            </a:r>
            <a:r>
              <a:rPr lang="en-US" sz="1200" dirty="0" smtClean="0"/>
              <a:t>)</a:t>
            </a:r>
          </a:p>
          <a:p>
            <a:pPr marL="457200" lvl="1" indent="0">
              <a:buNone/>
            </a:pPr>
            <a:r>
              <a:rPr lang="en-US" sz="1200" dirty="0"/>
              <a:t>{</a:t>
            </a:r>
          </a:p>
          <a:p>
            <a:pPr marL="457200" lvl="1" indent="0">
              <a:buNone/>
            </a:pPr>
            <a:r>
              <a:rPr lang="en-US" sz="1200" dirty="0"/>
              <a:t>     </a:t>
            </a:r>
            <a:r>
              <a:rPr lang="en-US" sz="1200" dirty="0" smtClean="0"/>
              <a:t>//block of statements to be executed</a:t>
            </a:r>
          </a:p>
          <a:p>
            <a:pPr marL="457200" lvl="1" indent="0">
              <a:buNone/>
            </a:pPr>
            <a:r>
              <a:rPr lang="en-US" sz="1200" dirty="0" smtClean="0"/>
              <a:t>}</a:t>
            </a:r>
          </a:p>
          <a:p>
            <a:r>
              <a:rPr lang="en-US" sz="1600" b="1" dirty="0" smtClean="0"/>
              <a:t>Program Example:						Output: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037" y="3252811"/>
            <a:ext cx="3248806" cy="2196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981" y="3252811"/>
            <a:ext cx="6930487" cy="2196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8073" y="6493221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4" action="ppaction://hlinksldjump"/>
              </a:rPr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86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r>
              <a:rPr lang="en-US" sz="1200" dirty="0"/>
              <a:t>while (expression</a:t>
            </a:r>
            <a:r>
              <a:rPr lang="en-US" sz="1200" dirty="0" smtClean="0"/>
              <a:t>)</a:t>
            </a:r>
          </a:p>
          <a:p>
            <a:pPr marL="457200" lvl="1" indent="0">
              <a:buNone/>
            </a:pPr>
            <a:r>
              <a:rPr lang="en-US" sz="1200" dirty="0"/>
              <a:t>{</a:t>
            </a:r>
          </a:p>
          <a:p>
            <a:pPr marL="457200" lvl="1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	//block of statements to be executed in the expression/condition is true</a:t>
            </a:r>
          </a:p>
          <a:p>
            <a:pPr marL="457200" lvl="1" indent="0">
              <a:buNone/>
            </a:pPr>
            <a:r>
              <a:rPr lang="en-US" sz="1200" dirty="0" smtClean="0"/>
              <a:t>}</a:t>
            </a:r>
          </a:p>
          <a:p>
            <a:r>
              <a:rPr lang="en-US" sz="1800" b="1" dirty="0" smtClean="0"/>
              <a:t>Program Example:					        Output: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319394"/>
            <a:ext cx="6775161" cy="2325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982" y="3319394"/>
            <a:ext cx="3695143" cy="23250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88073" y="6483985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4" action="ppaction://hlinksldjump"/>
              </a:rPr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6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Do..while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r>
              <a:rPr lang="en-US" sz="1400" dirty="0" smtClean="0"/>
              <a:t>Do</a:t>
            </a:r>
          </a:p>
          <a:p>
            <a:pPr marL="457200" lvl="1" indent="0">
              <a:buNone/>
            </a:pPr>
            <a:r>
              <a:rPr lang="en-US" sz="1400" dirty="0"/>
              <a:t>{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	//block of statements to be executed</a:t>
            </a:r>
          </a:p>
          <a:p>
            <a:pPr marL="457200" lvl="1" indent="0">
              <a:buNone/>
            </a:pPr>
            <a:r>
              <a:rPr lang="en-US" sz="1400" dirty="0" smtClean="0"/>
              <a:t>}while </a:t>
            </a:r>
            <a:r>
              <a:rPr lang="en-US" sz="1400" dirty="0"/>
              <a:t>(expression</a:t>
            </a:r>
            <a:r>
              <a:rPr lang="en-US" sz="1400" dirty="0" smtClean="0"/>
              <a:t>);</a:t>
            </a:r>
            <a:endParaRPr lang="en-US" dirty="0" smtClean="0"/>
          </a:p>
          <a:p>
            <a:r>
              <a:rPr lang="en-US" dirty="0" smtClean="0"/>
              <a:t>Program Example:						Output: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18" y="3589670"/>
            <a:ext cx="6780501" cy="2294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781" y="3589670"/>
            <a:ext cx="3383251" cy="22943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8073" y="6483985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4" action="ppaction://hlinksldjump"/>
              </a:rPr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34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Control Structures are just a way to specify flow of control in programs. </a:t>
            </a:r>
            <a:endParaRPr lang="en-US" dirty="0" smtClean="0"/>
          </a:p>
          <a:p>
            <a:pPr algn="just"/>
            <a:r>
              <a:rPr lang="en-US" dirty="0" smtClean="0"/>
              <a:t>Any </a:t>
            </a:r>
            <a:r>
              <a:rPr lang="en-US" dirty="0"/>
              <a:t>algorithm or program can be more clear and understood if they use self-contained modules called as logic or control structures.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basically analyzes and chooses in which direction a program flows based on certain parameters or conditions. </a:t>
            </a:r>
            <a:endParaRPr lang="en-US" dirty="0" smtClean="0"/>
          </a:p>
          <a:p>
            <a:pPr algn="just"/>
            <a:r>
              <a:rPr lang="en-US" dirty="0" smtClean="0"/>
              <a:t>Three </a:t>
            </a:r>
            <a:r>
              <a:rPr lang="en-US" dirty="0"/>
              <a:t>basic types of logic, or flow of control, known as:</a:t>
            </a:r>
          </a:p>
          <a:p>
            <a:pPr lvl="1" algn="just"/>
            <a:r>
              <a:rPr lang="en-US" dirty="0" smtClean="0"/>
              <a:t>Sequence </a:t>
            </a:r>
            <a:r>
              <a:rPr lang="en-US" dirty="0"/>
              <a:t>logic, or sequential flow</a:t>
            </a:r>
          </a:p>
          <a:p>
            <a:pPr lvl="1" algn="just"/>
            <a:r>
              <a:rPr lang="en-US" dirty="0"/>
              <a:t>Selection logic, or conditional flow</a:t>
            </a:r>
          </a:p>
          <a:p>
            <a:pPr lvl="1" algn="just"/>
            <a:r>
              <a:rPr lang="en-US" dirty="0"/>
              <a:t>Iteration logic, or repetitive flow</a:t>
            </a:r>
          </a:p>
        </p:txBody>
      </p:sp>
    </p:spTree>
    <p:extLst>
      <p:ext uri="{BB962C8B-B14F-4D97-AF65-F5344CB8AC3E}">
        <p14:creationId xmlns:p14="http://schemas.microsoft.com/office/powerpoint/2010/main" val="25582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Logic (Sequential 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flow </a:t>
            </a:r>
            <a:r>
              <a:rPr lang="en-US" dirty="0"/>
              <a:t>depends on the series of instructions given to the computer. Unless new instructions are given, the modules are executed in the obvious sequence.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sequences may be given, by means of numbered steps explicitly. Also, implicitly follows the order in which modules are written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13" y="3666836"/>
            <a:ext cx="1467735" cy="28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Logic (Conditional Flow)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involves </a:t>
            </a:r>
            <a:r>
              <a:rPr lang="en-US" dirty="0"/>
              <a:t>a number of conditions or parameters which decides one out of several written modules.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40" y="2787569"/>
            <a:ext cx="2988541" cy="30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2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Logic (Repetitive 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employs </a:t>
            </a:r>
            <a:r>
              <a:rPr lang="en-US" dirty="0"/>
              <a:t>a loop which involves a repeat statement followed by a module </a:t>
            </a:r>
            <a:r>
              <a:rPr lang="en-US" dirty="0" smtClean="0"/>
              <a:t>known </a:t>
            </a:r>
            <a:r>
              <a:rPr lang="en-US" dirty="0"/>
              <a:t>as the body of a loop.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51" y="2830022"/>
            <a:ext cx="2006915" cy="3459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46" y="2830022"/>
            <a:ext cx="2233808" cy="34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control structures in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provides us with 4 control structures that we could implement for selection flow of control:</a:t>
            </a:r>
          </a:p>
          <a:p>
            <a:pPr lvl="1"/>
            <a:r>
              <a:rPr lang="en-US" dirty="0" smtClean="0"/>
              <a:t>if statement – </a:t>
            </a:r>
            <a:r>
              <a:rPr lang="en-US" dirty="0" smtClean="0">
                <a:hlinkClick r:id="rId2" action="ppaction://hlinksldjump"/>
              </a:rPr>
              <a:t>click here for syntax and example</a:t>
            </a:r>
            <a:endParaRPr lang="en-US" dirty="0" smtClean="0"/>
          </a:p>
          <a:p>
            <a:pPr lvl="1"/>
            <a:r>
              <a:rPr lang="en-US" dirty="0" smtClean="0"/>
              <a:t>if….else statement - </a:t>
            </a:r>
            <a:r>
              <a:rPr lang="en-US" dirty="0">
                <a:hlinkClick r:id="rId3" action="ppaction://hlinksldjump"/>
              </a:rPr>
              <a:t>click here for syntax and example</a:t>
            </a:r>
            <a:endParaRPr lang="en-US" dirty="0" smtClean="0"/>
          </a:p>
          <a:p>
            <a:pPr lvl="1"/>
            <a:r>
              <a:rPr lang="en-US" dirty="0" smtClean="0"/>
              <a:t>nested if statement - </a:t>
            </a:r>
            <a:r>
              <a:rPr lang="en-US" dirty="0">
                <a:hlinkClick r:id="rId4" action="ppaction://hlinksldjump"/>
              </a:rPr>
              <a:t>click here for syntax and example</a:t>
            </a:r>
            <a:endParaRPr lang="en-US" dirty="0" smtClean="0"/>
          </a:p>
          <a:p>
            <a:pPr lvl="1"/>
            <a:r>
              <a:rPr lang="en-US" dirty="0" smtClean="0"/>
              <a:t>switch…case statement - </a:t>
            </a:r>
            <a:r>
              <a:rPr lang="en-US" dirty="0">
                <a:hlinkClick r:id="rId5" action="ppaction://hlinksldjump"/>
              </a:rPr>
              <a:t>click here for syntax and example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Iteration/repetition/loop control structures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14400"/>
            <a:ext cx="9905999" cy="537464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Repetition structures, or loops, are used when a program needs to repeatedly process one or more instructions until some condition is met, at which time the loop ends</a:t>
            </a:r>
            <a:r>
              <a:rPr lang="en-US" dirty="0" smtClean="0"/>
              <a:t>.</a:t>
            </a:r>
          </a:p>
          <a:p>
            <a:r>
              <a:rPr lang="en-US" dirty="0"/>
              <a:t>The process of performing the same task over and over again is called iteration, and C++ provides built-in iteration functionality.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loop executes the same section of program code over and over again, as long as a loop condition of some sort is met with each iteration</a:t>
            </a:r>
            <a:r>
              <a:rPr lang="en-US" dirty="0" smtClean="0"/>
              <a:t>.</a:t>
            </a:r>
          </a:p>
          <a:p>
            <a:r>
              <a:rPr lang="en-US" i="1" dirty="0"/>
              <a:t>Two types of repetition structures: pretest and posttest loops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Pretest:</a:t>
            </a:r>
          </a:p>
          <a:p>
            <a:pPr lvl="1"/>
            <a:r>
              <a:rPr lang="en-US" dirty="0"/>
              <a:t>Loop condition appears at beginning of pretest loop</a:t>
            </a:r>
          </a:p>
          <a:p>
            <a:pPr lvl="1"/>
            <a:r>
              <a:rPr lang="en-US" dirty="0"/>
              <a:t>Determines number of times instructions w/in loop body are processed</a:t>
            </a:r>
          </a:p>
          <a:p>
            <a:pPr lvl="1"/>
            <a:r>
              <a:rPr lang="en-US" dirty="0"/>
              <a:t>Types of pretest loop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While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click here for syntax and example</a:t>
            </a:r>
            <a:endParaRPr lang="en-US" dirty="0"/>
          </a:p>
          <a:p>
            <a:pPr lvl="2"/>
            <a:r>
              <a:rPr lang="en-US" dirty="0" smtClean="0"/>
              <a:t>For: </a:t>
            </a:r>
            <a:r>
              <a:rPr lang="en-US" dirty="0">
                <a:hlinkClick r:id="rId3" action="ppaction://hlinksldjump"/>
              </a:rPr>
              <a:t>click here for syntax and example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   P</a:t>
            </a:r>
            <a:r>
              <a:rPr lang="en-US" dirty="0"/>
              <a:t>osttest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Loop </a:t>
            </a:r>
            <a:r>
              <a:rPr lang="en-US" dirty="0"/>
              <a:t>condition appears at end of posttest loop</a:t>
            </a:r>
          </a:p>
          <a:p>
            <a:pPr lvl="1"/>
            <a:r>
              <a:rPr lang="en-US" dirty="0"/>
              <a:t>Determines number of times instructions w/in loop body are processed</a:t>
            </a:r>
          </a:p>
          <a:p>
            <a:pPr lvl="1"/>
            <a:r>
              <a:rPr lang="en-US" dirty="0"/>
              <a:t>HOWEVER, instructions processed </a:t>
            </a:r>
            <a:r>
              <a:rPr lang="en-US" u="sng" dirty="0"/>
              <a:t>at least once</a:t>
            </a:r>
            <a:r>
              <a:rPr lang="en-US" dirty="0"/>
              <a:t>--the first time!</a:t>
            </a:r>
          </a:p>
          <a:p>
            <a:pPr lvl="1"/>
            <a:r>
              <a:rPr lang="en-US" dirty="0"/>
              <a:t>Types of posttest loop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do</a:t>
            </a:r>
            <a:r>
              <a:rPr lang="en-US" dirty="0"/>
              <a:t>...</a:t>
            </a:r>
            <a:r>
              <a:rPr lang="en-US" dirty="0" smtClean="0"/>
              <a:t>while: </a:t>
            </a:r>
            <a:r>
              <a:rPr lang="en-US" dirty="0">
                <a:hlinkClick r:id="rId4" action="ppaction://hlinksldjump"/>
              </a:rPr>
              <a:t>click here for syntax and example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968833"/>
            <a:ext cx="9905999" cy="5527964"/>
          </a:xfrm>
        </p:spPr>
        <p:txBody>
          <a:bodyPr/>
          <a:lstStyle/>
          <a:p>
            <a:r>
              <a:rPr lang="en-US" sz="1400" dirty="0" smtClean="0"/>
              <a:t>Syntax: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/>
              <a:t>i</a:t>
            </a:r>
            <a:r>
              <a:rPr lang="en-US" sz="1400" b="1" dirty="0" smtClean="0"/>
              <a:t>f(condition)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{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//block of statements to be executed if the condition is true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}</a:t>
            </a:r>
          </a:p>
          <a:p>
            <a:r>
              <a:rPr lang="en-US" sz="1400" dirty="0" smtClean="0"/>
              <a:t>Program Example: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Output with user first entering a number 56 and the second run entering the number 12: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08" y="2740892"/>
            <a:ext cx="6539347" cy="1983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343" y="5075632"/>
            <a:ext cx="3740871" cy="1269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691" y="5075632"/>
            <a:ext cx="3967884" cy="1269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69601" y="6488668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5" action="ppaction://hlinksldjump"/>
              </a:rPr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28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If..else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/>
              <a:t>if(condition)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/>
              <a:t>{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/>
              <a:t>//block of statements to be </a:t>
            </a:r>
            <a:r>
              <a:rPr lang="en-US" sz="1400" b="1" dirty="0" smtClean="0"/>
              <a:t>executed if the condition is true</a:t>
            </a:r>
            <a:endParaRPr lang="en-US" sz="1400" b="1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/>
              <a:t>e</a:t>
            </a:r>
            <a:r>
              <a:rPr lang="en-US" sz="1400" b="1" dirty="0" smtClean="0"/>
              <a:t>lse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{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/>
              <a:t>//block of statements to be executed if the condition is </a:t>
            </a:r>
            <a:r>
              <a:rPr lang="en-US" sz="1400" b="1" dirty="0" smtClean="0"/>
              <a:t>false</a:t>
            </a:r>
            <a:endParaRPr lang="en-US" sz="1400" b="1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}</a:t>
            </a:r>
            <a:endParaRPr lang="en-US" sz="1400" b="1" dirty="0"/>
          </a:p>
          <a:p>
            <a:r>
              <a:rPr lang="en-US" dirty="0"/>
              <a:t>Program Example</a:t>
            </a:r>
            <a:r>
              <a:rPr lang="en-US" dirty="0" smtClean="0"/>
              <a:t>:					Output: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19" y="3962999"/>
            <a:ext cx="5640964" cy="2573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608" y="3962999"/>
            <a:ext cx="3979428" cy="1521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34255" y="6506892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4" action="ppaction://hlinksldjump"/>
              </a:rPr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93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KeMU Blue">
      <a:dk1>
        <a:sysClr val="windowText" lastClr="000000"/>
      </a:dk1>
      <a:lt1>
        <a:sysClr val="window" lastClr="FFFFFF"/>
      </a:lt1>
      <a:dk2>
        <a:srgbClr val="871054"/>
      </a:dk2>
      <a:lt2>
        <a:srgbClr val="EAE5EB"/>
      </a:lt2>
      <a:accent1>
        <a:srgbClr val="871054"/>
      </a:accent1>
      <a:accent2>
        <a:srgbClr val="871054"/>
      </a:accent2>
      <a:accent3>
        <a:srgbClr val="2E3192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KeMU Font">
      <a:majorFont>
        <a:latin typeface="Maiandra GD"/>
        <a:ea typeface=""/>
        <a:cs typeface=""/>
      </a:majorFont>
      <a:minorFont>
        <a:latin typeface="Maiandra GD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1BF84D0-79DE-40C3-A8E6-6CAFEE2D86EA}" vid="{5996017C-0A23-497C-BA6B-ABCF442112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243</TotalTime>
  <Words>513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Maiandra GD</vt:lpstr>
      <vt:lpstr>Trebuchet MS</vt:lpstr>
      <vt:lpstr>Circuit</vt:lpstr>
      <vt:lpstr>PowerPoint Presentation</vt:lpstr>
      <vt:lpstr>Introduction</vt:lpstr>
      <vt:lpstr>Sequential Logic (Sequential Flow)</vt:lpstr>
      <vt:lpstr>Selection Logic (Conditional Flow)</vt:lpstr>
      <vt:lpstr>Iteration Logic (Repetitive Flow)</vt:lpstr>
      <vt:lpstr>Selection control structures in c++</vt:lpstr>
      <vt:lpstr>Iteration/repetition/loop control structures</vt:lpstr>
      <vt:lpstr>If statement</vt:lpstr>
      <vt:lpstr>If..else statement</vt:lpstr>
      <vt:lpstr>Nested if statement</vt:lpstr>
      <vt:lpstr>Switch...case statement</vt:lpstr>
      <vt:lpstr>For loop</vt:lpstr>
      <vt:lpstr>While loop</vt:lpstr>
      <vt:lpstr>Do..while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Jenu</dc:creator>
  <cp:lastModifiedBy>Jenu</cp:lastModifiedBy>
  <cp:revision>28</cp:revision>
  <dcterms:created xsi:type="dcterms:W3CDTF">2021-02-08T10:55:23Z</dcterms:created>
  <dcterms:modified xsi:type="dcterms:W3CDTF">2021-02-15T12:27:31Z</dcterms:modified>
</cp:coreProperties>
</file>