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3" r:id="rId9"/>
    <p:sldId id="274" r:id="rId10"/>
    <p:sldId id="275" r:id="rId11"/>
    <p:sldId id="264" r:id="rId12"/>
    <p:sldId id="265" r:id="rId13"/>
    <p:sldId id="266" r:id="rId14"/>
    <p:sldId id="267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79D6134-2AB1-4C11-9DDA-2F7AF3200E3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3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1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1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6483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63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9129" y="193757"/>
            <a:ext cx="9905998" cy="548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87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34793" y="182880"/>
            <a:ext cx="9905999" cy="548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1016000"/>
            <a:ext cx="3195240" cy="317499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1016000"/>
            <a:ext cx="3198940" cy="317499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1016000"/>
            <a:ext cx="3194969" cy="317499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81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71478"/>
            <a:ext cx="9905998" cy="548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822960"/>
            <a:ext cx="9905999" cy="496824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84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0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62918"/>
            <a:ext cx="9905998" cy="73152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68400"/>
            <a:ext cx="9905999" cy="51206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6350635"/>
            <a:ext cx="62393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6351269"/>
            <a:ext cx="771089" cy="365125"/>
          </a:xfrm>
          <a:solidFill>
            <a:schemeClr val="accent1"/>
          </a:solidFill>
        </p:spPr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2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2118"/>
            <a:ext cx="9905998" cy="548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09" y="924560"/>
            <a:ext cx="4846320" cy="48666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24560"/>
            <a:ext cx="4875211" cy="48666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6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190497"/>
            <a:ext cx="9906000" cy="548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959166"/>
            <a:ext cx="4878391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2003108"/>
            <a:ext cx="4878391" cy="37880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59166"/>
            <a:ext cx="4875210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3107"/>
            <a:ext cx="4875210" cy="37880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81638"/>
            <a:ext cx="9905998" cy="548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7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8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9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D6134-2AB1-4C11-9DDA-2F7AF3200E3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D7476-8E10-4671-9453-3AB87643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08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xfrm>
            <a:off x="1141414" y="2249487"/>
            <a:ext cx="9905999" cy="207407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33"/>
              </a:spcBef>
              <a:buNone/>
            </a:pPr>
            <a:r>
              <a:rPr lang="en-US" sz="4400" dirty="0" smtClean="0">
                <a:latin typeface="Calibri"/>
                <a:cs typeface="Calibri"/>
              </a:rPr>
              <a:t>BBIT121/CISY110</a:t>
            </a:r>
            <a:endParaRPr lang="en-US" sz="4400" dirty="0">
              <a:latin typeface="Calibri"/>
              <a:cs typeface="Calibri"/>
            </a:endParaRPr>
          </a:p>
          <a:p>
            <a:pPr marL="0" indent="0" algn="ctr">
              <a:lnSpc>
                <a:spcPct val="100000"/>
              </a:lnSpc>
              <a:spcBef>
                <a:spcPts val="133"/>
              </a:spcBef>
              <a:buNone/>
            </a:pPr>
            <a:r>
              <a:rPr lang="en-US" sz="4400" dirty="0" smtClean="0">
                <a:latin typeface="Calibri"/>
                <a:cs typeface="Calibri"/>
              </a:rPr>
              <a:t>Introduction to Programming</a:t>
            </a:r>
          </a:p>
          <a:p>
            <a:pPr marL="0" indent="0" algn="ctr">
              <a:lnSpc>
                <a:spcPct val="100000"/>
              </a:lnSpc>
              <a:spcBef>
                <a:spcPts val="133"/>
              </a:spcBef>
              <a:buNone/>
            </a:pPr>
            <a:r>
              <a:rPr lang="en-US" sz="4400" dirty="0" smtClean="0">
                <a:latin typeface="Calibri"/>
                <a:cs typeface="Calibri"/>
              </a:rPr>
              <a:t>Functions in C++</a:t>
            </a:r>
            <a:endParaRPr sz="4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13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reference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8437" y="3478045"/>
            <a:ext cx="5282767" cy="32691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1412" y="1111011"/>
            <a:ext cx="10090006" cy="2583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/>
              <a:t>When to use pass by reference: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dirty="0"/>
              <a:t>call by reference is mainly used when we want to change the value of the passed argument into the invoker function.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/>
              <a:t>One function can return only one value. When we need more than one value from a function, we can pass them as an output argument in this manner.</a:t>
            </a:r>
          </a:p>
        </p:txBody>
      </p:sp>
    </p:spTree>
    <p:extLst>
      <p:ext uri="{BB962C8B-B14F-4D97-AF65-F5344CB8AC3E}">
        <p14:creationId xmlns:p14="http://schemas.microsoft.com/office/powerpoint/2010/main" val="31751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Benefits of Using 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Functions make the code reusable. We can declare them once and use them multiple times.</a:t>
            </a:r>
          </a:p>
          <a:p>
            <a:r>
              <a:rPr lang="en-US"/>
              <a:t>Functions make the program easier as each small task is divided into a function.</a:t>
            </a:r>
          </a:p>
          <a:p>
            <a:r>
              <a:rPr lang="en-US"/>
              <a:t>Functions increase readability.</a:t>
            </a:r>
          </a:p>
        </p:txBody>
      </p:sp>
    </p:spTree>
    <p:extLst>
      <p:ext uri="{BB962C8B-B14F-4D97-AF65-F5344CB8AC3E}">
        <p14:creationId xmlns:p14="http://schemas.microsoft.com/office/powerpoint/2010/main" val="53886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 Library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Library functions are the built-in functions in C++ programming.</a:t>
            </a:r>
          </a:p>
          <a:p>
            <a:endParaRPr lang="en-US" dirty="0"/>
          </a:p>
          <a:p>
            <a:r>
              <a:rPr lang="en-US" dirty="0"/>
              <a:t>Programmers can use library functions by invoking the functions directly; they don't need to write the functions themselves.</a:t>
            </a:r>
          </a:p>
          <a:p>
            <a:endParaRPr lang="en-US" dirty="0"/>
          </a:p>
          <a:p>
            <a:r>
              <a:rPr lang="en-US" dirty="0"/>
              <a:t>Some common library functions in C++ are </a:t>
            </a:r>
            <a:r>
              <a:rPr lang="en-US" dirty="0" err="1"/>
              <a:t>sqrt</a:t>
            </a:r>
            <a:r>
              <a:rPr lang="en-US" dirty="0"/>
              <a:t>(), abs(), </a:t>
            </a:r>
            <a:r>
              <a:rPr lang="en-US" dirty="0" err="1"/>
              <a:t>isdigit</a:t>
            </a:r>
            <a:r>
              <a:rPr lang="en-US" dirty="0"/>
              <a:t>(), etc.</a:t>
            </a:r>
          </a:p>
          <a:p>
            <a:endParaRPr lang="en-US" dirty="0"/>
          </a:p>
          <a:p>
            <a:r>
              <a:rPr lang="en-US" dirty="0"/>
              <a:t>In order to use library functions, we usually need to include the header file in which these library functions are defined.</a:t>
            </a:r>
          </a:p>
          <a:p>
            <a:endParaRPr lang="en-US" dirty="0"/>
          </a:p>
          <a:p>
            <a:r>
              <a:rPr lang="en-US" dirty="0"/>
              <a:t>For instance, in order to use mathematical functions such as </a:t>
            </a:r>
            <a:r>
              <a:rPr lang="en-US" dirty="0" err="1"/>
              <a:t>sqrt</a:t>
            </a:r>
            <a:r>
              <a:rPr lang="en-US" dirty="0"/>
              <a:t>() and abs(), we need to include the header file </a:t>
            </a:r>
            <a:r>
              <a:rPr lang="en-US" dirty="0" err="1"/>
              <a:t>cmath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4483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8617" y="2656546"/>
            <a:ext cx="5892799" cy="36401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1411" y="1084118"/>
            <a:ext cx="100068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program, the </a:t>
            </a:r>
            <a:r>
              <a:rPr lang="en-US" dirty="0" err="1"/>
              <a:t>sqrt</a:t>
            </a:r>
            <a:r>
              <a:rPr lang="en-US" dirty="0"/>
              <a:t>() library function is used to calculate the square root of a number.</a:t>
            </a:r>
          </a:p>
          <a:p>
            <a:endParaRPr lang="en-US" dirty="0"/>
          </a:p>
          <a:p>
            <a:r>
              <a:rPr lang="en-US" dirty="0"/>
              <a:t>The function declaration of </a:t>
            </a:r>
            <a:r>
              <a:rPr lang="en-US" dirty="0" err="1"/>
              <a:t>sqrt</a:t>
            </a:r>
            <a:r>
              <a:rPr lang="en-US" dirty="0"/>
              <a:t>() is defined in the </a:t>
            </a:r>
            <a:r>
              <a:rPr lang="en-US" dirty="0" err="1"/>
              <a:t>cmath</a:t>
            </a:r>
            <a:r>
              <a:rPr lang="en-US" dirty="0"/>
              <a:t> header file. That's why we need to use the code #include &lt;</a:t>
            </a:r>
            <a:r>
              <a:rPr lang="en-US" dirty="0" err="1"/>
              <a:t>cmath</a:t>
            </a:r>
            <a:r>
              <a:rPr lang="en-US" dirty="0"/>
              <a:t>&gt; to use the </a:t>
            </a:r>
            <a:r>
              <a:rPr lang="en-US" dirty="0" err="1"/>
              <a:t>sqrt</a:t>
            </a:r>
            <a:r>
              <a:rPr lang="en-US" dirty="0"/>
              <a:t>() function.</a:t>
            </a:r>
          </a:p>
        </p:txBody>
      </p:sp>
    </p:spTree>
    <p:extLst>
      <p:ext uri="{BB962C8B-B14F-4D97-AF65-F5344CB8AC3E}">
        <p14:creationId xmlns:p14="http://schemas.microsoft.com/office/powerpoint/2010/main" val="386112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when </a:t>
            </a:r>
            <a:r>
              <a:rPr lang="en-US" dirty="0"/>
              <a:t>two functions </a:t>
            </a:r>
            <a:r>
              <a:rPr lang="en-US" dirty="0" smtClean="0"/>
              <a:t>have </a:t>
            </a:r>
            <a:r>
              <a:rPr lang="en-US" dirty="0"/>
              <a:t>the same name if the number and/or type of arguments passed is different.</a:t>
            </a:r>
          </a:p>
          <a:p>
            <a:r>
              <a:rPr lang="en-US" dirty="0"/>
              <a:t>These functions having the same name but different arguments are known as overloaded functions. 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the above, all </a:t>
            </a:r>
            <a:r>
              <a:rPr lang="en-US" dirty="0"/>
              <a:t>4 functions are overloaded functions.</a:t>
            </a:r>
          </a:p>
          <a:p>
            <a:r>
              <a:rPr lang="en-US" dirty="0"/>
              <a:t>Notice that the return types of all these 4 functions are not the same. </a:t>
            </a:r>
            <a:endParaRPr lang="en-US" dirty="0" smtClean="0"/>
          </a:p>
          <a:p>
            <a:r>
              <a:rPr lang="en-US" dirty="0"/>
              <a:t>O</a:t>
            </a:r>
            <a:r>
              <a:rPr lang="en-US" dirty="0" smtClean="0"/>
              <a:t>verloaded </a:t>
            </a:r>
            <a:r>
              <a:rPr lang="en-US" dirty="0"/>
              <a:t>functions may or may not have different return types but they must have different arguments.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848" y="2786784"/>
            <a:ext cx="34480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30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 </a:t>
            </a:r>
            <a:r>
              <a:rPr lang="en-US" dirty="0" smtClean="0"/>
              <a:t>function</a:t>
            </a:r>
            <a:r>
              <a:rPr lang="en-US" dirty="0"/>
              <a:t> that calls itself is known as a recursive function. And, this technique is known as recursion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The recursion continues until some condition is met.</a:t>
            </a:r>
          </a:p>
          <a:p>
            <a:r>
              <a:rPr lang="en-US" dirty="0"/>
              <a:t>To prevent infinite recursion, if...else </a:t>
            </a:r>
            <a:r>
              <a:rPr lang="en-US" dirty="0" smtClean="0"/>
              <a:t>statement</a:t>
            </a:r>
            <a:r>
              <a:rPr lang="en-US" dirty="0"/>
              <a:t> </a:t>
            </a:r>
            <a:r>
              <a:rPr lang="en-US" dirty="0" smtClean="0"/>
              <a:t>(or </a:t>
            </a:r>
            <a:r>
              <a:rPr lang="en-US" dirty="0"/>
              <a:t>similar approach) can be used where one branch makes the recursive call and the other doesn't.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09" y="2047920"/>
            <a:ext cx="2117081" cy="25581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746" y="2047920"/>
            <a:ext cx="3066472" cy="255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62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519382"/>
            <a:ext cx="4275593" cy="3939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162" y="802342"/>
            <a:ext cx="4115810" cy="566894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417005" y="3489037"/>
            <a:ext cx="15841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46686" y="2965816"/>
            <a:ext cx="1124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Working of </a:t>
            </a:r>
          </a:p>
          <a:p>
            <a:pPr algn="ctr"/>
            <a:r>
              <a:rPr lang="en-US" sz="1400" dirty="0" smtClean="0"/>
              <a:t>factorial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3125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 and cons of </a:t>
            </a:r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Advantages of C++ Recursion</a:t>
            </a:r>
          </a:p>
          <a:p>
            <a:pPr lvl="1" algn="just"/>
            <a:r>
              <a:rPr lang="en-US" b="1" dirty="0"/>
              <a:t>It makes our code shorter and cleaner.</a:t>
            </a:r>
          </a:p>
          <a:p>
            <a:pPr lvl="1" algn="just"/>
            <a:r>
              <a:rPr lang="en-US" b="1" dirty="0"/>
              <a:t>Recursion is required in problems concerning data structures and advanced algorithms, such as Graph and Tree Traversal.</a:t>
            </a:r>
          </a:p>
          <a:p>
            <a:pPr algn="just"/>
            <a:r>
              <a:rPr lang="en-US" b="1" dirty="0"/>
              <a:t>Disadvantages of C++ Recursion</a:t>
            </a:r>
          </a:p>
          <a:p>
            <a:pPr lvl="1" algn="just"/>
            <a:r>
              <a:rPr lang="en-US" b="1" dirty="0"/>
              <a:t>It takes a lot of stack space compared to an iterative program.</a:t>
            </a:r>
          </a:p>
          <a:p>
            <a:pPr lvl="1" algn="just"/>
            <a:r>
              <a:rPr lang="en-US" b="1" dirty="0"/>
              <a:t>It uses more processor time.</a:t>
            </a:r>
          </a:p>
          <a:p>
            <a:pPr lvl="1" algn="just"/>
            <a:r>
              <a:rPr lang="en-US" b="1" dirty="0"/>
              <a:t>It can be more difficult to debug compared to an equivalent iterative program.</a:t>
            </a:r>
          </a:p>
        </p:txBody>
      </p:sp>
    </p:spTree>
    <p:extLst>
      <p:ext uri="{BB962C8B-B14F-4D97-AF65-F5344CB8AC3E}">
        <p14:creationId xmlns:p14="http://schemas.microsoft.com/office/powerpoint/2010/main" val="81425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function is a block of code that performs a specific task</a:t>
            </a:r>
            <a:r>
              <a:rPr lang="en-US" dirty="0" smtClean="0"/>
              <a:t>.</a:t>
            </a:r>
          </a:p>
          <a:p>
            <a:r>
              <a:rPr lang="en-US" dirty="0"/>
              <a:t>Dividing a complex problem into smaller chunks makes our program easy to understand and reusable.</a:t>
            </a:r>
          </a:p>
          <a:p>
            <a:r>
              <a:rPr lang="en-US" dirty="0"/>
              <a:t>There are two types of function:</a:t>
            </a:r>
          </a:p>
          <a:p>
            <a:pPr lvl="1"/>
            <a:r>
              <a:rPr lang="en-US" b="1" dirty="0"/>
              <a:t>Standard Library Functions:</a:t>
            </a:r>
            <a:r>
              <a:rPr lang="en-US" dirty="0"/>
              <a:t> Predefined in C++</a:t>
            </a:r>
          </a:p>
          <a:p>
            <a:pPr lvl="1"/>
            <a:r>
              <a:rPr lang="en-US" b="1" dirty="0"/>
              <a:t>User-defined Function:</a:t>
            </a:r>
            <a:r>
              <a:rPr lang="en-US" dirty="0"/>
              <a:t> Created by users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6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defined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user-defined function groups code to perform a specific task and that group of code is given a name (identifier).</a:t>
            </a:r>
          </a:p>
          <a:p>
            <a:r>
              <a:rPr lang="en-US" dirty="0"/>
              <a:t>When the function is invoked from any part of the program, it all executes the codes defined in the body of the function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Syntax</a:t>
            </a:r>
            <a:r>
              <a:rPr lang="en-US" dirty="0"/>
              <a:t>: </a:t>
            </a:r>
            <a:r>
              <a:rPr lang="en-US" dirty="0" err="1"/>
              <a:t>returnType</a:t>
            </a:r>
            <a:r>
              <a:rPr lang="en-US" dirty="0"/>
              <a:t> </a:t>
            </a:r>
            <a:r>
              <a:rPr lang="en-US" dirty="0" err="1"/>
              <a:t>functionName</a:t>
            </a:r>
            <a:r>
              <a:rPr lang="en-US" dirty="0"/>
              <a:t> (parameter1, parameter2,...) {</a:t>
            </a:r>
          </a:p>
          <a:p>
            <a:pPr marL="1371600" lvl="3" indent="0">
              <a:buNone/>
            </a:pPr>
            <a:r>
              <a:rPr lang="en-US" dirty="0" smtClean="0"/>
              <a:t> </a:t>
            </a:r>
            <a:r>
              <a:rPr lang="en-US" sz="2400" dirty="0"/>
              <a:t>// function body   </a:t>
            </a:r>
          </a:p>
          <a:p>
            <a:pPr marL="1371600" lvl="3" indent="0">
              <a:buNone/>
            </a:pPr>
            <a:r>
              <a:rPr lang="en-US" sz="2400" dirty="0" smtClean="0"/>
              <a:t>}</a:t>
            </a:r>
            <a:r>
              <a:rPr lang="en-US" sz="3200" dirty="0"/>
              <a:t>	</a:t>
            </a:r>
            <a:endParaRPr lang="en-US" sz="3200" dirty="0" smtClean="0"/>
          </a:p>
          <a:p>
            <a:r>
              <a:rPr lang="en-US" dirty="0" smtClean="0"/>
              <a:t>User-defined </a:t>
            </a:r>
            <a:r>
              <a:rPr lang="en-US" dirty="0"/>
              <a:t>functions can be </a:t>
            </a:r>
            <a:r>
              <a:rPr lang="en-US" dirty="0" smtClean="0"/>
              <a:t>categorized </a:t>
            </a:r>
            <a:r>
              <a:rPr lang="en-US" dirty="0"/>
              <a:t>as:</a:t>
            </a:r>
          </a:p>
          <a:p>
            <a:pPr lvl="1"/>
            <a:r>
              <a:rPr lang="en-US" dirty="0"/>
              <a:t>Function with no argument and no return value</a:t>
            </a:r>
          </a:p>
          <a:p>
            <a:pPr lvl="1"/>
            <a:r>
              <a:rPr lang="en-US" dirty="0"/>
              <a:t>Function with no argument but return value</a:t>
            </a:r>
          </a:p>
          <a:p>
            <a:pPr lvl="1"/>
            <a:r>
              <a:rPr lang="en-US" dirty="0"/>
              <a:t>Function with argument but no return value</a:t>
            </a:r>
          </a:p>
          <a:p>
            <a:pPr lvl="1"/>
            <a:r>
              <a:rPr lang="en-US" dirty="0"/>
              <a:t>Function with argument and return value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637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dirty="0"/>
              <a:t>E.g. </a:t>
            </a:r>
            <a:r>
              <a:rPr lang="pt-BR" dirty="0"/>
              <a:t>void printN (int num) </a:t>
            </a:r>
          </a:p>
          <a:p>
            <a:pPr marL="457200" lvl="1" indent="0">
              <a:buNone/>
            </a:pPr>
            <a:r>
              <a:rPr lang="pt-BR" dirty="0"/>
              <a:t>         {</a:t>
            </a:r>
          </a:p>
          <a:p>
            <a:pPr marL="457200" lvl="1" indent="0">
              <a:buNone/>
            </a:pPr>
            <a:r>
              <a:rPr lang="pt-BR" dirty="0"/>
              <a:t>              cout &lt;&lt; num;</a:t>
            </a:r>
          </a:p>
          <a:p>
            <a:pPr marL="457200" lvl="1" indent="0">
              <a:buNone/>
            </a:pPr>
            <a:r>
              <a:rPr lang="pt-BR" dirty="0"/>
              <a:t>          }</a:t>
            </a:r>
            <a:endParaRPr lang="en-US" dirty="0"/>
          </a:p>
          <a:p>
            <a:pPr lvl="1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num1, </a:t>
            </a:r>
            <a:r>
              <a:rPr lang="en-US" dirty="0" err="1" smtClean="0"/>
              <a:t>int</a:t>
            </a:r>
            <a:r>
              <a:rPr lang="en-US" dirty="0" smtClean="0"/>
              <a:t> num2)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</a:t>
            </a:r>
            <a:r>
              <a:rPr lang="en-US" dirty="0" smtClean="0"/>
              <a:t>  </a:t>
            </a: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          </a:t>
            </a:r>
            <a:r>
              <a:rPr lang="en-US" dirty="0" err="1" smtClean="0"/>
              <a:t>int</a:t>
            </a:r>
            <a:r>
              <a:rPr lang="en-US" dirty="0" smtClean="0"/>
              <a:t> s;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dirty="0" smtClean="0"/>
              <a:t>       s = num1 + num2;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dirty="0" smtClean="0"/>
              <a:t>       return s;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 </a:t>
            </a:r>
            <a:r>
              <a:rPr lang="en-US" dirty="0" smtClean="0"/>
              <a:t> }</a:t>
            </a:r>
            <a:endParaRPr lang="en-US" dirty="0"/>
          </a:p>
          <a:p>
            <a:r>
              <a:rPr lang="en-US" dirty="0" smtClean="0"/>
              <a:t>In the first example:</a:t>
            </a:r>
          </a:p>
          <a:p>
            <a:pPr lvl="1"/>
            <a:r>
              <a:rPr lang="en-US" dirty="0"/>
              <a:t>the name of the function is </a:t>
            </a:r>
            <a:r>
              <a:rPr lang="en-US" dirty="0" err="1" smtClean="0"/>
              <a:t>printN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/>
              <a:t>the return type of the function is void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function has one parameter of type integer. </a:t>
            </a:r>
          </a:p>
          <a:p>
            <a:pPr lvl="1"/>
            <a:r>
              <a:rPr lang="en-US" dirty="0"/>
              <a:t>the function body is written inside { }</a:t>
            </a:r>
          </a:p>
          <a:p>
            <a:r>
              <a:rPr lang="en-US" b="1" dirty="0" smtClean="0"/>
              <a:t>Note:</a:t>
            </a:r>
            <a:r>
              <a:rPr lang="en-US" dirty="0" smtClean="0"/>
              <a:t> A </a:t>
            </a:r>
            <a:r>
              <a:rPr lang="en-US" dirty="0"/>
              <a:t>parameter is a value that is passed when declaring a function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2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smtClean="0"/>
              <a:t>second </a:t>
            </a:r>
            <a:r>
              <a:rPr lang="en-US" dirty="0"/>
              <a:t>example:</a:t>
            </a:r>
          </a:p>
          <a:p>
            <a:pPr lvl="1"/>
            <a:r>
              <a:rPr lang="en-US" dirty="0"/>
              <a:t>the name of the function is </a:t>
            </a:r>
            <a:r>
              <a:rPr lang="en-US" dirty="0" smtClean="0"/>
              <a:t>Sum()</a:t>
            </a:r>
            <a:endParaRPr lang="en-US" dirty="0"/>
          </a:p>
          <a:p>
            <a:pPr lvl="1"/>
            <a:r>
              <a:rPr lang="en-US" dirty="0"/>
              <a:t>the return type of the function is </a:t>
            </a:r>
            <a:r>
              <a:rPr lang="en-US" dirty="0" err="1" smtClean="0"/>
              <a:t>int</a:t>
            </a:r>
            <a:r>
              <a:rPr lang="en-US" dirty="0" smtClean="0"/>
              <a:t>, implying that it will return a value to the calling function</a:t>
            </a:r>
            <a:endParaRPr lang="en-US" dirty="0"/>
          </a:p>
          <a:p>
            <a:pPr lvl="1"/>
            <a:r>
              <a:rPr lang="en-US" dirty="0"/>
              <a:t>the function has </a:t>
            </a:r>
            <a:r>
              <a:rPr lang="en-US" dirty="0" smtClean="0"/>
              <a:t>two parameters </a:t>
            </a:r>
            <a:r>
              <a:rPr lang="en-US" dirty="0"/>
              <a:t>of type integer</a:t>
            </a:r>
          </a:p>
          <a:p>
            <a:pPr lvl="1"/>
            <a:r>
              <a:rPr lang="en-US" dirty="0"/>
              <a:t>the function body is written inside 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8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the </a:t>
            </a:r>
            <a:r>
              <a:rPr lang="en-US" dirty="0" err="1" smtClean="0"/>
              <a:t>printN</a:t>
            </a:r>
            <a:r>
              <a:rPr lang="en-US" dirty="0" smtClean="0"/>
              <a:t>() and Sum functions, </a:t>
            </a:r>
            <a:r>
              <a:rPr lang="en-US" dirty="0"/>
              <a:t>we need to call </a:t>
            </a:r>
            <a:r>
              <a:rPr lang="en-US" dirty="0" smtClean="0"/>
              <a:t>it (them). Here's </a:t>
            </a:r>
            <a:r>
              <a:rPr lang="en-US" dirty="0"/>
              <a:t>how we can call the above </a:t>
            </a:r>
            <a:r>
              <a:rPr lang="en-US" dirty="0" smtClean="0"/>
              <a:t>functions: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457200" lvl="1" indent="0">
              <a:buNone/>
            </a:pPr>
            <a:r>
              <a:rPr lang="en-US" dirty="0" smtClean="0"/>
              <a:t>{</a:t>
            </a:r>
          </a:p>
          <a:p>
            <a:pPr marL="914400" lvl="2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x, y, z;</a:t>
            </a:r>
          </a:p>
          <a:p>
            <a:pPr marL="914400" lvl="2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&lt;&lt;“Enter values”&lt;&lt;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r>
              <a:rPr lang="en-US" dirty="0" err="1" smtClean="0"/>
              <a:t>cin</a:t>
            </a:r>
            <a:r>
              <a:rPr lang="en-US" dirty="0" smtClean="0"/>
              <a:t>&gt;&gt;x&gt;&gt;y;</a:t>
            </a:r>
          </a:p>
          <a:p>
            <a:pPr marL="914400" lvl="2" indent="0">
              <a:buNone/>
            </a:pPr>
            <a:r>
              <a:rPr lang="en-US" dirty="0"/>
              <a:t>z</a:t>
            </a:r>
            <a:r>
              <a:rPr lang="en-US" dirty="0" smtClean="0"/>
              <a:t>  = Sum (</a:t>
            </a:r>
            <a:r>
              <a:rPr lang="en-US" dirty="0" err="1" smtClean="0"/>
              <a:t>x,y</a:t>
            </a:r>
            <a:r>
              <a:rPr lang="en-US" dirty="0" smtClean="0"/>
              <a:t>); //function call</a:t>
            </a:r>
          </a:p>
          <a:p>
            <a:pPr marL="914400" lvl="2" indent="0">
              <a:buNone/>
            </a:pPr>
            <a:r>
              <a:rPr lang="en-US" dirty="0" err="1" smtClean="0"/>
              <a:t>printN</a:t>
            </a:r>
            <a:r>
              <a:rPr lang="en-US" dirty="0" smtClean="0"/>
              <a:t>(z); //function call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249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C++, the </a:t>
            </a:r>
            <a:r>
              <a:rPr lang="en-US" dirty="0"/>
              <a:t>code of function declaration should be before the function call. However, if we want to define a function after the function call, we need to use the function prototype. For example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function prototype provides the </a:t>
            </a:r>
            <a:r>
              <a:rPr lang="en-US" dirty="0"/>
              <a:t>compiler with information about the function name and its parameters. That's why we can use the code to call a function before the function has been defined</a:t>
            </a:r>
            <a:r>
              <a:rPr lang="en-US" dirty="0" smtClean="0"/>
              <a:t>.</a:t>
            </a:r>
          </a:p>
          <a:p>
            <a:r>
              <a:rPr lang="en-US" dirty="0"/>
              <a:t>The syntax of a function prototype is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returnType</a:t>
            </a:r>
            <a:r>
              <a:rPr lang="en-US" dirty="0"/>
              <a:t> </a:t>
            </a:r>
            <a:r>
              <a:rPr lang="en-US" dirty="0" err="1"/>
              <a:t>functionName</a:t>
            </a:r>
            <a:r>
              <a:rPr lang="en-US" dirty="0"/>
              <a:t>(dataType1, dataType2, ...);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181" y="2383040"/>
            <a:ext cx="2479530" cy="175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9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by value and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C++ we can pass arguments into a function in different ways. These different ways </a:t>
            </a:r>
            <a:r>
              <a:rPr lang="en-US" dirty="0" smtClean="0"/>
              <a:t>are: </a:t>
            </a:r>
          </a:p>
          <a:p>
            <a:pPr lvl="1"/>
            <a:r>
              <a:rPr lang="en-US" dirty="0" smtClean="0"/>
              <a:t>Pass </a:t>
            </a:r>
            <a:r>
              <a:rPr lang="en-US" dirty="0"/>
              <a:t>by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Pass </a:t>
            </a:r>
            <a:r>
              <a:rPr lang="en-US" dirty="0"/>
              <a:t>by Reference</a:t>
            </a:r>
          </a:p>
          <a:p>
            <a:r>
              <a:rPr lang="en-US" b="1" dirty="0" smtClean="0"/>
              <a:t>Pass </a:t>
            </a:r>
            <a:r>
              <a:rPr lang="en-US" b="1" dirty="0"/>
              <a:t>By Value</a:t>
            </a:r>
            <a:endParaRPr lang="en-US" dirty="0"/>
          </a:p>
          <a:p>
            <a:pPr lvl="1"/>
            <a:r>
              <a:rPr lang="en-US" dirty="0"/>
              <a:t>The local parameters are copies of the original arguments passed in</a:t>
            </a:r>
          </a:p>
          <a:p>
            <a:pPr lvl="1"/>
            <a:r>
              <a:rPr lang="en-US" dirty="0"/>
              <a:t>Changes made in the function to these variables do not affect originals</a:t>
            </a:r>
          </a:p>
          <a:p>
            <a:r>
              <a:rPr lang="en-US" b="1" dirty="0"/>
              <a:t>Pass By Reference</a:t>
            </a:r>
            <a:endParaRPr lang="en-US" dirty="0"/>
          </a:p>
          <a:p>
            <a:pPr lvl="1"/>
            <a:r>
              <a:rPr lang="en-US" dirty="0"/>
              <a:t>The local parameters are references to the storage locations of the original arguments passed in.</a:t>
            </a:r>
          </a:p>
          <a:p>
            <a:pPr lvl="1"/>
            <a:r>
              <a:rPr lang="en-US" dirty="0"/>
              <a:t>Changes to these variables in the function </a:t>
            </a:r>
            <a:r>
              <a:rPr lang="en-US" b="1" dirty="0"/>
              <a:t>will</a:t>
            </a:r>
            <a:r>
              <a:rPr lang="en-US" dirty="0"/>
              <a:t> affect the originals</a:t>
            </a:r>
          </a:p>
          <a:p>
            <a:pPr lvl="1"/>
            <a:r>
              <a:rPr lang="en-US" dirty="0"/>
              <a:t>No copy is made, so overhead of copying (time, storage) is saved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21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value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782" y="1754952"/>
            <a:ext cx="7328477" cy="447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27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KeMU Blue">
      <a:dk1>
        <a:sysClr val="windowText" lastClr="000000"/>
      </a:dk1>
      <a:lt1>
        <a:sysClr val="window" lastClr="FFFFFF"/>
      </a:lt1>
      <a:dk2>
        <a:srgbClr val="871054"/>
      </a:dk2>
      <a:lt2>
        <a:srgbClr val="EAE5EB"/>
      </a:lt2>
      <a:accent1>
        <a:srgbClr val="871054"/>
      </a:accent1>
      <a:accent2>
        <a:srgbClr val="871054"/>
      </a:accent2>
      <a:accent3>
        <a:srgbClr val="2E3192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KeMU Font">
      <a:majorFont>
        <a:latin typeface="Maiandra GD"/>
        <a:ea typeface=""/>
        <a:cs typeface=""/>
      </a:majorFont>
      <a:minorFont>
        <a:latin typeface="Maiandra GD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1BF84D0-79DE-40C3-A8E6-6CAFEE2D86EA}" vid="{5996017C-0A23-497C-BA6B-ABCF442112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4643</TotalTime>
  <Words>822</Words>
  <Application>Microsoft Office PowerPoint</Application>
  <PresentationFormat>Widescreen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Maiandra GD</vt:lpstr>
      <vt:lpstr>Trebuchet MS</vt:lpstr>
      <vt:lpstr>Circuit</vt:lpstr>
      <vt:lpstr>PowerPoint Presentation</vt:lpstr>
      <vt:lpstr>Introduction</vt:lpstr>
      <vt:lpstr>User defined functions </vt:lpstr>
      <vt:lpstr>Example - 1</vt:lpstr>
      <vt:lpstr>Example - 2</vt:lpstr>
      <vt:lpstr>Calling a function</vt:lpstr>
      <vt:lpstr>Function prototype</vt:lpstr>
      <vt:lpstr>Passing by value and by reference</vt:lpstr>
      <vt:lpstr>Pass by value</vt:lpstr>
      <vt:lpstr>Pass by reference</vt:lpstr>
      <vt:lpstr>Benefits of Using User-Defined Functions</vt:lpstr>
      <vt:lpstr>C++ Library Functions</vt:lpstr>
      <vt:lpstr>example</vt:lpstr>
      <vt:lpstr>Function overloading</vt:lpstr>
      <vt:lpstr>recursion</vt:lpstr>
      <vt:lpstr>Example</vt:lpstr>
      <vt:lpstr>Pros and cons of Recursion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Jenu</dc:creator>
  <cp:lastModifiedBy>Jenu</cp:lastModifiedBy>
  <cp:revision>47</cp:revision>
  <dcterms:created xsi:type="dcterms:W3CDTF">2021-02-08T10:55:23Z</dcterms:created>
  <dcterms:modified xsi:type="dcterms:W3CDTF">2021-03-20T11:04:42Z</dcterms:modified>
</cp:coreProperties>
</file>