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531"/>
    <a:srgbClr val="EEE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27EDA4-E5EF-46CB-BB97-70D129A217CF}" type="doc">
      <dgm:prSet loTypeId="urn:microsoft.com/office/officeart/2005/8/layout/orgChart1" loCatId="hierarchy" qsTypeId="urn:microsoft.com/office/officeart/2005/8/quickstyle/simple1" qsCatId="simple" csTypeId="urn:microsoft.com/office/officeart/2005/8/colors/accent1_2" csCatId="accent1"/>
      <dgm:spPr/>
    </dgm:pt>
    <dgm:pt modelId="{507DD098-86AF-4D70-A8E0-5AB47389126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Memory</a:t>
          </a:r>
        </a:p>
      </dgm:t>
    </dgm:pt>
    <dgm:pt modelId="{55E271CB-80A5-487C-BA0A-42D80AEF9033}" type="parTrans" cxnId="{494B5A9F-AE62-4E09-A8E5-1B0B75BBCE24}">
      <dgm:prSet/>
      <dgm:spPr/>
    </dgm:pt>
    <dgm:pt modelId="{122ED529-A66F-43EC-89B8-3C22F5CF5D22}" type="sibTrans" cxnId="{494B5A9F-AE62-4E09-A8E5-1B0B75BBCE24}">
      <dgm:prSet/>
      <dgm:spPr/>
    </dgm:pt>
    <dgm:pt modelId="{17C558FB-9ED9-41D8-B86E-7F74FD5EB9E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RAM</a:t>
          </a:r>
        </a:p>
      </dgm:t>
    </dgm:pt>
    <dgm:pt modelId="{7118673A-4858-4C86-9889-D5CCB9FDA30F}" type="parTrans" cxnId="{7EC53BBD-D7A6-4907-AC41-FEA56A8B51F3}">
      <dgm:prSet/>
      <dgm:spPr/>
    </dgm:pt>
    <dgm:pt modelId="{C9E8B22B-0B45-4785-B7D8-1A08B9859FC0}" type="sibTrans" cxnId="{7EC53BBD-D7A6-4907-AC41-FEA56A8B51F3}">
      <dgm:prSet/>
      <dgm:spPr/>
    </dgm:pt>
    <dgm:pt modelId="{6820DFC2-08DE-4FE3-AD52-2C8BABD78B4F}">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SRAM</a:t>
          </a:r>
        </a:p>
      </dgm:t>
    </dgm:pt>
    <dgm:pt modelId="{8E8B4F52-472E-4414-8D9C-A7C318E13A93}" type="parTrans" cxnId="{309EEE08-0005-463F-9F58-8CC6CC8A4D7E}">
      <dgm:prSet/>
      <dgm:spPr/>
    </dgm:pt>
    <dgm:pt modelId="{6ADB71FA-8DFE-4B5B-AAE6-FDF4DCAFADDE}" type="sibTrans" cxnId="{309EEE08-0005-463F-9F58-8CC6CC8A4D7E}">
      <dgm:prSet/>
      <dgm:spPr/>
    </dgm:pt>
    <dgm:pt modelId="{1D42B13D-EB73-4F65-9126-4284C19A1C0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DRAM</a:t>
          </a:r>
        </a:p>
      </dgm:t>
    </dgm:pt>
    <dgm:pt modelId="{9557D818-2797-4018-AF35-0C3D22A1B4D2}" type="parTrans" cxnId="{47BD2D65-6762-4B91-A61F-655C670987D5}">
      <dgm:prSet/>
      <dgm:spPr/>
    </dgm:pt>
    <dgm:pt modelId="{B438A2BB-017C-437F-86AC-B9FF387C3D7A}" type="sibTrans" cxnId="{47BD2D65-6762-4B91-A61F-655C670987D5}">
      <dgm:prSet/>
      <dgm:spPr/>
    </dgm:pt>
    <dgm:pt modelId="{F8A317B8-5B73-4A3F-8448-C99819513B4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ROM</a:t>
          </a:r>
        </a:p>
      </dgm:t>
    </dgm:pt>
    <dgm:pt modelId="{386604FF-3228-445C-B99C-DB0BBB4D5DE7}" type="parTrans" cxnId="{9E8E9FC0-DF0A-42D9-8DC4-D80086A251C7}">
      <dgm:prSet/>
      <dgm:spPr/>
    </dgm:pt>
    <dgm:pt modelId="{D5A8649E-A963-4B98-9758-A4CCBD7B6E1A}" type="sibTrans" cxnId="{9E8E9FC0-DF0A-42D9-8DC4-D80086A251C7}">
      <dgm:prSet/>
      <dgm:spPr/>
    </dgm:pt>
    <dgm:pt modelId="{E086208A-A8F7-4079-A823-17C83CFD6F7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PROM</a:t>
          </a:r>
        </a:p>
      </dgm:t>
    </dgm:pt>
    <dgm:pt modelId="{4E55FC05-14A6-4EC7-9849-621423BA612B}" type="parTrans" cxnId="{D82E5A05-4546-4E21-AF79-FF7235444CE6}">
      <dgm:prSet/>
      <dgm:spPr/>
    </dgm:pt>
    <dgm:pt modelId="{CD5F30F8-3FDD-4A6C-90CB-267CF377C5EA}" type="sibTrans" cxnId="{D82E5A05-4546-4E21-AF79-FF7235444CE6}">
      <dgm:prSet/>
      <dgm:spPr/>
    </dgm:pt>
    <dgm:pt modelId="{9CABC815-A1F5-4192-9DD8-EBC53B1E851F}">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Tahoma" pitchFamily="34" charset="0"/>
            </a:rPr>
            <a:t>EPROM</a:t>
          </a:r>
        </a:p>
      </dgm:t>
    </dgm:pt>
    <dgm:pt modelId="{F6F203C9-D6F3-4AA2-9C3E-80203BB50C89}" type="parTrans" cxnId="{7EF2A78D-FAC7-487A-9D37-661645FE5B85}">
      <dgm:prSet/>
      <dgm:spPr/>
    </dgm:pt>
    <dgm:pt modelId="{4C8E1A64-C427-4B9B-B3A1-09997B038082}" type="sibTrans" cxnId="{7EF2A78D-FAC7-487A-9D37-661645FE5B85}">
      <dgm:prSet/>
      <dgm:spPr/>
    </dgm:pt>
    <dgm:pt modelId="{66A83D31-47EF-4AC8-AD28-857F6D1F4591}" type="pres">
      <dgm:prSet presAssocID="{8927EDA4-E5EF-46CB-BB97-70D129A217CF}" presName="hierChild1" presStyleCnt="0">
        <dgm:presLayoutVars>
          <dgm:orgChart val="1"/>
          <dgm:chPref val="1"/>
          <dgm:dir/>
          <dgm:animOne val="branch"/>
          <dgm:animLvl val="lvl"/>
          <dgm:resizeHandles/>
        </dgm:presLayoutVars>
      </dgm:prSet>
      <dgm:spPr/>
    </dgm:pt>
    <dgm:pt modelId="{053B7832-BD36-44D3-9137-FC687C6DC730}" type="pres">
      <dgm:prSet presAssocID="{507DD098-86AF-4D70-A8E0-5AB473891262}" presName="hierRoot1" presStyleCnt="0">
        <dgm:presLayoutVars>
          <dgm:hierBranch/>
        </dgm:presLayoutVars>
      </dgm:prSet>
      <dgm:spPr/>
    </dgm:pt>
    <dgm:pt modelId="{77DAC076-7099-4294-92EA-F2C9F81C7363}" type="pres">
      <dgm:prSet presAssocID="{507DD098-86AF-4D70-A8E0-5AB473891262}" presName="rootComposite1" presStyleCnt="0"/>
      <dgm:spPr/>
    </dgm:pt>
    <dgm:pt modelId="{2393A26E-E18C-4A4E-92D8-FE86E94E515F}" type="pres">
      <dgm:prSet presAssocID="{507DD098-86AF-4D70-A8E0-5AB473891262}" presName="rootText1" presStyleLbl="node0" presStyleIdx="0" presStyleCnt="1">
        <dgm:presLayoutVars>
          <dgm:chPref val="3"/>
        </dgm:presLayoutVars>
      </dgm:prSet>
      <dgm:spPr/>
      <dgm:t>
        <a:bodyPr/>
        <a:lstStyle/>
        <a:p>
          <a:endParaRPr lang="en-US"/>
        </a:p>
      </dgm:t>
    </dgm:pt>
    <dgm:pt modelId="{833037CC-843D-4315-A108-623B2BC0AFCD}" type="pres">
      <dgm:prSet presAssocID="{507DD098-86AF-4D70-A8E0-5AB473891262}" presName="rootConnector1" presStyleLbl="node1" presStyleIdx="0" presStyleCnt="0"/>
      <dgm:spPr/>
      <dgm:t>
        <a:bodyPr/>
        <a:lstStyle/>
        <a:p>
          <a:endParaRPr lang="en-US"/>
        </a:p>
      </dgm:t>
    </dgm:pt>
    <dgm:pt modelId="{BF3DF7A6-512B-4C7B-ABE6-967FE387C455}" type="pres">
      <dgm:prSet presAssocID="{507DD098-86AF-4D70-A8E0-5AB473891262}" presName="hierChild2" presStyleCnt="0"/>
      <dgm:spPr/>
    </dgm:pt>
    <dgm:pt modelId="{F9A343C5-1BF6-4580-AA16-43953B73AF7B}" type="pres">
      <dgm:prSet presAssocID="{7118673A-4858-4C86-9889-D5CCB9FDA30F}" presName="Name35" presStyleLbl="parChTrans1D2" presStyleIdx="0" presStyleCnt="2"/>
      <dgm:spPr/>
    </dgm:pt>
    <dgm:pt modelId="{E121E060-7364-492A-9F78-6947F64EF937}" type="pres">
      <dgm:prSet presAssocID="{17C558FB-9ED9-41D8-B86E-7F74FD5EB9EB}" presName="hierRoot2" presStyleCnt="0">
        <dgm:presLayoutVars>
          <dgm:hierBranch/>
        </dgm:presLayoutVars>
      </dgm:prSet>
      <dgm:spPr/>
    </dgm:pt>
    <dgm:pt modelId="{D74D9813-F56A-4C21-9521-F48488419BE7}" type="pres">
      <dgm:prSet presAssocID="{17C558FB-9ED9-41D8-B86E-7F74FD5EB9EB}" presName="rootComposite" presStyleCnt="0"/>
      <dgm:spPr/>
    </dgm:pt>
    <dgm:pt modelId="{AE440D21-E66E-4911-AFB0-042165F21566}" type="pres">
      <dgm:prSet presAssocID="{17C558FB-9ED9-41D8-B86E-7F74FD5EB9EB}" presName="rootText" presStyleLbl="node2" presStyleIdx="0" presStyleCnt="2">
        <dgm:presLayoutVars>
          <dgm:chPref val="3"/>
        </dgm:presLayoutVars>
      </dgm:prSet>
      <dgm:spPr/>
      <dgm:t>
        <a:bodyPr/>
        <a:lstStyle/>
        <a:p>
          <a:endParaRPr lang="en-US"/>
        </a:p>
      </dgm:t>
    </dgm:pt>
    <dgm:pt modelId="{6B132750-B9E9-462D-90F4-118F60C34A1A}" type="pres">
      <dgm:prSet presAssocID="{17C558FB-9ED9-41D8-B86E-7F74FD5EB9EB}" presName="rootConnector" presStyleLbl="node2" presStyleIdx="0" presStyleCnt="2"/>
      <dgm:spPr/>
      <dgm:t>
        <a:bodyPr/>
        <a:lstStyle/>
        <a:p>
          <a:endParaRPr lang="en-US"/>
        </a:p>
      </dgm:t>
    </dgm:pt>
    <dgm:pt modelId="{BF8ABC5A-AD35-4371-A976-E41E19F3D049}" type="pres">
      <dgm:prSet presAssocID="{17C558FB-9ED9-41D8-B86E-7F74FD5EB9EB}" presName="hierChild4" presStyleCnt="0"/>
      <dgm:spPr/>
    </dgm:pt>
    <dgm:pt modelId="{C495655C-E9C2-4870-8456-0375482617DF}" type="pres">
      <dgm:prSet presAssocID="{8E8B4F52-472E-4414-8D9C-A7C318E13A93}" presName="Name35" presStyleLbl="parChTrans1D3" presStyleIdx="0" presStyleCnt="2"/>
      <dgm:spPr/>
    </dgm:pt>
    <dgm:pt modelId="{E7BEDBE9-2991-444C-9CEF-B78248A26EAA}" type="pres">
      <dgm:prSet presAssocID="{6820DFC2-08DE-4FE3-AD52-2C8BABD78B4F}" presName="hierRoot2" presStyleCnt="0">
        <dgm:presLayoutVars>
          <dgm:hierBranch val="r"/>
        </dgm:presLayoutVars>
      </dgm:prSet>
      <dgm:spPr/>
    </dgm:pt>
    <dgm:pt modelId="{B77519FC-56BE-4248-8273-446F8D8F2617}" type="pres">
      <dgm:prSet presAssocID="{6820DFC2-08DE-4FE3-AD52-2C8BABD78B4F}" presName="rootComposite" presStyleCnt="0"/>
      <dgm:spPr/>
    </dgm:pt>
    <dgm:pt modelId="{94502B96-0730-4F37-927C-6864B173688A}" type="pres">
      <dgm:prSet presAssocID="{6820DFC2-08DE-4FE3-AD52-2C8BABD78B4F}" presName="rootText" presStyleLbl="node3" presStyleIdx="0" presStyleCnt="2">
        <dgm:presLayoutVars>
          <dgm:chPref val="3"/>
        </dgm:presLayoutVars>
      </dgm:prSet>
      <dgm:spPr/>
      <dgm:t>
        <a:bodyPr/>
        <a:lstStyle/>
        <a:p>
          <a:endParaRPr lang="en-US"/>
        </a:p>
      </dgm:t>
    </dgm:pt>
    <dgm:pt modelId="{18E795DF-1E8B-4991-8106-04E0E1973917}" type="pres">
      <dgm:prSet presAssocID="{6820DFC2-08DE-4FE3-AD52-2C8BABD78B4F}" presName="rootConnector" presStyleLbl="node3" presStyleIdx="0" presStyleCnt="2"/>
      <dgm:spPr/>
      <dgm:t>
        <a:bodyPr/>
        <a:lstStyle/>
        <a:p>
          <a:endParaRPr lang="en-US"/>
        </a:p>
      </dgm:t>
    </dgm:pt>
    <dgm:pt modelId="{A84604D0-39E7-4356-BC06-700C2A58CC5B}" type="pres">
      <dgm:prSet presAssocID="{6820DFC2-08DE-4FE3-AD52-2C8BABD78B4F}" presName="hierChild4" presStyleCnt="0"/>
      <dgm:spPr/>
    </dgm:pt>
    <dgm:pt modelId="{9050C7EB-D16D-442C-8161-D12D4D8EC823}" type="pres">
      <dgm:prSet presAssocID="{9557D818-2797-4018-AF35-0C3D22A1B4D2}" presName="Name50" presStyleLbl="parChTrans1D4" presStyleIdx="0" presStyleCnt="2"/>
      <dgm:spPr/>
    </dgm:pt>
    <dgm:pt modelId="{FAEE05AD-BBEF-4CC8-9CF9-3BBF1C43718A}" type="pres">
      <dgm:prSet presAssocID="{1D42B13D-EB73-4F65-9126-4284C19A1C0A}" presName="hierRoot2" presStyleCnt="0">
        <dgm:presLayoutVars>
          <dgm:hierBranch val="r"/>
        </dgm:presLayoutVars>
      </dgm:prSet>
      <dgm:spPr/>
    </dgm:pt>
    <dgm:pt modelId="{6D1EF31C-AC8C-4055-9D87-4F3E9427264F}" type="pres">
      <dgm:prSet presAssocID="{1D42B13D-EB73-4F65-9126-4284C19A1C0A}" presName="rootComposite" presStyleCnt="0"/>
      <dgm:spPr/>
    </dgm:pt>
    <dgm:pt modelId="{83371596-78C7-493F-94CB-89098EBE6576}" type="pres">
      <dgm:prSet presAssocID="{1D42B13D-EB73-4F65-9126-4284C19A1C0A}" presName="rootText" presStyleLbl="node4" presStyleIdx="0" presStyleCnt="2">
        <dgm:presLayoutVars>
          <dgm:chPref val="3"/>
        </dgm:presLayoutVars>
      </dgm:prSet>
      <dgm:spPr/>
      <dgm:t>
        <a:bodyPr/>
        <a:lstStyle/>
        <a:p>
          <a:endParaRPr lang="en-US"/>
        </a:p>
      </dgm:t>
    </dgm:pt>
    <dgm:pt modelId="{5AF42417-1A8C-4413-B904-BC04241F90D0}" type="pres">
      <dgm:prSet presAssocID="{1D42B13D-EB73-4F65-9126-4284C19A1C0A}" presName="rootConnector" presStyleLbl="node4" presStyleIdx="0" presStyleCnt="2"/>
      <dgm:spPr/>
      <dgm:t>
        <a:bodyPr/>
        <a:lstStyle/>
        <a:p>
          <a:endParaRPr lang="en-US"/>
        </a:p>
      </dgm:t>
    </dgm:pt>
    <dgm:pt modelId="{EE26D1D3-18EB-4935-BF17-12427315766D}" type="pres">
      <dgm:prSet presAssocID="{1D42B13D-EB73-4F65-9126-4284C19A1C0A}" presName="hierChild4" presStyleCnt="0"/>
      <dgm:spPr/>
    </dgm:pt>
    <dgm:pt modelId="{48343C29-A4CF-4869-A95A-96E002D59CFA}" type="pres">
      <dgm:prSet presAssocID="{1D42B13D-EB73-4F65-9126-4284C19A1C0A}" presName="hierChild5" presStyleCnt="0"/>
      <dgm:spPr/>
    </dgm:pt>
    <dgm:pt modelId="{CB4075E3-8A33-40AE-9DDA-96C7AFC92369}" type="pres">
      <dgm:prSet presAssocID="{6820DFC2-08DE-4FE3-AD52-2C8BABD78B4F}" presName="hierChild5" presStyleCnt="0"/>
      <dgm:spPr/>
    </dgm:pt>
    <dgm:pt modelId="{63D3339A-072F-401B-BC32-DD9321A1DFAB}" type="pres">
      <dgm:prSet presAssocID="{17C558FB-9ED9-41D8-B86E-7F74FD5EB9EB}" presName="hierChild5" presStyleCnt="0"/>
      <dgm:spPr/>
    </dgm:pt>
    <dgm:pt modelId="{1FFFEE40-3D6F-4EC4-B231-EABC1348B8DE}" type="pres">
      <dgm:prSet presAssocID="{386604FF-3228-445C-B99C-DB0BBB4D5DE7}" presName="Name35" presStyleLbl="parChTrans1D2" presStyleIdx="1" presStyleCnt="2"/>
      <dgm:spPr/>
    </dgm:pt>
    <dgm:pt modelId="{865315DD-2353-40C3-BD8C-A8A0C3E6ABB1}" type="pres">
      <dgm:prSet presAssocID="{F8A317B8-5B73-4A3F-8448-C99819513B4D}" presName="hierRoot2" presStyleCnt="0">
        <dgm:presLayoutVars>
          <dgm:hierBranch/>
        </dgm:presLayoutVars>
      </dgm:prSet>
      <dgm:spPr/>
    </dgm:pt>
    <dgm:pt modelId="{844B2A77-519A-4906-B28F-5BDAAD052B2A}" type="pres">
      <dgm:prSet presAssocID="{F8A317B8-5B73-4A3F-8448-C99819513B4D}" presName="rootComposite" presStyleCnt="0"/>
      <dgm:spPr/>
    </dgm:pt>
    <dgm:pt modelId="{FCF45D01-B628-47EC-89A6-2B78664FAF79}" type="pres">
      <dgm:prSet presAssocID="{F8A317B8-5B73-4A3F-8448-C99819513B4D}" presName="rootText" presStyleLbl="node2" presStyleIdx="1" presStyleCnt="2">
        <dgm:presLayoutVars>
          <dgm:chPref val="3"/>
        </dgm:presLayoutVars>
      </dgm:prSet>
      <dgm:spPr/>
      <dgm:t>
        <a:bodyPr/>
        <a:lstStyle/>
        <a:p>
          <a:endParaRPr lang="en-US"/>
        </a:p>
      </dgm:t>
    </dgm:pt>
    <dgm:pt modelId="{8CFBB716-1265-4712-80A8-EBBFBB4F7E24}" type="pres">
      <dgm:prSet presAssocID="{F8A317B8-5B73-4A3F-8448-C99819513B4D}" presName="rootConnector" presStyleLbl="node2" presStyleIdx="1" presStyleCnt="2"/>
      <dgm:spPr/>
      <dgm:t>
        <a:bodyPr/>
        <a:lstStyle/>
        <a:p>
          <a:endParaRPr lang="en-US"/>
        </a:p>
      </dgm:t>
    </dgm:pt>
    <dgm:pt modelId="{BCB1ACA2-CD6C-474D-8801-194968F7F0C2}" type="pres">
      <dgm:prSet presAssocID="{F8A317B8-5B73-4A3F-8448-C99819513B4D}" presName="hierChild4" presStyleCnt="0"/>
      <dgm:spPr/>
    </dgm:pt>
    <dgm:pt modelId="{54CF5589-FD48-4D0E-944C-A9B070CFB175}" type="pres">
      <dgm:prSet presAssocID="{4E55FC05-14A6-4EC7-9849-621423BA612B}" presName="Name35" presStyleLbl="parChTrans1D3" presStyleIdx="1" presStyleCnt="2"/>
      <dgm:spPr/>
    </dgm:pt>
    <dgm:pt modelId="{1EB96D2A-85BC-4C32-8949-5B9A5E69F9A2}" type="pres">
      <dgm:prSet presAssocID="{E086208A-A8F7-4079-A823-17C83CFD6F7C}" presName="hierRoot2" presStyleCnt="0">
        <dgm:presLayoutVars>
          <dgm:hierBranch val="r"/>
        </dgm:presLayoutVars>
      </dgm:prSet>
      <dgm:spPr/>
    </dgm:pt>
    <dgm:pt modelId="{863E7464-1A90-46AF-A906-078DB98920B0}" type="pres">
      <dgm:prSet presAssocID="{E086208A-A8F7-4079-A823-17C83CFD6F7C}" presName="rootComposite" presStyleCnt="0"/>
      <dgm:spPr/>
    </dgm:pt>
    <dgm:pt modelId="{7DDD5A0F-141E-4756-AC38-4CABF8605ABC}" type="pres">
      <dgm:prSet presAssocID="{E086208A-A8F7-4079-A823-17C83CFD6F7C}" presName="rootText" presStyleLbl="node3" presStyleIdx="1" presStyleCnt="2">
        <dgm:presLayoutVars>
          <dgm:chPref val="3"/>
        </dgm:presLayoutVars>
      </dgm:prSet>
      <dgm:spPr/>
      <dgm:t>
        <a:bodyPr/>
        <a:lstStyle/>
        <a:p>
          <a:endParaRPr lang="en-US"/>
        </a:p>
      </dgm:t>
    </dgm:pt>
    <dgm:pt modelId="{95BE527B-A024-4420-9A4A-F7B3DBF2A34E}" type="pres">
      <dgm:prSet presAssocID="{E086208A-A8F7-4079-A823-17C83CFD6F7C}" presName="rootConnector" presStyleLbl="node3" presStyleIdx="1" presStyleCnt="2"/>
      <dgm:spPr/>
      <dgm:t>
        <a:bodyPr/>
        <a:lstStyle/>
        <a:p>
          <a:endParaRPr lang="en-US"/>
        </a:p>
      </dgm:t>
    </dgm:pt>
    <dgm:pt modelId="{9D92F528-94BC-4036-B0ED-8764CA122BFB}" type="pres">
      <dgm:prSet presAssocID="{E086208A-A8F7-4079-A823-17C83CFD6F7C}" presName="hierChild4" presStyleCnt="0"/>
      <dgm:spPr/>
    </dgm:pt>
    <dgm:pt modelId="{2F5F34BB-8E5D-470B-B716-D39C1DAE2AD9}" type="pres">
      <dgm:prSet presAssocID="{F6F203C9-D6F3-4AA2-9C3E-80203BB50C89}" presName="Name50" presStyleLbl="parChTrans1D4" presStyleIdx="1" presStyleCnt="2"/>
      <dgm:spPr/>
    </dgm:pt>
    <dgm:pt modelId="{9E00C59A-A7DC-43CB-ABED-67D4187F90E0}" type="pres">
      <dgm:prSet presAssocID="{9CABC815-A1F5-4192-9DD8-EBC53B1E851F}" presName="hierRoot2" presStyleCnt="0">
        <dgm:presLayoutVars>
          <dgm:hierBranch val="r"/>
        </dgm:presLayoutVars>
      </dgm:prSet>
      <dgm:spPr/>
    </dgm:pt>
    <dgm:pt modelId="{8E88B7AB-5746-4D92-BC50-DDE526336F6E}" type="pres">
      <dgm:prSet presAssocID="{9CABC815-A1F5-4192-9DD8-EBC53B1E851F}" presName="rootComposite" presStyleCnt="0"/>
      <dgm:spPr/>
    </dgm:pt>
    <dgm:pt modelId="{46D21ACE-1312-4ABA-8C75-A545A7360842}" type="pres">
      <dgm:prSet presAssocID="{9CABC815-A1F5-4192-9DD8-EBC53B1E851F}" presName="rootText" presStyleLbl="node4" presStyleIdx="1" presStyleCnt="2">
        <dgm:presLayoutVars>
          <dgm:chPref val="3"/>
        </dgm:presLayoutVars>
      </dgm:prSet>
      <dgm:spPr/>
      <dgm:t>
        <a:bodyPr/>
        <a:lstStyle/>
        <a:p>
          <a:endParaRPr lang="en-US"/>
        </a:p>
      </dgm:t>
    </dgm:pt>
    <dgm:pt modelId="{D8D0CC39-B050-4E52-A970-7B7D886D4773}" type="pres">
      <dgm:prSet presAssocID="{9CABC815-A1F5-4192-9DD8-EBC53B1E851F}" presName="rootConnector" presStyleLbl="node4" presStyleIdx="1" presStyleCnt="2"/>
      <dgm:spPr/>
      <dgm:t>
        <a:bodyPr/>
        <a:lstStyle/>
        <a:p>
          <a:endParaRPr lang="en-US"/>
        </a:p>
      </dgm:t>
    </dgm:pt>
    <dgm:pt modelId="{A41E7812-6C45-4C79-B42F-D82154F438E4}" type="pres">
      <dgm:prSet presAssocID="{9CABC815-A1F5-4192-9DD8-EBC53B1E851F}" presName="hierChild4" presStyleCnt="0"/>
      <dgm:spPr/>
    </dgm:pt>
    <dgm:pt modelId="{12021FCF-2948-499E-8A0A-12EA78A33DBE}" type="pres">
      <dgm:prSet presAssocID="{9CABC815-A1F5-4192-9DD8-EBC53B1E851F}" presName="hierChild5" presStyleCnt="0"/>
      <dgm:spPr/>
    </dgm:pt>
    <dgm:pt modelId="{0E6F1B4D-72B6-46BB-8644-AF303E60D0E5}" type="pres">
      <dgm:prSet presAssocID="{E086208A-A8F7-4079-A823-17C83CFD6F7C}" presName="hierChild5" presStyleCnt="0"/>
      <dgm:spPr/>
    </dgm:pt>
    <dgm:pt modelId="{830BA773-C10D-4053-99E1-F448F0CA938F}" type="pres">
      <dgm:prSet presAssocID="{F8A317B8-5B73-4A3F-8448-C99819513B4D}" presName="hierChild5" presStyleCnt="0"/>
      <dgm:spPr/>
    </dgm:pt>
    <dgm:pt modelId="{6DABE5FB-E322-48BD-8198-9DF05DA645DF}" type="pres">
      <dgm:prSet presAssocID="{507DD098-86AF-4D70-A8E0-5AB473891262}" presName="hierChild3" presStyleCnt="0"/>
      <dgm:spPr/>
    </dgm:pt>
  </dgm:ptLst>
  <dgm:cxnLst>
    <dgm:cxn modelId="{A6155EB0-F080-47AB-BC6E-A2DA6B99C426}" type="presOf" srcId="{507DD098-86AF-4D70-A8E0-5AB473891262}" destId="{2393A26E-E18C-4A4E-92D8-FE86E94E515F}" srcOrd="0" destOrd="0" presId="urn:microsoft.com/office/officeart/2005/8/layout/orgChart1"/>
    <dgm:cxn modelId="{309EEE08-0005-463F-9F58-8CC6CC8A4D7E}" srcId="{17C558FB-9ED9-41D8-B86E-7F74FD5EB9EB}" destId="{6820DFC2-08DE-4FE3-AD52-2C8BABD78B4F}" srcOrd="0" destOrd="0" parTransId="{8E8B4F52-472E-4414-8D9C-A7C318E13A93}" sibTransId="{6ADB71FA-8DFE-4B5B-AAE6-FDF4DCAFADDE}"/>
    <dgm:cxn modelId="{4576EA30-4D4B-46CD-921E-28E6C2B42948}" type="presOf" srcId="{E086208A-A8F7-4079-A823-17C83CFD6F7C}" destId="{95BE527B-A024-4420-9A4A-F7B3DBF2A34E}" srcOrd="1" destOrd="0" presId="urn:microsoft.com/office/officeart/2005/8/layout/orgChart1"/>
    <dgm:cxn modelId="{84E2ABC0-70C1-4E88-B1E5-99B91CDD69BC}" type="presOf" srcId="{7118673A-4858-4C86-9889-D5CCB9FDA30F}" destId="{F9A343C5-1BF6-4580-AA16-43953B73AF7B}" srcOrd="0" destOrd="0" presId="urn:microsoft.com/office/officeart/2005/8/layout/orgChart1"/>
    <dgm:cxn modelId="{1BF04946-C325-4527-BC2D-36FB78EA96D1}" type="presOf" srcId="{386604FF-3228-445C-B99C-DB0BBB4D5DE7}" destId="{1FFFEE40-3D6F-4EC4-B231-EABC1348B8DE}" srcOrd="0" destOrd="0" presId="urn:microsoft.com/office/officeart/2005/8/layout/orgChart1"/>
    <dgm:cxn modelId="{34119B3E-7C38-441A-A3F6-8B66C29BCD5A}" type="presOf" srcId="{6820DFC2-08DE-4FE3-AD52-2C8BABD78B4F}" destId="{94502B96-0730-4F37-927C-6864B173688A}" srcOrd="0" destOrd="0" presId="urn:microsoft.com/office/officeart/2005/8/layout/orgChart1"/>
    <dgm:cxn modelId="{33952EB5-CE51-4D0D-8A8F-8A3CE2B154A9}" type="presOf" srcId="{6820DFC2-08DE-4FE3-AD52-2C8BABD78B4F}" destId="{18E795DF-1E8B-4991-8106-04E0E1973917}" srcOrd="1" destOrd="0" presId="urn:microsoft.com/office/officeart/2005/8/layout/orgChart1"/>
    <dgm:cxn modelId="{9E8E9FC0-DF0A-42D9-8DC4-D80086A251C7}" srcId="{507DD098-86AF-4D70-A8E0-5AB473891262}" destId="{F8A317B8-5B73-4A3F-8448-C99819513B4D}" srcOrd="1" destOrd="0" parTransId="{386604FF-3228-445C-B99C-DB0BBB4D5DE7}" sibTransId="{D5A8649E-A963-4B98-9758-A4CCBD7B6E1A}"/>
    <dgm:cxn modelId="{E2F5D397-5615-4B9C-AB25-20191865B603}" type="presOf" srcId="{8E8B4F52-472E-4414-8D9C-A7C318E13A93}" destId="{C495655C-E9C2-4870-8456-0375482617DF}" srcOrd="0" destOrd="0" presId="urn:microsoft.com/office/officeart/2005/8/layout/orgChart1"/>
    <dgm:cxn modelId="{494B5A9F-AE62-4E09-A8E5-1B0B75BBCE24}" srcId="{8927EDA4-E5EF-46CB-BB97-70D129A217CF}" destId="{507DD098-86AF-4D70-A8E0-5AB473891262}" srcOrd="0" destOrd="0" parTransId="{55E271CB-80A5-487C-BA0A-42D80AEF9033}" sibTransId="{122ED529-A66F-43EC-89B8-3C22F5CF5D22}"/>
    <dgm:cxn modelId="{7EF2A78D-FAC7-487A-9D37-661645FE5B85}" srcId="{E086208A-A8F7-4079-A823-17C83CFD6F7C}" destId="{9CABC815-A1F5-4192-9DD8-EBC53B1E851F}" srcOrd="0" destOrd="0" parTransId="{F6F203C9-D6F3-4AA2-9C3E-80203BB50C89}" sibTransId="{4C8E1A64-C427-4B9B-B3A1-09997B038082}"/>
    <dgm:cxn modelId="{6BE70865-78AB-438B-B35A-7FF3D8B00B91}" type="presOf" srcId="{9557D818-2797-4018-AF35-0C3D22A1B4D2}" destId="{9050C7EB-D16D-442C-8161-D12D4D8EC823}" srcOrd="0" destOrd="0" presId="urn:microsoft.com/office/officeart/2005/8/layout/orgChart1"/>
    <dgm:cxn modelId="{CD5BB7D6-488D-4268-9314-4234B9720101}" type="presOf" srcId="{4E55FC05-14A6-4EC7-9849-621423BA612B}" destId="{54CF5589-FD48-4D0E-944C-A9B070CFB175}" srcOrd="0" destOrd="0" presId="urn:microsoft.com/office/officeart/2005/8/layout/orgChart1"/>
    <dgm:cxn modelId="{3920B3E7-9B39-48A7-ACB4-275954A305C0}" type="presOf" srcId="{8927EDA4-E5EF-46CB-BB97-70D129A217CF}" destId="{66A83D31-47EF-4AC8-AD28-857F6D1F4591}" srcOrd="0" destOrd="0" presId="urn:microsoft.com/office/officeart/2005/8/layout/orgChart1"/>
    <dgm:cxn modelId="{E3020076-4B8C-4615-8F50-CC31515F0B37}" type="presOf" srcId="{F8A317B8-5B73-4A3F-8448-C99819513B4D}" destId="{8CFBB716-1265-4712-80A8-EBBFBB4F7E24}" srcOrd="1" destOrd="0" presId="urn:microsoft.com/office/officeart/2005/8/layout/orgChart1"/>
    <dgm:cxn modelId="{696A6220-6641-4190-9908-3DCBFE0E4B20}" type="presOf" srcId="{507DD098-86AF-4D70-A8E0-5AB473891262}" destId="{833037CC-843D-4315-A108-623B2BC0AFCD}" srcOrd="1" destOrd="0" presId="urn:microsoft.com/office/officeart/2005/8/layout/orgChart1"/>
    <dgm:cxn modelId="{7EC53BBD-D7A6-4907-AC41-FEA56A8B51F3}" srcId="{507DD098-86AF-4D70-A8E0-5AB473891262}" destId="{17C558FB-9ED9-41D8-B86E-7F74FD5EB9EB}" srcOrd="0" destOrd="0" parTransId="{7118673A-4858-4C86-9889-D5CCB9FDA30F}" sibTransId="{C9E8B22B-0B45-4785-B7D8-1A08B9859FC0}"/>
    <dgm:cxn modelId="{D82E5A05-4546-4E21-AF79-FF7235444CE6}" srcId="{F8A317B8-5B73-4A3F-8448-C99819513B4D}" destId="{E086208A-A8F7-4079-A823-17C83CFD6F7C}" srcOrd="0" destOrd="0" parTransId="{4E55FC05-14A6-4EC7-9849-621423BA612B}" sibTransId="{CD5F30F8-3FDD-4A6C-90CB-267CF377C5EA}"/>
    <dgm:cxn modelId="{C8DCA185-D6A7-411C-8F81-82FB675C9EFA}" type="presOf" srcId="{F6F203C9-D6F3-4AA2-9C3E-80203BB50C89}" destId="{2F5F34BB-8E5D-470B-B716-D39C1DAE2AD9}" srcOrd="0" destOrd="0" presId="urn:microsoft.com/office/officeart/2005/8/layout/orgChart1"/>
    <dgm:cxn modelId="{3D7852DA-7391-403B-A421-4F8692148AFA}" type="presOf" srcId="{9CABC815-A1F5-4192-9DD8-EBC53B1E851F}" destId="{46D21ACE-1312-4ABA-8C75-A545A7360842}" srcOrd="0" destOrd="0" presId="urn:microsoft.com/office/officeart/2005/8/layout/orgChart1"/>
    <dgm:cxn modelId="{47BD2D65-6762-4B91-A61F-655C670987D5}" srcId="{6820DFC2-08DE-4FE3-AD52-2C8BABD78B4F}" destId="{1D42B13D-EB73-4F65-9126-4284C19A1C0A}" srcOrd="0" destOrd="0" parTransId="{9557D818-2797-4018-AF35-0C3D22A1B4D2}" sibTransId="{B438A2BB-017C-437F-86AC-B9FF387C3D7A}"/>
    <dgm:cxn modelId="{291C6AAA-8265-4AE9-A489-3D432A68E494}" type="presOf" srcId="{9CABC815-A1F5-4192-9DD8-EBC53B1E851F}" destId="{D8D0CC39-B050-4E52-A970-7B7D886D4773}" srcOrd="1" destOrd="0" presId="urn:microsoft.com/office/officeart/2005/8/layout/orgChart1"/>
    <dgm:cxn modelId="{D42AB71F-57D9-42E0-AB84-47A5D60168A4}" type="presOf" srcId="{E086208A-A8F7-4079-A823-17C83CFD6F7C}" destId="{7DDD5A0F-141E-4756-AC38-4CABF8605ABC}" srcOrd="0" destOrd="0" presId="urn:microsoft.com/office/officeart/2005/8/layout/orgChart1"/>
    <dgm:cxn modelId="{9E9D361D-7B20-48D8-ACBC-8AB1F4739404}" type="presOf" srcId="{1D42B13D-EB73-4F65-9126-4284C19A1C0A}" destId="{83371596-78C7-493F-94CB-89098EBE6576}" srcOrd="0" destOrd="0" presId="urn:microsoft.com/office/officeart/2005/8/layout/orgChart1"/>
    <dgm:cxn modelId="{557A2C85-DF32-4D50-9A3C-5A7AC2EF54A2}" type="presOf" srcId="{17C558FB-9ED9-41D8-B86E-7F74FD5EB9EB}" destId="{6B132750-B9E9-462D-90F4-118F60C34A1A}" srcOrd="1" destOrd="0" presId="urn:microsoft.com/office/officeart/2005/8/layout/orgChart1"/>
    <dgm:cxn modelId="{B51647BE-5822-411B-8366-B0982432F96D}" type="presOf" srcId="{F8A317B8-5B73-4A3F-8448-C99819513B4D}" destId="{FCF45D01-B628-47EC-89A6-2B78664FAF79}" srcOrd="0" destOrd="0" presId="urn:microsoft.com/office/officeart/2005/8/layout/orgChart1"/>
    <dgm:cxn modelId="{2E5B4CD5-0547-4771-BD64-27716127953B}" type="presOf" srcId="{1D42B13D-EB73-4F65-9126-4284C19A1C0A}" destId="{5AF42417-1A8C-4413-B904-BC04241F90D0}" srcOrd="1" destOrd="0" presId="urn:microsoft.com/office/officeart/2005/8/layout/orgChart1"/>
    <dgm:cxn modelId="{E8FE7EB3-F842-4EC3-8C9E-451D4B771899}" type="presOf" srcId="{17C558FB-9ED9-41D8-B86E-7F74FD5EB9EB}" destId="{AE440D21-E66E-4911-AFB0-042165F21566}" srcOrd="0" destOrd="0" presId="urn:microsoft.com/office/officeart/2005/8/layout/orgChart1"/>
    <dgm:cxn modelId="{FEC657D0-09F7-4DBB-95CB-32C888048729}" type="presParOf" srcId="{66A83D31-47EF-4AC8-AD28-857F6D1F4591}" destId="{053B7832-BD36-44D3-9137-FC687C6DC730}" srcOrd="0" destOrd="0" presId="urn:microsoft.com/office/officeart/2005/8/layout/orgChart1"/>
    <dgm:cxn modelId="{A74AC393-3335-47BC-A80C-F75F48FA2188}" type="presParOf" srcId="{053B7832-BD36-44D3-9137-FC687C6DC730}" destId="{77DAC076-7099-4294-92EA-F2C9F81C7363}" srcOrd="0" destOrd="0" presId="urn:microsoft.com/office/officeart/2005/8/layout/orgChart1"/>
    <dgm:cxn modelId="{AB733576-CECA-4BA8-8D65-E8A97B4C462A}" type="presParOf" srcId="{77DAC076-7099-4294-92EA-F2C9F81C7363}" destId="{2393A26E-E18C-4A4E-92D8-FE86E94E515F}" srcOrd="0" destOrd="0" presId="urn:microsoft.com/office/officeart/2005/8/layout/orgChart1"/>
    <dgm:cxn modelId="{928C55D9-4648-4A86-90F4-3104BDD57F3C}" type="presParOf" srcId="{77DAC076-7099-4294-92EA-F2C9F81C7363}" destId="{833037CC-843D-4315-A108-623B2BC0AFCD}" srcOrd="1" destOrd="0" presId="urn:microsoft.com/office/officeart/2005/8/layout/orgChart1"/>
    <dgm:cxn modelId="{6292EA1A-EC6D-474A-B6CE-52150A86CD27}" type="presParOf" srcId="{053B7832-BD36-44D3-9137-FC687C6DC730}" destId="{BF3DF7A6-512B-4C7B-ABE6-967FE387C455}" srcOrd="1" destOrd="0" presId="urn:microsoft.com/office/officeart/2005/8/layout/orgChart1"/>
    <dgm:cxn modelId="{83418FFA-F3ED-4322-A493-DE7562DA0832}" type="presParOf" srcId="{BF3DF7A6-512B-4C7B-ABE6-967FE387C455}" destId="{F9A343C5-1BF6-4580-AA16-43953B73AF7B}" srcOrd="0" destOrd="0" presId="urn:microsoft.com/office/officeart/2005/8/layout/orgChart1"/>
    <dgm:cxn modelId="{D5BFBB68-80B6-40E2-BE1D-4CA8709F4E90}" type="presParOf" srcId="{BF3DF7A6-512B-4C7B-ABE6-967FE387C455}" destId="{E121E060-7364-492A-9F78-6947F64EF937}" srcOrd="1" destOrd="0" presId="urn:microsoft.com/office/officeart/2005/8/layout/orgChart1"/>
    <dgm:cxn modelId="{3C9821DC-7C6C-414B-8AC4-4DAFE7C15DDF}" type="presParOf" srcId="{E121E060-7364-492A-9F78-6947F64EF937}" destId="{D74D9813-F56A-4C21-9521-F48488419BE7}" srcOrd="0" destOrd="0" presId="urn:microsoft.com/office/officeart/2005/8/layout/orgChart1"/>
    <dgm:cxn modelId="{7AAF7E8A-1636-4FD5-8249-8AEB8F22C28F}" type="presParOf" srcId="{D74D9813-F56A-4C21-9521-F48488419BE7}" destId="{AE440D21-E66E-4911-AFB0-042165F21566}" srcOrd="0" destOrd="0" presId="urn:microsoft.com/office/officeart/2005/8/layout/orgChart1"/>
    <dgm:cxn modelId="{2E6BC1A8-222F-4AEF-9F5F-F3D514E10517}" type="presParOf" srcId="{D74D9813-F56A-4C21-9521-F48488419BE7}" destId="{6B132750-B9E9-462D-90F4-118F60C34A1A}" srcOrd="1" destOrd="0" presId="urn:microsoft.com/office/officeart/2005/8/layout/orgChart1"/>
    <dgm:cxn modelId="{9C183D71-4D27-43F5-B5EE-FB9B789A4150}" type="presParOf" srcId="{E121E060-7364-492A-9F78-6947F64EF937}" destId="{BF8ABC5A-AD35-4371-A976-E41E19F3D049}" srcOrd="1" destOrd="0" presId="urn:microsoft.com/office/officeart/2005/8/layout/orgChart1"/>
    <dgm:cxn modelId="{D80B33F2-1D9A-41EE-ADDD-022CDD890DD1}" type="presParOf" srcId="{BF8ABC5A-AD35-4371-A976-E41E19F3D049}" destId="{C495655C-E9C2-4870-8456-0375482617DF}" srcOrd="0" destOrd="0" presId="urn:microsoft.com/office/officeart/2005/8/layout/orgChart1"/>
    <dgm:cxn modelId="{14C53911-43F3-407C-A980-FB726D82F9DE}" type="presParOf" srcId="{BF8ABC5A-AD35-4371-A976-E41E19F3D049}" destId="{E7BEDBE9-2991-444C-9CEF-B78248A26EAA}" srcOrd="1" destOrd="0" presId="urn:microsoft.com/office/officeart/2005/8/layout/orgChart1"/>
    <dgm:cxn modelId="{5883DAEB-1849-4571-BB40-52E856B40F0B}" type="presParOf" srcId="{E7BEDBE9-2991-444C-9CEF-B78248A26EAA}" destId="{B77519FC-56BE-4248-8273-446F8D8F2617}" srcOrd="0" destOrd="0" presId="urn:microsoft.com/office/officeart/2005/8/layout/orgChart1"/>
    <dgm:cxn modelId="{CDC2BC9B-FB64-4313-95EB-78CE7D176666}" type="presParOf" srcId="{B77519FC-56BE-4248-8273-446F8D8F2617}" destId="{94502B96-0730-4F37-927C-6864B173688A}" srcOrd="0" destOrd="0" presId="urn:microsoft.com/office/officeart/2005/8/layout/orgChart1"/>
    <dgm:cxn modelId="{433D7753-297E-4B2F-9C72-8E3AA10F8F96}" type="presParOf" srcId="{B77519FC-56BE-4248-8273-446F8D8F2617}" destId="{18E795DF-1E8B-4991-8106-04E0E1973917}" srcOrd="1" destOrd="0" presId="urn:microsoft.com/office/officeart/2005/8/layout/orgChart1"/>
    <dgm:cxn modelId="{73E6B07C-70EF-442E-A315-B2E49E736BA8}" type="presParOf" srcId="{E7BEDBE9-2991-444C-9CEF-B78248A26EAA}" destId="{A84604D0-39E7-4356-BC06-700C2A58CC5B}" srcOrd="1" destOrd="0" presId="urn:microsoft.com/office/officeart/2005/8/layout/orgChart1"/>
    <dgm:cxn modelId="{247E1B9D-F4D6-4E1D-AF63-F8C4C84697B3}" type="presParOf" srcId="{A84604D0-39E7-4356-BC06-700C2A58CC5B}" destId="{9050C7EB-D16D-442C-8161-D12D4D8EC823}" srcOrd="0" destOrd="0" presId="urn:microsoft.com/office/officeart/2005/8/layout/orgChart1"/>
    <dgm:cxn modelId="{86CA9C0F-B0EB-42D1-AD71-731031658B30}" type="presParOf" srcId="{A84604D0-39E7-4356-BC06-700C2A58CC5B}" destId="{FAEE05AD-BBEF-4CC8-9CF9-3BBF1C43718A}" srcOrd="1" destOrd="0" presId="urn:microsoft.com/office/officeart/2005/8/layout/orgChart1"/>
    <dgm:cxn modelId="{3981719E-958D-4309-8A3F-6361AEAE3FBD}" type="presParOf" srcId="{FAEE05AD-BBEF-4CC8-9CF9-3BBF1C43718A}" destId="{6D1EF31C-AC8C-4055-9D87-4F3E9427264F}" srcOrd="0" destOrd="0" presId="urn:microsoft.com/office/officeart/2005/8/layout/orgChart1"/>
    <dgm:cxn modelId="{DB628B60-4732-4315-84EF-BF9F3817FB5A}" type="presParOf" srcId="{6D1EF31C-AC8C-4055-9D87-4F3E9427264F}" destId="{83371596-78C7-493F-94CB-89098EBE6576}" srcOrd="0" destOrd="0" presId="urn:microsoft.com/office/officeart/2005/8/layout/orgChart1"/>
    <dgm:cxn modelId="{AA689E71-19BC-4A90-8A49-94F924779D38}" type="presParOf" srcId="{6D1EF31C-AC8C-4055-9D87-4F3E9427264F}" destId="{5AF42417-1A8C-4413-B904-BC04241F90D0}" srcOrd="1" destOrd="0" presId="urn:microsoft.com/office/officeart/2005/8/layout/orgChart1"/>
    <dgm:cxn modelId="{BCFD4109-D4AB-42CE-BF75-D9322AEBED0A}" type="presParOf" srcId="{FAEE05AD-BBEF-4CC8-9CF9-3BBF1C43718A}" destId="{EE26D1D3-18EB-4935-BF17-12427315766D}" srcOrd="1" destOrd="0" presId="urn:microsoft.com/office/officeart/2005/8/layout/orgChart1"/>
    <dgm:cxn modelId="{191335D2-B892-49CF-853D-40545D6C9937}" type="presParOf" srcId="{FAEE05AD-BBEF-4CC8-9CF9-3BBF1C43718A}" destId="{48343C29-A4CF-4869-A95A-96E002D59CFA}" srcOrd="2" destOrd="0" presId="urn:microsoft.com/office/officeart/2005/8/layout/orgChart1"/>
    <dgm:cxn modelId="{423A3F8E-7C60-49C9-8093-968CCD6E0DCD}" type="presParOf" srcId="{E7BEDBE9-2991-444C-9CEF-B78248A26EAA}" destId="{CB4075E3-8A33-40AE-9DDA-96C7AFC92369}" srcOrd="2" destOrd="0" presId="urn:microsoft.com/office/officeart/2005/8/layout/orgChart1"/>
    <dgm:cxn modelId="{33E9C84B-94B1-4B33-A3FA-3462B80536FA}" type="presParOf" srcId="{E121E060-7364-492A-9F78-6947F64EF937}" destId="{63D3339A-072F-401B-BC32-DD9321A1DFAB}" srcOrd="2" destOrd="0" presId="urn:microsoft.com/office/officeart/2005/8/layout/orgChart1"/>
    <dgm:cxn modelId="{BA68C573-C291-487C-A956-270EF11B9748}" type="presParOf" srcId="{BF3DF7A6-512B-4C7B-ABE6-967FE387C455}" destId="{1FFFEE40-3D6F-4EC4-B231-EABC1348B8DE}" srcOrd="2" destOrd="0" presId="urn:microsoft.com/office/officeart/2005/8/layout/orgChart1"/>
    <dgm:cxn modelId="{F0B76F77-ED7B-41E1-BEE0-CFBCCAA58191}" type="presParOf" srcId="{BF3DF7A6-512B-4C7B-ABE6-967FE387C455}" destId="{865315DD-2353-40C3-BD8C-A8A0C3E6ABB1}" srcOrd="3" destOrd="0" presId="urn:microsoft.com/office/officeart/2005/8/layout/orgChart1"/>
    <dgm:cxn modelId="{1E950657-50DF-4FEC-8680-7CA8FB515AFD}" type="presParOf" srcId="{865315DD-2353-40C3-BD8C-A8A0C3E6ABB1}" destId="{844B2A77-519A-4906-B28F-5BDAAD052B2A}" srcOrd="0" destOrd="0" presId="urn:microsoft.com/office/officeart/2005/8/layout/orgChart1"/>
    <dgm:cxn modelId="{A634AF53-F0DD-4DA0-A4B7-1E09E212E2D4}" type="presParOf" srcId="{844B2A77-519A-4906-B28F-5BDAAD052B2A}" destId="{FCF45D01-B628-47EC-89A6-2B78664FAF79}" srcOrd="0" destOrd="0" presId="urn:microsoft.com/office/officeart/2005/8/layout/orgChart1"/>
    <dgm:cxn modelId="{C06D902C-7420-4A05-9341-78BB05FCFF59}" type="presParOf" srcId="{844B2A77-519A-4906-B28F-5BDAAD052B2A}" destId="{8CFBB716-1265-4712-80A8-EBBFBB4F7E24}" srcOrd="1" destOrd="0" presId="urn:microsoft.com/office/officeart/2005/8/layout/orgChart1"/>
    <dgm:cxn modelId="{C430AD8C-EE7A-42AB-B6AF-B2C9502D2033}" type="presParOf" srcId="{865315DD-2353-40C3-BD8C-A8A0C3E6ABB1}" destId="{BCB1ACA2-CD6C-474D-8801-194968F7F0C2}" srcOrd="1" destOrd="0" presId="urn:microsoft.com/office/officeart/2005/8/layout/orgChart1"/>
    <dgm:cxn modelId="{98160DB8-D7E9-4AB4-8317-513310B7C4AE}" type="presParOf" srcId="{BCB1ACA2-CD6C-474D-8801-194968F7F0C2}" destId="{54CF5589-FD48-4D0E-944C-A9B070CFB175}" srcOrd="0" destOrd="0" presId="urn:microsoft.com/office/officeart/2005/8/layout/orgChart1"/>
    <dgm:cxn modelId="{D981BEE9-4DA8-4F48-ADD0-E03F5C4FD68A}" type="presParOf" srcId="{BCB1ACA2-CD6C-474D-8801-194968F7F0C2}" destId="{1EB96D2A-85BC-4C32-8949-5B9A5E69F9A2}" srcOrd="1" destOrd="0" presId="urn:microsoft.com/office/officeart/2005/8/layout/orgChart1"/>
    <dgm:cxn modelId="{42F5B9D3-6925-48BE-8EEF-7F36BD79D7F8}" type="presParOf" srcId="{1EB96D2A-85BC-4C32-8949-5B9A5E69F9A2}" destId="{863E7464-1A90-46AF-A906-078DB98920B0}" srcOrd="0" destOrd="0" presId="urn:microsoft.com/office/officeart/2005/8/layout/orgChart1"/>
    <dgm:cxn modelId="{340001DB-EFB8-42F1-9239-FADE95A852EC}" type="presParOf" srcId="{863E7464-1A90-46AF-A906-078DB98920B0}" destId="{7DDD5A0F-141E-4756-AC38-4CABF8605ABC}" srcOrd="0" destOrd="0" presId="urn:microsoft.com/office/officeart/2005/8/layout/orgChart1"/>
    <dgm:cxn modelId="{8D92F93D-156B-4E13-B224-CAE882DF5627}" type="presParOf" srcId="{863E7464-1A90-46AF-A906-078DB98920B0}" destId="{95BE527B-A024-4420-9A4A-F7B3DBF2A34E}" srcOrd="1" destOrd="0" presId="urn:microsoft.com/office/officeart/2005/8/layout/orgChart1"/>
    <dgm:cxn modelId="{A1239D0B-84FF-46EA-A40E-347BAE0FB665}" type="presParOf" srcId="{1EB96D2A-85BC-4C32-8949-5B9A5E69F9A2}" destId="{9D92F528-94BC-4036-B0ED-8764CA122BFB}" srcOrd="1" destOrd="0" presId="urn:microsoft.com/office/officeart/2005/8/layout/orgChart1"/>
    <dgm:cxn modelId="{31CD84B2-9677-4DF7-BCB1-8D59B124395C}" type="presParOf" srcId="{9D92F528-94BC-4036-B0ED-8764CA122BFB}" destId="{2F5F34BB-8E5D-470B-B716-D39C1DAE2AD9}" srcOrd="0" destOrd="0" presId="urn:microsoft.com/office/officeart/2005/8/layout/orgChart1"/>
    <dgm:cxn modelId="{A1BCF611-4ADA-4C57-B5BC-425E242EB91B}" type="presParOf" srcId="{9D92F528-94BC-4036-B0ED-8764CA122BFB}" destId="{9E00C59A-A7DC-43CB-ABED-67D4187F90E0}" srcOrd="1" destOrd="0" presId="urn:microsoft.com/office/officeart/2005/8/layout/orgChart1"/>
    <dgm:cxn modelId="{01D256E0-289D-486A-AE78-B113C77B3802}" type="presParOf" srcId="{9E00C59A-A7DC-43CB-ABED-67D4187F90E0}" destId="{8E88B7AB-5746-4D92-BC50-DDE526336F6E}" srcOrd="0" destOrd="0" presId="urn:microsoft.com/office/officeart/2005/8/layout/orgChart1"/>
    <dgm:cxn modelId="{B73B9E3C-8536-4A1B-ACA2-F07E3DBEEF35}" type="presParOf" srcId="{8E88B7AB-5746-4D92-BC50-DDE526336F6E}" destId="{46D21ACE-1312-4ABA-8C75-A545A7360842}" srcOrd="0" destOrd="0" presId="urn:microsoft.com/office/officeart/2005/8/layout/orgChart1"/>
    <dgm:cxn modelId="{0963C1D7-7AEE-476E-A50A-19647044CC47}" type="presParOf" srcId="{8E88B7AB-5746-4D92-BC50-DDE526336F6E}" destId="{D8D0CC39-B050-4E52-A970-7B7D886D4773}" srcOrd="1" destOrd="0" presId="urn:microsoft.com/office/officeart/2005/8/layout/orgChart1"/>
    <dgm:cxn modelId="{20521DCB-206A-4808-9F64-537789E77586}" type="presParOf" srcId="{9E00C59A-A7DC-43CB-ABED-67D4187F90E0}" destId="{A41E7812-6C45-4C79-B42F-D82154F438E4}" srcOrd="1" destOrd="0" presId="urn:microsoft.com/office/officeart/2005/8/layout/orgChart1"/>
    <dgm:cxn modelId="{E44A25D9-16C9-4194-AF34-4B8B74F8458A}" type="presParOf" srcId="{9E00C59A-A7DC-43CB-ABED-67D4187F90E0}" destId="{12021FCF-2948-499E-8A0A-12EA78A33DBE}" srcOrd="2" destOrd="0" presId="urn:microsoft.com/office/officeart/2005/8/layout/orgChart1"/>
    <dgm:cxn modelId="{8B87C1BF-823B-4E4E-89C1-0ACDBBDAEAC2}" type="presParOf" srcId="{1EB96D2A-85BC-4C32-8949-5B9A5E69F9A2}" destId="{0E6F1B4D-72B6-46BB-8644-AF303E60D0E5}" srcOrd="2" destOrd="0" presId="urn:microsoft.com/office/officeart/2005/8/layout/orgChart1"/>
    <dgm:cxn modelId="{1AED6ACC-6C06-4D80-8111-72A35351C605}" type="presParOf" srcId="{865315DD-2353-40C3-BD8C-A8A0C3E6ABB1}" destId="{830BA773-C10D-4053-99E1-F448F0CA938F}" srcOrd="2" destOrd="0" presId="urn:microsoft.com/office/officeart/2005/8/layout/orgChart1"/>
    <dgm:cxn modelId="{B8B531B1-314D-4E0D-B1AA-09736CF66EC3}" type="presParOf" srcId="{053B7832-BD36-44D3-9137-FC687C6DC730}" destId="{6DABE5FB-E322-48BD-8198-9DF05DA645D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F34BB-8E5D-470B-B716-D39C1DAE2AD9}">
      <dsp:nvSpPr>
        <dsp:cNvPr id="0" name=""/>
        <dsp:cNvSpPr/>
      </dsp:nvSpPr>
      <dsp:spPr>
        <a:xfrm>
          <a:off x="3908557" y="3281373"/>
          <a:ext cx="256233" cy="785781"/>
        </a:xfrm>
        <a:custGeom>
          <a:avLst/>
          <a:gdLst/>
          <a:ahLst/>
          <a:cxnLst/>
          <a:rect l="0" t="0" r="0" b="0"/>
          <a:pathLst>
            <a:path>
              <a:moveTo>
                <a:pt x="0" y="0"/>
              </a:moveTo>
              <a:lnTo>
                <a:pt x="0" y="785781"/>
              </a:lnTo>
              <a:lnTo>
                <a:pt x="256233" y="7857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CF5589-FD48-4D0E-944C-A9B070CFB175}">
      <dsp:nvSpPr>
        <dsp:cNvPr id="0" name=""/>
        <dsp:cNvSpPr/>
      </dsp:nvSpPr>
      <dsp:spPr>
        <a:xfrm>
          <a:off x="4546126" y="2068536"/>
          <a:ext cx="91440" cy="358726"/>
        </a:xfrm>
        <a:custGeom>
          <a:avLst/>
          <a:gdLst/>
          <a:ahLst/>
          <a:cxnLst/>
          <a:rect l="0" t="0" r="0" b="0"/>
          <a:pathLst>
            <a:path>
              <a:moveTo>
                <a:pt x="45720" y="0"/>
              </a:moveTo>
              <a:lnTo>
                <a:pt x="45720" y="3587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FEE40-3D6F-4EC4-B231-EABC1348B8DE}">
      <dsp:nvSpPr>
        <dsp:cNvPr id="0" name=""/>
        <dsp:cNvSpPr/>
      </dsp:nvSpPr>
      <dsp:spPr>
        <a:xfrm>
          <a:off x="3558372" y="855699"/>
          <a:ext cx="1033473" cy="358726"/>
        </a:xfrm>
        <a:custGeom>
          <a:avLst/>
          <a:gdLst/>
          <a:ahLst/>
          <a:cxnLst/>
          <a:rect l="0" t="0" r="0" b="0"/>
          <a:pathLst>
            <a:path>
              <a:moveTo>
                <a:pt x="0" y="0"/>
              </a:moveTo>
              <a:lnTo>
                <a:pt x="0" y="179363"/>
              </a:lnTo>
              <a:lnTo>
                <a:pt x="1033473" y="179363"/>
              </a:lnTo>
              <a:lnTo>
                <a:pt x="1033473" y="358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0C7EB-D16D-442C-8161-D12D4D8EC823}">
      <dsp:nvSpPr>
        <dsp:cNvPr id="0" name=""/>
        <dsp:cNvSpPr/>
      </dsp:nvSpPr>
      <dsp:spPr>
        <a:xfrm>
          <a:off x="1841609" y="3281373"/>
          <a:ext cx="256233" cy="785781"/>
        </a:xfrm>
        <a:custGeom>
          <a:avLst/>
          <a:gdLst/>
          <a:ahLst/>
          <a:cxnLst/>
          <a:rect l="0" t="0" r="0" b="0"/>
          <a:pathLst>
            <a:path>
              <a:moveTo>
                <a:pt x="0" y="0"/>
              </a:moveTo>
              <a:lnTo>
                <a:pt x="0" y="785781"/>
              </a:lnTo>
              <a:lnTo>
                <a:pt x="256233" y="7857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5655C-E9C2-4870-8456-0375482617DF}">
      <dsp:nvSpPr>
        <dsp:cNvPr id="0" name=""/>
        <dsp:cNvSpPr/>
      </dsp:nvSpPr>
      <dsp:spPr>
        <a:xfrm>
          <a:off x="2479178" y="2068536"/>
          <a:ext cx="91440" cy="358726"/>
        </a:xfrm>
        <a:custGeom>
          <a:avLst/>
          <a:gdLst/>
          <a:ahLst/>
          <a:cxnLst/>
          <a:rect l="0" t="0" r="0" b="0"/>
          <a:pathLst>
            <a:path>
              <a:moveTo>
                <a:pt x="45720" y="0"/>
              </a:moveTo>
              <a:lnTo>
                <a:pt x="45720" y="3587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343C5-1BF6-4580-AA16-43953B73AF7B}">
      <dsp:nvSpPr>
        <dsp:cNvPr id="0" name=""/>
        <dsp:cNvSpPr/>
      </dsp:nvSpPr>
      <dsp:spPr>
        <a:xfrm>
          <a:off x="2524898" y="855699"/>
          <a:ext cx="1033473" cy="358726"/>
        </a:xfrm>
        <a:custGeom>
          <a:avLst/>
          <a:gdLst/>
          <a:ahLst/>
          <a:cxnLst/>
          <a:rect l="0" t="0" r="0" b="0"/>
          <a:pathLst>
            <a:path>
              <a:moveTo>
                <a:pt x="1033473" y="0"/>
              </a:moveTo>
              <a:lnTo>
                <a:pt x="1033473" y="179363"/>
              </a:lnTo>
              <a:lnTo>
                <a:pt x="0" y="179363"/>
              </a:lnTo>
              <a:lnTo>
                <a:pt x="0" y="358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93A26E-E18C-4A4E-92D8-FE86E94E515F}">
      <dsp:nvSpPr>
        <dsp:cNvPr id="0" name=""/>
        <dsp:cNvSpPr/>
      </dsp:nvSpPr>
      <dsp:spPr>
        <a:xfrm>
          <a:off x="2704261" y="1588"/>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Memory</a:t>
          </a:r>
        </a:p>
      </dsp:txBody>
      <dsp:txXfrm>
        <a:off x="2704261" y="1588"/>
        <a:ext cx="1708221" cy="854110"/>
      </dsp:txXfrm>
    </dsp:sp>
    <dsp:sp modelId="{AE440D21-E66E-4911-AFB0-042165F21566}">
      <dsp:nvSpPr>
        <dsp:cNvPr id="0" name=""/>
        <dsp:cNvSpPr/>
      </dsp:nvSpPr>
      <dsp:spPr>
        <a:xfrm>
          <a:off x="1670787" y="1214426"/>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RAM</a:t>
          </a:r>
        </a:p>
      </dsp:txBody>
      <dsp:txXfrm>
        <a:off x="1670787" y="1214426"/>
        <a:ext cx="1708221" cy="854110"/>
      </dsp:txXfrm>
    </dsp:sp>
    <dsp:sp modelId="{94502B96-0730-4F37-927C-6864B173688A}">
      <dsp:nvSpPr>
        <dsp:cNvPr id="0" name=""/>
        <dsp:cNvSpPr/>
      </dsp:nvSpPr>
      <dsp:spPr>
        <a:xfrm>
          <a:off x="1670787" y="2427263"/>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SRAM</a:t>
          </a:r>
        </a:p>
      </dsp:txBody>
      <dsp:txXfrm>
        <a:off x="1670787" y="2427263"/>
        <a:ext cx="1708221" cy="854110"/>
      </dsp:txXfrm>
    </dsp:sp>
    <dsp:sp modelId="{83371596-78C7-493F-94CB-89098EBE6576}">
      <dsp:nvSpPr>
        <dsp:cNvPr id="0" name=""/>
        <dsp:cNvSpPr/>
      </dsp:nvSpPr>
      <dsp:spPr>
        <a:xfrm>
          <a:off x="2097843" y="3640100"/>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DRAM</a:t>
          </a:r>
        </a:p>
      </dsp:txBody>
      <dsp:txXfrm>
        <a:off x="2097843" y="3640100"/>
        <a:ext cx="1708221" cy="854110"/>
      </dsp:txXfrm>
    </dsp:sp>
    <dsp:sp modelId="{FCF45D01-B628-47EC-89A6-2B78664FAF79}">
      <dsp:nvSpPr>
        <dsp:cNvPr id="0" name=""/>
        <dsp:cNvSpPr/>
      </dsp:nvSpPr>
      <dsp:spPr>
        <a:xfrm>
          <a:off x="3737735" y="1214426"/>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ROM</a:t>
          </a:r>
        </a:p>
      </dsp:txBody>
      <dsp:txXfrm>
        <a:off x="3737735" y="1214426"/>
        <a:ext cx="1708221" cy="854110"/>
      </dsp:txXfrm>
    </dsp:sp>
    <dsp:sp modelId="{7DDD5A0F-141E-4756-AC38-4CABF8605ABC}">
      <dsp:nvSpPr>
        <dsp:cNvPr id="0" name=""/>
        <dsp:cNvSpPr/>
      </dsp:nvSpPr>
      <dsp:spPr>
        <a:xfrm>
          <a:off x="3737735" y="2427263"/>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PROM</a:t>
          </a:r>
        </a:p>
      </dsp:txBody>
      <dsp:txXfrm>
        <a:off x="3737735" y="2427263"/>
        <a:ext cx="1708221" cy="854110"/>
      </dsp:txXfrm>
    </dsp:sp>
    <dsp:sp modelId="{46D21ACE-1312-4ABA-8C75-A545A7360842}">
      <dsp:nvSpPr>
        <dsp:cNvPr id="0" name=""/>
        <dsp:cNvSpPr/>
      </dsp:nvSpPr>
      <dsp:spPr>
        <a:xfrm>
          <a:off x="4164790" y="3640100"/>
          <a:ext cx="1708221" cy="8541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kern="1200" cap="none" normalizeH="0" baseline="0" smtClean="0">
              <a:ln>
                <a:noFill/>
              </a:ln>
              <a:solidFill>
                <a:schemeClr val="tx1"/>
              </a:solidFill>
              <a:effectLst/>
              <a:latin typeface="Tahoma" pitchFamily="34" charset="0"/>
            </a:rPr>
            <a:t>EPROM</a:t>
          </a:r>
        </a:p>
      </dsp:txBody>
      <dsp:txXfrm>
        <a:off x="4164790" y="3640100"/>
        <a:ext cx="1708221" cy="8541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1ACEF-6E31-49EA-9B4B-336BC171E6AE}" type="datetimeFigureOut">
              <a:rPr lang="en-US" smtClean="0"/>
              <a:pPr/>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81F64-38B6-442F-BAD6-2D03BCFD5B11}" type="slidenum">
              <a:rPr lang="en-US" smtClean="0"/>
              <a:pPr/>
              <a:t>‹#›</a:t>
            </a:fld>
            <a:endParaRPr lang="en-US"/>
          </a:p>
        </p:txBody>
      </p:sp>
    </p:spTree>
    <p:extLst>
      <p:ext uri="{BB962C8B-B14F-4D97-AF65-F5344CB8AC3E}">
        <p14:creationId xmlns:p14="http://schemas.microsoft.com/office/powerpoint/2010/main" val="22494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txBox="1">
            <a:spLocks/>
          </p:cNvSpPr>
          <p:nvPr userDrawn="1"/>
        </p:nvSpPr>
        <p:spPr>
          <a:xfrm>
            <a:off x="1219200" y="5257800"/>
            <a:ext cx="3581400" cy="685800"/>
          </a:xfrm>
          <a:prstGeom prst="rect">
            <a:avLst/>
          </a:prstGeom>
        </p:spPr>
        <p:txBody>
          <a:bodyPr vert="horz" lIns="91440" tIns="45720" rIns="91440" bIns="45720" rtlCol="0" anchor="ctr">
            <a:normAutofit/>
          </a:bodyPr>
          <a:lstStyle>
            <a:lvl1pPr algn="l">
              <a:defRPr sz="4800">
                <a:latin typeface="Arial Black"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Arial Black" pitchFamily="34" charset="0"/>
                <a:ea typeface="+mj-ea"/>
                <a:cs typeface="+mj-cs"/>
              </a:rPr>
              <a:t>Living in a Digital World</a:t>
            </a:r>
          </a:p>
        </p:txBody>
      </p:sp>
      <p:sp>
        <p:nvSpPr>
          <p:cNvPr id="10" name="Rectangle 9"/>
          <p:cNvSpPr/>
          <p:nvPr userDrawn="1"/>
        </p:nvSpPr>
        <p:spPr>
          <a:xfrm>
            <a:off x="0" y="4267200"/>
            <a:ext cx="4876800" cy="1077218"/>
          </a:xfrm>
          <a:prstGeom prst="rect">
            <a:avLst/>
          </a:prstGeom>
        </p:spPr>
        <p:txBody>
          <a:bodyPr wrap="square">
            <a:spAutoFit/>
          </a:bodyPr>
          <a:lstStyle/>
          <a:p>
            <a:r>
              <a:rPr lang="en-US" sz="3200" dirty="0" smtClean="0">
                <a:latin typeface="Arial Black" pitchFamily="34" charset="0"/>
              </a:rPr>
              <a:t>Discovering </a:t>
            </a:r>
            <a:br>
              <a:rPr lang="en-US" sz="3200" dirty="0" smtClean="0">
                <a:latin typeface="Arial Black" pitchFamily="34" charset="0"/>
              </a:rPr>
            </a:br>
            <a:r>
              <a:rPr lang="en-US" sz="3200" dirty="0" smtClean="0">
                <a:latin typeface="Arial Black" pitchFamily="34" charset="0"/>
              </a:rPr>
              <a:t>	Computers 2011</a:t>
            </a:r>
            <a:endParaRPr lang="en-US" sz="3200" dirty="0">
              <a:latin typeface="Arial Black" pitchFamily="34" charset="0"/>
            </a:endParaRPr>
          </a:p>
        </p:txBody>
      </p:sp>
      <p:pic>
        <p:nvPicPr>
          <p:cNvPr id="1028" name="Picture 4"/>
          <p:cNvPicPr>
            <a:picLocks noChangeAspect="1" noChangeArrowheads="1"/>
          </p:cNvPicPr>
          <p:nvPr userDrawn="1"/>
        </p:nvPicPr>
        <p:blipFill>
          <a:blip r:embed="rId2" cstate="print"/>
          <a:srcRect/>
          <a:stretch>
            <a:fillRect/>
          </a:stretch>
        </p:blipFill>
        <p:spPr bwMode="auto">
          <a:xfrm>
            <a:off x="5186606" y="3276600"/>
            <a:ext cx="3957394" cy="3581400"/>
          </a:xfrm>
          <a:prstGeom prst="rect">
            <a:avLst/>
          </a:prstGeom>
          <a:noFill/>
          <a:ln w="9525">
            <a:noFill/>
            <a:miter lim="800000"/>
            <a:headEnd/>
            <a:tailEnd/>
          </a:ln>
          <a:effectLst/>
        </p:spPr>
      </p:pic>
      <p:pic>
        <p:nvPicPr>
          <p:cNvPr id="1027" name="Picture 3"/>
          <p:cNvPicPr>
            <a:picLocks noChangeAspect="1" noChangeArrowheads="1"/>
          </p:cNvPicPr>
          <p:nvPr userDrawn="1"/>
        </p:nvPicPr>
        <p:blipFill>
          <a:blip r:embed="rId3" cstate="print"/>
          <a:srcRect/>
          <a:stretch>
            <a:fillRect/>
          </a:stretch>
        </p:blipFill>
        <p:spPr bwMode="auto">
          <a:xfrm>
            <a:off x="0" y="0"/>
            <a:ext cx="9144000" cy="323589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Discovering Computers 2011: Living in a Digital World Chapter 1</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Discovering Computers 2011: Living in a Digital World Chapter 1</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930CC6A-5E91-4EAD-9614-DFC4CC83C3A6}" type="slidenum">
              <a:rPr lang="en-US" altLang="en-US"/>
              <a:pPr>
                <a:defRPr/>
              </a:pPr>
              <a:t>‹#›</a:t>
            </a:fld>
            <a:endParaRPr lang="en-US" altLang="en-US"/>
          </a:p>
        </p:txBody>
      </p:sp>
    </p:spTree>
    <p:extLst>
      <p:ext uri="{BB962C8B-B14F-4D97-AF65-F5344CB8AC3E}">
        <p14:creationId xmlns:p14="http://schemas.microsoft.com/office/powerpoint/2010/main" val="1755661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66800" y="1981200"/>
            <a:ext cx="7543800" cy="4114800"/>
          </a:xfrm>
        </p:spPr>
        <p:txBody>
          <a:bodyPr rtlCol="0">
            <a:normAutofit/>
          </a:bodyPr>
          <a:lstStyle/>
          <a:p>
            <a:pPr lvl="0"/>
            <a:endParaRPr lang="en-US" noProof="0" smtClean="0"/>
          </a:p>
        </p:txBody>
      </p:sp>
      <p:sp>
        <p:nvSpPr>
          <p:cNvPr id="4" name="Date Placeholder 3"/>
          <p:cNvSpPr>
            <a:spLocks noGrp="1"/>
          </p:cNvSpPr>
          <p:nvPr>
            <p:ph type="dt" sz="half" idx="10"/>
          </p:nvPr>
        </p:nvSpPr>
        <p:spPr>
          <a:xfrm>
            <a:off x="1066800" y="6248400"/>
            <a:ext cx="1905000" cy="457200"/>
          </a:xfrm>
          <a:prstGeom prst="rect">
            <a:avLst/>
          </a:prstGeo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429000" y="624840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pPr>
              <a:defRPr/>
            </a:pPr>
            <a:fld id="{8B2E32C4-AE95-4A9B-B3C6-B646CF52C0A7}" type="slidenum">
              <a:rPr lang="en-US" altLang="en-US"/>
              <a:pPr>
                <a:defRPr/>
              </a:pPr>
              <a:t>‹#›</a:t>
            </a:fld>
            <a:endParaRPr lang="en-US" altLang="en-US"/>
          </a:p>
        </p:txBody>
      </p:sp>
    </p:spTree>
    <p:extLst>
      <p:ext uri="{BB962C8B-B14F-4D97-AF65-F5344CB8AC3E}">
        <p14:creationId xmlns:p14="http://schemas.microsoft.com/office/powerpoint/2010/main" val="220174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4C45455-9FE2-454B-A471-C340ECCC04A0}"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08E84-4979-4C73-AABC-55A1CED77C08}" type="slidenum">
              <a:rPr lang="en-US" smtClean="0"/>
              <a:t>‹#›</a:t>
            </a:fld>
            <a:endParaRPr lang="en-US"/>
          </a:p>
        </p:txBody>
      </p:sp>
    </p:spTree>
    <p:extLst>
      <p:ext uri="{BB962C8B-B14F-4D97-AF65-F5344CB8AC3E}">
        <p14:creationId xmlns:p14="http://schemas.microsoft.com/office/powerpoint/2010/main" val="112624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66800" y="304800"/>
            <a:ext cx="7543800" cy="14319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149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66800" y="6248400"/>
            <a:ext cx="1905000" cy="457200"/>
          </a:xfrm>
          <a:prstGeom prst="rect">
            <a:avLst/>
          </a:prstGeom>
        </p:spPr>
        <p:txBody>
          <a:bodyPr/>
          <a:lstStyle>
            <a:lvl1pPr>
              <a:defRPr/>
            </a:lvl1pPr>
          </a:lstStyle>
          <a:p>
            <a:endParaRPr lang="en-US" altLang="en-US"/>
          </a:p>
        </p:txBody>
      </p:sp>
      <p:sp>
        <p:nvSpPr>
          <p:cNvPr id="8" name="Footer Placeholder 7"/>
          <p:cNvSpPr>
            <a:spLocks noGrp="1"/>
          </p:cNvSpPr>
          <p:nvPr>
            <p:ph type="ftr" sz="quarter" idx="11"/>
          </p:nvPr>
        </p:nvSpPr>
        <p:spPr>
          <a:xfrm>
            <a:off x="3429000" y="6248400"/>
            <a:ext cx="2895600" cy="457200"/>
          </a:xfrm>
        </p:spPr>
        <p:txBody>
          <a:bodyPr/>
          <a:lstStyle>
            <a:lvl1pPr>
              <a:defRPr/>
            </a:lvl1pPr>
          </a:lstStyle>
          <a:p>
            <a:endParaRPr lang="en-US" altLang="en-US"/>
          </a:p>
        </p:txBody>
      </p:sp>
      <p:sp>
        <p:nvSpPr>
          <p:cNvPr id="9" name="Slide Number Placeholder 8"/>
          <p:cNvSpPr>
            <a:spLocks noGrp="1"/>
          </p:cNvSpPr>
          <p:nvPr>
            <p:ph type="sldNum" sz="quarter" idx="12"/>
          </p:nvPr>
        </p:nvSpPr>
        <p:spPr>
          <a:xfrm>
            <a:off x="6705600" y="6248400"/>
            <a:ext cx="1905000" cy="457200"/>
          </a:xfrm>
        </p:spPr>
        <p:txBody>
          <a:bodyPr/>
          <a:lstStyle>
            <a:lvl1pPr>
              <a:defRPr/>
            </a:lvl1pPr>
          </a:lstStyle>
          <a:p>
            <a:fld id="{DCE165E6-0CF6-46E0-902D-323F6B0424F4}" type="slidenum">
              <a:rPr lang="en-US" altLang="en-US"/>
              <a:pPr/>
              <a:t>‹#›</a:t>
            </a:fld>
            <a:endParaRPr lang="en-US" altLang="en-US"/>
          </a:p>
        </p:txBody>
      </p:sp>
    </p:spTree>
    <p:extLst>
      <p:ext uri="{BB962C8B-B14F-4D97-AF65-F5344CB8AC3E}">
        <p14:creationId xmlns:p14="http://schemas.microsoft.com/office/powerpoint/2010/main" val="147333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356350"/>
            <a:ext cx="3810000" cy="501650"/>
          </a:xfrm>
        </p:spPr>
        <p:txBody>
          <a:bodyPr/>
          <a:lstStyle/>
          <a:p>
            <a:r>
              <a:rPr lang="en-US" smtClean="0"/>
              <a:t>Discovering Computers 2011: Living in a Digital World Chapter 1</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Discovering Computers 2011: Living in a Digital World Chapter 1</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Discovering Computers 2011: Living in a Digital World Chapter 1</a:t>
            </a:r>
            <a:endParaRPr lang="en-US" dirty="0" smtClean="0"/>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304800"/>
          </a:xfrm>
        </p:spPr>
        <p:txBody>
          <a:bodyPr>
            <a:normAutofit/>
          </a:bodyPr>
          <a:lstStyle>
            <a:lvl1pPr>
              <a:buNone/>
              <a:defRPr sz="1200"/>
            </a:lvl1pPr>
          </a:lstStyle>
          <a:p>
            <a:pPr lvl="0"/>
            <a:r>
              <a:rPr lang="en-US" dirty="0" smtClean="0"/>
              <a:t>Page </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Discovering Computers 2011: Living in a Digital World Chapter 1</a:t>
            </a:r>
            <a:endParaRPr lang="en-US"/>
          </a:p>
        </p:txBody>
      </p:sp>
      <p:sp>
        <p:nvSpPr>
          <p:cNvPr id="9" name="Slide Number Placeholder 8"/>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10" name="Text Placeholder 7"/>
          <p:cNvSpPr>
            <a:spLocks noGrp="1"/>
          </p:cNvSpPr>
          <p:nvPr>
            <p:ph type="body" sz="quarter" idx="13" hasCustomPrompt="1"/>
          </p:nvPr>
        </p:nvSpPr>
        <p:spPr>
          <a:xfrm>
            <a:off x="152400" y="6400800"/>
            <a:ext cx="1676400" cy="304800"/>
          </a:xfrm>
        </p:spPr>
        <p:txBody>
          <a:bodyPr>
            <a:normAutofit/>
          </a:bodyPr>
          <a:lstStyle>
            <a:lvl1pPr>
              <a:buNone/>
              <a:defRPr sz="1200"/>
            </a:lvl1pPr>
          </a:lstStyle>
          <a:p>
            <a:pPr lvl="0"/>
            <a:r>
              <a:rPr lang="en-US" dirty="0" smtClean="0"/>
              <a:t>Page </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Discovering Computers 2011: Living in a Digital World Chapter 1</a:t>
            </a:r>
            <a:endParaRPr lang="en-US"/>
          </a:p>
        </p:txBody>
      </p:sp>
      <p:sp>
        <p:nvSpPr>
          <p:cNvPr id="5" name="Slide Number Placeholder 4"/>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Discovering Computers 2011: Living in a Digital World Chapter 1</a:t>
            </a:r>
            <a:endParaRPr lang="en-US"/>
          </a:p>
        </p:txBody>
      </p:sp>
      <p:sp>
        <p:nvSpPr>
          <p:cNvPr id="4" name="Slide Number Placeholder 3"/>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Discovering Computers 2011: Living in a Digital World Chapter 1</a:t>
            </a:r>
            <a:endParaRPr lang="en-US"/>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Discovering Computers 2011: Living in a Digital World Chapter 1</a:t>
            </a:r>
            <a:endParaRPr lang="en-US"/>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64999">
              <a:srgbClr val="F0EBD5"/>
            </a:gs>
            <a:gs pos="100000">
              <a:srgbClr val="D1C39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88392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1600200"/>
            <a:ext cx="8839200" cy="4648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743200" y="6356350"/>
            <a:ext cx="38100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Discovering Computers 2011: Living in a Digital World Chapter 1</a:t>
            </a:r>
            <a:endParaRPr lang="en-US" dirty="0"/>
          </a:p>
        </p:txBody>
      </p:sp>
      <p:sp>
        <p:nvSpPr>
          <p:cNvPr id="9" name="Rectangle 8"/>
          <p:cNvSpPr/>
          <p:nvPr userDrawn="1"/>
        </p:nvSpPr>
        <p:spPr>
          <a:xfrm>
            <a:off x="0" y="1219200"/>
            <a:ext cx="9144000" cy="457200"/>
          </a:xfrm>
          <a:prstGeom prst="rect">
            <a:avLst/>
          </a:prstGeom>
          <a:gradFill flip="none" rotWithShape="1">
            <a:gsLst>
              <a:gs pos="0">
                <a:srgbClr val="DB7531"/>
              </a:gs>
              <a:gs pos="64999">
                <a:srgbClr val="F0EBD5"/>
              </a:gs>
              <a:gs pos="100000">
                <a:srgbClr val="D1C39F"/>
              </a:gs>
            </a:gsLst>
            <a:lin ang="27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8534400" y="6248400"/>
            <a:ext cx="609600" cy="609600"/>
          </a:xfrm>
          <a:prstGeom prst="rect">
            <a:avLst/>
          </a:prstGeom>
          <a:solidFill>
            <a:srgbClr val="DB753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p:transition>
  <p:hf hdr="0" dt="0"/>
  <p:txStyles>
    <p:titleStyle>
      <a:lvl1pPr algn="l" defTabSz="914400" rtl="0" eaLnBrk="1" latinLnBrk="0" hangingPunct="1">
        <a:spcBef>
          <a:spcPct val="0"/>
        </a:spcBef>
        <a:buNone/>
        <a:defRPr sz="4000" b="1" kern="1200">
          <a:solidFill>
            <a:schemeClr val="accent4">
              <a:lumMod val="75000"/>
            </a:schemeClr>
          </a:solidFill>
          <a:latin typeface="+mj-lt"/>
          <a:ea typeface="+mj-ea"/>
          <a:cs typeface="Arial" pitchFamily="34" charset="0"/>
        </a:defRPr>
      </a:lvl1pPr>
    </p:titleStyle>
    <p:bodyStyle>
      <a:lvl1pPr marL="342900" indent="-342900" algn="l" defTabSz="914400" rtl="0" eaLnBrk="1" latinLnBrk="0" hangingPunct="1">
        <a:spcBef>
          <a:spcPct val="20000"/>
        </a:spcBef>
        <a:buClr>
          <a:schemeClr val="accent4">
            <a:lumMod val="75000"/>
          </a:schemeClr>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lumMod val="75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124200"/>
            <a:ext cx="6400800" cy="1752600"/>
          </a:xfrm>
        </p:spPr>
        <p:txBody>
          <a:bodyPr>
            <a:normAutofit/>
          </a:bodyPr>
          <a:lstStyle/>
          <a:p>
            <a:r>
              <a:rPr lang="en-US" sz="4400" b="1">
                <a:solidFill>
                  <a:schemeClr val="tx1"/>
                </a:solidFill>
                <a:latin typeface="+mj-lt"/>
                <a:ea typeface="+mj-ea"/>
                <a:cs typeface="+mj-cs"/>
              </a:rPr>
              <a:t>Lecture </a:t>
            </a:r>
            <a:r>
              <a:rPr lang="en-US" sz="4400" b="1">
                <a:solidFill>
                  <a:schemeClr val="tx1"/>
                </a:solidFill>
                <a:latin typeface="+mj-lt"/>
                <a:ea typeface="+mj-ea"/>
                <a:cs typeface="+mj-cs"/>
              </a:rPr>
              <a:t>4</a:t>
            </a:r>
            <a:r>
              <a:rPr lang="en-US" sz="4400" b="1" smtClean="0">
                <a:solidFill>
                  <a:schemeClr val="tx1"/>
                </a:solidFill>
                <a:latin typeface="+mj-lt"/>
                <a:ea typeface="+mj-ea"/>
                <a:cs typeface="+mj-cs"/>
              </a:rPr>
              <a:t> </a:t>
            </a:r>
            <a:endParaRPr lang="en-US" sz="4400" b="1" dirty="0">
              <a:solidFill>
                <a:schemeClr val="tx1"/>
              </a:solidFill>
              <a:latin typeface="+mj-lt"/>
              <a:ea typeface="+mj-ea"/>
              <a:cs typeface="+mj-cs"/>
            </a:endParaRPr>
          </a:p>
          <a:p>
            <a:r>
              <a:rPr lang="en-US" sz="4400" b="1" dirty="0">
                <a:solidFill>
                  <a:schemeClr val="tx1"/>
                </a:solidFill>
                <a:latin typeface="+mj-lt"/>
                <a:ea typeface="+mj-ea"/>
                <a:cs typeface="+mj-cs"/>
              </a:rPr>
              <a:t>Computer Architecture</a:t>
            </a:r>
          </a:p>
        </p:txBody>
      </p:sp>
    </p:spTree>
    <p:extLst>
      <p:ext uri="{BB962C8B-B14F-4D97-AF65-F5344CB8AC3E}">
        <p14:creationId xmlns:p14="http://schemas.microsoft.com/office/powerpoint/2010/main" val="144857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System Unit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 </a:t>
            </a:r>
            <a:r>
              <a:rPr lang="en-US" dirty="0" smtClean="0"/>
              <a:t>The </a:t>
            </a:r>
            <a:r>
              <a:rPr lang="en-US" dirty="0"/>
              <a:t>system unit also known as a </a:t>
            </a:r>
            <a:r>
              <a:rPr lang="en-US" b="1" dirty="0"/>
              <a:t>base unit</a:t>
            </a:r>
            <a:r>
              <a:rPr lang="en-US" dirty="0"/>
              <a:t>, is the main body of a desktop computer of the computer system.</a:t>
            </a:r>
          </a:p>
          <a:p>
            <a:r>
              <a:rPr lang="en-US" b="1" dirty="0"/>
              <a:t>The front part has the following buttons:-</a:t>
            </a:r>
            <a:endParaRPr lang="en-US" dirty="0"/>
          </a:p>
          <a:p>
            <a:pPr lvl="1"/>
            <a:r>
              <a:rPr lang="en-US" dirty="0"/>
              <a:t>Reset button – used to restart the system without disconnecting the Power supply.</a:t>
            </a:r>
          </a:p>
          <a:p>
            <a:pPr lvl="1"/>
            <a:r>
              <a:rPr lang="en-US" dirty="0"/>
              <a:t>Power indicator – indicates that the system has been powered.</a:t>
            </a:r>
          </a:p>
          <a:p>
            <a:pPr lvl="1"/>
            <a:r>
              <a:rPr lang="en-US" dirty="0"/>
              <a:t>Power switch – Used to switch on the PC.</a:t>
            </a:r>
          </a:p>
          <a:p>
            <a:pPr lvl="1"/>
            <a:r>
              <a:rPr lang="en-US" dirty="0"/>
              <a:t>Hard disk/floppy disk/CD indicators – are LEDs that come on when respective disk is being read or written.</a:t>
            </a:r>
          </a:p>
          <a:p>
            <a:endParaRPr lang="en-US" dirty="0"/>
          </a:p>
        </p:txBody>
      </p:sp>
    </p:spTree>
    <p:extLst>
      <p:ext uri="{BB962C8B-B14F-4D97-AF65-F5344CB8AC3E}">
        <p14:creationId xmlns:p14="http://schemas.microsoft.com/office/powerpoint/2010/main" val="203231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Inside the System Unit</a:t>
            </a:r>
            <a:endParaRPr lang="en-US" dirty="0"/>
          </a:p>
        </p:txBody>
      </p:sp>
      <p:sp>
        <p:nvSpPr>
          <p:cNvPr id="3" name="Content Placeholder 2"/>
          <p:cNvSpPr>
            <a:spLocks noGrp="1"/>
          </p:cNvSpPr>
          <p:nvPr>
            <p:ph idx="1"/>
          </p:nvPr>
        </p:nvSpPr>
        <p:spPr>
          <a:xfrm>
            <a:off x="0" y="1600200"/>
            <a:ext cx="8991600" cy="5029200"/>
          </a:xfrm>
        </p:spPr>
        <p:txBody>
          <a:bodyPr>
            <a:normAutofit/>
          </a:bodyPr>
          <a:lstStyle/>
          <a:p>
            <a:r>
              <a:rPr lang="en-US" dirty="0" smtClean="0"/>
              <a:t>In a typical microcomputer, the system unit contains the power supply, storage devices and the main circuit board with the computer’s main processor and memory.</a:t>
            </a:r>
            <a:endParaRPr lang="en-US" dirty="0"/>
          </a:p>
          <a:p>
            <a:pPr>
              <a:buFont typeface="Wingdings" panose="05000000000000000000" pitchFamily="2" charset="2"/>
              <a:buChar char="Ø"/>
            </a:pPr>
            <a:r>
              <a:rPr lang="en-US" b="1" dirty="0"/>
              <a:t>The Power Supply</a:t>
            </a:r>
            <a:endParaRPr lang="en-US" dirty="0"/>
          </a:p>
          <a:p>
            <a:r>
              <a:rPr lang="en-US" dirty="0"/>
              <a:t>This component converts the AC electricity from the outlet to the DC electricity for PC uses.  A fan keeps the power supply and other components in the system unit from overheating.</a:t>
            </a:r>
          </a:p>
          <a:p>
            <a:endParaRPr lang="en-US" dirty="0"/>
          </a:p>
        </p:txBody>
      </p:sp>
    </p:spTree>
    <p:extLst>
      <p:ext uri="{BB962C8B-B14F-4D97-AF65-F5344CB8AC3E}">
        <p14:creationId xmlns:p14="http://schemas.microsoft.com/office/powerpoint/2010/main" val="329433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buFont typeface="Wingdings" panose="05000000000000000000" pitchFamily="2" charset="2"/>
              <a:buChar char="Ø"/>
            </a:pPr>
            <a:r>
              <a:rPr lang="en-US" b="1" dirty="0"/>
              <a:t>The Main board/Motherboard.</a:t>
            </a:r>
            <a:endParaRPr lang="en-US" dirty="0"/>
          </a:p>
          <a:p>
            <a:r>
              <a:rPr lang="en-US" dirty="0"/>
              <a:t>This is the main circuit board that houses the integrated circuits in the system unit.   It contains the microprocessor, the RAM, expansion cards and is connected to peripheral devices that collect input and produce output.</a:t>
            </a:r>
          </a:p>
          <a:p>
            <a:pPr marL="0" indent="0">
              <a:buNone/>
            </a:pPr>
            <a:r>
              <a:rPr lang="en-US" dirty="0"/>
              <a:t> </a:t>
            </a:r>
          </a:p>
          <a:p>
            <a:pPr>
              <a:buFont typeface="Wingdings" panose="05000000000000000000" pitchFamily="2" charset="2"/>
              <a:buChar char="Ø"/>
            </a:pPr>
            <a:r>
              <a:rPr lang="en-US" b="1" dirty="0"/>
              <a:t>Memory</a:t>
            </a:r>
            <a:endParaRPr lang="en-US" dirty="0"/>
          </a:p>
          <a:p>
            <a:r>
              <a:rPr lang="en-US" dirty="0"/>
              <a:t>Memory is electronic circuitry that holds the data and program instruction.  It is sometimes called primary storage.  There are four major types of memory, namely random access memory (RAM), virtual memory, CMOS memory and read-only memory (ROM).</a:t>
            </a:r>
          </a:p>
          <a:p>
            <a:endParaRPr lang="en-US" dirty="0"/>
          </a:p>
          <a:p>
            <a:endParaRPr lang="en-US" dirty="0"/>
          </a:p>
        </p:txBody>
      </p:sp>
    </p:spTree>
    <p:extLst>
      <p:ext uri="{BB962C8B-B14F-4D97-AF65-F5344CB8AC3E}">
        <p14:creationId xmlns:p14="http://schemas.microsoft.com/office/powerpoint/2010/main" val="322336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en-US"/>
              <a:t>Memory</a:t>
            </a:r>
          </a:p>
        </p:txBody>
      </p:sp>
      <p:graphicFrame>
        <p:nvGraphicFramePr>
          <p:cNvPr id="2" name="Diagram 1"/>
          <p:cNvGraphicFramePr/>
          <p:nvPr/>
        </p:nvGraphicFramePr>
        <p:xfrm>
          <a:off x="1066800" y="1981200"/>
          <a:ext cx="754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375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a:xfrm>
            <a:off x="457200" y="1600200"/>
            <a:ext cx="8458200" cy="5105400"/>
          </a:xfrm>
        </p:spPr>
        <p:txBody>
          <a:bodyPr>
            <a:normAutofit fontScale="85000" lnSpcReduction="10000"/>
          </a:bodyPr>
          <a:lstStyle/>
          <a:p>
            <a:pPr marL="571500" indent="-571500">
              <a:buFont typeface="+mj-lt"/>
              <a:buAutoNum type="romanLcPeriod"/>
            </a:pPr>
            <a:r>
              <a:rPr lang="en-US" b="1" u="sng" dirty="0"/>
              <a:t>Random Access Memory (RAM)</a:t>
            </a:r>
            <a:endParaRPr lang="en-US" dirty="0"/>
          </a:p>
          <a:p>
            <a:r>
              <a:rPr lang="en-US" dirty="0"/>
              <a:t>This is an area in the computer system unit that temporarily holds data before and after it is processed.  For example, when you enter a document,  the characters you type usually are not processed right away.  They are held in RAM until you tell the software to carry out process such as printing.</a:t>
            </a:r>
          </a:p>
          <a:p>
            <a:r>
              <a:rPr lang="en-US" dirty="0"/>
              <a:t> </a:t>
            </a:r>
            <a:r>
              <a:rPr lang="en-US" dirty="0" smtClean="0"/>
              <a:t>In </a:t>
            </a:r>
            <a:r>
              <a:rPr lang="en-US" dirty="0"/>
              <a:t>RAM, the microscopic electronic parts called capacitor hold the electronic signals for the binary codes that represent the data.  RAM is volatile i.e. if the computer is turned off or the power goes out, all the data stored in RAM instantly and permanently disappears</a:t>
            </a:r>
            <a:r>
              <a:rPr lang="en-US" dirty="0" smtClean="0"/>
              <a:t>.</a:t>
            </a:r>
            <a:r>
              <a:rPr lang="en-US" dirty="0"/>
              <a:t> </a:t>
            </a:r>
          </a:p>
          <a:p>
            <a:endParaRPr lang="en-US" dirty="0"/>
          </a:p>
        </p:txBody>
      </p:sp>
    </p:spTree>
    <p:extLst>
      <p:ext uri="{BB962C8B-B14F-4D97-AF65-F5344CB8AC3E}">
        <p14:creationId xmlns:p14="http://schemas.microsoft.com/office/powerpoint/2010/main" val="118154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Functions of the </a:t>
            </a:r>
            <a:r>
              <a:rPr lang="en-US" b="1" u="sng" dirty="0" smtClean="0"/>
              <a:t>RAM</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The </a:t>
            </a:r>
            <a:r>
              <a:rPr lang="en-US" dirty="0"/>
              <a:t>contents of RAM are necessary for the computer to process any data.  The CPU receives instructions from RAM, uses the data in RAM for processing and keeps the results of processing temporarily in RAM until they are needed again or stored on disk</a:t>
            </a:r>
            <a:r>
              <a:rPr lang="en-US" dirty="0" smtClean="0"/>
              <a:t>.</a:t>
            </a:r>
            <a:endParaRPr lang="en-US" dirty="0"/>
          </a:p>
          <a:p>
            <a:r>
              <a:rPr lang="en-US" dirty="0"/>
              <a:t>RAM stores user data, operating system instructions and program instructions temporarily.  Every time you turn on your computer, it copies a set of operating system instructions from disk into RAM.  These instructions, which help control basic computer functions, remain in RAM until you turn the computer off.</a:t>
            </a:r>
          </a:p>
          <a:p>
            <a:r>
              <a:rPr lang="en-US" dirty="0"/>
              <a:t>RAM also holds program instructions.  When you use a word processing program, the computer copies the instructions that turn your computer into a word processor from disk into RAM.</a:t>
            </a:r>
          </a:p>
        </p:txBody>
      </p:sp>
    </p:spTree>
    <p:extLst>
      <p:ext uri="{BB962C8B-B14F-4D97-AF65-F5344CB8AC3E}">
        <p14:creationId xmlns:p14="http://schemas.microsoft.com/office/powerpoint/2010/main" val="373839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RAM </a:t>
            </a:r>
            <a:r>
              <a:rPr lang="en-US" b="1" u="sng" dirty="0" smtClean="0"/>
              <a:t>capacity</a:t>
            </a:r>
            <a:endParaRPr lang="en-US" dirty="0"/>
          </a:p>
        </p:txBody>
      </p:sp>
      <p:sp>
        <p:nvSpPr>
          <p:cNvPr id="3" name="Content Placeholder 2"/>
          <p:cNvSpPr>
            <a:spLocks noGrp="1"/>
          </p:cNvSpPr>
          <p:nvPr>
            <p:ph idx="1"/>
          </p:nvPr>
        </p:nvSpPr>
        <p:spPr/>
        <p:txBody>
          <a:bodyPr/>
          <a:lstStyle/>
          <a:p>
            <a:r>
              <a:rPr lang="en-US" dirty="0" smtClean="0"/>
              <a:t>The </a:t>
            </a:r>
            <a:r>
              <a:rPr lang="en-US" dirty="0"/>
              <a:t>storage capacity of RAM is measured in megabytes (MB) or Gigabytes (GB).  </a:t>
            </a:r>
            <a:endParaRPr lang="en-US" dirty="0" smtClean="0"/>
          </a:p>
          <a:p>
            <a:r>
              <a:rPr lang="en-US" dirty="0" smtClean="0"/>
              <a:t>Most </a:t>
            </a:r>
            <a:r>
              <a:rPr lang="en-US" dirty="0"/>
              <a:t>recent micro-computers have between 128 MB – 2 GB of RAM.  </a:t>
            </a:r>
            <a:endParaRPr lang="en-US" dirty="0" smtClean="0"/>
          </a:p>
          <a:p>
            <a:r>
              <a:rPr lang="en-US" dirty="0" smtClean="0"/>
              <a:t>The </a:t>
            </a:r>
            <a:r>
              <a:rPr lang="en-US" dirty="0"/>
              <a:t>amount of RAM your computer needs depends on the software you use.</a:t>
            </a:r>
          </a:p>
          <a:p>
            <a:endParaRPr lang="en-US" dirty="0"/>
          </a:p>
        </p:txBody>
      </p:sp>
    </p:spTree>
    <p:extLst>
      <p:ext uri="{BB962C8B-B14F-4D97-AF65-F5344CB8AC3E}">
        <p14:creationId xmlns:p14="http://schemas.microsoft.com/office/powerpoint/2010/main" val="4215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marL="857250" indent="-857250">
              <a:buFont typeface="+mj-lt"/>
              <a:buAutoNum type="romanLcPeriod" startAt="2"/>
            </a:pPr>
            <a:r>
              <a:rPr lang="en-US" b="1" dirty="0"/>
              <a:t>Read Only Memory (ROM</a:t>
            </a:r>
            <a:r>
              <a:rPr lang="en-US" b="1" dirty="0" smtClean="0"/>
              <a:t>)</a:t>
            </a:r>
            <a:endParaRPr lang="en-US" b="1" dirty="0"/>
          </a:p>
        </p:txBody>
      </p:sp>
      <p:sp>
        <p:nvSpPr>
          <p:cNvPr id="3" name="Content Placeholder 2"/>
          <p:cNvSpPr>
            <a:spLocks noGrp="1"/>
          </p:cNvSpPr>
          <p:nvPr>
            <p:ph idx="1"/>
          </p:nvPr>
        </p:nvSpPr>
        <p:spPr>
          <a:xfrm>
            <a:off x="76200" y="1295400"/>
            <a:ext cx="8839200" cy="5334000"/>
          </a:xfrm>
        </p:spPr>
        <p:txBody>
          <a:bodyPr>
            <a:normAutofit fontScale="77500" lnSpcReduction="20000"/>
          </a:bodyPr>
          <a:lstStyle/>
          <a:p>
            <a:r>
              <a:rPr lang="en-US" dirty="0" smtClean="0"/>
              <a:t>This </a:t>
            </a:r>
            <a:r>
              <a:rPr lang="en-US" dirty="0"/>
              <a:t>is a set of chips containing instructions that help a computer prepare for processing tasks.  These instructions also called firmware are permanent, and the only way to change them is to remove the ROM chips from the main board and replace them with another set.</a:t>
            </a:r>
          </a:p>
          <a:p>
            <a:endParaRPr lang="en-US" dirty="0"/>
          </a:p>
          <a:p>
            <a:r>
              <a:rPr lang="en-US" dirty="0"/>
              <a:t>When you turn on your computer, the CPU receives electrical power and is ready to begin executing instructions.  But because the computer was turned on, RAM is empty with no instructions for CPU to process.  This is when ROM finds its use.</a:t>
            </a:r>
          </a:p>
          <a:p>
            <a:endParaRPr lang="en-US" dirty="0"/>
          </a:p>
          <a:p>
            <a:r>
              <a:rPr lang="en-US" dirty="0"/>
              <a:t>When you turn on your computer, the CPU performs a series of steps by following instructions stored in ROM.  This series of steps is called the boot process.</a:t>
            </a:r>
          </a:p>
          <a:p>
            <a:endParaRPr lang="en-US" dirty="0"/>
          </a:p>
          <a:p>
            <a:endParaRPr lang="en-US" dirty="0"/>
          </a:p>
        </p:txBody>
      </p:sp>
    </p:spTree>
    <p:extLst>
      <p:ext uri="{BB962C8B-B14F-4D97-AF65-F5344CB8AC3E}">
        <p14:creationId xmlns:p14="http://schemas.microsoft.com/office/powerpoint/2010/main" val="20905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ROM</a:t>
            </a:r>
            <a:endParaRPr lang="en-US" b="1" dirty="0"/>
          </a:p>
        </p:txBody>
      </p:sp>
      <p:sp>
        <p:nvSpPr>
          <p:cNvPr id="3" name="Content Placeholder 2"/>
          <p:cNvSpPr>
            <a:spLocks noGrp="1"/>
          </p:cNvSpPr>
          <p:nvPr>
            <p:ph idx="1"/>
          </p:nvPr>
        </p:nvSpPr>
        <p:spPr/>
        <p:txBody>
          <a:bodyPr>
            <a:normAutofit lnSpcReduction="10000"/>
          </a:bodyPr>
          <a:lstStyle/>
          <a:p>
            <a:pPr lvl="0"/>
            <a:r>
              <a:rPr lang="en-US" b="1" dirty="0"/>
              <a:t>Programmable read-only memory (PROM) </a:t>
            </a:r>
            <a:r>
              <a:rPr lang="en-US" dirty="0"/>
              <a:t>- acts the same as ROM when it is part of the computer.  I.e. it can only be read but its contents cannot be altered.  However the data or programs are not stored in the memory when they are manufactured.  Instead it can be loaded with special programs during installation.</a:t>
            </a:r>
          </a:p>
          <a:p>
            <a:r>
              <a:rPr lang="en-US" b="1" dirty="0"/>
              <a:t> </a:t>
            </a:r>
            <a:r>
              <a:rPr lang="en-US" b="1" dirty="0" smtClean="0"/>
              <a:t>Erasable </a:t>
            </a:r>
            <a:r>
              <a:rPr lang="en-US" b="1" dirty="0"/>
              <a:t>Prom (EPROM) </a:t>
            </a:r>
            <a:r>
              <a:rPr lang="en-US" dirty="0"/>
              <a:t>- their data can be erased using special ultraviolet light device that destroys the bit settings within the memory.</a:t>
            </a:r>
          </a:p>
          <a:p>
            <a:endParaRPr lang="en-US" dirty="0"/>
          </a:p>
        </p:txBody>
      </p:sp>
    </p:spTree>
    <p:extLst>
      <p:ext uri="{BB962C8B-B14F-4D97-AF65-F5344CB8AC3E}">
        <p14:creationId xmlns:p14="http://schemas.microsoft.com/office/powerpoint/2010/main" val="263126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LcPeriod" startAt="3"/>
            </a:pPr>
            <a:r>
              <a:rPr lang="en-US" b="1" dirty="0"/>
              <a:t>Virtual </a:t>
            </a:r>
            <a:r>
              <a:rPr lang="en-US" b="1" dirty="0" smtClean="0"/>
              <a:t>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computer sometimes uses space on the computers hard disk as an extension of RAM.  A computer’s ability to use disk storage to simulate RAM is called virtual memory.</a:t>
            </a:r>
          </a:p>
          <a:p>
            <a:r>
              <a:rPr lang="en-US" dirty="0"/>
              <a:t> </a:t>
            </a:r>
          </a:p>
          <a:p>
            <a:r>
              <a:rPr lang="en-US" dirty="0"/>
              <a:t>Virtual memory allows computers without enough real memory to run large programs, manipulate large data files and run more than one program at a time.  One disadvantage of a virtual memory is reduced performance.</a:t>
            </a:r>
          </a:p>
          <a:p>
            <a:endParaRPr lang="en-US" dirty="0"/>
          </a:p>
        </p:txBody>
      </p:sp>
    </p:spTree>
    <p:extLst>
      <p:ext uri="{BB962C8B-B14F-4D97-AF65-F5344CB8AC3E}">
        <p14:creationId xmlns:p14="http://schemas.microsoft.com/office/powerpoint/2010/main" val="137710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Computer System Components</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dirty="0"/>
              <a:t>computer set has the following major elements:-</a:t>
            </a:r>
          </a:p>
          <a:p>
            <a:pPr lvl="0"/>
            <a:r>
              <a:rPr lang="en-US" b="1" dirty="0"/>
              <a:t>Input devices</a:t>
            </a:r>
          </a:p>
          <a:p>
            <a:pPr lvl="0"/>
            <a:r>
              <a:rPr lang="en-US" b="1" dirty="0"/>
              <a:t>Output devices</a:t>
            </a:r>
          </a:p>
          <a:p>
            <a:pPr lvl="0"/>
            <a:r>
              <a:rPr lang="en-US" b="1" dirty="0"/>
              <a:t>The processors (CPU)</a:t>
            </a:r>
          </a:p>
          <a:p>
            <a:pPr lvl="0"/>
            <a:r>
              <a:rPr lang="en-US" b="1" dirty="0"/>
              <a:t>The storage devices</a:t>
            </a:r>
          </a:p>
          <a:p>
            <a:endParaRPr lang="en-US" dirty="0"/>
          </a:p>
        </p:txBody>
      </p:sp>
    </p:spTree>
    <p:extLst>
      <p:ext uri="{BB962C8B-B14F-4D97-AF65-F5344CB8AC3E}">
        <p14:creationId xmlns:p14="http://schemas.microsoft.com/office/powerpoint/2010/main" val="804232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buFont typeface="+mj-lt"/>
              <a:buAutoNum type="romanLcPeriod" startAt="4"/>
            </a:pPr>
            <a:r>
              <a:rPr lang="en-US" b="1" dirty="0"/>
              <a:t>CMOS </a:t>
            </a:r>
            <a:r>
              <a:rPr lang="en-US" b="1" dirty="0" smtClean="0"/>
              <a:t>Memory</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b="1" dirty="0" smtClean="0"/>
              <a:t>Complementary Metal </a:t>
            </a:r>
            <a:r>
              <a:rPr lang="en-US" b="1" dirty="0"/>
              <a:t>oxide semi conductor memory</a:t>
            </a:r>
            <a:r>
              <a:rPr lang="en-US" dirty="0"/>
              <a:t>. </a:t>
            </a:r>
            <a:endParaRPr lang="en-US" dirty="0" smtClean="0"/>
          </a:p>
          <a:p>
            <a:r>
              <a:rPr lang="en-US" dirty="0" smtClean="0"/>
              <a:t>This </a:t>
            </a:r>
            <a:r>
              <a:rPr lang="en-US" dirty="0"/>
              <a:t>is a type of memory which is more permanent than RAM but less permanent than ROM which is used to store boot data such as the number of hard disk tracks and sections.  CMOS require very little power to retain its contents and as such can be powered by battery. </a:t>
            </a:r>
            <a:endParaRPr lang="en-US" dirty="0" smtClean="0"/>
          </a:p>
          <a:p>
            <a:r>
              <a:rPr lang="en-US" dirty="0" smtClean="0"/>
              <a:t>To </a:t>
            </a:r>
            <a:r>
              <a:rPr lang="en-US" dirty="0"/>
              <a:t>change CMOS data, you usually run a CMOS configuration, or set up program.</a:t>
            </a:r>
          </a:p>
          <a:p>
            <a:endParaRPr lang="en-US" dirty="0"/>
          </a:p>
        </p:txBody>
      </p:sp>
    </p:spTree>
    <p:extLst>
      <p:ext uri="{BB962C8B-B14F-4D97-AF65-F5344CB8AC3E}">
        <p14:creationId xmlns:p14="http://schemas.microsoft.com/office/powerpoint/2010/main" val="44468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sz="quarter"/>
          </p:nvPr>
        </p:nvSpPr>
        <p:spPr/>
        <p:txBody>
          <a:bodyPr/>
          <a:lstStyle/>
          <a:p>
            <a:pPr algn="ctr"/>
            <a:r>
              <a:rPr lang="en-US" altLang="en-US" dirty="0"/>
              <a:t>Memory</a:t>
            </a:r>
          </a:p>
        </p:txBody>
      </p:sp>
      <p:sp>
        <p:nvSpPr>
          <p:cNvPr id="20488" name="Text Box 8"/>
          <p:cNvSpPr txBox="1">
            <a:spLocks noChangeArrowheads="1"/>
          </p:cNvSpPr>
          <p:nvPr/>
        </p:nvSpPr>
        <p:spPr bwMode="auto">
          <a:xfrm>
            <a:off x="1828800" y="2438400"/>
            <a:ext cx="2071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SRAM: Static RAM </a:t>
            </a:r>
          </a:p>
        </p:txBody>
      </p:sp>
      <p:sp>
        <p:nvSpPr>
          <p:cNvPr id="20489" name="Text Box 9"/>
          <p:cNvSpPr txBox="1">
            <a:spLocks noChangeArrowheads="1"/>
          </p:cNvSpPr>
          <p:nvPr/>
        </p:nvSpPr>
        <p:spPr bwMode="auto">
          <a:xfrm>
            <a:off x="1447800" y="1905000"/>
            <a:ext cx="304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Random Access Memory</a:t>
            </a:r>
            <a:r>
              <a:rPr lang="en-US" altLang="en-US"/>
              <a:t> </a:t>
            </a:r>
          </a:p>
        </p:txBody>
      </p:sp>
      <p:sp>
        <p:nvSpPr>
          <p:cNvPr id="20490" name="Text Box 10"/>
          <p:cNvSpPr txBox="1">
            <a:spLocks noChangeArrowheads="1"/>
          </p:cNvSpPr>
          <p:nvPr/>
        </p:nvSpPr>
        <p:spPr bwMode="auto">
          <a:xfrm>
            <a:off x="1812925" y="2774950"/>
            <a:ext cx="2409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DRAM: Dynamic RAM </a:t>
            </a:r>
          </a:p>
        </p:txBody>
      </p:sp>
      <p:sp>
        <p:nvSpPr>
          <p:cNvPr id="20491" name="Text Box 11"/>
          <p:cNvSpPr txBox="1">
            <a:spLocks noChangeArrowheads="1"/>
          </p:cNvSpPr>
          <p:nvPr/>
        </p:nvSpPr>
        <p:spPr bwMode="auto">
          <a:xfrm>
            <a:off x="5029200" y="2438400"/>
            <a:ext cx="401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EPROM: Erasable Programmable ROM</a:t>
            </a:r>
          </a:p>
        </p:txBody>
      </p:sp>
      <p:sp>
        <p:nvSpPr>
          <p:cNvPr id="20492" name="Text Box 12"/>
          <p:cNvSpPr txBox="1">
            <a:spLocks noChangeArrowheads="1"/>
          </p:cNvSpPr>
          <p:nvPr/>
        </p:nvSpPr>
        <p:spPr bwMode="auto">
          <a:xfrm>
            <a:off x="5013325" y="2774950"/>
            <a:ext cx="3030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PROM: Programmable ROM </a:t>
            </a:r>
          </a:p>
        </p:txBody>
      </p:sp>
      <p:sp>
        <p:nvSpPr>
          <p:cNvPr id="20493" name="Rectangle 13"/>
          <p:cNvSpPr>
            <a:spLocks noChangeArrowheads="1"/>
          </p:cNvSpPr>
          <p:nvPr/>
        </p:nvSpPr>
        <p:spPr bwMode="auto">
          <a:xfrm>
            <a:off x="5334000" y="1905000"/>
            <a:ext cx="2354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Read Only Memory</a:t>
            </a:r>
          </a:p>
        </p:txBody>
      </p:sp>
      <p:sp>
        <p:nvSpPr>
          <p:cNvPr id="20494" name="Text Box 14"/>
          <p:cNvSpPr txBox="1">
            <a:spLocks noChangeArrowheads="1"/>
          </p:cNvSpPr>
          <p:nvPr/>
        </p:nvSpPr>
        <p:spPr bwMode="auto">
          <a:xfrm>
            <a:off x="1660525" y="3917950"/>
            <a:ext cx="9429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MB</a:t>
            </a:r>
          </a:p>
          <a:p>
            <a:r>
              <a:rPr lang="en-US" altLang="en-US"/>
              <a:t>2 MB</a:t>
            </a:r>
          </a:p>
          <a:p>
            <a:r>
              <a:rPr lang="en-US" altLang="en-US"/>
              <a:t>4 MB</a:t>
            </a:r>
          </a:p>
          <a:p>
            <a:r>
              <a:rPr lang="en-US" altLang="en-US"/>
              <a:t>8 MB</a:t>
            </a:r>
          </a:p>
          <a:p>
            <a:r>
              <a:rPr lang="en-US" altLang="en-US"/>
              <a:t>16 MB</a:t>
            </a:r>
          </a:p>
          <a:p>
            <a:r>
              <a:rPr lang="en-US" altLang="en-US"/>
              <a:t>32 MB</a:t>
            </a:r>
          </a:p>
          <a:p>
            <a:r>
              <a:rPr lang="en-US" altLang="en-US"/>
              <a:t>64 MB</a:t>
            </a:r>
          </a:p>
          <a:p>
            <a:r>
              <a:rPr lang="en-US" altLang="en-US"/>
              <a:t>128 MB</a:t>
            </a:r>
          </a:p>
        </p:txBody>
      </p:sp>
      <p:sp>
        <p:nvSpPr>
          <p:cNvPr id="20495" name="Text Box 15"/>
          <p:cNvSpPr txBox="1">
            <a:spLocks noChangeArrowheads="1"/>
          </p:cNvSpPr>
          <p:nvPr/>
        </p:nvSpPr>
        <p:spPr bwMode="auto">
          <a:xfrm>
            <a:off x="3717925" y="3841750"/>
            <a:ext cx="10683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256 MB</a:t>
            </a:r>
          </a:p>
          <a:p>
            <a:r>
              <a:rPr lang="en-US" altLang="en-US"/>
              <a:t>512 MB</a:t>
            </a:r>
          </a:p>
          <a:p>
            <a:r>
              <a:rPr lang="en-US" altLang="en-US"/>
              <a:t>1024 MB</a:t>
            </a:r>
          </a:p>
        </p:txBody>
      </p:sp>
      <p:sp>
        <p:nvSpPr>
          <p:cNvPr id="20496" name="Text Box 16"/>
          <p:cNvSpPr txBox="1">
            <a:spLocks noChangeArrowheads="1"/>
          </p:cNvSpPr>
          <p:nvPr/>
        </p:nvSpPr>
        <p:spPr bwMode="auto">
          <a:xfrm>
            <a:off x="3717925" y="5289550"/>
            <a:ext cx="4510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Extra Points: What mathematical equation </a:t>
            </a:r>
          </a:p>
          <a:p>
            <a:r>
              <a:rPr lang="en-US" altLang="en-US"/>
              <a:t>                   describes the pattern?</a:t>
            </a:r>
          </a:p>
        </p:txBody>
      </p:sp>
      <p:sp>
        <p:nvSpPr>
          <p:cNvPr id="20497" name="Text Box 17"/>
          <p:cNvSpPr txBox="1">
            <a:spLocks noChangeArrowheads="1"/>
          </p:cNvSpPr>
          <p:nvPr/>
        </p:nvSpPr>
        <p:spPr bwMode="auto">
          <a:xfrm>
            <a:off x="1676400" y="3505200"/>
            <a:ext cx="2100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Memory Size in MB</a:t>
            </a:r>
          </a:p>
        </p:txBody>
      </p:sp>
      <p:pic>
        <p:nvPicPr>
          <p:cNvPr id="2049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10000"/>
            <a:ext cx="2373313"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82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Central Processing Unit (CPU</a:t>
            </a:r>
            <a:r>
              <a:rPr lang="en-US" b="1" dirty="0" smtClean="0"/>
              <a:t>)</a:t>
            </a:r>
            <a:endParaRPr lang="en-US" dirty="0"/>
          </a:p>
        </p:txBody>
      </p:sp>
      <p:sp>
        <p:nvSpPr>
          <p:cNvPr id="3" name="Content Placeholder 2"/>
          <p:cNvSpPr>
            <a:spLocks noGrp="1"/>
          </p:cNvSpPr>
          <p:nvPr>
            <p:ph idx="1"/>
          </p:nvPr>
        </p:nvSpPr>
        <p:spPr>
          <a:xfrm>
            <a:off x="152400" y="1600200"/>
            <a:ext cx="8534400" cy="5029200"/>
          </a:xfrm>
        </p:spPr>
        <p:txBody>
          <a:bodyPr>
            <a:normAutofit/>
          </a:bodyPr>
          <a:lstStyle/>
          <a:p>
            <a:r>
              <a:rPr lang="en-US" dirty="0"/>
              <a:t> </a:t>
            </a:r>
            <a:r>
              <a:rPr lang="en-US" dirty="0" smtClean="0"/>
              <a:t>This </a:t>
            </a:r>
            <a:r>
              <a:rPr lang="en-US" dirty="0"/>
              <a:t>is the circuitry in a computer that executes instructions to process data.  </a:t>
            </a:r>
            <a:endParaRPr lang="en-US" dirty="0" smtClean="0"/>
          </a:p>
          <a:p>
            <a:r>
              <a:rPr lang="en-US" dirty="0" smtClean="0"/>
              <a:t>CPU </a:t>
            </a:r>
            <a:r>
              <a:rPr lang="en-US" dirty="0"/>
              <a:t>is the heart of the computer system.  </a:t>
            </a:r>
            <a:endParaRPr lang="en-US" dirty="0" smtClean="0"/>
          </a:p>
          <a:p>
            <a:r>
              <a:rPr lang="en-US" dirty="0" smtClean="0"/>
              <a:t>It </a:t>
            </a:r>
            <a:r>
              <a:rPr lang="en-US" dirty="0"/>
              <a:t>retrieves instructions and data from RAM, processes them and places the result back into RAM so they can be displayed or stored.</a:t>
            </a:r>
          </a:p>
          <a:p>
            <a:pPr marL="0" indent="0">
              <a:buNone/>
            </a:pPr>
            <a:endParaRPr lang="en-US" dirty="0"/>
          </a:p>
          <a:p>
            <a:endParaRPr lang="en-US" dirty="0"/>
          </a:p>
        </p:txBody>
      </p:sp>
    </p:spTree>
    <p:extLst>
      <p:ext uri="{BB962C8B-B14F-4D97-AF65-F5344CB8AC3E}">
        <p14:creationId xmlns:p14="http://schemas.microsoft.com/office/powerpoint/2010/main" val="87242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6200"/>
            <a:ext cx="8229600" cy="1143000"/>
          </a:xfrm>
        </p:spPr>
        <p:txBody>
          <a:bodyPr>
            <a:normAutofit/>
          </a:bodyPr>
          <a:lstStyle/>
          <a:p>
            <a:r>
              <a:rPr lang="en-US" b="1" dirty="0"/>
              <a:t>CPU </a:t>
            </a:r>
            <a:r>
              <a:rPr lang="en-US" b="1" dirty="0" smtClean="0"/>
              <a:t>Architecture</a:t>
            </a:r>
            <a:endParaRPr lang="en-US" dirty="0"/>
          </a:p>
        </p:txBody>
      </p:sp>
      <p:sp>
        <p:nvSpPr>
          <p:cNvPr id="3" name="Content Placeholder 2"/>
          <p:cNvSpPr>
            <a:spLocks noGrp="1"/>
          </p:cNvSpPr>
          <p:nvPr>
            <p:ph idx="1"/>
          </p:nvPr>
        </p:nvSpPr>
        <p:spPr>
          <a:xfrm>
            <a:off x="76200" y="1600200"/>
            <a:ext cx="8915400" cy="5105400"/>
          </a:xfrm>
        </p:spPr>
        <p:txBody>
          <a:bodyPr>
            <a:normAutofit fontScale="70000" lnSpcReduction="20000"/>
          </a:bodyPr>
          <a:lstStyle/>
          <a:p>
            <a:r>
              <a:rPr lang="en-US" dirty="0" smtClean="0"/>
              <a:t>The </a:t>
            </a:r>
            <a:r>
              <a:rPr lang="en-US" dirty="0"/>
              <a:t>CPU consists of one or more integrated circuits.  In microcomputer the CPU is a single integrated circuit called a micro-processor.</a:t>
            </a:r>
          </a:p>
          <a:p>
            <a:r>
              <a:rPr lang="en-US" dirty="0"/>
              <a:t> </a:t>
            </a:r>
            <a:r>
              <a:rPr lang="en-US" dirty="0" smtClean="0"/>
              <a:t>The </a:t>
            </a:r>
            <a:r>
              <a:rPr lang="en-US" dirty="0"/>
              <a:t>CPU has two main parts; the arithmetic logic unit (ALU) and the control unit (CU).</a:t>
            </a:r>
          </a:p>
          <a:p>
            <a:pPr>
              <a:buFont typeface="Wingdings" panose="05000000000000000000" pitchFamily="2" charset="2"/>
              <a:buChar char="Ø"/>
            </a:pPr>
            <a:r>
              <a:rPr lang="en-US" dirty="0"/>
              <a:t> </a:t>
            </a:r>
            <a:r>
              <a:rPr lang="en-US" b="1" dirty="0" smtClean="0"/>
              <a:t>The ALU (Arithmetic Logic Unit)</a:t>
            </a:r>
            <a:r>
              <a:rPr lang="en-US" dirty="0" smtClean="0"/>
              <a:t> </a:t>
            </a:r>
            <a:r>
              <a:rPr lang="en-US" dirty="0"/>
              <a:t>performs arithmetic operations such as addition, subtraction, division and multiplication.  </a:t>
            </a:r>
            <a:endParaRPr lang="en-US" dirty="0" smtClean="0"/>
          </a:p>
          <a:p>
            <a:r>
              <a:rPr lang="en-US" dirty="0" smtClean="0"/>
              <a:t>It </a:t>
            </a:r>
            <a:r>
              <a:rPr lang="en-US" dirty="0"/>
              <a:t>also performs logical operations such as comparing two numbers.  It uses registers to hold the data that is being processed.  </a:t>
            </a:r>
            <a:endParaRPr lang="en-US" dirty="0" smtClean="0"/>
          </a:p>
          <a:p>
            <a:r>
              <a:rPr lang="en-US" dirty="0" smtClean="0"/>
              <a:t>In </a:t>
            </a:r>
            <a:r>
              <a:rPr lang="en-US" dirty="0"/>
              <a:t>ALU, the results of an arithmetic or logical operation is held temporarily in the accumulator.</a:t>
            </a:r>
          </a:p>
          <a:p>
            <a:pPr>
              <a:buFont typeface="Wingdings" panose="05000000000000000000" pitchFamily="2" charset="2"/>
              <a:buChar char="Ø"/>
            </a:pPr>
            <a:r>
              <a:rPr lang="en-US" b="1" dirty="0"/>
              <a:t> </a:t>
            </a:r>
            <a:r>
              <a:rPr lang="en-US" b="1" dirty="0" smtClean="0"/>
              <a:t>The </a:t>
            </a:r>
            <a:r>
              <a:rPr lang="en-US" b="1" dirty="0"/>
              <a:t>CU (Control Unit) </a:t>
            </a:r>
            <a:r>
              <a:rPr lang="en-US" dirty="0"/>
              <a:t>- directs and coordinates processing and places it in a special instruction register. </a:t>
            </a:r>
            <a:endParaRPr lang="en-US" dirty="0" smtClean="0"/>
          </a:p>
          <a:p>
            <a:pPr>
              <a:buFont typeface="Wingdings" panose="05000000000000000000" pitchFamily="2" charset="2"/>
              <a:buChar char="Ø"/>
            </a:pPr>
            <a:r>
              <a:rPr lang="en-US" dirty="0" smtClean="0"/>
              <a:t>The </a:t>
            </a:r>
            <a:r>
              <a:rPr lang="en-US" dirty="0"/>
              <a:t>CU then interprets the instruction to find out what needs to be done.  According to its interpretation, the control unit sends signals to the data bus to fetch data from RAM, and to the ALU to perform a process.</a:t>
            </a:r>
          </a:p>
          <a:p>
            <a:endParaRPr lang="en-US" dirty="0"/>
          </a:p>
        </p:txBody>
      </p:sp>
    </p:spTree>
    <p:extLst>
      <p:ext uri="{BB962C8B-B14F-4D97-AF65-F5344CB8AC3E}">
        <p14:creationId xmlns:p14="http://schemas.microsoft.com/office/powerpoint/2010/main" val="412411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1143000"/>
          </a:xfrm>
        </p:spPr>
        <p:txBody>
          <a:bodyPr>
            <a:normAutofit fontScale="90000"/>
          </a:bodyPr>
          <a:lstStyle/>
          <a:p>
            <a:r>
              <a:rPr lang="en-US" b="1" dirty="0" smtClean="0"/>
              <a:t>Factors </a:t>
            </a:r>
            <a:r>
              <a:rPr lang="en-US" b="1" dirty="0"/>
              <a:t>that influence the CPU </a:t>
            </a:r>
            <a:r>
              <a:rPr lang="en-US" b="1" dirty="0" smtClean="0"/>
              <a:t>Performance</a:t>
            </a:r>
            <a:endParaRPr lang="en-US" b="1" dirty="0"/>
          </a:p>
        </p:txBody>
      </p:sp>
      <p:sp>
        <p:nvSpPr>
          <p:cNvPr id="3" name="Content Placeholder 2"/>
          <p:cNvSpPr>
            <a:spLocks noGrp="1"/>
          </p:cNvSpPr>
          <p:nvPr>
            <p:ph idx="1"/>
          </p:nvPr>
        </p:nvSpPr>
        <p:spPr/>
        <p:txBody>
          <a:bodyPr/>
          <a:lstStyle/>
          <a:p>
            <a:r>
              <a:rPr lang="en-US" dirty="0" smtClean="0"/>
              <a:t>Clock rate</a:t>
            </a:r>
          </a:p>
          <a:p>
            <a:r>
              <a:rPr lang="en-US" dirty="0" smtClean="0"/>
              <a:t>Word size</a:t>
            </a:r>
          </a:p>
          <a:p>
            <a:r>
              <a:rPr lang="en-US" dirty="0" smtClean="0"/>
              <a:t>Cache </a:t>
            </a:r>
            <a:endParaRPr lang="en-US" dirty="0"/>
          </a:p>
          <a:p>
            <a:r>
              <a:rPr lang="en-US" dirty="0" smtClean="0"/>
              <a:t>Instruction </a:t>
            </a:r>
            <a:r>
              <a:rPr lang="en-US" dirty="0"/>
              <a:t>set size</a:t>
            </a:r>
            <a:r>
              <a:rPr lang="en-US" dirty="0" smtClean="0"/>
              <a:t>.</a:t>
            </a:r>
            <a:r>
              <a:rPr lang="en-US" b="1" dirty="0"/>
              <a:t> </a:t>
            </a:r>
            <a:endParaRPr lang="en-US" dirty="0"/>
          </a:p>
          <a:p>
            <a:endParaRPr lang="en-US" dirty="0"/>
          </a:p>
        </p:txBody>
      </p:sp>
    </p:spTree>
    <p:extLst>
      <p:ext uri="{BB962C8B-B14F-4D97-AF65-F5344CB8AC3E}">
        <p14:creationId xmlns:p14="http://schemas.microsoft.com/office/powerpoint/2010/main" val="236894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normAutofit fontScale="62500" lnSpcReduction="20000"/>
          </a:bodyPr>
          <a:lstStyle/>
          <a:p>
            <a:pPr marL="571500" indent="-571500">
              <a:buFont typeface="+mj-lt"/>
              <a:buAutoNum type="romanLcPeriod"/>
            </a:pPr>
            <a:r>
              <a:rPr lang="en-US" b="1" dirty="0"/>
              <a:t>Clock rate</a:t>
            </a:r>
            <a:endParaRPr lang="en-US" dirty="0"/>
          </a:p>
          <a:p>
            <a:r>
              <a:rPr lang="en-US" dirty="0"/>
              <a:t>A computer contains a system clock that emits pulses to establish the timing for all system operations.  The “system clock” is not the same as “real-time clock” that keeps track of the time of day.</a:t>
            </a:r>
          </a:p>
          <a:p>
            <a:r>
              <a:rPr lang="en-US" dirty="0"/>
              <a:t>The system clock sets the speed for data transport and instruction execution.  The clock rate set by the system clock determines the speed at which the computer can execute an instruction.  The time to complete an instruction circle is measured in megahertz (MHz).</a:t>
            </a:r>
          </a:p>
          <a:p>
            <a:pPr marL="571500" indent="-571500">
              <a:buFont typeface="+mj-lt"/>
              <a:buAutoNum type="romanLcPeriod" startAt="2"/>
            </a:pPr>
            <a:r>
              <a:rPr lang="en-US" b="1" dirty="0"/>
              <a:t>Word Size</a:t>
            </a:r>
            <a:endParaRPr lang="en-US" dirty="0"/>
          </a:p>
          <a:p>
            <a:r>
              <a:rPr lang="en-US" dirty="0"/>
              <a:t>This refers to the number of bits the CPU can manipulate at a time. e.g. CPU with 8 - bit word size is referred to as an 8 -bit processor.  Today’s faster computers use 32 bit or 64 - bit microprocessors.</a:t>
            </a:r>
          </a:p>
          <a:p>
            <a:pPr marL="571500" indent="-571500">
              <a:buFont typeface="+mj-lt"/>
              <a:buAutoNum type="romanLcPeriod" startAt="3"/>
            </a:pPr>
            <a:r>
              <a:rPr lang="en-US" b="1" dirty="0"/>
              <a:t>Cache</a:t>
            </a:r>
            <a:endParaRPr lang="en-US" dirty="0"/>
          </a:p>
          <a:p>
            <a:r>
              <a:rPr lang="en-US" dirty="0"/>
              <a:t>This is a special high-speed memory that give the CPU more rapid access to data.  As you begin a task, the computer anticipates what data the CPU is likely to need and loads or caches this data into the cache area.  The CPU then takes the data from cache instead of fetching it from RAM, which takes longer.  Therefore more cache means faster processing.</a:t>
            </a:r>
          </a:p>
          <a:p>
            <a:pPr marL="571500" indent="-571500">
              <a:buFont typeface="+mj-lt"/>
              <a:buAutoNum type="romanLcPeriod" startAt="4"/>
            </a:pPr>
            <a:r>
              <a:rPr lang="en-US" b="1" dirty="0" smtClean="0"/>
              <a:t>Instruction </a:t>
            </a:r>
            <a:r>
              <a:rPr lang="en-US" b="1" dirty="0"/>
              <a:t>Set Complexity</a:t>
            </a:r>
            <a:endParaRPr lang="en-US" dirty="0"/>
          </a:p>
          <a:p>
            <a:r>
              <a:rPr lang="en-US" dirty="0"/>
              <a:t>A computer with a complex instruction set is known as a complex instruction set computer (CISC).  A computer whose CPU has a reduced instruction set called a reduced instruction set computer (RISC) has a limited set of instruction that it performs very quickly.  Therefore RISC machine is faster than CISC machine for most processing tasks.</a:t>
            </a:r>
          </a:p>
          <a:p>
            <a:endParaRPr lang="en-US" dirty="0"/>
          </a:p>
        </p:txBody>
      </p:sp>
    </p:spTree>
    <p:extLst>
      <p:ext uri="{BB962C8B-B14F-4D97-AF65-F5344CB8AC3E}">
        <p14:creationId xmlns:p14="http://schemas.microsoft.com/office/powerpoint/2010/main" val="316833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14"/>
            <a:ext cx="8229600" cy="1143000"/>
          </a:xfrm>
        </p:spPr>
        <p:txBody>
          <a:bodyPr>
            <a:normAutofit/>
          </a:bodyPr>
          <a:lstStyle/>
          <a:p>
            <a:r>
              <a:rPr lang="en-US" b="1" dirty="0"/>
              <a:t>Output </a:t>
            </a:r>
            <a:r>
              <a:rPr lang="en-US" b="1" dirty="0" smtClean="0"/>
              <a:t>Devices</a:t>
            </a:r>
            <a:endParaRPr lang="en-US" dirty="0"/>
          </a:p>
        </p:txBody>
      </p:sp>
      <p:sp>
        <p:nvSpPr>
          <p:cNvPr id="3" name="Content Placeholder 2"/>
          <p:cNvSpPr>
            <a:spLocks noGrp="1"/>
          </p:cNvSpPr>
          <p:nvPr>
            <p:ph idx="1"/>
          </p:nvPr>
        </p:nvSpPr>
        <p:spPr>
          <a:xfrm>
            <a:off x="0" y="1447800"/>
            <a:ext cx="9144000" cy="5334000"/>
          </a:xfrm>
        </p:spPr>
        <p:txBody>
          <a:bodyPr>
            <a:normAutofit fontScale="77500" lnSpcReduction="20000"/>
          </a:bodyPr>
          <a:lstStyle/>
          <a:p>
            <a:r>
              <a:rPr lang="en-US" dirty="0"/>
              <a:t> </a:t>
            </a:r>
            <a:r>
              <a:rPr lang="en-US" dirty="0" smtClean="0"/>
              <a:t>Output </a:t>
            </a:r>
            <a:r>
              <a:rPr lang="en-US" dirty="0"/>
              <a:t>is the data that has been processed into useful form/information that can be used by a person or a machine.</a:t>
            </a:r>
          </a:p>
          <a:p>
            <a:r>
              <a:rPr lang="en-US" dirty="0"/>
              <a:t>Most outputs are in form of reports or graphics.  The most used output devices </a:t>
            </a:r>
            <a:r>
              <a:rPr lang="en-US" dirty="0" smtClean="0"/>
              <a:t>are:-</a:t>
            </a:r>
            <a:endParaRPr lang="en-US" dirty="0"/>
          </a:p>
          <a:p>
            <a:pPr marL="514350" lvl="0" indent="-514350">
              <a:buFont typeface="+mj-lt"/>
              <a:buAutoNum type="arabicPeriod"/>
            </a:pPr>
            <a:r>
              <a:rPr lang="en-US" b="1" dirty="0"/>
              <a:t>Printers</a:t>
            </a:r>
            <a:endParaRPr lang="en-US" dirty="0"/>
          </a:p>
          <a:p>
            <a:r>
              <a:rPr lang="en-US" dirty="0"/>
              <a:t>Printers can be classified by how they transfer characters from the printer to the paper.  </a:t>
            </a:r>
          </a:p>
          <a:p>
            <a:pPr marL="971550" lvl="1" indent="-571500">
              <a:buFont typeface="+mj-lt"/>
              <a:buAutoNum type="romanLcPeriod"/>
            </a:pPr>
            <a:r>
              <a:rPr lang="en-US" sz="3400" b="1" dirty="0" smtClean="0"/>
              <a:t>Impact </a:t>
            </a:r>
            <a:r>
              <a:rPr lang="en-US" sz="3400" b="1" dirty="0"/>
              <a:t>Printers</a:t>
            </a:r>
            <a:endParaRPr lang="en-US" sz="3400" dirty="0"/>
          </a:p>
          <a:p>
            <a:r>
              <a:rPr lang="en-US" dirty="0"/>
              <a:t>Transfer images into paper by some type of printing mechanism striking paper, ribbon, and character together.</a:t>
            </a:r>
          </a:p>
          <a:p>
            <a:pPr marL="971550" lvl="1" indent="-571500">
              <a:buFont typeface="+mj-lt"/>
              <a:buAutoNum type="romanLcPeriod" startAt="2"/>
            </a:pPr>
            <a:r>
              <a:rPr lang="en-US" sz="3400" b="1" dirty="0"/>
              <a:t>Non-Impact Printers</a:t>
            </a:r>
          </a:p>
          <a:p>
            <a:r>
              <a:rPr lang="en-US" dirty="0"/>
              <a:t>Printing occurs </a:t>
            </a:r>
            <a:r>
              <a:rPr lang="en-US" dirty="0" smtClean="0"/>
              <a:t>without </a:t>
            </a:r>
            <a:r>
              <a:rPr lang="en-US" dirty="0"/>
              <a:t>having a mechanism striking against a sheet of paper.</a:t>
            </a:r>
          </a:p>
          <a:p>
            <a:r>
              <a:rPr lang="en-US" b="1" dirty="0"/>
              <a:t>Speed</a:t>
            </a:r>
            <a:endParaRPr lang="en-US" dirty="0"/>
          </a:p>
          <a:p>
            <a:endParaRPr lang="en-US" dirty="0"/>
          </a:p>
        </p:txBody>
      </p:sp>
    </p:spTree>
    <p:extLst>
      <p:ext uri="{BB962C8B-B14F-4D97-AF65-F5344CB8AC3E}">
        <p14:creationId xmlns:p14="http://schemas.microsoft.com/office/powerpoint/2010/main" val="283809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altLang="en-US"/>
              <a:t>Printers</a:t>
            </a:r>
          </a:p>
        </p:txBody>
      </p:sp>
      <p:sp>
        <p:nvSpPr>
          <p:cNvPr id="22531" name="Rectangle 3"/>
          <p:cNvSpPr>
            <a:spLocks noGrp="1" noChangeArrowheads="1"/>
          </p:cNvSpPr>
          <p:nvPr>
            <p:ph idx="1"/>
          </p:nvPr>
        </p:nvSpPr>
        <p:spPr/>
        <p:txBody>
          <a:bodyPr/>
          <a:lstStyle/>
          <a:p>
            <a:r>
              <a:rPr lang="en-US" altLang="en-US" dirty="0"/>
              <a:t>Output Devices</a:t>
            </a:r>
          </a:p>
          <a:p>
            <a:r>
              <a:rPr lang="en-US" altLang="en-US" dirty="0"/>
              <a:t>Hard Copy Output</a:t>
            </a:r>
          </a:p>
          <a:p>
            <a:r>
              <a:rPr lang="en-US" altLang="en-US" dirty="0"/>
              <a:t>Resolution is given in </a:t>
            </a:r>
            <a:r>
              <a:rPr lang="en-US" altLang="en-US" b="1" dirty="0"/>
              <a:t>“</a:t>
            </a:r>
            <a:r>
              <a:rPr lang="en-US" altLang="en-US" b="1" dirty="0" err="1"/>
              <a:t>dsi</a:t>
            </a:r>
            <a:r>
              <a:rPr lang="en-US" altLang="en-US" b="1" dirty="0"/>
              <a:t>”. Dots per Inch.</a:t>
            </a:r>
          </a:p>
          <a:p>
            <a:r>
              <a:rPr lang="en-US" altLang="en-US" b="1" dirty="0"/>
              <a:t>Two Categories</a:t>
            </a:r>
            <a:r>
              <a:rPr lang="en-US" altLang="en-US" dirty="0"/>
              <a:t>: </a:t>
            </a:r>
            <a:endParaRPr lang="en-US" altLang="en-US" dirty="0" smtClean="0"/>
          </a:p>
          <a:p>
            <a:pPr lvl="1"/>
            <a:r>
              <a:rPr lang="en-US" altLang="en-US" dirty="0" smtClean="0"/>
              <a:t>Laser </a:t>
            </a:r>
            <a:r>
              <a:rPr lang="en-US" altLang="en-US" dirty="0"/>
              <a:t>(B&amp;W, Color) uses Toner. </a:t>
            </a:r>
            <a:endParaRPr lang="en-US" altLang="en-US" dirty="0" smtClean="0"/>
          </a:p>
          <a:p>
            <a:pPr lvl="1"/>
            <a:r>
              <a:rPr lang="en-US" altLang="en-US" dirty="0" smtClean="0"/>
              <a:t>Inkjet </a:t>
            </a:r>
            <a:r>
              <a:rPr lang="en-US" altLang="en-US" dirty="0"/>
              <a:t>(Color) uses ink cartridges. </a:t>
            </a:r>
          </a:p>
        </p:txBody>
      </p:sp>
    </p:spTree>
    <p:extLst>
      <p:ext uri="{BB962C8B-B14F-4D97-AF65-F5344CB8AC3E}">
        <p14:creationId xmlns:p14="http://schemas.microsoft.com/office/powerpoint/2010/main" val="1383894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Classifying Printers By their Speed</a:t>
            </a:r>
            <a:endParaRPr lang="en-US" dirty="0"/>
          </a:p>
        </p:txBody>
      </p:sp>
      <p:sp>
        <p:nvSpPr>
          <p:cNvPr id="3" name="Content Placeholder 2"/>
          <p:cNvSpPr>
            <a:spLocks noGrp="1"/>
          </p:cNvSpPr>
          <p:nvPr>
            <p:ph idx="1"/>
          </p:nvPr>
        </p:nvSpPr>
        <p:spPr>
          <a:xfrm>
            <a:off x="76200" y="1600200"/>
            <a:ext cx="8763000" cy="5105400"/>
          </a:xfrm>
        </p:spPr>
        <p:txBody>
          <a:bodyPr>
            <a:normAutofit/>
          </a:bodyPr>
          <a:lstStyle/>
          <a:p>
            <a:pPr marL="0" indent="0">
              <a:buNone/>
            </a:pPr>
            <a:r>
              <a:rPr lang="en-US" dirty="0" smtClean="0"/>
              <a:t>Another </a:t>
            </a:r>
            <a:r>
              <a:rPr lang="en-US" dirty="0"/>
              <a:t>way of classifying printers is by speed</a:t>
            </a:r>
            <a:r>
              <a:rPr lang="en-US" dirty="0" smtClean="0"/>
              <a:t>:-</a:t>
            </a:r>
            <a:r>
              <a:rPr lang="en-US" dirty="0"/>
              <a:t> </a:t>
            </a:r>
          </a:p>
          <a:p>
            <a:pPr lvl="0"/>
            <a:r>
              <a:rPr lang="en-US" b="1" dirty="0"/>
              <a:t>Low </a:t>
            </a:r>
            <a:r>
              <a:rPr lang="en-US" b="1" dirty="0" smtClean="0"/>
              <a:t>speed printers</a:t>
            </a:r>
            <a:r>
              <a:rPr lang="en-US" dirty="0" smtClean="0"/>
              <a:t>- </a:t>
            </a:r>
            <a:r>
              <a:rPr lang="en-US" dirty="0"/>
              <a:t>print one character at a time</a:t>
            </a:r>
            <a:r>
              <a:rPr lang="en-US" dirty="0" smtClean="0"/>
              <a:t>.</a:t>
            </a:r>
            <a:endParaRPr lang="en-US" dirty="0"/>
          </a:p>
          <a:p>
            <a:pPr lvl="0"/>
            <a:r>
              <a:rPr lang="en-US" b="1" dirty="0"/>
              <a:t>Medium and high-speed printers </a:t>
            </a:r>
            <a:r>
              <a:rPr lang="en-US" dirty="0"/>
              <a:t>- called line printers, can print multiple characters on a line at the same time</a:t>
            </a:r>
            <a:r>
              <a:rPr lang="en-US" dirty="0" smtClean="0"/>
              <a:t>.</a:t>
            </a:r>
            <a:endParaRPr lang="en-US" dirty="0"/>
          </a:p>
          <a:p>
            <a:pPr lvl="0"/>
            <a:r>
              <a:rPr lang="en-US" b="1" dirty="0"/>
              <a:t>Very high-speed printers </a:t>
            </a:r>
            <a:r>
              <a:rPr lang="en-US" dirty="0"/>
              <a:t>- can print excess of 3,000 lines per minute, often called page printers.</a:t>
            </a:r>
          </a:p>
          <a:p>
            <a:pPr marL="0" indent="0">
              <a:buNone/>
            </a:pPr>
            <a:endParaRPr lang="en-US" dirty="0"/>
          </a:p>
          <a:p>
            <a:endParaRPr lang="en-US" dirty="0"/>
          </a:p>
        </p:txBody>
      </p:sp>
    </p:spTree>
    <p:extLst>
      <p:ext uri="{BB962C8B-B14F-4D97-AF65-F5344CB8AC3E}">
        <p14:creationId xmlns:p14="http://schemas.microsoft.com/office/powerpoint/2010/main" val="96144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Printers</a:t>
            </a:r>
            <a:endParaRPr lang="en-US" b="1" dirty="0"/>
          </a:p>
        </p:txBody>
      </p:sp>
      <p:sp>
        <p:nvSpPr>
          <p:cNvPr id="3" name="Content Placeholder 2"/>
          <p:cNvSpPr>
            <a:spLocks noGrp="1"/>
          </p:cNvSpPr>
          <p:nvPr>
            <p:ph idx="1"/>
          </p:nvPr>
        </p:nvSpPr>
        <p:spPr>
          <a:xfrm>
            <a:off x="152400" y="1600200"/>
            <a:ext cx="8763000" cy="5257800"/>
          </a:xfrm>
        </p:spPr>
        <p:txBody>
          <a:bodyPr>
            <a:normAutofit fontScale="77500" lnSpcReduction="20000"/>
          </a:bodyPr>
          <a:lstStyle/>
          <a:p>
            <a:pPr marL="571500" lvl="0" indent="-571500">
              <a:buFont typeface="+mj-lt"/>
              <a:buAutoNum type="romanLcPeriod"/>
            </a:pPr>
            <a:r>
              <a:rPr lang="en-US" b="1" dirty="0" smtClean="0"/>
              <a:t>Dot </a:t>
            </a:r>
            <a:r>
              <a:rPr lang="en-US" b="1" dirty="0"/>
              <a:t>Matrix Printers</a:t>
            </a:r>
            <a:endParaRPr lang="en-US" dirty="0"/>
          </a:p>
          <a:p>
            <a:r>
              <a:rPr lang="en-US" dirty="0"/>
              <a:t>Create letters and graphics by striking an inked ribbon with a column of small wires called pins.  By activating some wires in the column, but not activating others, the printer creates patterns for letters and numbers.</a:t>
            </a:r>
          </a:p>
          <a:p>
            <a:pPr marL="0" indent="0">
              <a:buNone/>
            </a:pPr>
            <a:r>
              <a:rPr lang="en-US" b="1" u="sng" dirty="0"/>
              <a:t>Advantages</a:t>
            </a:r>
            <a:endParaRPr lang="en-US" b="1" dirty="0"/>
          </a:p>
          <a:p>
            <a:pPr lvl="0"/>
            <a:r>
              <a:rPr lang="en-US" dirty="0"/>
              <a:t>Low operating costs</a:t>
            </a:r>
          </a:p>
          <a:p>
            <a:pPr lvl="0"/>
            <a:r>
              <a:rPr lang="en-US" dirty="0"/>
              <a:t>Low price</a:t>
            </a:r>
          </a:p>
          <a:p>
            <a:pPr lvl="0"/>
            <a:r>
              <a:rPr lang="en-US" dirty="0"/>
              <a:t>Can print multi-part forms – Make carbon copies</a:t>
            </a:r>
          </a:p>
          <a:p>
            <a:pPr lvl="0"/>
            <a:r>
              <a:rPr lang="en-US" dirty="0"/>
              <a:t>Durable</a:t>
            </a:r>
          </a:p>
          <a:p>
            <a:pPr marL="0" indent="0">
              <a:buNone/>
            </a:pPr>
            <a:r>
              <a:rPr lang="en-US" b="1" u="sng" dirty="0"/>
              <a:t>Limitations</a:t>
            </a:r>
            <a:endParaRPr lang="en-US" b="1" dirty="0"/>
          </a:p>
          <a:p>
            <a:pPr lvl="0"/>
            <a:r>
              <a:rPr lang="en-US" dirty="0"/>
              <a:t>Noisy</a:t>
            </a:r>
          </a:p>
          <a:p>
            <a:pPr lvl="0"/>
            <a:r>
              <a:rPr lang="en-US" dirty="0"/>
              <a:t>Low to medium quality output</a:t>
            </a:r>
          </a:p>
          <a:p>
            <a:pPr lvl="0"/>
            <a:r>
              <a:rPr lang="en-US" dirty="0"/>
              <a:t>Slow</a:t>
            </a:r>
          </a:p>
          <a:p>
            <a:endParaRPr lang="en-US" dirty="0"/>
          </a:p>
        </p:txBody>
      </p:sp>
    </p:spTree>
    <p:extLst>
      <p:ext uri="{BB962C8B-B14F-4D97-AF65-F5344CB8AC3E}">
        <p14:creationId xmlns:p14="http://schemas.microsoft.com/office/powerpoint/2010/main" val="326333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Architecture</a:t>
            </a:r>
            <a:endParaRPr lang="en-US" b="1" dirty="0"/>
          </a:p>
        </p:txBody>
      </p:sp>
      <p:sp>
        <p:nvSpPr>
          <p:cNvPr id="3" name="Content Placeholder 2"/>
          <p:cNvSpPr>
            <a:spLocks noGrp="1"/>
          </p:cNvSpPr>
          <p:nvPr>
            <p:ph idx="1"/>
          </p:nvPr>
        </p:nvSpPr>
        <p:spPr/>
        <p:txBody>
          <a:bodyPr/>
          <a:lstStyle/>
          <a:p>
            <a:r>
              <a:rPr lang="en-US" dirty="0"/>
              <a:t>The organization of computer Hardware is based on the </a:t>
            </a:r>
            <a:r>
              <a:rPr lang="en-US" b="1" dirty="0"/>
              <a:t>Von-Newman Architecture</a:t>
            </a:r>
            <a:r>
              <a:rPr lang="en-US" dirty="0"/>
              <a:t>, which is based on the concept of </a:t>
            </a:r>
            <a:r>
              <a:rPr lang="en-US" b="1" dirty="0"/>
              <a:t>binary representation</a:t>
            </a:r>
            <a:r>
              <a:rPr lang="en-US" dirty="0"/>
              <a:t> of numbers in the computer. This organization, also known as the </a:t>
            </a:r>
            <a:r>
              <a:rPr lang="en-US" b="1" dirty="0"/>
              <a:t>computer theoretical organization</a:t>
            </a:r>
            <a:r>
              <a:rPr lang="en-US" dirty="0"/>
              <a:t>, describes how the different types of computer hardware interact with each other, in the processing of data, so that the desired results can be achieved.</a:t>
            </a:r>
          </a:p>
        </p:txBody>
      </p:sp>
    </p:spTree>
    <p:extLst>
      <p:ext uri="{BB962C8B-B14F-4D97-AF65-F5344CB8AC3E}">
        <p14:creationId xmlns:p14="http://schemas.microsoft.com/office/powerpoint/2010/main" val="212316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85000" lnSpcReduction="20000"/>
          </a:bodyPr>
          <a:lstStyle/>
          <a:p>
            <a:pPr marL="571500" lvl="0" indent="-571500">
              <a:buFont typeface="+mj-lt"/>
              <a:buAutoNum type="romanLcPeriod" startAt="2"/>
            </a:pPr>
            <a:r>
              <a:rPr lang="en-US" b="1" dirty="0"/>
              <a:t>Ink-jet Printers</a:t>
            </a:r>
            <a:endParaRPr lang="en-US" dirty="0"/>
          </a:p>
          <a:p>
            <a:r>
              <a:rPr lang="en-US" dirty="0"/>
              <a:t>Produce characters and graphics by spraying ink onto paper.  The print-head is a matrix of fire spray nozzles, patterns are created by activating selected nozzles.</a:t>
            </a:r>
          </a:p>
          <a:p>
            <a:pPr marL="0" indent="0">
              <a:buNone/>
            </a:pPr>
            <a:r>
              <a:rPr lang="en-US" b="1" u="sng" dirty="0"/>
              <a:t>Advantages</a:t>
            </a:r>
            <a:endParaRPr lang="en-US" b="1" dirty="0"/>
          </a:p>
          <a:p>
            <a:pPr lvl="0"/>
            <a:r>
              <a:rPr lang="en-US" dirty="0"/>
              <a:t>Moderate price</a:t>
            </a:r>
          </a:p>
          <a:p>
            <a:pPr lvl="0"/>
            <a:r>
              <a:rPr lang="en-US" dirty="0"/>
              <a:t>Inexpensive to operate</a:t>
            </a:r>
          </a:p>
          <a:p>
            <a:pPr lvl="0"/>
            <a:r>
              <a:rPr lang="en-US" dirty="0"/>
              <a:t>High quality color printouts/high quality output.</a:t>
            </a:r>
          </a:p>
          <a:p>
            <a:pPr lvl="0"/>
            <a:r>
              <a:rPr lang="en-US" dirty="0"/>
              <a:t>Quiet</a:t>
            </a:r>
          </a:p>
          <a:p>
            <a:pPr lvl="0"/>
            <a:r>
              <a:rPr lang="en-US" dirty="0"/>
              <a:t>Durable</a:t>
            </a:r>
          </a:p>
          <a:p>
            <a:pPr marL="0" indent="0">
              <a:buNone/>
            </a:pPr>
            <a:r>
              <a:rPr lang="en-US" b="1" u="sng" dirty="0"/>
              <a:t>Disadvantages</a:t>
            </a:r>
            <a:endParaRPr lang="en-US" b="1" dirty="0"/>
          </a:p>
          <a:p>
            <a:pPr lvl="0"/>
            <a:r>
              <a:rPr lang="en-US" dirty="0"/>
              <a:t>Slow</a:t>
            </a:r>
          </a:p>
          <a:p>
            <a:pPr lvl="0"/>
            <a:r>
              <a:rPr lang="en-US" dirty="0"/>
              <a:t>Cannot print multi-part forms – cannot make carbon copies</a:t>
            </a:r>
          </a:p>
          <a:p>
            <a:pPr lvl="0"/>
            <a:r>
              <a:rPr lang="en-US" dirty="0"/>
              <a:t>Poor quality </a:t>
            </a:r>
            <a:r>
              <a:rPr lang="en-US" dirty="0" err="1"/>
              <a:t>colour</a:t>
            </a:r>
            <a:r>
              <a:rPr lang="en-US" dirty="0"/>
              <a:t> compared to laser printers</a:t>
            </a:r>
          </a:p>
          <a:p>
            <a:endParaRPr lang="en-US" dirty="0"/>
          </a:p>
        </p:txBody>
      </p:sp>
    </p:spTree>
    <p:extLst>
      <p:ext uri="{BB962C8B-B14F-4D97-AF65-F5344CB8AC3E}">
        <p14:creationId xmlns:p14="http://schemas.microsoft.com/office/powerpoint/2010/main" val="1805560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10000"/>
          </a:bodyPr>
          <a:lstStyle/>
          <a:p>
            <a:pPr marL="571500" lvl="0" indent="-571500">
              <a:buFont typeface="+mj-lt"/>
              <a:buAutoNum type="romanLcPeriod" startAt="3"/>
            </a:pPr>
            <a:r>
              <a:rPr lang="en-US" b="1" dirty="0"/>
              <a:t>Laser Printers</a:t>
            </a:r>
            <a:endParaRPr lang="en-US" dirty="0"/>
          </a:p>
          <a:p>
            <a:r>
              <a:rPr lang="en-US" dirty="0"/>
              <a:t>Use the same technology as the duplicating machines.</a:t>
            </a:r>
          </a:p>
          <a:p>
            <a:pPr marL="0" indent="0">
              <a:buNone/>
            </a:pPr>
            <a:r>
              <a:rPr lang="en-US" b="1" u="sng" dirty="0"/>
              <a:t>Advantages</a:t>
            </a:r>
            <a:endParaRPr lang="en-US" b="1" dirty="0"/>
          </a:p>
          <a:p>
            <a:pPr lvl="0"/>
            <a:r>
              <a:rPr lang="en-US" dirty="0"/>
              <a:t>Quiet</a:t>
            </a:r>
          </a:p>
          <a:p>
            <a:pPr lvl="0"/>
            <a:r>
              <a:rPr lang="en-US" dirty="0"/>
              <a:t>High quality output</a:t>
            </a:r>
          </a:p>
          <a:p>
            <a:pPr lvl="0"/>
            <a:r>
              <a:rPr lang="en-US" dirty="0"/>
              <a:t>Fast</a:t>
            </a:r>
          </a:p>
          <a:p>
            <a:pPr lvl="0"/>
            <a:r>
              <a:rPr lang="en-US" dirty="0"/>
              <a:t>High quality color</a:t>
            </a:r>
          </a:p>
          <a:p>
            <a:pPr lvl="0"/>
            <a:r>
              <a:rPr lang="en-US" dirty="0" smtClean="0"/>
              <a:t>Durable</a:t>
            </a:r>
            <a:endParaRPr lang="en-US" dirty="0"/>
          </a:p>
          <a:p>
            <a:pPr marL="0" indent="0">
              <a:buNone/>
            </a:pPr>
            <a:r>
              <a:rPr lang="en-US" b="1" u="sng" dirty="0"/>
              <a:t>Limitations</a:t>
            </a:r>
            <a:endParaRPr lang="en-US" b="1" dirty="0"/>
          </a:p>
          <a:p>
            <a:pPr lvl="0"/>
            <a:r>
              <a:rPr lang="en-US" dirty="0"/>
              <a:t>Expensive color</a:t>
            </a:r>
          </a:p>
          <a:p>
            <a:pPr lvl="0"/>
            <a:r>
              <a:rPr lang="en-US" dirty="0"/>
              <a:t>Cannot print multi-part forms</a:t>
            </a:r>
          </a:p>
          <a:p>
            <a:pPr lvl="0"/>
            <a:r>
              <a:rPr lang="en-US" dirty="0"/>
              <a:t>More expensive to operate</a:t>
            </a:r>
          </a:p>
          <a:p>
            <a:endParaRPr lang="en-US" dirty="0"/>
          </a:p>
        </p:txBody>
      </p:sp>
    </p:spTree>
    <p:extLst>
      <p:ext uri="{BB962C8B-B14F-4D97-AF65-F5344CB8AC3E}">
        <p14:creationId xmlns:p14="http://schemas.microsoft.com/office/powerpoint/2010/main" val="4198863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Others</a:t>
            </a:r>
            <a:endParaRPr lang="en-US" dirty="0"/>
          </a:p>
        </p:txBody>
      </p:sp>
      <p:sp>
        <p:nvSpPr>
          <p:cNvPr id="3" name="Content Placeholder 2"/>
          <p:cNvSpPr>
            <a:spLocks noGrp="1"/>
          </p:cNvSpPr>
          <p:nvPr>
            <p:ph idx="1"/>
          </p:nvPr>
        </p:nvSpPr>
        <p:spPr/>
        <p:txBody>
          <a:bodyPr/>
          <a:lstStyle/>
          <a:p>
            <a:pPr marL="571500" lvl="0" indent="-571500">
              <a:buFont typeface="+mj-lt"/>
              <a:buAutoNum type="romanLcPeriod" startAt="4"/>
            </a:pPr>
            <a:r>
              <a:rPr lang="en-US" dirty="0" smtClean="0"/>
              <a:t>Daisy </a:t>
            </a:r>
            <a:r>
              <a:rPr lang="en-US" dirty="0"/>
              <a:t>wheel printers</a:t>
            </a:r>
          </a:p>
          <a:p>
            <a:pPr marL="571500" lvl="0" indent="-571500">
              <a:buFont typeface="+mj-lt"/>
              <a:buAutoNum type="romanLcPeriod" startAt="4"/>
            </a:pPr>
            <a:r>
              <a:rPr lang="en-US" dirty="0"/>
              <a:t>Thermal printers</a:t>
            </a:r>
          </a:p>
          <a:p>
            <a:pPr marL="571500" lvl="0" indent="-571500">
              <a:buFont typeface="+mj-lt"/>
              <a:buAutoNum type="romanLcPeriod" startAt="4"/>
            </a:pPr>
            <a:r>
              <a:rPr lang="en-US" dirty="0"/>
              <a:t>Chain printers</a:t>
            </a:r>
          </a:p>
          <a:p>
            <a:pPr marL="571500" lvl="0" indent="-571500">
              <a:buFont typeface="+mj-lt"/>
              <a:buAutoNum type="romanLcPeriod" startAt="4"/>
            </a:pPr>
            <a:r>
              <a:rPr lang="en-US" dirty="0"/>
              <a:t>Band printers</a:t>
            </a:r>
          </a:p>
          <a:p>
            <a:endParaRPr lang="en-US" dirty="0"/>
          </a:p>
        </p:txBody>
      </p:sp>
    </p:spTree>
    <p:extLst>
      <p:ext uri="{BB962C8B-B14F-4D97-AF65-F5344CB8AC3E}">
        <p14:creationId xmlns:p14="http://schemas.microsoft.com/office/powerpoint/2010/main" val="335688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r>
              <a:rPr lang="en-US" b="1" dirty="0"/>
              <a:t>The Monitor (The Screen</a:t>
            </a:r>
            <a:r>
              <a:rPr lang="en-US" b="1" dirty="0" smtClean="0"/>
              <a:t>)</a:t>
            </a:r>
            <a:endParaRPr lang="en-US" dirty="0"/>
          </a:p>
        </p:txBody>
      </p:sp>
      <p:sp>
        <p:nvSpPr>
          <p:cNvPr id="3" name="Content Placeholder 2"/>
          <p:cNvSpPr>
            <a:spLocks noGrp="1"/>
          </p:cNvSpPr>
          <p:nvPr>
            <p:ph idx="1"/>
          </p:nvPr>
        </p:nvSpPr>
        <p:spPr>
          <a:xfrm>
            <a:off x="152400" y="1295400"/>
            <a:ext cx="8915400" cy="5410200"/>
          </a:xfrm>
        </p:spPr>
        <p:txBody>
          <a:bodyPr>
            <a:normAutofit fontScale="92500" lnSpcReduction="20000"/>
          </a:bodyPr>
          <a:lstStyle/>
          <a:p>
            <a:r>
              <a:rPr lang="en-US" dirty="0" smtClean="0"/>
              <a:t>Also </a:t>
            </a:r>
            <a:r>
              <a:rPr lang="en-US" dirty="0"/>
              <a:t>called </a:t>
            </a:r>
            <a:r>
              <a:rPr lang="en-US" b="1" dirty="0"/>
              <a:t>cathode ray tube (CRT) </a:t>
            </a:r>
            <a:r>
              <a:rPr lang="en-US" dirty="0"/>
              <a:t>or </a:t>
            </a:r>
            <a:r>
              <a:rPr lang="en-US" b="1" dirty="0"/>
              <a:t>video display terminal (VDT).  </a:t>
            </a:r>
            <a:endParaRPr lang="en-US" b="1" dirty="0" smtClean="0"/>
          </a:p>
          <a:p>
            <a:r>
              <a:rPr lang="en-US" dirty="0" smtClean="0"/>
              <a:t>It </a:t>
            </a:r>
            <a:r>
              <a:rPr lang="en-US" dirty="0"/>
              <a:t>lets you see the information you are exchanging with the computer.  </a:t>
            </a:r>
            <a:endParaRPr lang="en-US" dirty="0" smtClean="0"/>
          </a:p>
          <a:p>
            <a:r>
              <a:rPr lang="en-US" dirty="0" smtClean="0"/>
              <a:t>They </a:t>
            </a:r>
            <a:r>
              <a:rPr lang="en-US" dirty="0"/>
              <a:t>can be either </a:t>
            </a:r>
            <a:r>
              <a:rPr lang="en-US" b="1" dirty="0"/>
              <a:t>monochrome or color</a:t>
            </a:r>
            <a:r>
              <a:rPr lang="en-US" dirty="0"/>
              <a:t>.  </a:t>
            </a:r>
            <a:r>
              <a:rPr lang="en-US" b="1" dirty="0"/>
              <a:t>Monochrome display </a:t>
            </a:r>
            <a:r>
              <a:rPr lang="en-US" dirty="0"/>
              <a:t>only two colors, either black and white or green and black.  </a:t>
            </a:r>
            <a:endParaRPr lang="en-US" dirty="0" smtClean="0"/>
          </a:p>
          <a:p>
            <a:r>
              <a:rPr lang="en-US" dirty="0" smtClean="0"/>
              <a:t>The </a:t>
            </a:r>
            <a:r>
              <a:rPr lang="en-US" dirty="0"/>
              <a:t>size is measured diagonally (like TV) in inches e.g. 14”. </a:t>
            </a:r>
            <a:endParaRPr lang="en-US" dirty="0" smtClean="0"/>
          </a:p>
          <a:p>
            <a:r>
              <a:rPr lang="en-US" dirty="0" smtClean="0"/>
              <a:t> </a:t>
            </a:r>
            <a:r>
              <a:rPr lang="en-US" dirty="0"/>
              <a:t>Inside the monitor is a </a:t>
            </a:r>
            <a:r>
              <a:rPr lang="en-US" b="1" dirty="0"/>
              <a:t>video display</a:t>
            </a:r>
            <a:r>
              <a:rPr lang="en-US" dirty="0"/>
              <a:t> adapter, which is an expansion card that translates the signal, processed by the CPU into a format that the monitor can display.</a:t>
            </a:r>
          </a:p>
          <a:p>
            <a:endParaRPr lang="en-US" dirty="0"/>
          </a:p>
        </p:txBody>
      </p:sp>
    </p:spTree>
    <p:extLst>
      <p:ext uri="{BB962C8B-B14F-4D97-AF65-F5344CB8AC3E}">
        <p14:creationId xmlns:p14="http://schemas.microsoft.com/office/powerpoint/2010/main" val="323175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en-US" dirty="0"/>
              <a:t>Monitors</a:t>
            </a:r>
          </a:p>
        </p:txBody>
      </p:sp>
      <p:sp>
        <p:nvSpPr>
          <p:cNvPr id="21507" name="Rectangle 3"/>
          <p:cNvSpPr>
            <a:spLocks noGrp="1" noChangeArrowheads="1"/>
          </p:cNvSpPr>
          <p:nvPr>
            <p:ph idx="1"/>
          </p:nvPr>
        </p:nvSpPr>
        <p:spPr/>
        <p:txBody>
          <a:bodyPr/>
          <a:lstStyle/>
          <a:p>
            <a:r>
              <a:rPr lang="en-US" altLang="en-US" dirty="0"/>
              <a:t>Output device,  </a:t>
            </a:r>
          </a:p>
          <a:p>
            <a:r>
              <a:rPr lang="en-US" altLang="en-US" dirty="0"/>
              <a:t>Soft-Copy Output</a:t>
            </a:r>
          </a:p>
          <a:p>
            <a:r>
              <a:rPr lang="en-US" altLang="en-US" dirty="0"/>
              <a:t>Resolution is given by the amount of </a:t>
            </a:r>
            <a:r>
              <a:rPr lang="en-US" altLang="en-US" b="1" dirty="0"/>
              <a:t>“Pixels</a:t>
            </a:r>
            <a:r>
              <a:rPr lang="en-US" altLang="en-US" dirty="0"/>
              <a:t>”</a:t>
            </a:r>
          </a:p>
          <a:p>
            <a:r>
              <a:rPr lang="en-US" altLang="en-US" b="1" dirty="0"/>
              <a:t>Two categories</a:t>
            </a:r>
            <a:r>
              <a:rPr lang="en-US" altLang="en-US" b="1" dirty="0" smtClean="0"/>
              <a:t>:</a:t>
            </a:r>
          </a:p>
          <a:p>
            <a:pPr lvl="1"/>
            <a:r>
              <a:rPr lang="en-US" altLang="en-US" smtClean="0"/>
              <a:t>CRT </a:t>
            </a:r>
            <a:r>
              <a:rPr lang="en-US" altLang="en-US" dirty="0"/>
              <a:t>(Cathode Ray Tubes) </a:t>
            </a:r>
            <a:endParaRPr lang="en-US" altLang="en-US" dirty="0" smtClean="0"/>
          </a:p>
          <a:p>
            <a:pPr lvl="1"/>
            <a:r>
              <a:rPr lang="en-US" altLang="en-US" dirty="0" smtClean="0"/>
              <a:t>LCD </a:t>
            </a:r>
            <a:r>
              <a:rPr lang="en-US" altLang="en-US" dirty="0"/>
              <a:t>(Liquid Crystal Display)</a:t>
            </a:r>
          </a:p>
        </p:txBody>
      </p:sp>
    </p:spTree>
    <p:extLst>
      <p:ext uri="{BB962C8B-B14F-4D97-AF65-F5344CB8AC3E}">
        <p14:creationId xmlns:p14="http://schemas.microsoft.com/office/powerpoint/2010/main" val="4054551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b="1" dirty="0" smtClean="0"/>
              <a:t>Other Outputting Devices</a:t>
            </a:r>
            <a:endParaRPr lang="en-US" b="1" dirty="0"/>
          </a:p>
        </p:txBody>
      </p:sp>
      <p:sp>
        <p:nvSpPr>
          <p:cNvPr id="3" name="Content Placeholder 2"/>
          <p:cNvSpPr>
            <a:spLocks noGrp="1"/>
          </p:cNvSpPr>
          <p:nvPr>
            <p:ph idx="1"/>
          </p:nvPr>
        </p:nvSpPr>
        <p:spPr>
          <a:xfrm>
            <a:off x="0" y="868362"/>
            <a:ext cx="9144000" cy="5989638"/>
          </a:xfrm>
        </p:spPr>
        <p:txBody>
          <a:bodyPr>
            <a:normAutofit fontScale="77500" lnSpcReduction="20000"/>
          </a:bodyPr>
          <a:lstStyle/>
          <a:p>
            <a:pPr lvl="0">
              <a:buFont typeface="Wingdings" panose="05000000000000000000" pitchFamily="2" charset="2"/>
              <a:buChar char="Ø"/>
            </a:pPr>
            <a:r>
              <a:rPr lang="en-US" b="1" dirty="0"/>
              <a:t>Plotters</a:t>
            </a:r>
            <a:endParaRPr lang="en-US" dirty="0"/>
          </a:p>
          <a:p>
            <a:r>
              <a:rPr lang="en-US" dirty="0"/>
              <a:t>Used to produce high-quality line drawing, such as building plans, charts or circuit diagrams.  The two types are (a) pen plotters - create image on a sheet of paper by moving the paper under the tip of pen (b) electrostatic plotters.</a:t>
            </a:r>
          </a:p>
          <a:p>
            <a:pPr lvl="0">
              <a:buFont typeface="Wingdings" panose="05000000000000000000" pitchFamily="2" charset="2"/>
              <a:buChar char="Ø"/>
            </a:pPr>
            <a:r>
              <a:rPr lang="en-US" b="1" dirty="0"/>
              <a:t>Computer Output Microfilm</a:t>
            </a:r>
            <a:endParaRPr lang="en-US" dirty="0"/>
          </a:p>
          <a:p>
            <a:r>
              <a:rPr lang="en-US" dirty="0"/>
              <a:t>COM is an output technique that records output from a computer as microscopic images on roll or sheet film</a:t>
            </a:r>
            <a:r>
              <a:rPr lang="en-US" dirty="0" smtClean="0"/>
              <a:t>.</a:t>
            </a:r>
            <a:endParaRPr lang="en-US" dirty="0"/>
          </a:p>
          <a:p>
            <a:pPr lvl="0">
              <a:buFont typeface="Wingdings" panose="05000000000000000000" pitchFamily="2" charset="2"/>
              <a:buChar char="Ø"/>
            </a:pPr>
            <a:r>
              <a:rPr lang="en-US" b="1" dirty="0"/>
              <a:t>Voice Output</a:t>
            </a:r>
            <a:endParaRPr lang="en-US" dirty="0"/>
          </a:p>
          <a:p>
            <a:r>
              <a:rPr lang="en-US" dirty="0"/>
              <a:t>Consist of spoken words that are conveyed to the user from the computer.  The data that produces voice output is usually created in one of two ways</a:t>
            </a:r>
            <a:r>
              <a:rPr lang="en-US" dirty="0" smtClean="0"/>
              <a:t>:-</a:t>
            </a:r>
            <a:endParaRPr lang="en-US" dirty="0"/>
          </a:p>
          <a:p>
            <a:pPr lvl="0"/>
            <a:r>
              <a:rPr lang="en-US" dirty="0"/>
              <a:t>A person can talk into a device that will encode the words in digital pattern.  The digital data is then stored on a disk.  It can later be translated back from digital data into voice</a:t>
            </a:r>
            <a:r>
              <a:rPr lang="en-US" dirty="0" smtClean="0"/>
              <a:t>.</a:t>
            </a:r>
            <a:endParaRPr lang="en-US" dirty="0"/>
          </a:p>
          <a:p>
            <a:pPr lvl="0"/>
            <a:r>
              <a:rPr lang="en-US" dirty="0"/>
              <a:t>Voice Synthesizer:- can transform words stored in main memory into speech.</a:t>
            </a:r>
          </a:p>
          <a:p>
            <a:endParaRPr lang="en-US" dirty="0"/>
          </a:p>
        </p:txBody>
      </p:sp>
    </p:spTree>
    <p:extLst>
      <p:ext uri="{BB962C8B-B14F-4D97-AF65-F5344CB8AC3E}">
        <p14:creationId xmlns:p14="http://schemas.microsoft.com/office/powerpoint/2010/main" val="3191709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0"/>
            <a:ext cx="8229600" cy="838200"/>
          </a:xfrm>
        </p:spPr>
        <p:txBody>
          <a:bodyPr>
            <a:normAutofit fontScale="90000"/>
          </a:bodyPr>
          <a:lstStyle/>
          <a:p>
            <a:r>
              <a:rPr lang="en-US" b="1" u="sng" dirty="0" smtClean="0"/>
              <a:t/>
            </a:r>
            <a:br>
              <a:rPr lang="en-US" b="1" u="sng" dirty="0" smtClean="0"/>
            </a:br>
            <a:r>
              <a:rPr lang="en-US" b="1" u="sng" dirty="0" smtClean="0"/>
              <a:t>Auxiliary/Secondary Storage</a:t>
            </a:r>
            <a:r>
              <a:rPr lang="en-US" dirty="0"/>
              <a:t> </a:t>
            </a:r>
            <a:br>
              <a:rPr lang="en-US" dirty="0"/>
            </a:br>
            <a:endParaRPr lang="en-US" dirty="0"/>
          </a:p>
        </p:txBody>
      </p:sp>
      <p:sp>
        <p:nvSpPr>
          <p:cNvPr id="3" name="Content Placeholder 2"/>
          <p:cNvSpPr>
            <a:spLocks noGrp="1"/>
          </p:cNvSpPr>
          <p:nvPr>
            <p:ph idx="1"/>
          </p:nvPr>
        </p:nvSpPr>
        <p:spPr>
          <a:xfrm>
            <a:off x="76200" y="838200"/>
            <a:ext cx="8991600" cy="6019800"/>
          </a:xfrm>
        </p:spPr>
        <p:txBody>
          <a:bodyPr>
            <a:normAutofit fontScale="70000" lnSpcReduction="20000"/>
          </a:bodyPr>
          <a:lstStyle/>
          <a:p>
            <a:r>
              <a:rPr lang="en-US" dirty="0" smtClean="0"/>
              <a:t>Stores </a:t>
            </a:r>
            <a:r>
              <a:rPr lang="en-US" dirty="0"/>
              <a:t>programs and data when they are not being processed.  They are non-volatile </a:t>
            </a:r>
            <a:r>
              <a:rPr lang="en-US" dirty="0" err="1"/>
              <a:t>ie</a:t>
            </a:r>
            <a:r>
              <a:rPr lang="en-US" dirty="0"/>
              <a:t>. data and programs are retained when the power is turned off</a:t>
            </a:r>
            <a:r>
              <a:rPr lang="en-US" dirty="0" smtClean="0"/>
              <a:t>.</a:t>
            </a:r>
            <a:endParaRPr lang="en-US" dirty="0"/>
          </a:p>
          <a:p>
            <a:pPr marL="571500" lvl="0" indent="-571500">
              <a:buFont typeface="+mj-lt"/>
              <a:buAutoNum type="romanLcPeriod"/>
            </a:pPr>
            <a:r>
              <a:rPr lang="en-US" b="1" dirty="0"/>
              <a:t>Hard Disk:</a:t>
            </a:r>
            <a:endParaRPr lang="en-US" dirty="0"/>
          </a:p>
          <a:p>
            <a:r>
              <a:rPr lang="en-US" dirty="0"/>
              <a:t>This is where most of the computer data is stored especially the programs and personal files.  It consists of one or more rigid metal platters coated with a metal oxide material that allows data to be magnetically recorded on the surface of the platter</a:t>
            </a:r>
            <a:r>
              <a:rPr lang="en-US" dirty="0" smtClean="0"/>
              <a:t>.</a:t>
            </a:r>
            <a:r>
              <a:rPr lang="en-US" dirty="0"/>
              <a:t> </a:t>
            </a:r>
          </a:p>
          <a:p>
            <a:pPr marL="571500" lvl="0" indent="-571500">
              <a:buFont typeface="+mj-lt"/>
              <a:buAutoNum type="romanLcPeriod" startAt="2"/>
            </a:pPr>
            <a:r>
              <a:rPr lang="en-US" b="1" dirty="0"/>
              <a:t>Floppy Disks/Diskettes/Floppies/Disks</a:t>
            </a:r>
            <a:endParaRPr lang="en-US" dirty="0"/>
          </a:p>
          <a:p>
            <a:r>
              <a:rPr lang="en-US" dirty="0"/>
              <a:t>Consists of a circular piece of a thin Mylar plastic (actual disk) which is coated with oxide material.  The circular piece is enclosed in a flexible square plastic jacket</a:t>
            </a:r>
            <a:r>
              <a:rPr lang="en-US" dirty="0" smtClean="0"/>
              <a:t>.</a:t>
            </a:r>
            <a:r>
              <a:rPr lang="en-US" dirty="0"/>
              <a:t> </a:t>
            </a:r>
          </a:p>
          <a:p>
            <a:r>
              <a:rPr lang="en-US" dirty="0"/>
              <a:t>This type of storage is convenient, reliable and relatively low in cost.  The storage capacity ranges between 360 K to 2.88 MB.  They come in several sizes: Most common being 3½ inch</a:t>
            </a:r>
            <a:r>
              <a:rPr lang="en-US" dirty="0" smtClean="0"/>
              <a:t>.</a:t>
            </a:r>
            <a:endParaRPr lang="en-US" dirty="0"/>
          </a:p>
          <a:p>
            <a:pPr marL="571500" lvl="0" indent="-571500">
              <a:buFont typeface="+mj-lt"/>
              <a:buAutoNum type="romanLcPeriod" startAt="3"/>
            </a:pPr>
            <a:r>
              <a:rPr lang="en-US" b="1" dirty="0"/>
              <a:t>Magnetic Disk</a:t>
            </a:r>
            <a:endParaRPr lang="en-US" dirty="0"/>
          </a:p>
          <a:p>
            <a:r>
              <a:rPr lang="en-US" dirty="0"/>
              <a:t>This is used for medium and large computers.  They are similar to the devices used in PC’s but have larger capacities</a:t>
            </a:r>
            <a:r>
              <a:rPr lang="en-US" dirty="0" smtClean="0"/>
              <a:t>.</a:t>
            </a:r>
            <a:endParaRPr lang="en-US" dirty="0"/>
          </a:p>
        </p:txBody>
      </p:sp>
    </p:spTree>
    <p:extLst>
      <p:ext uri="{BB962C8B-B14F-4D97-AF65-F5344CB8AC3E}">
        <p14:creationId xmlns:p14="http://schemas.microsoft.com/office/powerpoint/2010/main" val="246122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figure below illustrates the </a:t>
            </a:r>
            <a:r>
              <a:rPr lang="en-US" dirty="0" smtClean="0"/>
              <a:t>architecture: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391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67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ltLang="en-US"/>
              <a:t>Hardware Devices</a:t>
            </a:r>
          </a:p>
        </p:txBody>
      </p:sp>
      <p:sp>
        <p:nvSpPr>
          <p:cNvPr id="18436" name="Rectangle 4"/>
          <p:cNvSpPr>
            <a:spLocks noGrp="1" noChangeArrowheads="1"/>
          </p:cNvSpPr>
          <p:nvPr>
            <p:ph idx="1"/>
          </p:nvPr>
        </p:nvSpPr>
        <p:spPr/>
        <p:txBody>
          <a:bodyPr/>
          <a:lstStyle/>
          <a:p>
            <a:pPr>
              <a:buFont typeface="Wingdings" pitchFamily="2" charset="2"/>
              <a:buNone/>
            </a:pPr>
            <a:r>
              <a:rPr lang="en-US" altLang="en-US"/>
              <a:t> </a:t>
            </a:r>
          </a:p>
        </p:txBody>
      </p:sp>
      <p:sp>
        <p:nvSpPr>
          <p:cNvPr id="18437" name="tower"/>
          <p:cNvSpPr>
            <a:spLocks noEditPoints="1" noChangeArrowheads="1"/>
          </p:cNvSpPr>
          <p:nvPr/>
        </p:nvSpPr>
        <p:spPr bwMode="auto">
          <a:xfrm>
            <a:off x="4114800" y="3733800"/>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18438" name="monitor"/>
          <p:cNvSpPr>
            <a:spLocks noEditPoints="1" noChangeArrowheads="1"/>
          </p:cNvSpPr>
          <p:nvPr/>
        </p:nvSpPr>
        <p:spPr bwMode="auto">
          <a:xfrm>
            <a:off x="5486400" y="3429000"/>
            <a:ext cx="1295400" cy="142875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a:p>
        </p:txBody>
      </p:sp>
      <p:sp>
        <p:nvSpPr>
          <p:cNvPr id="18439" name="scanner1"/>
          <p:cNvSpPr>
            <a:spLocks noEditPoints="1" noChangeArrowheads="1"/>
          </p:cNvSpPr>
          <p:nvPr/>
        </p:nvSpPr>
        <p:spPr bwMode="auto">
          <a:xfrm>
            <a:off x="5410200" y="2362200"/>
            <a:ext cx="1447800" cy="533400"/>
          </a:xfrm>
          <a:custGeom>
            <a:avLst/>
            <a:gdLst>
              <a:gd name="T0" fmla="*/ 21600 w 21600"/>
              <a:gd name="T1" fmla="*/ 7200 h 21600"/>
              <a:gd name="T2" fmla="*/ 21600 w 21600"/>
              <a:gd name="T3" fmla="*/ 12695 h 21600"/>
              <a:gd name="T4" fmla="*/ 13925 w 21600"/>
              <a:gd name="T5" fmla="*/ 21600 h 21600"/>
              <a:gd name="T6" fmla="*/ 0 w 21600"/>
              <a:gd name="T7" fmla="*/ 11558 h 21600"/>
              <a:gd name="T8" fmla="*/ 0 w 21600"/>
              <a:gd name="T9" fmla="*/ 6063 h 21600"/>
              <a:gd name="T10" fmla="*/ 7456 w 21600"/>
              <a:gd name="T11" fmla="*/ 0 h 21600"/>
              <a:gd name="T12" fmla="*/ 18749 w 21600"/>
              <a:gd name="T13" fmla="*/ 947 h 21600"/>
              <a:gd name="T14" fmla="*/ 1425 w 21600"/>
              <a:gd name="T15" fmla="*/ 23068 h 21600"/>
              <a:gd name="T16" fmla="*/ 20312 w 21600"/>
              <a:gd name="T17" fmla="*/ 30932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5350" y="4547"/>
                </a:moveTo>
                <a:lnTo>
                  <a:pt x="21600" y="7200"/>
                </a:lnTo>
                <a:lnTo>
                  <a:pt x="21600" y="10800"/>
                </a:lnTo>
                <a:lnTo>
                  <a:pt x="21600" y="12695"/>
                </a:lnTo>
                <a:lnTo>
                  <a:pt x="13925" y="21600"/>
                </a:lnTo>
                <a:lnTo>
                  <a:pt x="10964" y="19326"/>
                </a:lnTo>
                <a:lnTo>
                  <a:pt x="0" y="11558"/>
                </a:lnTo>
                <a:lnTo>
                  <a:pt x="0" y="10800"/>
                </a:lnTo>
                <a:lnTo>
                  <a:pt x="0" y="6063"/>
                </a:lnTo>
                <a:lnTo>
                  <a:pt x="7456" y="0"/>
                </a:lnTo>
                <a:lnTo>
                  <a:pt x="8552" y="568"/>
                </a:lnTo>
                <a:lnTo>
                  <a:pt x="10964" y="568"/>
                </a:lnTo>
                <a:lnTo>
                  <a:pt x="18749" y="947"/>
                </a:lnTo>
                <a:lnTo>
                  <a:pt x="15350" y="4547"/>
                </a:lnTo>
                <a:close/>
              </a:path>
              <a:path w="21600" h="21600" extrusionOk="0">
                <a:moveTo>
                  <a:pt x="15350" y="4547"/>
                </a:moveTo>
                <a:lnTo>
                  <a:pt x="21600" y="7200"/>
                </a:lnTo>
                <a:lnTo>
                  <a:pt x="13925" y="15347"/>
                </a:lnTo>
                <a:lnTo>
                  <a:pt x="0" y="6063"/>
                </a:lnTo>
                <a:moveTo>
                  <a:pt x="8552" y="568"/>
                </a:moveTo>
                <a:lnTo>
                  <a:pt x="2083" y="6063"/>
                </a:lnTo>
                <a:lnTo>
                  <a:pt x="11951" y="7579"/>
                </a:lnTo>
                <a:lnTo>
                  <a:pt x="15350" y="4547"/>
                </a:lnTo>
                <a:moveTo>
                  <a:pt x="14254" y="5684"/>
                </a:moveTo>
                <a:lnTo>
                  <a:pt x="19078" y="7768"/>
                </a:lnTo>
                <a:lnTo>
                  <a:pt x="13815" y="13074"/>
                </a:lnTo>
                <a:lnTo>
                  <a:pt x="2083" y="6063"/>
                </a:lnTo>
                <a:moveTo>
                  <a:pt x="13925" y="21600"/>
                </a:moveTo>
                <a:lnTo>
                  <a:pt x="13925" y="20463"/>
                </a:lnTo>
                <a:lnTo>
                  <a:pt x="13925" y="16674"/>
                </a:lnTo>
                <a:lnTo>
                  <a:pt x="13925" y="15347"/>
                </a:lnTo>
              </a:path>
            </a:pathLst>
          </a:custGeom>
          <a:solidFill>
            <a:srgbClr val="FFFFCC"/>
          </a:solidFill>
          <a:ln w="9525">
            <a:solidFill>
              <a:srgbClr val="000000"/>
            </a:solidFill>
            <a:miter lim="800000"/>
            <a:headEnd/>
            <a:tailEnd/>
          </a:ln>
        </p:spPr>
        <p:txBody>
          <a:bodyPr/>
          <a:lstStyle/>
          <a:p>
            <a:endParaRPr lang="en-US"/>
          </a:p>
        </p:txBody>
      </p:sp>
      <p:sp>
        <p:nvSpPr>
          <p:cNvPr id="18440" name="cddrive"/>
          <p:cNvSpPr>
            <a:spLocks noEditPoints="1" noChangeArrowheads="1"/>
          </p:cNvSpPr>
          <p:nvPr/>
        </p:nvSpPr>
        <p:spPr bwMode="auto">
          <a:xfrm>
            <a:off x="7391400" y="2667000"/>
            <a:ext cx="609600" cy="53340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686 w 21600"/>
              <a:gd name="T9" fmla="*/ 23059 h 21600"/>
              <a:gd name="T10" fmla="*/ 21005 w 21600"/>
              <a:gd name="T11" fmla="*/ 30503 h 21600"/>
            </a:gdLst>
            <a:ahLst/>
            <a:cxnLst>
              <a:cxn ang="0">
                <a:pos x="T0" y="T1"/>
              </a:cxn>
              <a:cxn ang="0">
                <a:pos x="T2" y="T3"/>
              </a:cxn>
              <a:cxn ang="0">
                <a:pos x="T4" y="T5"/>
              </a:cxn>
              <a:cxn ang="0">
                <a:pos x="T6" y="T7"/>
              </a:cxn>
            </a:cxnLst>
            <a:rect l="T8" t="T9" r="T10" b="T11"/>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en-US"/>
          </a:p>
        </p:txBody>
      </p:sp>
      <p:sp>
        <p:nvSpPr>
          <p:cNvPr id="18441" name="printer2"/>
          <p:cNvSpPr>
            <a:spLocks noEditPoints="1" noChangeArrowheads="1"/>
          </p:cNvSpPr>
          <p:nvPr/>
        </p:nvSpPr>
        <p:spPr bwMode="auto">
          <a:xfrm>
            <a:off x="1295400" y="2590800"/>
            <a:ext cx="914400" cy="609600"/>
          </a:xfrm>
          <a:custGeom>
            <a:avLst/>
            <a:gdLst>
              <a:gd name="T0" fmla="*/ 10673 w 21600"/>
              <a:gd name="T1" fmla="*/ 0 h 21600"/>
              <a:gd name="T2" fmla="*/ 19186 w 21600"/>
              <a:gd name="T3" fmla="*/ 0 h 21600"/>
              <a:gd name="T4" fmla="*/ 21600 w 21600"/>
              <a:gd name="T5" fmla="*/ 4703 h 21600"/>
              <a:gd name="T6" fmla="*/ 21600 w 21600"/>
              <a:gd name="T7" fmla="*/ 10800 h 21600"/>
              <a:gd name="T8" fmla="*/ 21600 w 21600"/>
              <a:gd name="T9" fmla="*/ 16548 h 21600"/>
              <a:gd name="T10" fmla="*/ 18042 w 21600"/>
              <a:gd name="T11" fmla="*/ 21600 h 21600"/>
              <a:gd name="T12" fmla="*/ 10673 w 21600"/>
              <a:gd name="T13" fmla="*/ 21600 h 21600"/>
              <a:gd name="T14" fmla="*/ 3176 w 21600"/>
              <a:gd name="T15" fmla="*/ 21600 h 21600"/>
              <a:gd name="T16" fmla="*/ 0 w 21600"/>
              <a:gd name="T17" fmla="*/ 16548 h 21600"/>
              <a:gd name="T18" fmla="*/ 0 w 21600"/>
              <a:gd name="T19" fmla="*/ 10800 h 21600"/>
              <a:gd name="T20" fmla="*/ 0 w 21600"/>
              <a:gd name="T21" fmla="*/ 4703 h 21600"/>
              <a:gd name="T22" fmla="*/ 2414 w 21600"/>
              <a:gd name="T23" fmla="*/ 0 h 21600"/>
              <a:gd name="T24" fmla="*/ 1397 w 21600"/>
              <a:gd name="T25" fmla="*/ 23298 h 21600"/>
              <a:gd name="T26" fmla="*/ 20266 w 21600"/>
              <a:gd name="T27" fmla="*/ 311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headEnd/>
            <a:tailEnd/>
          </a:ln>
        </p:spPr>
        <p:txBody>
          <a:bodyPr/>
          <a:lstStyle/>
          <a:p>
            <a:endParaRPr lang="en-US"/>
          </a:p>
        </p:txBody>
      </p:sp>
      <p:pic>
        <p:nvPicPr>
          <p:cNvPr id="18442" name="Picture 10" descr="MCj039848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5257800"/>
            <a:ext cx="1219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8444" name="Picture 12" descr="MCj023785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5029200"/>
            <a:ext cx="533400" cy="457200"/>
          </a:xfrm>
          <a:prstGeom prst="rect">
            <a:avLst/>
          </a:prstGeom>
          <a:noFill/>
          <a:extLst>
            <a:ext uri="{909E8E84-426E-40DD-AFC4-6F175D3DCCD1}">
              <a14:hiddenFill xmlns:a14="http://schemas.microsoft.com/office/drawing/2010/main">
                <a:solidFill>
                  <a:srgbClr val="FFFFFF"/>
                </a:solidFill>
              </a14:hiddenFill>
            </a:ext>
          </a:extLst>
        </p:spPr>
      </p:pic>
      <p:sp>
        <p:nvSpPr>
          <p:cNvPr id="18446" name="Line 14"/>
          <p:cNvSpPr>
            <a:spLocks noChangeShapeType="1"/>
          </p:cNvSpPr>
          <p:nvPr/>
        </p:nvSpPr>
        <p:spPr bwMode="auto">
          <a:xfrm>
            <a:off x="2209800" y="27432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4648200" y="2743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4648200" y="2743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4648200" y="3505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a:off x="5562600" y="3505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19"/>
          <p:cNvSpPr>
            <a:spLocks noChangeShapeType="1"/>
          </p:cNvSpPr>
          <p:nvPr/>
        </p:nvSpPr>
        <p:spPr bwMode="auto">
          <a:xfrm>
            <a:off x="4648200" y="3657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0"/>
          <p:cNvSpPr>
            <a:spLocks noChangeShapeType="1"/>
          </p:cNvSpPr>
          <p:nvPr/>
        </p:nvSpPr>
        <p:spPr bwMode="auto">
          <a:xfrm>
            <a:off x="5181600" y="36576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1"/>
          <p:cNvSpPr>
            <a:spLocks noChangeShapeType="1"/>
          </p:cNvSpPr>
          <p:nvPr/>
        </p:nvSpPr>
        <p:spPr bwMode="auto">
          <a:xfrm>
            <a:off x="5181600" y="5410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2"/>
          <p:cNvSpPr>
            <a:spLocks noChangeShapeType="1"/>
          </p:cNvSpPr>
          <p:nvPr/>
        </p:nvSpPr>
        <p:spPr bwMode="auto">
          <a:xfrm>
            <a:off x="4648200" y="29718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23"/>
          <p:cNvSpPr>
            <a:spLocks noChangeShapeType="1"/>
          </p:cNvSpPr>
          <p:nvPr/>
        </p:nvSpPr>
        <p:spPr bwMode="auto">
          <a:xfrm>
            <a:off x="4648200" y="32004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24"/>
          <p:cNvSpPr>
            <a:spLocks noChangeShapeType="1"/>
          </p:cNvSpPr>
          <p:nvPr/>
        </p:nvSpPr>
        <p:spPr bwMode="auto">
          <a:xfrm>
            <a:off x="7239000" y="3200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Text Box 25"/>
          <p:cNvSpPr txBox="1">
            <a:spLocks noChangeArrowheads="1"/>
          </p:cNvSpPr>
          <p:nvPr/>
        </p:nvSpPr>
        <p:spPr bwMode="auto">
          <a:xfrm>
            <a:off x="2667000" y="4800600"/>
            <a:ext cx="1392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System Unit</a:t>
            </a:r>
          </a:p>
        </p:txBody>
      </p:sp>
      <p:sp>
        <p:nvSpPr>
          <p:cNvPr id="18458" name="Text Box 26"/>
          <p:cNvSpPr txBox="1">
            <a:spLocks noChangeArrowheads="1"/>
          </p:cNvSpPr>
          <p:nvPr/>
        </p:nvSpPr>
        <p:spPr bwMode="auto">
          <a:xfrm>
            <a:off x="1066800" y="3200400"/>
            <a:ext cx="1619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Printer</a:t>
            </a:r>
          </a:p>
          <a:p>
            <a:pPr algn="ctr"/>
            <a:r>
              <a:rPr lang="en-US" altLang="en-US"/>
              <a:t>Output Device</a:t>
            </a:r>
          </a:p>
          <a:p>
            <a:pPr algn="ctr"/>
            <a:r>
              <a:rPr lang="en-US" altLang="en-US"/>
              <a:t>  Peripheral</a:t>
            </a:r>
          </a:p>
        </p:txBody>
      </p:sp>
      <p:sp>
        <p:nvSpPr>
          <p:cNvPr id="18459" name="Text Box 27"/>
          <p:cNvSpPr txBox="1">
            <a:spLocks noChangeArrowheads="1"/>
          </p:cNvSpPr>
          <p:nvPr/>
        </p:nvSpPr>
        <p:spPr bwMode="auto">
          <a:xfrm>
            <a:off x="6994525" y="5822950"/>
            <a:ext cx="1619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Monitor</a:t>
            </a:r>
          </a:p>
          <a:p>
            <a:pPr algn="ctr"/>
            <a:r>
              <a:rPr lang="en-US" altLang="en-US"/>
              <a:t>Output Device</a:t>
            </a:r>
          </a:p>
          <a:p>
            <a:pPr algn="ctr"/>
            <a:r>
              <a:rPr lang="en-US" altLang="en-US"/>
              <a:t>  Peripheral</a:t>
            </a:r>
          </a:p>
        </p:txBody>
      </p:sp>
      <p:sp>
        <p:nvSpPr>
          <p:cNvPr id="18460" name="Line 28"/>
          <p:cNvSpPr>
            <a:spLocks noChangeShapeType="1"/>
          </p:cNvSpPr>
          <p:nvPr/>
        </p:nvSpPr>
        <p:spPr bwMode="auto">
          <a:xfrm>
            <a:off x="6324600" y="4648200"/>
            <a:ext cx="8382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Text Box 29"/>
          <p:cNvSpPr txBox="1">
            <a:spLocks noChangeArrowheads="1"/>
          </p:cNvSpPr>
          <p:nvPr/>
        </p:nvSpPr>
        <p:spPr bwMode="auto">
          <a:xfrm>
            <a:off x="4403725" y="62039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 Device</a:t>
            </a:r>
          </a:p>
        </p:txBody>
      </p:sp>
      <p:sp>
        <p:nvSpPr>
          <p:cNvPr id="18462" name="Line 30"/>
          <p:cNvSpPr>
            <a:spLocks noChangeShapeType="1"/>
          </p:cNvSpPr>
          <p:nvPr/>
        </p:nvSpPr>
        <p:spPr bwMode="auto">
          <a:xfrm flipH="1">
            <a:off x="5638800" y="5715000"/>
            <a:ext cx="60960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4" name="Line 32"/>
          <p:cNvSpPr>
            <a:spLocks noChangeShapeType="1"/>
          </p:cNvSpPr>
          <p:nvPr/>
        </p:nvSpPr>
        <p:spPr bwMode="auto">
          <a:xfrm flipH="1">
            <a:off x="5791200" y="5181600"/>
            <a:ext cx="1295400" cy="1143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5" name="Text Box 33"/>
          <p:cNvSpPr txBox="1">
            <a:spLocks noChangeArrowheads="1"/>
          </p:cNvSpPr>
          <p:nvPr/>
        </p:nvSpPr>
        <p:spPr bwMode="auto">
          <a:xfrm>
            <a:off x="8061325" y="2622550"/>
            <a:ext cx="96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Storage</a:t>
            </a:r>
          </a:p>
          <a:p>
            <a:r>
              <a:rPr lang="en-US" altLang="en-US"/>
              <a:t>Device</a:t>
            </a:r>
          </a:p>
        </p:txBody>
      </p:sp>
      <p:sp>
        <p:nvSpPr>
          <p:cNvPr id="18467" name="Text Box 35"/>
          <p:cNvSpPr txBox="1">
            <a:spLocks noChangeArrowheads="1"/>
          </p:cNvSpPr>
          <p:nvPr/>
        </p:nvSpPr>
        <p:spPr bwMode="auto">
          <a:xfrm>
            <a:off x="6308725" y="18605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 Device</a:t>
            </a:r>
          </a:p>
        </p:txBody>
      </p:sp>
    </p:spTree>
    <p:extLst>
      <p:ext uri="{BB962C8B-B14F-4D97-AF65-F5344CB8AC3E}">
        <p14:creationId xmlns:p14="http://schemas.microsoft.com/office/powerpoint/2010/main" val="1722893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Peripheral devices</a:t>
            </a:r>
            <a:br>
              <a:rPr lang="en-US" b="1" dirty="0" smtClean="0"/>
            </a:br>
            <a:endParaRPr lang="en-US" dirty="0"/>
          </a:p>
        </p:txBody>
      </p:sp>
      <p:sp>
        <p:nvSpPr>
          <p:cNvPr id="3" name="Content Placeholder 2"/>
          <p:cNvSpPr>
            <a:spLocks noGrp="1"/>
          </p:cNvSpPr>
          <p:nvPr>
            <p:ph idx="1"/>
          </p:nvPr>
        </p:nvSpPr>
        <p:spPr>
          <a:xfrm>
            <a:off x="76200" y="1219200"/>
            <a:ext cx="8839200" cy="5486400"/>
          </a:xfrm>
        </p:spPr>
        <p:txBody>
          <a:bodyPr>
            <a:normAutofit fontScale="92500"/>
          </a:bodyPr>
          <a:lstStyle/>
          <a:p>
            <a:r>
              <a:rPr lang="en-US" dirty="0" smtClean="0"/>
              <a:t>These </a:t>
            </a:r>
            <a:r>
              <a:rPr lang="en-US" dirty="0"/>
              <a:t>are equipment that are used with the computer but are not integral part of it. They include printers, keyboards, monitors, mice, disk drives.</a:t>
            </a:r>
          </a:p>
          <a:p>
            <a:pPr marL="514350" indent="-514350">
              <a:buFont typeface="+mj-lt"/>
              <a:buAutoNum type="arabicPeriod"/>
            </a:pPr>
            <a:r>
              <a:rPr lang="en-US" b="1" u="sng" dirty="0" smtClean="0"/>
              <a:t>Input </a:t>
            </a:r>
            <a:r>
              <a:rPr lang="en-US" b="1" u="sng" dirty="0"/>
              <a:t>Devices</a:t>
            </a:r>
            <a:endParaRPr lang="en-US" b="1" dirty="0"/>
          </a:p>
          <a:p>
            <a:r>
              <a:rPr lang="en-US" dirty="0"/>
              <a:t>Input refers to the process of entering programs, commands, user responses and data into main memory. The most common input devices are</a:t>
            </a:r>
            <a:r>
              <a:rPr lang="en-US" dirty="0" smtClean="0"/>
              <a:t>:</a:t>
            </a:r>
            <a:endParaRPr lang="en-US" dirty="0"/>
          </a:p>
          <a:p>
            <a:pPr marL="514350" lvl="0" indent="-514350">
              <a:buFont typeface="+mj-lt"/>
              <a:buAutoNum type="alphaLcPeriod"/>
            </a:pPr>
            <a:r>
              <a:rPr lang="en-US" b="1" dirty="0"/>
              <a:t>Keyboard</a:t>
            </a:r>
            <a:r>
              <a:rPr lang="en-US" dirty="0"/>
              <a:t>:</a:t>
            </a:r>
          </a:p>
          <a:p>
            <a:r>
              <a:rPr lang="en-US" dirty="0"/>
              <a:t>Users input data to a computer by pressing the keys on the keyboard.   As the user enters the data on the Keyboard it displays on the screen.   </a:t>
            </a:r>
          </a:p>
        </p:txBody>
      </p:sp>
    </p:spTree>
    <p:extLst>
      <p:ext uri="{BB962C8B-B14F-4D97-AF65-F5344CB8AC3E}">
        <p14:creationId xmlns:p14="http://schemas.microsoft.com/office/powerpoint/2010/main" val="183508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Keys on A Keyboard:-</a:t>
            </a:r>
            <a:br>
              <a:rPr lang="en-US" b="1" dirty="0" smtClean="0"/>
            </a:br>
            <a:endParaRPr lang="en-US" b="1" dirty="0"/>
          </a:p>
        </p:txBody>
      </p:sp>
      <p:sp>
        <p:nvSpPr>
          <p:cNvPr id="3" name="Content Placeholder 2"/>
          <p:cNvSpPr>
            <a:spLocks noGrp="1"/>
          </p:cNvSpPr>
          <p:nvPr>
            <p:ph idx="1"/>
          </p:nvPr>
        </p:nvSpPr>
        <p:spPr>
          <a:xfrm>
            <a:off x="0" y="1219200"/>
            <a:ext cx="8686800" cy="5410200"/>
          </a:xfrm>
        </p:spPr>
        <p:txBody>
          <a:bodyPr>
            <a:normAutofit/>
          </a:bodyPr>
          <a:lstStyle/>
          <a:p>
            <a:pPr lvl="0"/>
            <a:r>
              <a:rPr lang="en-US" b="1" dirty="0"/>
              <a:t>The function keys </a:t>
            </a:r>
            <a:r>
              <a:rPr lang="en-US" dirty="0"/>
              <a:t>labeled with letters F1 - F12. Which perform different tasks depending on the software program you are using.</a:t>
            </a:r>
          </a:p>
          <a:p>
            <a:pPr lvl="0"/>
            <a:r>
              <a:rPr lang="en-US" b="1" dirty="0"/>
              <a:t>The arrow keys/cursor control keys </a:t>
            </a:r>
            <a:r>
              <a:rPr lang="en-US" dirty="0"/>
              <a:t>used to move the cursor.</a:t>
            </a:r>
          </a:p>
          <a:p>
            <a:pPr lvl="0"/>
            <a:r>
              <a:rPr lang="en-US" b="1" dirty="0"/>
              <a:t>The Data Keys </a:t>
            </a:r>
            <a:r>
              <a:rPr lang="en-US" dirty="0"/>
              <a:t>used to enter the letters</a:t>
            </a:r>
            <a:r>
              <a:rPr lang="en-US" dirty="0" smtClean="0"/>
              <a:t>, numbers </a:t>
            </a:r>
            <a:r>
              <a:rPr lang="en-US" dirty="0"/>
              <a:t>and symbols.</a:t>
            </a:r>
          </a:p>
          <a:p>
            <a:pPr lvl="0"/>
            <a:r>
              <a:rPr lang="en-US" b="1" dirty="0"/>
              <a:t>Special purpose keys </a:t>
            </a:r>
            <a:r>
              <a:rPr lang="en-US" dirty="0"/>
              <a:t>e.g. Backspace, Del. </a:t>
            </a:r>
            <a:r>
              <a:rPr lang="fr-FR" dirty="0"/>
              <a:t>Shift, Alt., Ctrl, Enter ,</a:t>
            </a:r>
            <a:r>
              <a:rPr lang="fr-FR" dirty="0" err="1"/>
              <a:t>Esc</a:t>
            </a:r>
            <a:r>
              <a:rPr lang="fr-FR" dirty="0"/>
              <a:t>., Pause etc.</a:t>
            </a:r>
            <a:endParaRPr lang="en-US" dirty="0"/>
          </a:p>
          <a:p>
            <a:endParaRPr lang="en-US" dirty="0"/>
          </a:p>
        </p:txBody>
      </p:sp>
    </p:spTree>
    <p:extLst>
      <p:ext uri="{BB962C8B-B14F-4D97-AF65-F5344CB8AC3E}">
        <p14:creationId xmlns:p14="http://schemas.microsoft.com/office/powerpoint/2010/main" val="1578937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most common input devices </a:t>
            </a:r>
            <a:r>
              <a:rPr lang="en-US" sz="3600" b="1" dirty="0" err="1" smtClean="0"/>
              <a:t>Cont</a:t>
            </a:r>
            <a:r>
              <a:rPr lang="en-US" sz="3600" b="1" dirty="0" smtClean="0"/>
              <a:t>’</a:t>
            </a:r>
            <a:endParaRPr lang="en-US" sz="3600" b="1" dirty="0"/>
          </a:p>
        </p:txBody>
      </p:sp>
      <p:sp>
        <p:nvSpPr>
          <p:cNvPr id="3" name="Content Placeholder 2"/>
          <p:cNvSpPr>
            <a:spLocks noGrp="1"/>
          </p:cNvSpPr>
          <p:nvPr>
            <p:ph idx="1"/>
          </p:nvPr>
        </p:nvSpPr>
        <p:spPr>
          <a:xfrm>
            <a:off x="152400" y="1295400"/>
            <a:ext cx="8839200" cy="5410200"/>
          </a:xfrm>
        </p:spPr>
        <p:txBody>
          <a:bodyPr>
            <a:normAutofit fontScale="77500" lnSpcReduction="20000"/>
          </a:bodyPr>
          <a:lstStyle/>
          <a:p>
            <a:pPr marL="514350" lvl="0" indent="-514350">
              <a:buFont typeface="+mj-lt"/>
              <a:buAutoNum type="alphaLcPeriod" startAt="2"/>
            </a:pPr>
            <a:r>
              <a:rPr lang="en-US" b="1" dirty="0"/>
              <a:t>Mouse</a:t>
            </a:r>
            <a:endParaRPr lang="en-US" dirty="0"/>
          </a:p>
          <a:p>
            <a:r>
              <a:rPr lang="en-US" dirty="0"/>
              <a:t>This is a small lightweight device that easily fits in the palm of your hand. Software programs designed to use mouse display a mouse pointer on the screen.  The pointer may be an arrow, small rectangle, an I-beam or even a hand with a pointed finger</a:t>
            </a:r>
            <a:r>
              <a:rPr lang="en-US" dirty="0" smtClean="0"/>
              <a:t>.</a:t>
            </a:r>
            <a:r>
              <a:rPr lang="en-US" dirty="0"/>
              <a:t> </a:t>
            </a:r>
          </a:p>
          <a:p>
            <a:r>
              <a:rPr lang="en-US" dirty="0"/>
              <a:t>To move the pointer, you gently slide the mouse around the mouse pad.  Mouse has a language of its own.</a:t>
            </a:r>
          </a:p>
          <a:p>
            <a:pPr marL="514350" lvl="0" indent="-514350">
              <a:buFont typeface="+mj-lt"/>
              <a:buAutoNum type="alphaLcPeriod" startAt="3"/>
            </a:pPr>
            <a:r>
              <a:rPr lang="en-US" b="1" dirty="0"/>
              <a:t>Trackball </a:t>
            </a:r>
            <a:endParaRPr lang="en-US" dirty="0"/>
          </a:p>
          <a:p>
            <a:r>
              <a:rPr lang="en-US" dirty="0"/>
              <a:t>It is a pointing device that is used as an alternative to a mouse.  You roll the ball to position the pointer on the screen.  Unlike the mouse, a trackball doesn’t move on the desk and therefore requires less space.</a:t>
            </a:r>
          </a:p>
          <a:p>
            <a:pPr marL="514350" indent="-514350">
              <a:buFont typeface="+mj-lt"/>
              <a:buAutoNum type="alphaLcPeriod" startAt="4"/>
            </a:pPr>
            <a:r>
              <a:rPr lang="en-US" dirty="0"/>
              <a:t> </a:t>
            </a:r>
            <a:r>
              <a:rPr lang="en-US" b="1" dirty="0" smtClean="0"/>
              <a:t>Scanners</a:t>
            </a:r>
            <a:endParaRPr lang="en-US" dirty="0" smtClean="0"/>
          </a:p>
          <a:p>
            <a:r>
              <a:rPr lang="en-US" dirty="0" smtClean="0"/>
              <a:t>Scanners </a:t>
            </a:r>
            <a:r>
              <a:rPr lang="en-US" dirty="0"/>
              <a:t>convert texts, characters or images into a form that can be processed by the computer</a:t>
            </a:r>
          </a:p>
        </p:txBody>
      </p:sp>
    </p:spTree>
    <p:extLst>
      <p:ext uri="{BB962C8B-B14F-4D97-AF65-F5344CB8AC3E}">
        <p14:creationId xmlns:p14="http://schemas.microsoft.com/office/powerpoint/2010/main" val="415393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input devices include</a:t>
            </a:r>
            <a:br>
              <a:rPr lang="en-US" b="1" dirty="0" smtClean="0"/>
            </a:br>
            <a:endParaRPr lang="en-US" b="1" dirty="0"/>
          </a:p>
        </p:txBody>
      </p:sp>
      <p:sp>
        <p:nvSpPr>
          <p:cNvPr id="3" name="Content Placeholder 2"/>
          <p:cNvSpPr>
            <a:spLocks noGrp="1"/>
          </p:cNvSpPr>
          <p:nvPr>
            <p:ph idx="1"/>
          </p:nvPr>
        </p:nvSpPr>
        <p:spPr/>
        <p:txBody>
          <a:bodyPr>
            <a:normAutofit/>
          </a:bodyPr>
          <a:lstStyle/>
          <a:p>
            <a:pPr marL="514350" lvl="0" indent="-514350">
              <a:buFont typeface="+mj-lt"/>
              <a:buAutoNum type="alphaLcPeriod" startAt="5"/>
            </a:pPr>
            <a:r>
              <a:rPr lang="en-US" b="1" dirty="0" smtClean="0"/>
              <a:t>Touch </a:t>
            </a:r>
            <a:r>
              <a:rPr lang="en-US" b="1" dirty="0"/>
              <a:t>screens</a:t>
            </a:r>
          </a:p>
          <a:p>
            <a:pPr marL="514350" lvl="0" indent="-514350">
              <a:buFont typeface="+mj-lt"/>
              <a:buAutoNum type="alphaLcPeriod" startAt="5"/>
            </a:pPr>
            <a:r>
              <a:rPr lang="en-US" b="1" dirty="0"/>
              <a:t>Graphic input</a:t>
            </a:r>
          </a:p>
          <a:p>
            <a:pPr marL="514350" lvl="0" indent="-514350">
              <a:buFont typeface="+mj-lt"/>
              <a:buAutoNum type="alphaLcPeriod" startAt="5"/>
            </a:pPr>
            <a:r>
              <a:rPr lang="en-US" b="1" dirty="0"/>
              <a:t>Optical character reader (OCR)</a:t>
            </a:r>
          </a:p>
          <a:p>
            <a:pPr marL="514350" lvl="0" indent="-514350">
              <a:buFont typeface="+mj-lt"/>
              <a:buAutoNum type="alphaLcPeriod" startAt="5"/>
            </a:pPr>
            <a:r>
              <a:rPr lang="en-US" b="1" dirty="0"/>
              <a:t>Optical mark reader (OMR)</a:t>
            </a:r>
          </a:p>
          <a:p>
            <a:pPr marL="514350" lvl="0" indent="-514350">
              <a:buFont typeface="+mj-lt"/>
              <a:buAutoNum type="alphaLcPeriod" startAt="5"/>
            </a:pPr>
            <a:r>
              <a:rPr lang="en-US" b="1" dirty="0"/>
              <a:t>Magnetic ink character recognition (</a:t>
            </a:r>
            <a:r>
              <a:rPr lang="en-US" b="1" dirty="0" smtClean="0"/>
              <a:t>MICR)</a:t>
            </a:r>
          </a:p>
          <a:p>
            <a:pPr marL="514350" lvl="0" indent="-514350">
              <a:buFont typeface="+mj-lt"/>
              <a:buAutoNum type="alphaLcPeriod" startAt="5"/>
            </a:pPr>
            <a:r>
              <a:rPr lang="en-US" b="1" dirty="0" smtClean="0"/>
              <a:t>Microphones – </a:t>
            </a:r>
            <a:r>
              <a:rPr lang="en-US" dirty="0" smtClean="0"/>
              <a:t>For inputting sound/ Voice</a:t>
            </a:r>
          </a:p>
          <a:p>
            <a:pPr marL="514350" lvl="0" indent="-514350">
              <a:buFont typeface="+mj-lt"/>
              <a:buAutoNum type="alphaLcPeriod" startAt="5"/>
            </a:pPr>
            <a:r>
              <a:rPr lang="en-US" b="1" dirty="0" smtClean="0"/>
              <a:t>Cameras – </a:t>
            </a:r>
            <a:r>
              <a:rPr lang="en-US" dirty="0" smtClean="0"/>
              <a:t>For capturing pictures and images</a:t>
            </a:r>
            <a:endParaRPr lang="en-US" b="1" dirty="0"/>
          </a:p>
        </p:txBody>
      </p:sp>
    </p:spTree>
    <p:extLst>
      <p:ext uri="{BB962C8B-B14F-4D97-AF65-F5344CB8AC3E}">
        <p14:creationId xmlns:p14="http://schemas.microsoft.com/office/powerpoint/2010/main" val="227930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TotalTime>
  <Words>2040</Words>
  <Application>Microsoft Office PowerPoint</Application>
  <PresentationFormat>On-screen Show (4:3)</PresentationFormat>
  <Paragraphs>245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Tahoma</vt:lpstr>
      <vt:lpstr>Wingdings</vt:lpstr>
      <vt:lpstr>Office Theme</vt:lpstr>
      <vt:lpstr>PowerPoint Presentation</vt:lpstr>
      <vt:lpstr>Computer System Components </vt:lpstr>
      <vt:lpstr>Computer Architecture</vt:lpstr>
      <vt:lpstr>The figure below illustrates the architecture:</vt:lpstr>
      <vt:lpstr>Hardware Devices</vt:lpstr>
      <vt:lpstr> Peripheral devices </vt:lpstr>
      <vt:lpstr> Keys on A Keyboard:- </vt:lpstr>
      <vt:lpstr>The most common input devices Cont’</vt:lpstr>
      <vt:lpstr>Other input devices include </vt:lpstr>
      <vt:lpstr>The System Unit </vt:lpstr>
      <vt:lpstr>Inside the System Unit</vt:lpstr>
      <vt:lpstr>PowerPoint Presentation</vt:lpstr>
      <vt:lpstr>Memory</vt:lpstr>
      <vt:lpstr>Memory</vt:lpstr>
      <vt:lpstr>Functions of the RAM</vt:lpstr>
      <vt:lpstr>RAM capacity</vt:lpstr>
      <vt:lpstr>Read Only Memory (ROM)</vt:lpstr>
      <vt:lpstr>Types of ROM</vt:lpstr>
      <vt:lpstr>Virtual Memory</vt:lpstr>
      <vt:lpstr>CMOS Memory</vt:lpstr>
      <vt:lpstr>Memory</vt:lpstr>
      <vt:lpstr>The Central Processing Unit (CPU)</vt:lpstr>
      <vt:lpstr>CPU Architecture</vt:lpstr>
      <vt:lpstr>Factors that influence the CPU Performance</vt:lpstr>
      <vt:lpstr>PowerPoint Presentation</vt:lpstr>
      <vt:lpstr>Output Devices</vt:lpstr>
      <vt:lpstr>Printers</vt:lpstr>
      <vt:lpstr>Classifying Printers By their Speed</vt:lpstr>
      <vt:lpstr>Types of Printers</vt:lpstr>
      <vt:lpstr>PowerPoint Presentation</vt:lpstr>
      <vt:lpstr>PowerPoint Presentation</vt:lpstr>
      <vt:lpstr>Others</vt:lpstr>
      <vt:lpstr>The Monitor (The Screen)</vt:lpstr>
      <vt:lpstr>Monitors</vt:lpstr>
      <vt:lpstr>Other Outputting Devices</vt:lpstr>
      <vt:lpstr> Auxiliary/Secondary Storage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dc:creator>
  <cp:lastModifiedBy>KAJE DAVID MURITHI</cp:lastModifiedBy>
  <cp:revision>89</cp:revision>
  <dcterms:created xsi:type="dcterms:W3CDTF">2008-12-18T17:11:12Z</dcterms:created>
  <dcterms:modified xsi:type="dcterms:W3CDTF">2020-05-21T08:23:36Z</dcterms:modified>
</cp:coreProperties>
</file>