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87" r:id="rId5"/>
    <p:sldMasterId id="2147484716" r:id="rId6"/>
    <p:sldMasterId id="2147484792" r:id="rId7"/>
    <p:sldMasterId id="2147484796" r:id="rId8"/>
    <p:sldMasterId id="2147484816" r:id="rId9"/>
    <p:sldMasterId id="2147484825" r:id="rId10"/>
    <p:sldMasterId id="2147484849" r:id="rId11"/>
  </p:sldMasterIdLst>
  <p:notesMasterIdLst>
    <p:notesMasterId r:id="rId37"/>
  </p:notesMasterIdLst>
  <p:handoutMasterIdLst>
    <p:handoutMasterId r:id="rId38"/>
  </p:handoutMasterIdLst>
  <p:sldIdLst>
    <p:sldId id="1543" r:id="rId12"/>
    <p:sldId id="1622" r:id="rId13"/>
    <p:sldId id="1595" r:id="rId14"/>
    <p:sldId id="1596" r:id="rId15"/>
    <p:sldId id="1545" r:id="rId16"/>
    <p:sldId id="1615" r:id="rId17"/>
    <p:sldId id="1581" r:id="rId18"/>
    <p:sldId id="1597" r:id="rId19"/>
    <p:sldId id="1598" r:id="rId20"/>
    <p:sldId id="1616" r:id="rId21"/>
    <p:sldId id="1599" r:id="rId22"/>
    <p:sldId id="1600" r:id="rId23"/>
    <p:sldId id="1617" r:id="rId24"/>
    <p:sldId id="1587" r:id="rId25"/>
    <p:sldId id="1605" r:id="rId26"/>
    <p:sldId id="1606" r:id="rId27"/>
    <p:sldId id="1614" r:id="rId28"/>
    <p:sldId id="1608" r:id="rId29"/>
    <p:sldId id="1620" r:id="rId30"/>
    <p:sldId id="1610" r:id="rId31"/>
    <p:sldId id="1621" r:id="rId32"/>
    <p:sldId id="1619" r:id="rId33"/>
    <p:sldId id="1603" r:id="rId34"/>
    <p:sldId id="1602" r:id="rId35"/>
    <p:sldId id="1579" r:id="rId36"/>
  </p:sldIdLst>
  <p:sldSz cx="12188825" cy="6858000"/>
  <p:notesSz cx="7010400" cy="9296400"/>
  <p:defaultTex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 minutes" id="{9506B022-2610-473D-9FAA-0AF6330CAD4F}">
          <p14:sldIdLst>
            <p14:sldId id="1543"/>
            <p14:sldId id="1622"/>
            <p14:sldId id="1595"/>
            <p14:sldId id="1596"/>
            <p14:sldId id="1545"/>
            <p14:sldId id="1615"/>
            <p14:sldId id="1581"/>
            <p14:sldId id="1597"/>
            <p14:sldId id="1598"/>
            <p14:sldId id="1616"/>
            <p14:sldId id="1599"/>
            <p14:sldId id="1600"/>
            <p14:sldId id="1617"/>
            <p14:sldId id="1587"/>
            <p14:sldId id="1605"/>
            <p14:sldId id="1606"/>
            <p14:sldId id="1614"/>
            <p14:sldId id="1608"/>
            <p14:sldId id="1620"/>
            <p14:sldId id="1610"/>
            <p14:sldId id="1621"/>
            <p14:sldId id="1619"/>
            <p14:sldId id="1603"/>
            <p14:sldId id="1602"/>
            <p14:sldId id="1579"/>
          </p14:sldIdLst>
        </p14:section>
      </p14:sectionLst>
    </p:ext>
    <p:ext uri="{EFAFB233-063F-42B5-8137-9DF3F51BA10A}">
      <p15:sldGuideLst xmlns:p15="http://schemas.microsoft.com/office/powerpoint/2012/main">
        <p15:guide id="1" orient="horz" pos="1195">
          <p15:clr>
            <a:srgbClr val="A4A3A4"/>
          </p15:clr>
        </p15:guide>
        <p15:guide id="2" pos="3839">
          <p15:clr>
            <a:srgbClr val="A4A3A4"/>
          </p15:clr>
        </p15:guide>
        <p15:guide id="3" pos="186">
          <p15:clr>
            <a:srgbClr val="A4A3A4"/>
          </p15:clr>
        </p15:guide>
        <p15:guide id="4" pos="7515">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2DA5FF"/>
    <a:srgbClr val="7FBA00"/>
    <a:srgbClr val="1D4380"/>
    <a:srgbClr val="1A1A1A"/>
    <a:srgbClr val="000000"/>
    <a:srgbClr val="0072C6"/>
    <a:srgbClr val="007AD6"/>
    <a:srgbClr val="FFFFFF"/>
    <a:srgbClr val="5D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60813" autoAdjust="0"/>
  </p:normalViewPr>
  <p:slideViewPr>
    <p:cSldViewPr>
      <p:cViewPr varScale="1">
        <p:scale>
          <a:sx n="54" d="100"/>
          <a:sy n="54" d="100"/>
        </p:scale>
        <p:origin x="1788" y="66"/>
      </p:cViewPr>
      <p:guideLst>
        <p:guide orient="horz" pos="1195"/>
        <p:guide pos="3839"/>
        <p:guide pos="186"/>
        <p:guide pos="7515"/>
      </p:guideLst>
    </p:cSldViewPr>
  </p:slideViewPr>
  <p:outlineViewPr>
    <p:cViewPr>
      <p:scale>
        <a:sx n="33" d="100"/>
        <a:sy n="33" d="100"/>
      </p:scale>
      <p:origin x="0" y="0"/>
    </p:cViewPr>
  </p:outlineViewPr>
  <p:notesTextViewPr>
    <p:cViewPr>
      <p:scale>
        <a:sx n="3" d="2"/>
        <a:sy n="3" d="2"/>
      </p:scale>
      <p:origin x="0" y="0"/>
    </p:cViewPr>
  </p:notesTextViewPr>
  <p:sorterViewPr>
    <p:cViewPr>
      <p:scale>
        <a:sx n="53" d="100"/>
        <a:sy n="53" d="100"/>
      </p:scale>
      <p:origin x="0" y="0"/>
    </p:cViewPr>
  </p:sorterViewPr>
  <p:notesViewPr>
    <p:cSldViewPr showGuides="1">
      <p:cViewPr varScale="1">
        <p:scale>
          <a:sx n="63" d="100"/>
          <a:sy n="63" d="100"/>
        </p:scale>
        <p:origin x="3115" y="29"/>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commentAuthors" Target="commentAuthors.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9" y="0"/>
            <a:ext cx="3037840" cy="464820"/>
          </a:xfrm>
          <a:prstGeom prst="rect">
            <a:avLst/>
          </a:prstGeom>
        </p:spPr>
        <p:txBody>
          <a:bodyPr vert="horz" lIns="93175" tIns="46587" rIns="93175" bIns="46587" rtlCol="0"/>
          <a:lstStyle>
            <a:lvl1pPr algn="r">
              <a:defRPr sz="1200"/>
            </a:lvl1pPr>
          </a:lstStyle>
          <a:p>
            <a:fld id="{7B22242A-0727-46E8-9D2C-7C53C71231AC}" type="datetime8">
              <a:rPr lang="en-US" smtClean="0">
                <a:latin typeface="Segoe UI" pitchFamily="34" charset="0"/>
              </a:rPr>
              <a:t>16-Dec-15 08:03</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4"/>
          </a:xfrm>
          <a:prstGeom prst="rect">
            <a:avLst/>
          </a:prstGeom>
        </p:spPr>
        <p:txBody>
          <a:bodyPr vert="horz" lIns="93175" tIns="46587" rIns="93175" bIns="46587" rtlCol="0" anchor="b"/>
          <a:lstStyle>
            <a:lvl1pPr algn="l">
              <a:defRPr sz="1200"/>
            </a:lvl1pPr>
          </a:lstStyle>
          <a:p>
            <a:pPr marL="406020" defTabSz="931436"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12104" y="8829967"/>
            <a:ext cx="1096673" cy="464820"/>
          </a:xfrm>
          <a:prstGeom prst="rect">
            <a:avLst/>
          </a:prstGeom>
        </p:spPr>
        <p:txBody>
          <a:bodyPr vert="horz" lIns="93175" tIns="46587" rIns="93175" bIns="46587"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5" tIns="46587" rIns="93175" bIns="46587" rtlCol="0" anchor="b"/>
          <a:lstStyle>
            <a:lvl1pPr marL="582340" indent="0" algn="l">
              <a:defRPr sz="1200"/>
            </a:lvl1p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atin typeface="Segoe UI" pitchFamily="34" charset="0"/>
              </a:defRPr>
            </a:lvl1pPr>
          </a:lstStyle>
          <a:p>
            <a:fld id="{DDCD61BB-790A-4EFE-904A-F3FC061E4182}" type="datetime8">
              <a:rPr lang="en-US" smtClean="0"/>
              <a:t>16-Dec-15 08:03</a:t>
            </a:fld>
            <a:endParaRPr lang="en-US" dirty="0"/>
          </a:p>
        </p:txBody>
      </p:sp>
      <p:sp>
        <p:nvSpPr>
          <p:cNvPr id="12" name="Notes Placeholder 11"/>
          <p:cNvSpPr>
            <a:spLocks noGrp="1"/>
          </p:cNvSpPr>
          <p:nvPr>
            <p:ph type="body" sz="quarter" idx="3"/>
          </p:nvPr>
        </p:nvSpPr>
        <p:spPr>
          <a:xfrm>
            <a:off x="701040" y="4415791"/>
            <a:ext cx="5608320" cy="4183380"/>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5" tIns="46587" rIns="93175" bIns="46587"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274"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60" indent="-10581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38"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98" indent="-146823"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72"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685" algn="l" defTabSz="914274" rtl="0" eaLnBrk="1" latinLnBrk="0" hangingPunct="1">
      <a:defRPr sz="1200" kern="1200">
        <a:solidFill>
          <a:schemeClr val="tx1"/>
        </a:solidFill>
        <a:latin typeface="+mn-lt"/>
        <a:ea typeface="+mn-ea"/>
        <a:cs typeface="+mn-cs"/>
      </a:defRPr>
    </a:lvl6pPr>
    <a:lvl7pPr marL="2742821" algn="l" defTabSz="914274" rtl="0" eaLnBrk="1" latinLnBrk="0" hangingPunct="1">
      <a:defRPr sz="1200" kern="1200">
        <a:solidFill>
          <a:schemeClr val="tx1"/>
        </a:solidFill>
        <a:latin typeface="+mn-lt"/>
        <a:ea typeface="+mn-ea"/>
        <a:cs typeface="+mn-cs"/>
      </a:defRPr>
    </a:lvl7pPr>
    <a:lvl8pPr marL="3199958" algn="l" defTabSz="914274" rtl="0" eaLnBrk="1" latinLnBrk="0" hangingPunct="1">
      <a:defRPr sz="1200" kern="1200">
        <a:solidFill>
          <a:schemeClr val="tx1"/>
        </a:solidFill>
        <a:latin typeface="+mn-lt"/>
        <a:ea typeface="+mn-ea"/>
        <a:cs typeface="+mn-cs"/>
      </a:defRPr>
    </a:lvl8pPr>
    <a:lvl9pPr marL="3657096" algn="l" defTabSz="9142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057923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426115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16-Dec-15 08:03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69867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65209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724667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836636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22</a:t>
            </a:fld>
            <a:endParaRPr lang="en-US"/>
          </a:p>
        </p:txBody>
      </p:sp>
    </p:spTree>
    <p:extLst>
      <p:ext uri="{BB962C8B-B14F-4D97-AF65-F5344CB8AC3E}">
        <p14:creationId xmlns:p14="http://schemas.microsoft.com/office/powerpoint/2010/main" val="221641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16-Dec-15 08:03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5717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Shifting aspects of your applications and services into Azure can be attractive for many reasons, such as:</a:t>
            </a:r>
          </a:p>
          <a:p>
            <a:r>
              <a:rPr lang="en-US" sz="900" b="0" i="0" kern="1200" dirty="0" smtClean="0">
                <a:solidFill>
                  <a:schemeClr val="tx1"/>
                </a:solidFill>
                <a:effectLst/>
                <a:latin typeface="Segoe UI Light" pitchFamily="34" charset="0"/>
                <a:ea typeface="+mn-ea"/>
                <a:cs typeface="+mn-cs"/>
              </a:rPr>
              <a:t>1. Reducing costs (and improving efficiency) by more </a:t>
            </a:r>
            <a:br>
              <a:rPr lang="en-US" sz="900" b="0" i="0" kern="1200" dirty="0" smtClean="0">
                <a:solidFill>
                  <a:schemeClr val="tx1"/>
                </a:solidFill>
                <a:effectLst/>
                <a:latin typeface="Segoe UI Light" pitchFamily="34" charset="0"/>
                <a:ea typeface="+mn-ea"/>
                <a:cs typeface="+mn-cs"/>
              </a:rPr>
            </a:br>
            <a:r>
              <a:rPr lang="en-US" sz="900" b="0" i="0" kern="1200" dirty="0" smtClean="0">
                <a:solidFill>
                  <a:schemeClr val="tx1"/>
                </a:solidFill>
                <a:effectLst/>
                <a:latin typeface="Segoe UI Light" pitchFamily="34" charset="0"/>
                <a:ea typeface="+mn-ea"/>
                <a:cs typeface="+mn-cs"/>
              </a:rPr>
              <a:t>    closely matching demand and capacity.</a:t>
            </a:r>
            <a:br>
              <a:rPr lang="en-US" sz="900" b="0" i="0" kern="1200" dirty="0" smtClean="0">
                <a:solidFill>
                  <a:schemeClr val="tx1"/>
                </a:solidFill>
                <a:effectLst/>
                <a:latin typeface="Segoe UI Light" pitchFamily="34" charset="0"/>
                <a:ea typeface="+mn-ea"/>
                <a:cs typeface="+mn-cs"/>
              </a:rPr>
            </a:br>
            <a:r>
              <a:rPr lang="en-US" sz="900" b="0" i="0" kern="1200" dirty="0" smtClean="0">
                <a:solidFill>
                  <a:schemeClr val="tx1"/>
                </a:solidFill>
                <a:effectLst/>
                <a:latin typeface="Segoe UI Light" pitchFamily="34" charset="0"/>
                <a:ea typeface="+mn-ea"/>
                <a:cs typeface="+mn-cs"/>
              </a:rPr>
              <a:t>2. Improve agility and time to market by reducing or </a:t>
            </a:r>
            <a:br>
              <a:rPr lang="en-US" sz="900" b="0" i="0" kern="1200" dirty="0" smtClean="0">
                <a:solidFill>
                  <a:schemeClr val="tx1"/>
                </a:solidFill>
                <a:effectLst/>
                <a:latin typeface="Segoe UI Light" pitchFamily="34" charset="0"/>
                <a:ea typeface="+mn-ea"/>
                <a:cs typeface="+mn-cs"/>
              </a:rPr>
            </a:br>
            <a:r>
              <a:rPr lang="en-US" sz="900" b="0" i="0" kern="1200" dirty="0" smtClean="0">
                <a:solidFill>
                  <a:schemeClr val="tx1"/>
                </a:solidFill>
                <a:effectLst/>
                <a:latin typeface="Segoe UI Light" pitchFamily="34" charset="0"/>
                <a:ea typeface="+mn-ea"/>
                <a:cs typeface="+mn-cs"/>
              </a:rPr>
              <a:t>    removing infrastructure barriers.</a:t>
            </a:r>
            <a:br>
              <a:rPr lang="en-US" sz="900" b="0" i="0" kern="1200" dirty="0" smtClean="0">
                <a:solidFill>
                  <a:schemeClr val="tx1"/>
                </a:solidFill>
                <a:effectLst/>
                <a:latin typeface="Segoe UI Light" pitchFamily="34" charset="0"/>
                <a:ea typeface="+mn-ea"/>
                <a:cs typeface="+mn-cs"/>
              </a:rPr>
            </a:br>
            <a:r>
              <a:rPr lang="en-US" sz="900" b="0" i="0" kern="1200" dirty="0" smtClean="0">
                <a:solidFill>
                  <a:schemeClr val="tx1"/>
                </a:solidFill>
                <a:effectLst/>
                <a:latin typeface="Segoe UI Light" pitchFamily="34" charset="0"/>
                <a:ea typeface="+mn-ea"/>
                <a:cs typeface="+mn-cs"/>
              </a:rPr>
              <a:t>3. Increasing audience reach to new markets such </a:t>
            </a:r>
            <a:br>
              <a:rPr lang="en-US" sz="900" b="0" i="0" kern="1200" dirty="0" smtClean="0">
                <a:solidFill>
                  <a:schemeClr val="tx1"/>
                </a:solidFill>
                <a:effectLst/>
                <a:latin typeface="Segoe UI Light" pitchFamily="34" charset="0"/>
                <a:ea typeface="+mn-ea"/>
                <a:cs typeface="+mn-cs"/>
              </a:rPr>
            </a:br>
            <a:r>
              <a:rPr lang="en-US" sz="900" b="0" i="0" kern="1200" dirty="0" smtClean="0">
                <a:solidFill>
                  <a:schemeClr val="tx1"/>
                </a:solidFill>
                <a:effectLst/>
                <a:latin typeface="Segoe UI Light" pitchFamily="34" charset="0"/>
                <a:ea typeface="+mn-ea"/>
                <a:cs typeface="+mn-cs"/>
              </a:rPr>
              <a:t>    as mobile devices.</a:t>
            </a:r>
            <a:br>
              <a:rPr lang="en-US" sz="900" b="0" i="0" kern="1200" dirty="0" smtClean="0">
                <a:solidFill>
                  <a:schemeClr val="tx1"/>
                </a:solidFill>
                <a:effectLst/>
                <a:latin typeface="Segoe UI Light" pitchFamily="34" charset="0"/>
                <a:ea typeface="+mn-ea"/>
                <a:cs typeface="+mn-cs"/>
              </a:rPr>
            </a:br>
            <a:r>
              <a:rPr lang="en-US" sz="900" b="0" i="0" kern="1200" dirty="0" smtClean="0">
                <a:solidFill>
                  <a:schemeClr val="tx1"/>
                </a:solidFill>
                <a:effectLst/>
                <a:latin typeface="Segoe UI Light" pitchFamily="34" charset="0"/>
                <a:ea typeface="+mn-ea"/>
                <a:cs typeface="+mn-cs"/>
              </a:rPr>
              <a:t>4. Benefiting from the massive scale of cloud computing </a:t>
            </a:r>
            <a:br>
              <a:rPr lang="en-US" sz="900" b="0" i="0" kern="1200" dirty="0" smtClean="0">
                <a:solidFill>
                  <a:schemeClr val="tx1"/>
                </a:solidFill>
                <a:effectLst/>
                <a:latin typeface="Segoe UI Light" pitchFamily="34" charset="0"/>
                <a:ea typeface="+mn-ea"/>
                <a:cs typeface="+mn-cs"/>
              </a:rPr>
            </a:br>
            <a:r>
              <a:rPr lang="en-US" sz="900" b="0" i="0" kern="1200" dirty="0" smtClean="0">
                <a:solidFill>
                  <a:schemeClr val="tx1"/>
                </a:solidFill>
                <a:effectLst/>
                <a:latin typeface="Segoe UI Light" pitchFamily="34" charset="0"/>
                <a:ea typeface="+mn-ea"/>
                <a:cs typeface="+mn-cs"/>
              </a:rPr>
              <a:t>    by building new applications that can support a global </a:t>
            </a:r>
            <a:br>
              <a:rPr lang="en-US" sz="900" b="0" i="0" kern="1200" dirty="0" smtClean="0">
                <a:solidFill>
                  <a:schemeClr val="tx1"/>
                </a:solidFill>
                <a:effectLst/>
                <a:latin typeface="Segoe UI Light" pitchFamily="34" charset="0"/>
                <a:ea typeface="+mn-ea"/>
                <a:cs typeface="+mn-cs"/>
              </a:rPr>
            </a:br>
            <a:r>
              <a:rPr lang="en-US" sz="900" b="0" i="0" kern="1200" dirty="0" smtClean="0">
                <a:solidFill>
                  <a:schemeClr val="tx1"/>
                </a:solidFill>
                <a:effectLst/>
                <a:latin typeface="Segoe UI Light" pitchFamily="34" charset="0"/>
                <a:ea typeface="+mn-ea"/>
                <a:cs typeface="+mn-cs"/>
              </a:rPr>
              <a:t>    audience in geo-distributed datacenters.</a:t>
            </a:r>
          </a:p>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3</a:t>
            </a:fld>
            <a:endParaRPr lang="en-US"/>
          </a:p>
        </p:txBody>
      </p:sp>
    </p:spTree>
    <p:extLst>
      <p:ext uri="{BB962C8B-B14F-4D97-AF65-F5344CB8AC3E}">
        <p14:creationId xmlns:p14="http://schemas.microsoft.com/office/powerpoint/2010/main" val="88852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4</a:t>
            </a:fld>
            <a:endParaRPr lang="en-US"/>
          </a:p>
        </p:txBody>
      </p:sp>
    </p:spTree>
    <p:extLst>
      <p:ext uri="{BB962C8B-B14F-4D97-AF65-F5344CB8AC3E}">
        <p14:creationId xmlns:p14="http://schemas.microsoft.com/office/powerpoint/2010/main" val="69276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600,000 servers per</a:t>
            </a:r>
            <a:r>
              <a:rPr lang="en-US" baseline="0" dirty="0" smtClean="0"/>
              <a:t> region</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16-Dec-15 08:03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226651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16-Dec-15 08:03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46188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4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4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ED8F25-B083-4128-B7CF-A5DE61C89776}" type="datetime1">
              <a:rPr lang="en-US" smtClean="0">
                <a:solidFill>
                  <a:prstClr val="black"/>
                </a:solidFill>
              </a:rPr>
              <a:pPr/>
              <a:t>16-Dec-15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8217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4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4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9A2B35-821E-4FAE-8E81-3564E2139296}" type="datetime1">
              <a:rPr lang="en-US" smtClean="0">
                <a:solidFill>
                  <a:prstClr val="black"/>
                </a:solidFill>
              </a:rPr>
              <a:pPr/>
              <a:t>16-Dec-15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81399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11</a:t>
            </a:fld>
            <a:endParaRPr lang="en-US"/>
          </a:p>
        </p:txBody>
      </p:sp>
    </p:spTree>
    <p:extLst>
      <p:ext uri="{BB962C8B-B14F-4D97-AF65-F5344CB8AC3E}">
        <p14:creationId xmlns:p14="http://schemas.microsoft.com/office/powerpoint/2010/main" val="283957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12</a:t>
            </a:fld>
            <a:endParaRPr lang="en-US"/>
          </a:p>
        </p:txBody>
      </p:sp>
    </p:spTree>
    <p:extLst>
      <p:ext uri="{BB962C8B-B14F-4D97-AF65-F5344CB8AC3E}">
        <p14:creationId xmlns:p14="http://schemas.microsoft.com/office/powerpoint/2010/main" val="1813347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8.xml"/><Relationship Id="rId4" Type="http://schemas.openxmlformats.org/officeDocument/2006/relationships/image" Target="../media/image13.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8.xml"/><Relationship Id="rId4" Type="http://schemas.openxmlformats.org/officeDocument/2006/relationships/image" Target="../media/image15.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
        <p:nvSpPr>
          <p:cNvPr id="5" name="Rectangle 4"/>
          <p:cNvSpPr/>
          <p:nvPr userDrawn="1"/>
        </p:nvSpPr>
        <p:spPr bwMode="gray">
          <a:xfrm>
            <a:off x="269232" y="1187621"/>
            <a:ext cx="8961851" cy="1793104"/>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l" defTabSz="914009" fontAlgn="base">
              <a:lnSpc>
                <a:spcPct val="90000"/>
              </a:lnSpc>
              <a:spcBef>
                <a:spcPct val="0"/>
              </a:spcBef>
              <a:spcAft>
                <a:spcPct val="0"/>
              </a:spcAft>
            </a:pPr>
            <a:r>
              <a:rPr kumimoji="0" lang="en-US" sz="7100" b="0" i="0" u="none" strike="noStrike" kern="1200" cap="none" spc="-100" normalizeH="0" baseline="0" noProof="0" dirty="0" smtClean="0">
                <a:ln w="3175">
                  <a:noFill/>
                </a:ln>
                <a:solidFill>
                  <a:srgbClr val="FFFFFF"/>
                </a:solidFill>
                <a:effectLst/>
                <a:uLnTx/>
                <a:uFillTx/>
                <a:latin typeface="Segoe UI Light"/>
                <a:cs typeface="Segoe UI" pitchFamily="34" charset="0"/>
              </a:rPr>
              <a:t>Executive Retreat 2013</a:t>
            </a:r>
            <a:endParaRPr lang="en-US" sz="3500" dirty="0" err="1"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134" y="353094"/>
            <a:ext cx="10986231"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239539288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20897990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259334211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2897598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518327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5553485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0602363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7255" y="-312"/>
            <a:ext cx="6101570" cy="6858623"/>
          </a:xfrm>
          <a:prstGeom prst="rect">
            <a:avLst/>
          </a:prstGeom>
        </p:spPr>
      </p:pic>
    </p:spTree>
    <p:extLst>
      <p:ext uri="{BB962C8B-B14F-4D97-AF65-F5344CB8AC3E}">
        <p14:creationId xmlns:p14="http://schemas.microsoft.com/office/powerpoint/2010/main" val="177732146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2"/>
            <a:ext cx="6086633" cy="6858623"/>
          </a:xfrm>
          <a:prstGeom prst="rect">
            <a:avLst/>
          </a:prstGeom>
        </p:spPr>
      </p:pic>
    </p:spTree>
    <p:extLst>
      <p:ext uri="{BB962C8B-B14F-4D97-AF65-F5344CB8AC3E}">
        <p14:creationId xmlns:p14="http://schemas.microsoft.com/office/powerpoint/2010/main" val="397733931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24324"/>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1791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441" y="3188923"/>
            <a:ext cx="11331799"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1" name="Rectangle 10"/>
          <p:cNvSpPr/>
          <p:nvPr userDrawn="1"/>
        </p:nvSpPr>
        <p:spPr>
          <a:xfrm>
            <a:off x="6280168" y="835655"/>
            <a:ext cx="1409254"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val="21991410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163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7911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69" y="1192415"/>
            <a:ext cx="11650487"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21071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727306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9" name="Rectangle 11"/>
          <p:cNvSpPr/>
          <p:nvPr userDrawn="1"/>
        </p:nvSpPr>
        <p:spPr>
          <a:xfrm>
            <a:off x="9430691" y="-13863"/>
            <a:ext cx="2809290" cy="6906185"/>
          </a:xfrm>
          <a:custGeom>
            <a:avLst/>
            <a:gdLst>
              <a:gd name="connsiteX0" fmla="*/ 0 w 4147146"/>
              <a:gd name="connsiteY0" fmla="*/ 0 h 1314375"/>
              <a:gd name="connsiteX1" fmla="*/ 4147146 w 4147146"/>
              <a:gd name="connsiteY1" fmla="*/ 0 h 1314375"/>
              <a:gd name="connsiteX2" fmla="*/ 4147146 w 4147146"/>
              <a:gd name="connsiteY2" fmla="*/ 1314375 h 1314375"/>
              <a:gd name="connsiteX3" fmla="*/ 0 w 4147146"/>
              <a:gd name="connsiteY3" fmla="*/ 1314375 h 1314375"/>
              <a:gd name="connsiteX4" fmla="*/ 0 w 4147146"/>
              <a:gd name="connsiteY4" fmla="*/ 0 h 1314375"/>
              <a:gd name="connsiteX0" fmla="*/ 0 w 5831567"/>
              <a:gd name="connsiteY0" fmla="*/ 0 h 1314375"/>
              <a:gd name="connsiteX1" fmla="*/ 5831567 w 5831567"/>
              <a:gd name="connsiteY1" fmla="*/ 16042 h 1314375"/>
              <a:gd name="connsiteX2" fmla="*/ 4147146 w 5831567"/>
              <a:gd name="connsiteY2" fmla="*/ 1314375 h 1314375"/>
              <a:gd name="connsiteX3" fmla="*/ 0 w 5831567"/>
              <a:gd name="connsiteY3" fmla="*/ 1314375 h 1314375"/>
              <a:gd name="connsiteX4" fmla="*/ 0 w 5831567"/>
              <a:gd name="connsiteY4" fmla="*/ 0 h 1314375"/>
              <a:gd name="connsiteX0" fmla="*/ 0 w 5189883"/>
              <a:gd name="connsiteY0" fmla="*/ 0 h 1314375"/>
              <a:gd name="connsiteX1" fmla="*/ 5189883 w 5189883"/>
              <a:gd name="connsiteY1" fmla="*/ 0 h 1314375"/>
              <a:gd name="connsiteX2" fmla="*/ 4147146 w 5189883"/>
              <a:gd name="connsiteY2" fmla="*/ 1314375 h 1314375"/>
              <a:gd name="connsiteX3" fmla="*/ 0 w 5189883"/>
              <a:gd name="connsiteY3" fmla="*/ 1314375 h 1314375"/>
              <a:gd name="connsiteX4" fmla="*/ 0 w 5189883"/>
              <a:gd name="connsiteY4" fmla="*/ 0 h 1314375"/>
              <a:gd name="connsiteX0" fmla="*/ 2175169 w 7365052"/>
              <a:gd name="connsiteY0" fmla="*/ 0 h 1317383"/>
              <a:gd name="connsiteX1" fmla="*/ 7365052 w 7365052"/>
              <a:gd name="connsiteY1" fmla="*/ 0 h 1317383"/>
              <a:gd name="connsiteX2" fmla="*/ 6322315 w 7365052"/>
              <a:gd name="connsiteY2" fmla="*/ 1314375 h 1317383"/>
              <a:gd name="connsiteX3" fmla="*/ 0 w 7365052"/>
              <a:gd name="connsiteY3" fmla="*/ 1317383 h 1317383"/>
              <a:gd name="connsiteX4" fmla="*/ 2175169 w 7365052"/>
              <a:gd name="connsiteY4" fmla="*/ 0 h 1317383"/>
              <a:gd name="connsiteX0" fmla="*/ 11388 w 7365052"/>
              <a:gd name="connsiteY0" fmla="*/ 0 h 1320391"/>
              <a:gd name="connsiteX1" fmla="*/ 7365052 w 7365052"/>
              <a:gd name="connsiteY1" fmla="*/ 3008 h 1320391"/>
              <a:gd name="connsiteX2" fmla="*/ 6322315 w 7365052"/>
              <a:gd name="connsiteY2" fmla="*/ 1317383 h 1320391"/>
              <a:gd name="connsiteX3" fmla="*/ 0 w 7365052"/>
              <a:gd name="connsiteY3" fmla="*/ 1320391 h 1320391"/>
              <a:gd name="connsiteX4" fmla="*/ 11388 w 7365052"/>
              <a:gd name="connsiteY4" fmla="*/ 0 h 1320391"/>
              <a:gd name="connsiteX0" fmla="*/ 3243357 w 10597021"/>
              <a:gd name="connsiteY0" fmla="*/ 0 h 1317383"/>
              <a:gd name="connsiteX1" fmla="*/ 10597021 w 10597021"/>
              <a:gd name="connsiteY1" fmla="*/ 3008 h 1317383"/>
              <a:gd name="connsiteX2" fmla="*/ 9554284 w 10597021"/>
              <a:gd name="connsiteY2" fmla="*/ 1317383 h 1317383"/>
              <a:gd name="connsiteX3" fmla="*/ 0 w 10597021"/>
              <a:gd name="connsiteY3" fmla="*/ 1299337 h 1317383"/>
              <a:gd name="connsiteX4" fmla="*/ 3243357 w 10597021"/>
              <a:gd name="connsiteY4" fmla="*/ 0 h 1317383"/>
              <a:gd name="connsiteX0" fmla="*/ 3243357 w 10597021"/>
              <a:gd name="connsiteY0" fmla="*/ 0 h 1308360"/>
              <a:gd name="connsiteX1" fmla="*/ 10597021 w 10597021"/>
              <a:gd name="connsiteY1" fmla="*/ 3008 h 1308360"/>
              <a:gd name="connsiteX2" fmla="*/ 7524910 w 10597021"/>
              <a:gd name="connsiteY2" fmla="*/ 1308360 h 1308360"/>
              <a:gd name="connsiteX3" fmla="*/ 0 w 10597021"/>
              <a:gd name="connsiteY3" fmla="*/ 1299337 h 1308360"/>
              <a:gd name="connsiteX4" fmla="*/ 3243357 w 10597021"/>
              <a:gd name="connsiteY4" fmla="*/ 0 h 1308360"/>
              <a:gd name="connsiteX0" fmla="*/ 3243357 w 7778443"/>
              <a:gd name="connsiteY0" fmla="*/ 0 h 1308360"/>
              <a:gd name="connsiteX1" fmla="*/ 7778443 w 7778443"/>
              <a:gd name="connsiteY1" fmla="*/ 0 h 1308360"/>
              <a:gd name="connsiteX2" fmla="*/ 7524910 w 7778443"/>
              <a:gd name="connsiteY2" fmla="*/ 1308360 h 1308360"/>
              <a:gd name="connsiteX3" fmla="*/ 0 w 7778443"/>
              <a:gd name="connsiteY3" fmla="*/ 1299337 h 1308360"/>
              <a:gd name="connsiteX4" fmla="*/ 3243357 w 7778443"/>
              <a:gd name="connsiteY4" fmla="*/ 0 h 1308360"/>
              <a:gd name="connsiteX0" fmla="*/ 3243357 w 7524910"/>
              <a:gd name="connsiteY0" fmla="*/ 0 h 1308360"/>
              <a:gd name="connsiteX1" fmla="*/ 7026823 w 7524910"/>
              <a:gd name="connsiteY1" fmla="*/ 0 h 1308360"/>
              <a:gd name="connsiteX2" fmla="*/ 7524910 w 7524910"/>
              <a:gd name="connsiteY2" fmla="*/ 1308360 h 1308360"/>
              <a:gd name="connsiteX3" fmla="*/ 0 w 7524910"/>
              <a:gd name="connsiteY3" fmla="*/ 1299337 h 1308360"/>
              <a:gd name="connsiteX4" fmla="*/ 3243357 w 7524910"/>
              <a:gd name="connsiteY4" fmla="*/ 0 h 1308360"/>
              <a:gd name="connsiteX0" fmla="*/ 3243357 w 7026823"/>
              <a:gd name="connsiteY0" fmla="*/ 0 h 1299337"/>
              <a:gd name="connsiteX1" fmla="*/ 7026823 w 7026823"/>
              <a:gd name="connsiteY1" fmla="*/ 0 h 1299337"/>
              <a:gd name="connsiteX2" fmla="*/ 6923613 w 7026823"/>
              <a:gd name="connsiteY2" fmla="*/ 1293664 h 1299337"/>
              <a:gd name="connsiteX3" fmla="*/ 0 w 7026823"/>
              <a:gd name="connsiteY3" fmla="*/ 1299337 h 1299337"/>
              <a:gd name="connsiteX4" fmla="*/ 3243357 w 7026823"/>
              <a:gd name="connsiteY4" fmla="*/ 0 h 1299337"/>
              <a:gd name="connsiteX0" fmla="*/ 3205776 w 6989242"/>
              <a:gd name="connsiteY0" fmla="*/ 0 h 1293664"/>
              <a:gd name="connsiteX1" fmla="*/ 6989242 w 6989242"/>
              <a:gd name="connsiteY1" fmla="*/ 0 h 1293664"/>
              <a:gd name="connsiteX2" fmla="*/ 6886032 w 6989242"/>
              <a:gd name="connsiteY2" fmla="*/ 1293664 h 1293664"/>
              <a:gd name="connsiteX3" fmla="*/ 0 w 6989242"/>
              <a:gd name="connsiteY3" fmla="*/ 1290519 h 1293664"/>
              <a:gd name="connsiteX4" fmla="*/ 3205776 w 6989242"/>
              <a:gd name="connsiteY4" fmla="*/ 0 h 1293664"/>
              <a:gd name="connsiteX0" fmla="*/ 3149405 w 6932871"/>
              <a:gd name="connsiteY0" fmla="*/ 0 h 1293664"/>
              <a:gd name="connsiteX1" fmla="*/ 6932871 w 6932871"/>
              <a:gd name="connsiteY1" fmla="*/ 0 h 1293664"/>
              <a:gd name="connsiteX2" fmla="*/ 6829661 w 6932871"/>
              <a:gd name="connsiteY2" fmla="*/ 1293664 h 1293664"/>
              <a:gd name="connsiteX3" fmla="*/ 0 w 6932871"/>
              <a:gd name="connsiteY3" fmla="*/ 1259657 h 1293664"/>
              <a:gd name="connsiteX4" fmla="*/ 3149405 w 6932871"/>
              <a:gd name="connsiteY4" fmla="*/ 0 h 1293664"/>
              <a:gd name="connsiteX0" fmla="*/ 3149405 w 6932871"/>
              <a:gd name="connsiteY0" fmla="*/ 0 h 1262802"/>
              <a:gd name="connsiteX1" fmla="*/ 6932871 w 6932871"/>
              <a:gd name="connsiteY1" fmla="*/ 0 h 1262802"/>
              <a:gd name="connsiteX2" fmla="*/ 6857845 w 6932871"/>
              <a:gd name="connsiteY2" fmla="*/ 1262802 h 1262802"/>
              <a:gd name="connsiteX3" fmla="*/ 0 w 6932871"/>
              <a:gd name="connsiteY3" fmla="*/ 1259657 h 1262802"/>
              <a:gd name="connsiteX4" fmla="*/ 3149405 w 6932871"/>
              <a:gd name="connsiteY4" fmla="*/ 0 h 1262802"/>
              <a:gd name="connsiteX0" fmla="*/ 4079535 w 6932871"/>
              <a:gd name="connsiteY0" fmla="*/ 2205 h 1262802"/>
              <a:gd name="connsiteX1" fmla="*/ 6932871 w 6932871"/>
              <a:gd name="connsiteY1" fmla="*/ 0 h 1262802"/>
              <a:gd name="connsiteX2" fmla="*/ 6857845 w 6932871"/>
              <a:gd name="connsiteY2" fmla="*/ 1262802 h 1262802"/>
              <a:gd name="connsiteX3" fmla="*/ 0 w 6932871"/>
              <a:gd name="connsiteY3" fmla="*/ 1259657 h 1262802"/>
              <a:gd name="connsiteX4" fmla="*/ 4079535 w 6932871"/>
              <a:gd name="connsiteY4" fmla="*/ 2205 h 1262802"/>
              <a:gd name="connsiteX0" fmla="*/ 2613875 w 5467211"/>
              <a:gd name="connsiteY0" fmla="*/ 2205 h 1262802"/>
              <a:gd name="connsiteX1" fmla="*/ 5467211 w 5467211"/>
              <a:gd name="connsiteY1" fmla="*/ 0 h 1262802"/>
              <a:gd name="connsiteX2" fmla="*/ 5392185 w 5467211"/>
              <a:gd name="connsiteY2" fmla="*/ 1262802 h 1262802"/>
              <a:gd name="connsiteX3" fmla="*/ 0 w 5467211"/>
              <a:gd name="connsiteY3" fmla="*/ 1261862 h 1262802"/>
              <a:gd name="connsiteX4" fmla="*/ 2613875 w 5467211"/>
              <a:gd name="connsiteY4" fmla="*/ 2205 h 1262802"/>
              <a:gd name="connsiteX0" fmla="*/ 3729562 w 6582898"/>
              <a:gd name="connsiteY0" fmla="*/ 2205 h 1265352"/>
              <a:gd name="connsiteX1" fmla="*/ 6582898 w 6582898"/>
              <a:gd name="connsiteY1" fmla="*/ 0 h 1265352"/>
              <a:gd name="connsiteX2" fmla="*/ 6507872 w 6582898"/>
              <a:gd name="connsiteY2" fmla="*/ 1262802 h 1265352"/>
              <a:gd name="connsiteX3" fmla="*/ 0 w 6582898"/>
              <a:gd name="connsiteY3" fmla="*/ 1265352 h 1265352"/>
              <a:gd name="connsiteX4" fmla="*/ 3729562 w 6582898"/>
              <a:gd name="connsiteY4" fmla="*/ 2205 h 126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898" h="1265352">
                <a:moveTo>
                  <a:pt x="3729562" y="2205"/>
                </a:moveTo>
                <a:lnTo>
                  <a:pt x="6582898" y="0"/>
                </a:lnTo>
                <a:lnTo>
                  <a:pt x="6507872" y="1262802"/>
                </a:lnTo>
                <a:lnTo>
                  <a:pt x="0" y="1265352"/>
                </a:lnTo>
                <a:lnTo>
                  <a:pt x="3729562" y="2205"/>
                </a:lnTo>
                <a:close/>
              </a:path>
            </a:pathLst>
          </a:custGeom>
          <a:solidFill>
            <a:srgbClr val="0082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2" name="Title 11"/>
          <p:cNvSpPr>
            <a:spLocks noGrp="1"/>
          </p:cNvSpPr>
          <p:nvPr>
            <p:ph type="title" hasCustomPrompt="1"/>
          </p:nvPr>
        </p:nvSpPr>
        <p:spPr>
          <a:xfrm>
            <a:off x="619250" y="365126"/>
            <a:ext cx="10512862" cy="944915"/>
          </a:xfrm>
          <a:prstGeom prst="rect">
            <a:avLst/>
          </a:prstGeom>
        </p:spPr>
        <p:txBody>
          <a:bodyPr/>
          <a:lstStyle>
            <a:lvl1pPr>
              <a:defRPr sz="4399">
                <a:solidFill>
                  <a:srgbClr val="008272"/>
                </a:solidFill>
                <a:latin typeface="Segoe UI Light" panose="020B0502040204020203" pitchFamily="34" charset="0"/>
                <a:cs typeface="Segoe UI Light" panose="020B0502040204020203" pitchFamily="34" charset="0"/>
              </a:defRPr>
            </a:lvl1pPr>
          </a:lstStyle>
          <a:p>
            <a:r>
              <a:rPr lang="en-US" dirty="0" smtClean="0"/>
              <a:t>Title</a:t>
            </a:r>
            <a:endParaRPr lang="en-US" dirty="0"/>
          </a:p>
        </p:txBody>
      </p:sp>
      <p:sp>
        <p:nvSpPr>
          <p:cNvPr id="28" name="Text Placeholder 27"/>
          <p:cNvSpPr>
            <a:spLocks noGrp="1"/>
          </p:cNvSpPr>
          <p:nvPr>
            <p:ph type="body" sz="quarter" idx="10"/>
          </p:nvPr>
        </p:nvSpPr>
        <p:spPr>
          <a:xfrm>
            <a:off x="636422" y="1608664"/>
            <a:ext cx="8479803" cy="2210795"/>
          </a:xfrm>
          <a:prstGeom prst="rect">
            <a:avLst/>
          </a:prstGeom>
        </p:spPr>
        <p:txBody>
          <a:bodyPr/>
          <a:lstStyle>
            <a:lvl1pPr marL="0" indent="0">
              <a:buNone/>
              <a:defRPr>
                <a:solidFill>
                  <a:schemeClr val="tx1"/>
                </a:solidFill>
                <a:latin typeface="Segoe UI Light" panose="020B0502040204020203" pitchFamily="34" charset="0"/>
                <a:cs typeface="Segoe UI Light" panose="020B0502040204020203" pitchFamily="34" charset="0"/>
              </a:defRPr>
            </a:lvl1pPr>
            <a:lvl2pPr marL="457063" indent="0">
              <a:buNone/>
              <a:defRPr>
                <a:solidFill>
                  <a:schemeClr val="tx1"/>
                </a:solidFill>
                <a:latin typeface="Segoe UI Light" panose="020B0502040204020203" pitchFamily="34" charset="0"/>
                <a:cs typeface="Segoe UI Light" panose="020B0502040204020203" pitchFamily="34" charset="0"/>
              </a:defRPr>
            </a:lvl2pPr>
            <a:lvl3pPr marL="914126" indent="0">
              <a:buNone/>
              <a:defRPr>
                <a:solidFill>
                  <a:schemeClr val="tx1"/>
                </a:solidFill>
                <a:latin typeface="Segoe UI Light" panose="020B0502040204020203" pitchFamily="34" charset="0"/>
                <a:cs typeface="Segoe UI Light" panose="020B0502040204020203" pitchFamily="34" charset="0"/>
              </a:defRPr>
            </a:lvl3pPr>
            <a:lvl4pPr marL="1371189" indent="0">
              <a:buNone/>
              <a:defRPr>
                <a:solidFill>
                  <a:schemeClr val="tx1"/>
                </a:solidFill>
                <a:latin typeface="Segoe UI Light" panose="020B0502040204020203" pitchFamily="34" charset="0"/>
                <a:cs typeface="Segoe UI Light" panose="020B0502040204020203" pitchFamily="34" charset="0"/>
              </a:defRPr>
            </a:lvl4pPr>
            <a:lvl5pPr marL="1828251" indent="0">
              <a:buNone/>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2264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018" y="2816939"/>
            <a:ext cx="11031571"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7001881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3945654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269057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220264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362458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52329"/>
          </a:xfrm>
        </p:spPr>
        <p:txBody>
          <a:bodyPr>
            <a:spAutoFit/>
          </a:bodyPr>
          <a:lstStyle>
            <a:lvl3pPr>
              <a:defRPr sz="2352"/>
            </a:lvl3pPr>
            <a:lvl4pPr>
              <a:defRPr sz="1960"/>
            </a:lvl4pPr>
            <a:lvl5pPr>
              <a:defRPr sz="196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809609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5350" y="6084203"/>
            <a:ext cx="1522007" cy="326167"/>
          </a:xfrm>
          <a:prstGeom prst="rect">
            <a:avLst/>
          </a:prstGeom>
        </p:spPr>
      </p:pic>
      <p:sp>
        <p:nvSpPr>
          <p:cNvPr id="3" name="TextBox 2"/>
          <p:cNvSpPr txBox="1"/>
          <p:nvPr userDrawn="1"/>
        </p:nvSpPr>
        <p:spPr>
          <a:xfrm>
            <a:off x="269169" y="1187622"/>
            <a:ext cx="7169531" cy="1793103"/>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881" spc="-147" dirty="0" smtClean="0">
                <a:latin typeface="Segoe UI Light"/>
              </a:rPr>
              <a:t>Executive Retreat 2014</a:t>
            </a:r>
          </a:p>
        </p:txBody>
      </p:sp>
    </p:spTree>
    <p:extLst>
      <p:ext uri="{BB962C8B-B14F-4D97-AF65-F5344CB8AC3E}">
        <p14:creationId xmlns:p14="http://schemas.microsoft.com/office/powerpoint/2010/main" val="33664854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9" name="Rectangle 18"/>
          <p:cNvSpPr/>
          <p:nvPr userDrawn="1"/>
        </p:nvSpPr>
        <p:spPr bwMode="gray">
          <a:xfrm>
            <a:off x="269232" y="1187621"/>
            <a:ext cx="7169531"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169" y="1187607"/>
            <a:ext cx="7169531" cy="2689656"/>
          </a:xfrm>
          <a:noFill/>
        </p:spPr>
        <p:txBody>
          <a:bodyPr lIns="143407" tIns="89629" rIns="143407" bIns="89629" anchor="t" anchorCtr="0"/>
          <a:lstStyle>
            <a:lvl1pPr>
              <a:defRPr sz="6500"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170" y="3875706"/>
            <a:ext cx="7169531" cy="1794661"/>
          </a:xfrm>
          <a:noFill/>
        </p:spPr>
        <p:txBody>
          <a:bodyPr lIns="179259" tIns="143407" rIns="179259" bIns="143407">
            <a:noAutofit/>
          </a:bodyPr>
          <a:lstStyle>
            <a:lvl1pPr marL="0" indent="0">
              <a:spcBef>
                <a:spcPts val="0"/>
              </a:spcBef>
              <a:buNone/>
              <a:defRPr sz="35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userDrawn="1">
          <p15:clr>
            <a:srgbClr val="FBAE40"/>
          </p15:clr>
        </p15:guide>
        <p15:guide id="5" pos="754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8" name="Rectangle 17"/>
          <p:cNvSpPr/>
          <p:nvPr userDrawn="1"/>
        </p:nvSpPr>
        <p:spPr bwMode="gray">
          <a:xfrm>
            <a:off x="269169" y="1187621"/>
            <a:ext cx="7169531" cy="3586208"/>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3" y="1187620"/>
            <a:ext cx="7171087"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169" y="3249691"/>
            <a:ext cx="7169531"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243117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1522" y="6061766"/>
            <a:ext cx="1517372" cy="326167"/>
          </a:xfrm>
          <a:prstGeom prst="rect">
            <a:avLst/>
          </a:prstGeom>
        </p:spPr>
      </p:pic>
    </p:spTree>
    <p:extLst>
      <p:ext uri="{BB962C8B-B14F-4D97-AF65-F5344CB8AC3E}">
        <p14:creationId xmlns:p14="http://schemas.microsoft.com/office/powerpoint/2010/main" val="706496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1969960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169" y="2084172"/>
            <a:ext cx="896191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232" y="2084187"/>
            <a:ext cx="8961851" cy="1793090"/>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231" y="3878574"/>
            <a:ext cx="8961852" cy="1792326"/>
          </a:xfrm>
          <a:noFill/>
        </p:spPr>
        <p:txBody>
          <a:bodyPr lIns="146304" tIns="109728" rIns="146304" bIns="109728">
            <a:noAutofit/>
          </a:bodyPr>
          <a:lstStyle>
            <a:lvl1pPr marL="0" indent="0">
              <a:spcBef>
                <a:spcPts val="0"/>
              </a:spcBef>
              <a:buNone/>
              <a:defRPr sz="3528"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702" y="471123"/>
            <a:ext cx="2506814" cy="537211"/>
          </a:xfrm>
          <a:prstGeom prst="rect">
            <a:avLst/>
          </a:prstGeom>
        </p:spPr>
      </p:pic>
    </p:spTree>
    <p:extLst>
      <p:ext uri="{BB962C8B-B14F-4D97-AF65-F5344CB8AC3E}">
        <p14:creationId xmlns:p14="http://schemas.microsoft.com/office/powerpoint/2010/main" val="2372356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032573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51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487818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564248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7752267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757047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1"/>
            <a:ext cx="9858106"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26343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681570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333196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67259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93969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24998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41204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25674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407505934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30138797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1023285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7840544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623246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6201172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6790357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6251243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78749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607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5315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651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169" y="1190734"/>
            <a:ext cx="11650488" cy="221079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05323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314492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943307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6952587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018" y="1122363"/>
            <a:ext cx="11031571"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83262854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018" y="1122363"/>
            <a:ext cx="11031571"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277175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018" y="2235200"/>
            <a:ext cx="11031571"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106318768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018" y="1534345"/>
            <a:ext cx="11031571"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2853732"/>
            <a:ext cx="11031571"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7121971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018" y="2816939"/>
            <a:ext cx="11031571"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1124271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778963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015060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652" y="2111604"/>
            <a:ext cx="11076937"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242" y="1534096"/>
            <a:ext cx="11077864"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92232371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63327430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652" y="416497"/>
            <a:ext cx="11076937"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07401388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1095"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9175062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19162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8"/>
            <a:ext cx="12188825" cy="6852165"/>
          </a:xfrm>
          <a:prstGeom prst="rect">
            <a:avLst/>
          </a:prstGeom>
        </p:spPr>
      </p:pic>
      <p:sp>
        <p:nvSpPr>
          <p:cNvPr id="3" name="Rectangle 2"/>
          <p:cNvSpPr/>
          <p:nvPr userDrawn="1"/>
        </p:nvSpPr>
        <p:spPr>
          <a:xfrm>
            <a:off x="0" y="0"/>
            <a:ext cx="12188825"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426153331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653" y="457200"/>
            <a:ext cx="4210130"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455750"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653" y="2604071"/>
            <a:ext cx="4210130"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4270701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1_Logo on Background">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3" name="Text Box 3"/>
          <p:cNvSpPr txBox="1">
            <a:spLocks noChangeArrowheads="1"/>
          </p:cNvSpPr>
          <p:nvPr userDrawn="1"/>
        </p:nvSpPr>
        <p:spPr bwMode="blackWhite">
          <a:xfrm>
            <a:off x="450085" y="5503176"/>
            <a:ext cx="863711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650"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743" y="2968091"/>
            <a:ext cx="3223021" cy="690695"/>
          </a:xfrm>
          <a:prstGeom prst="rect">
            <a:avLst/>
          </a:prstGeom>
        </p:spPr>
      </p:pic>
    </p:spTree>
    <p:extLst>
      <p:ext uri="{BB962C8B-B14F-4D97-AF65-F5344CB8AC3E}">
        <p14:creationId xmlns:p14="http://schemas.microsoft.com/office/powerpoint/2010/main" val="417014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5"/>
            <a:ext cx="9858042"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11"/>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smtClean="0">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80416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169" y="5670380"/>
            <a:ext cx="11650488"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169" y="2084173"/>
            <a:ext cx="11650487"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240686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slide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633" y="145147"/>
            <a:ext cx="10512862" cy="1398361"/>
          </a:xfrm>
        </p:spPr>
        <p:txBody>
          <a:bodyPr anchor="b">
            <a:normAutofit/>
          </a:bodyPr>
          <a:lstStyle>
            <a:lvl1pPr>
              <a:defRPr lang="en-US" sz="7198" kern="1200" dirty="0">
                <a:solidFill>
                  <a:srgbClr val="C00000"/>
                </a:solidFill>
                <a:latin typeface="Segoe UI Semibold" panose="020B0702040204020203" pitchFamily="34" charset="0"/>
                <a:ea typeface="+mj-ea"/>
                <a:cs typeface="Segoe UI Semibold" panose="020B0702040204020203" pitchFamily="34" charset="0"/>
              </a:defRPr>
            </a:lvl1pPr>
          </a:lstStyle>
          <a:p>
            <a:r>
              <a:rPr lang="en-US" dirty="0" smtClean="0"/>
              <a:t>HEADER (ALL CAPS)</a:t>
            </a:r>
            <a:endParaRPr lang="en-US" dirty="0"/>
          </a:p>
        </p:txBody>
      </p:sp>
      <p:sp>
        <p:nvSpPr>
          <p:cNvPr id="7" name="Content Placeholder 2"/>
          <p:cNvSpPr>
            <a:spLocks noGrp="1"/>
          </p:cNvSpPr>
          <p:nvPr>
            <p:ph idx="1" hasCustomPrompt="1"/>
          </p:nvPr>
        </p:nvSpPr>
        <p:spPr>
          <a:xfrm>
            <a:off x="837982" y="1564369"/>
            <a:ext cx="10512862" cy="4351338"/>
          </a:xfrm>
        </p:spPr>
        <p:txBody>
          <a:bodyPr/>
          <a:lstStyle>
            <a:lvl1pPr>
              <a:defRPr lang="en-US" sz="2399" kern="1200" baseline="0" dirty="0" smtClean="0">
                <a:solidFill>
                  <a:schemeClr val="tx1"/>
                </a:solidFill>
                <a:latin typeface="Segoe UI" panose="020B0502040204020203" pitchFamily="34" charset="0"/>
                <a:ea typeface="+mn-ea"/>
                <a:cs typeface="Segoe UI" panose="020B0502040204020203" pitchFamily="34" charset="0"/>
              </a:defRPr>
            </a:lvl1pPr>
            <a:lvl2pPr marL="685594" indent="-228531">
              <a:defRPr lang="en-US" sz="1799" kern="1200" dirty="0" smtClean="0">
                <a:solidFill>
                  <a:schemeClr val="tx1"/>
                </a:solidFill>
                <a:latin typeface="Segoe UI" panose="020B0502040204020203" pitchFamily="34" charset="0"/>
                <a:ea typeface="+mn-ea"/>
                <a:cs typeface="Segoe UI" panose="020B0502040204020203" pitchFamily="34" charset="0"/>
              </a:defRPr>
            </a:lvl2pPr>
            <a:lvl3pPr>
              <a:defRPr lang="en-US" sz="1799" kern="1200" dirty="0" smtClean="0">
                <a:solidFill>
                  <a:schemeClr val="tx1"/>
                </a:solidFill>
                <a:latin typeface="Segoe UI" panose="020B0502040204020203" pitchFamily="34" charset="0"/>
                <a:ea typeface="+mn-ea"/>
                <a:cs typeface="Segoe UI" panose="020B0502040204020203" pitchFamily="34" charset="0"/>
              </a:defRPr>
            </a:lvl3pPr>
            <a:lvl4pPr>
              <a:defRPr lang="en-US" sz="1799" kern="1200" dirty="0" smtClean="0">
                <a:solidFill>
                  <a:schemeClr val="tx1"/>
                </a:solidFill>
                <a:latin typeface="Segoe UI" panose="020B0502040204020203" pitchFamily="34" charset="0"/>
                <a:ea typeface="+mn-ea"/>
                <a:cs typeface="Segoe UI" panose="020B0502040204020203" pitchFamily="34" charset="0"/>
              </a:defRPr>
            </a:lvl4pPr>
            <a:lvl5pPr>
              <a:defRPr lang="en-US" sz="1799" kern="1200" dirty="0" smtClean="0">
                <a:solidFill>
                  <a:schemeClr val="tx1"/>
                </a:solidFill>
                <a:latin typeface="Segoe UI" panose="020B0502040204020203" pitchFamily="34" charset="0"/>
                <a:ea typeface="+mn-ea"/>
                <a:cs typeface="Segoe UI" panose="020B0502040204020203" pitchFamily="34" charset="0"/>
              </a:defRPr>
            </a:lvl5pPr>
          </a:lstStyle>
          <a:p>
            <a:pPr lvl="0"/>
            <a:r>
              <a:rPr lang="en-US" dirty="0" smtClean="0"/>
              <a:t>ITEM 1 (ALL CAPS)</a:t>
            </a:r>
          </a:p>
          <a:p>
            <a:pPr marL="685594" lvl="1" indent="-228531" algn="l" defTabSz="914126" rtl="0" eaLnBrk="1" latinLnBrk="0" hangingPunct="1">
              <a:lnSpc>
                <a:spcPct val="100000"/>
              </a:lnSpc>
              <a:spcBef>
                <a:spcPts val="500"/>
              </a:spcBef>
              <a:buFont typeface="Arial" panose="020B0604020202020204"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791772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314108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135" y="353094"/>
            <a:ext cx="10986231"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136" y="1612373"/>
            <a:ext cx="10986231"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4274221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134" y="353094"/>
            <a:ext cx="10986231"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238297583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Growth Expecta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4" name="Text Placeholder 5"/>
          <p:cNvSpPr>
            <a:spLocks noGrp="1"/>
          </p:cNvSpPr>
          <p:nvPr>
            <p:ph type="body" sz="quarter" idx="11" hasCustomPrompt="1"/>
          </p:nvPr>
        </p:nvSpPr>
        <p:spPr>
          <a:xfrm>
            <a:off x="353084" y="1733956"/>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
        <p:nvSpPr>
          <p:cNvPr id="5" name="Text Placeholder 5"/>
          <p:cNvSpPr>
            <a:spLocks noGrp="1"/>
          </p:cNvSpPr>
          <p:nvPr>
            <p:ph type="body" sz="quarter" idx="12" hasCustomPrompt="1"/>
          </p:nvPr>
        </p:nvSpPr>
        <p:spPr>
          <a:xfrm>
            <a:off x="353084" y="2569223"/>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Tree>
    <p:extLst>
      <p:ext uri="{BB962C8B-B14F-4D97-AF65-F5344CB8AC3E}">
        <p14:creationId xmlns:p14="http://schemas.microsoft.com/office/powerpoint/2010/main" val="20641694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4025856240"/>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3638276290"/>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Partners">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5" name="Text Placeholder 4"/>
          <p:cNvSpPr>
            <a:spLocks noGrp="1"/>
          </p:cNvSpPr>
          <p:nvPr>
            <p:ph type="body" sz="quarter" idx="11" hasCustomPrompt="1"/>
          </p:nvPr>
        </p:nvSpPr>
        <p:spPr>
          <a:xfrm>
            <a:off x="22871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6" name="Text Placeholder 4"/>
          <p:cNvSpPr>
            <a:spLocks noGrp="1"/>
          </p:cNvSpPr>
          <p:nvPr>
            <p:ph type="body" sz="quarter" idx="12" hasCustomPrompt="1"/>
          </p:nvPr>
        </p:nvSpPr>
        <p:spPr>
          <a:xfrm>
            <a:off x="3151953"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7" name="Text Placeholder 4"/>
          <p:cNvSpPr>
            <a:spLocks noGrp="1"/>
          </p:cNvSpPr>
          <p:nvPr>
            <p:ph type="body" sz="quarter" idx="13" hasCustomPrompt="1"/>
          </p:nvPr>
        </p:nvSpPr>
        <p:spPr>
          <a:xfrm>
            <a:off x="607518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8" name="Text Placeholder 4"/>
          <p:cNvSpPr>
            <a:spLocks noGrp="1"/>
          </p:cNvSpPr>
          <p:nvPr>
            <p:ph type="body" sz="quarter" idx="14" hasCustomPrompt="1"/>
          </p:nvPr>
        </p:nvSpPr>
        <p:spPr>
          <a:xfrm>
            <a:off x="8998422"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9" name="Text Placeholder 4"/>
          <p:cNvSpPr>
            <a:spLocks noGrp="1"/>
          </p:cNvSpPr>
          <p:nvPr>
            <p:ph type="body" sz="quarter" idx="15" hasCustomPrompt="1"/>
          </p:nvPr>
        </p:nvSpPr>
        <p:spPr>
          <a:xfrm>
            <a:off x="228717"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0" name="Text Placeholder 4"/>
          <p:cNvSpPr>
            <a:spLocks noGrp="1"/>
          </p:cNvSpPr>
          <p:nvPr>
            <p:ph type="body" sz="quarter" idx="16" hasCustomPrompt="1"/>
          </p:nvPr>
        </p:nvSpPr>
        <p:spPr>
          <a:xfrm>
            <a:off x="3151953"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1" name="Text Placeholder 4"/>
          <p:cNvSpPr>
            <a:spLocks noGrp="1"/>
          </p:cNvSpPr>
          <p:nvPr>
            <p:ph type="body" sz="quarter" idx="17" hasCustomPrompt="1"/>
          </p:nvPr>
        </p:nvSpPr>
        <p:spPr>
          <a:xfrm>
            <a:off x="6075187"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2" name="Text Placeholder 4"/>
          <p:cNvSpPr>
            <a:spLocks noGrp="1"/>
          </p:cNvSpPr>
          <p:nvPr>
            <p:ph type="body" sz="quarter" idx="18" hasCustomPrompt="1"/>
          </p:nvPr>
        </p:nvSpPr>
        <p:spPr>
          <a:xfrm>
            <a:off x="8998422"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4" name="Content Placeholder 13"/>
          <p:cNvSpPr>
            <a:spLocks noGrp="1"/>
          </p:cNvSpPr>
          <p:nvPr>
            <p:ph sz="quarter" idx="19" hasCustomPrompt="1"/>
          </p:nvPr>
        </p:nvSpPr>
        <p:spPr>
          <a:xfrm>
            <a:off x="0" y="4937262"/>
            <a:ext cx="12188825" cy="1920738"/>
          </a:xfrm>
          <a:prstGeom prst="rect">
            <a:avLst/>
          </a:prstGeom>
        </p:spPr>
        <p:txBody>
          <a:bodyPr tIns="274320" rIns="457200"/>
          <a:lstStyle>
            <a:lvl1pPr marL="0" indent="0" algn="r">
              <a:buNone/>
              <a:defRPr>
                <a:solidFill>
                  <a:schemeClr val="tx2"/>
                </a:solidFill>
              </a:defRPr>
            </a:lvl1pPr>
          </a:lstStyle>
          <a:p>
            <a:pPr lvl="0"/>
            <a:r>
              <a:rPr lang="en-US" dirty="0" smtClean="0"/>
              <a:t>Image</a:t>
            </a:r>
            <a:endParaRPr lang="en-US" dirty="0"/>
          </a:p>
        </p:txBody>
      </p:sp>
    </p:spTree>
    <p:extLst>
      <p:ext uri="{BB962C8B-B14F-4D97-AF65-F5344CB8AC3E}">
        <p14:creationId xmlns:p14="http://schemas.microsoft.com/office/powerpoint/2010/main" val="122223495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Call to ac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a:lstStyle/>
          <a:p>
            <a:r>
              <a:rPr lang="en-US" smtClean="0"/>
              <a:t>Click to edit Master title style</a:t>
            </a:r>
            <a:endParaRPr lang="en-US"/>
          </a:p>
        </p:txBody>
      </p:sp>
      <p:sp>
        <p:nvSpPr>
          <p:cNvPr id="5" name="Text Placeholder 4"/>
          <p:cNvSpPr>
            <a:spLocks noGrp="1"/>
          </p:cNvSpPr>
          <p:nvPr>
            <p:ph type="body" sz="quarter" idx="11" hasCustomPrompt="1"/>
          </p:nvPr>
        </p:nvSpPr>
        <p:spPr>
          <a:xfrm>
            <a:off x="228717" y="1537187"/>
            <a:ext cx="560467" cy="1058800"/>
          </a:xfrm>
          <a:prstGeom prst="rect">
            <a:avLst/>
          </a:prstGeom>
        </p:spPr>
        <p:txBody>
          <a:bodyPr lIns="0" tIns="0" rIns="0" bIns="0" anchor="t"/>
          <a:lstStyle>
            <a:lvl1pPr marL="0" indent="0">
              <a:buNone/>
              <a:defRPr sz="8624"/>
            </a:lvl1pPr>
          </a:lstStyle>
          <a:p>
            <a:pPr lvl="0"/>
            <a:r>
              <a:rPr lang="en-US" dirty="0" smtClean="0"/>
              <a:t>1</a:t>
            </a:r>
            <a:endParaRPr lang="en-US" dirty="0"/>
          </a:p>
        </p:txBody>
      </p:sp>
      <p:sp>
        <p:nvSpPr>
          <p:cNvPr id="8" name="Text Placeholder 7"/>
          <p:cNvSpPr>
            <a:spLocks noGrp="1"/>
          </p:cNvSpPr>
          <p:nvPr>
            <p:ph type="body" sz="quarter" idx="12" hasCustomPrompt="1"/>
          </p:nvPr>
        </p:nvSpPr>
        <p:spPr>
          <a:xfrm>
            <a:off x="896191" y="1537838"/>
            <a:ext cx="2929737" cy="1058151"/>
          </a:xfrm>
          <a:prstGeom prst="rect">
            <a:avLst/>
          </a:prstGeom>
        </p:spPr>
        <p:txBody>
          <a:bodyPr tIns="91440">
            <a:noAutofit/>
          </a:bodyPr>
          <a:lstStyle>
            <a:lvl1pPr marL="0" indent="0">
              <a:buNone/>
              <a:defRPr sz="1960" baseline="0"/>
            </a:lvl1pPr>
          </a:lstStyle>
          <a:p>
            <a:pPr lvl="0"/>
            <a:r>
              <a:rPr lang="en-US" dirty="0" smtClean="0"/>
              <a:t>Takes up a proportional area of the slide based on number of similar items </a:t>
            </a:r>
            <a:endParaRPr lang="en-US" dirty="0"/>
          </a:p>
        </p:txBody>
      </p:sp>
      <p:sp>
        <p:nvSpPr>
          <p:cNvPr id="9" name="Text Placeholder 5"/>
          <p:cNvSpPr>
            <a:spLocks noGrp="1"/>
          </p:cNvSpPr>
          <p:nvPr>
            <p:ph type="body" sz="quarter" idx="13" hasCustomPrompt="1"/>
          </p:nvPr>
        </p:nvSpPr>
        <p:spPr>
          <a:xfrm>
            <a:off x="228029" y="2834787"/>
            <a:ext cx="2294250" cy="1150161"/>
          </a:xfrm>
          <a:prstGeom prst="rect">
            <a:avLst/>
          </a:prstGeom>
          <a:solidFill>
            <a:schemeClr val="bg1"/>
          </a:solidFill>
        </p:spPr>
        <p:txBody>
          <a:bodyPr lIns="182880" anchor="ctr"/>
          <a:lstStyle>
            <a:lvl1pPr marL="0" indent="0">
              <a:buNone/>
              <a:defRPr sz="2744"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Fill with primary color</a:t>
            </a:r>
            <a:endParaRPr lang="en-US" dirty="0"/>
          </a:p>
        </p:txBody>
      </p:sp>
      <p:sp>
        <p:nvSpPr>
          <p:cNvPr id="10" name="Text Placeholder 5"/>
          <p:cNvSpPr>
            <a:spLocks noGrp="1"/>
          </p:cNvSpPr>
          <p:nvPr>
            <p:ph type="body" sz="quarter" idx="14" hasCustomPrompt="1"/>
          </p:nvPr>
        </p:nvSpPr>
        <p:spPr>
          <a:xfrm>
            <a:off x="228028" y="4085879"/>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1" name="Text Placeholder 5"/>
          <p:cNvSpPr>
            <a:spLocks noGrp="1"/>
          </p:cNvSpPr>
          <p:nvPr>
            <p:ph type="body" sz="quarter" idx="15" hasCustomPrompt="1"/>
          </p:nvPr>
        </p:nvSpPr>
        <p:spPr>
          <a:xfrm>
            <a:off x="228028" y="5336668"/>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2" name="Text Placeholder 5"/>
          <p:cNvSpPr>
            <a:spLocks noGrp="1"/>
          </p:cNvSpPr>
          <p:nvPr>
            <p:ph type="body" sz="quarter" idx="16"/>
          </p:nvPr>
        </p:nvSpPr>
        <p:spPr>
          <a:xfrm>
            <a:off x="2619390" y="2834787"/>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3" name="Text Placeholder 5"/>
          <p:cNvSpPr>
            <a:spLocks noGrp="1"/>
          </p:cNvSpPr>
          <p:nvPr>
            <p:ph type="body" sz="quarter" idx="17"/>
          </p:nvPr>
        </p:nvSpPr>
        <p:spPr>
          <a:xfrm>
            <a:off x="2619389" y="4085879"/>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4" name="Text Placeholder 5"/>
          <p:cNvSpPr>
            <a:spLocks noGrp="1"/>
          </p:cNvSpPr>
          <p:nvPr>
            <p:ph type="body" sz="quarter" idx="18"/>
          </p:nvPr>
        </p:nvSpPr>
        <p:spPr>
          <a:xfrm>
            <a:off x="2619389" y="5336668"/>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Tree>
    <p:extLst>
      <p:ext uri="{BB962C8B-B14F-4D97-AF65-F5344CB8AC3E}">
        <p14:creationId xmlns:p14="http://schemas.microsoft.com/office/powerpoint/2010/main" val="420733881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8" name="Text Placeholder 5"/>
          <p:cNvSpPr>
            <a:spLocks noGrp="1"/>
          </p:cNvSpPr>
          <p:nvPr>
            <p:ph type="body" sz="quarter" idx="13" hasCustomPrompt="1"/>
          </p:nvPr>
        </p:nvSpPr>
        <p:spPr>
          <a:xfrm>
            <a:off x="353085" y="4040452"/>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9" name="Text Placeholder 5"/>
          <p:cNvSpPr>
            <a:spLocks noGrp="1"/>
          </p:cNvSpPr>
          <p:nvPr>
            <p:ph type="body" sz="quarter" idx="14" hasCustomPrompt="1"/>
          </p:nvPr>
        </p:nvSpPr>
        <p:spPr>
          <a:xfrm>
            <a:off x="2640741" y="4040452"/>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5" name="Text Placeholder 5"/>
          <p:cNvSpPr>
            <a:spLocks noGrp="1"/>
          </p:cNvSpPr>
          <p:nvPr>
            <p:ph type="body" sz="quarter" idx="17" hasCustomPrompt="1"/>
          </p:nvPr>
        </p:nvSpPr>
        <p:spPr>
          <a:xfrm>
            <a:off x="5322369" y="2566728"/>
            <a:ext cx="6484432" cy="364406"/>
          </a:xfrm>
          <a:prstGeom prst="rect">
            <a:avLst/>
          </a:prstGeom>
          <a:noFill/>
        </p:spPr>
        <p:txBody>
          <a:bodyPr/>
          <a:lstStyle>
            <a:lvl1pPr marL="0" indent="0">
              <a:buNone/>
              <a:defRPr sz="1372"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body copy</a:t>
            </a:r>
            <a:endParaRPr lang="en-US" dirty="0"/>
          </a:p>
        </p:txBody>
      </p:sp>
      <p:sp>
        <p:nvSpPr>
          <p:cNvPr id="17" name="Content Placeholder 16"/>
          <p:cNvSpPr>
            <a:spLocks noGrp="1"/>
          </p:cNvSpPr>
          <p:nvPr>
            <p:ph sz="quarter" idx="18" hasCustomPrompt="1"/>
          </p:nvPr>
        </p:nvSpPr>
        <p:spPr>
          <a:xfrm>
            <a:off x="5322693" y="2983224"/>
            <a:ext cx="6483384" cy="3345563"/>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341923714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Why Microsoft - light blue">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solidFill>
                  <a:schemeClr val="bg1"/>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528" baseline="0">
                <a:solidFill>
                  <a:schemeClr val="accent1"/>
                </a:solidFill>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a:t>
            </a:r>
          </a:p>
        </p:txBody>
      </p:sp>
      <p:sp>
        <p:nvSpPr>
          <p:cNvPr id="17" name="Text Placeholder 10"/>
          <p:cNvSpPr>
            <a:spLocks noGrp="1"/>
          </p:cNvSpPr>
          <p:nvPr>
            <p:ph type="body" sz="quarter" idx="11"/>
          </p:nvPr>
        </p:nvSpPr>
        <p:spPr>
          <a:xfrm>
            <a:off x="228717"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8" name="Text Placeholder 10"/>
          <p:cNvSpPr>
            <a:spLocks noGrp="1"/>
          </p:cNvSpPr>
          <p:nvPr>
            <p:ph type="body" sz="quarter" idx="12"/>
          </p:nvPr>
        </p:nvSpPr>
        <p:spPr>
          <a:xfrm>
            <a:off x="4067898"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9" name="Text Placeholder 10"/>
          <p:cNvSpPr>
            <a:spLocks noGrp="1"/>
          </p:cNvSpPr>
          <p:nvPr>
            <p:ph type="body" sz="quarter" idx="13"/>
          </p:nvPr>
        </p:nvSpPr>
        <p:spPr>
          <a:xfrm>
            <a:off x="7912626" y="1842966"/>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0" name="Text Placeholder 10"/>
          <p:cNvSpPr>
            <a:spLocks noGrp="1"/>
          </p:cNvSpPr>
          <p:nvPr>
            <p:ph type="body" sz="quarter" idx="14"/>
          </p:nvPr>
        </p:nvSpPr>
        <p:spPr>
          <a:xfrm>
            <a:off x="228717"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1" name="Text Placeholder 10"/>
          <p:cNvSpPr>
            <a:spLocks noGrp="1"/>
          </p:cNvSpPr>
          <p:nvPr>
            <p:ph type="body" sz="quarter" idx="15"/>
          </p:nvPr>
        </p:nvSpPr>
        <p:spPr>
          <a:xfrm>
            <a:off x="4067898"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2" name="Text Placeholder 10"/>
          <p:cNvSpPr>
            <a:spLocks noGrp="1"/>
          </p:cNvSpPr>
          <p:nvPr>
            <p:ph type="body" sz="quarter" idx="16"/>
          </p:nvPr>
        </p:nvSpPr>
        <p:spPr>
          <a:xfrm>
            <a:off x="7912626" y="2467691"/>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Tree>
    <p:extLst>
      <p:ext uri="{BB962C8B-B14F-4D97-AF65-F5344CB8AC3E}">
        <p14:creationId xmlns:p14="http://schemas.microsoft.com/office/powerpoint/2010/main" val="42833651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2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6951364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7" name="Content Placeholder 16"/>
          <p:cNvSpPr>
            <a:spLocks noGrp="1"/>
          </p:cNvSpPr>
          <p:nvPr>
            <p:ph sz="quarter" idx="18" hasCustomPrompt="1"/>
          </p:nvPr>
        </p:nvSpPr>
        <p:spPr>
          <a:xfrm>
            <a:off x="5322693" y="2548593"/>
            <a:ext cx="6483384" cy="3780192"/>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80354595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09"/>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smtClean="0">
                <a:solidFill>
                  <a:prstClr val="white"/>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763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1736980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97850841"/>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096" y="470067"/>
            <a:ext cx="1523509" cy="326488"/>
          </a:xfrm>
          <a:prstGeom prst="rect">
            <a:avLst/>
          </a:prstGeom>
        </p:spPr>
      </p:pic>
      <p:grpSp>
        <p:nvGrpSpPr>
          <p:cNvPr id="10" name="Group 9"/>
          <p:cNvGrpSpPr/>
          <p:nvPr userDrawn="1"/>
        </p:nvGrpSpPr>
        <p:grpSpPr bwMode="gray">
          <a:xfrm>
            <a:off x="269169" y="2084172"/>
            <a:ext cx="4480957"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24926867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sp>
        <p:nvSpPr>
          <p:cNvPr id="18" name="Rectangle 17"/>
          <p:cNvSpPr/>
          <p:nvPr userDrawn="1"/>
        </p:nvSpPr>
        <p:spPr bwMode="gray">
          <a:xfrm>
            <a:off x="5646317" y="2995667"/>
            <a:ext cx="6273340"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644761" y="2980724"/>
            <a:ext cx="6274896"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6317" y="5042797"/>
            <a:ext cx="6273340"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218723" y="473036"/>
            <a:ext cx="1522007" cy="326167"/>
          </a:xfrm>
          <a:prstGeom prst="rect">
            <a:avLst/>
          </a:prstGeom>
        </p:spPr>
      </p:pic>
      <p:grpSp>
        <p:nvGrpSpPr>
          <p:cNvPr id="4" name="Group 3"/>
          <p:cNvGrpSpPr/>
          <p:nvPr userDrawn="1"/>
        </p:nvGrpSpPr>
        <p:grpSpPr bwMode="gray">
          <a:xfrm>
            <a:off x="2955409" y="3892219"/>
            <a:ext cx="26885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619216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69" y="2084173"/>
            <a:ext cx="7167265"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02" y="4773829"/>
            <a:ext cx="7168398"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221264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70" y="2084173"/>
            <a:ext cx="7169530"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5160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81032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730535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641561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22059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87711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443624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08835"/>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72153"/>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932643"/>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78365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66436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27764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18504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image" Target="../media/image5.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8"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image" Target="../media/image9.png"/><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theme" Target="../theme/theme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83.xml"/><Relationship Id="rId2" Type="http://schemas.openxmlformats.org/officeDocument/2006/relationships/slideLayout" Target="../slideLayouts/slideLayout82.xml"/><Relationship Id="rId1" Type="http://schemas.openxmlformats.org/officeDocument/2006/relationships/slideLayout" Target="../slideLayouts/slideLayout81.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29" Type="http://schemas.openxmlformats.org/officeDocument/2006/relationships/slideLayout" Target="../slideLayouts/slideLayout112.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image" Target="../media/image11.png"/><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theme" Target="../theme/theme8.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857" y="291102"/>
            <a:ext cx="11652805" cy="899665"/>
          </a:xfrm>
          <a:prstGeom prst="rect">
            <a:avLst/>
          </a:prstGeom>
        </p:spPr>
        <p:txBody>
          <a:bodyPr vert="horz" wrap="square" lIns="143407" tIns="89629" rIns="143407" bIns="89629"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210795"/>
          </a:xfrm>
          <a:prstGeom prst="rect">
            <a:avLst/>
          </a:prstGeom>
        </p:spPr>
        <p:txBody>
          <a:bodyPr vert="horz" wrap="square" lIns="143407" tIns="89629" rIns="143407" bIns="896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62" r:id="rId2"/>
    <p:sldLayoutId id="2147484185" r:id="rId3"/>
    <p:sldLayoutId id="2147484186" r:id="rId4"/>
    <p:sldLayoutId id="2147484086" r:id="rId5"/>
    <p:sldLayoutId id="2147484262" r:id="rId6"/>
    <p:sldLayoutId id="2147484342" r:id="rId7"/>
    <p:sldLayoutId id="2147484343" r:id="rId8"/>
    <p:sldLayoutId id="2147484848" r:id="rId9"/>
    <p:sldLayoutId id="2147484883" r:id="rId10"/>
    <p:sldLayoutId id="2147484884" r:id="rId11"/>
    <p:sldLayoutId id="2147484885" r:id="rId12"/>
    <p:sldLayoutId id="2147484887" r:id="rId13"/>
  </p:sldLayoutIdLst>
  <p:transition>
    <p:fade/>
  </p:transition>
  <p:timing>
    <p:tnLst>
      <p:par>
        <p:cTn id="1" dur="indefinite" restart="never" nodeType="tmRoot"/>
      </p:par>
    </p:tnLst>
  </p:timing>
  <p:hf hdr="0" ftr="0" dt="0"/>
  <p:txStyles>
    <p:title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310120242"/>
      </p:ext>
    </p:extLst>
  </p:cSld>
  <p:clrMap bg1="lt1" tx1="dk1" bg2="lt2" tx2="dk2" accent1="accent1" accent2="accent2" accent3="accent3" accent4="accent4" accent5="accent5" accent6="accent6" hlink="hlink" folHlink="folHlink"/>
  <p:sldLayoutIdLst>
    <p:sldLayoutId id="2147484353" r:id="rId1"/>
    <p:sldLayoutId id="2147484208" r:id="rId2"/>
    <p:sldLayoutId id="2147484209" r:id="rId3"/>
    <p:sldLayoutId id="2147484749" r:id="rId4"/>
    <p:sldLayoutId id="2147484882" r:id="rId5"/>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20657270"/>
      </p:ext>
    </p:extLst>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 id="2147484728" r:id="rId12"/>
    <p:sldLayoutId id="2147484729" r:id="rId13"/>
    <p:sldLayoutId id="2147484730" r:id="rId14"/>
    <p:sldLayoutId id="2147484731" r:id="rId15"/>
    <p:sldLayoutId id="2147484732" r:id="rId16"/>
    <p:sldLayoutId id="2147484733" r:id="rId17"/>
    <p:sldLayoutId id="2147484734" r:id="rId18"/>
    <p:sldLayoutId id="2147484735" r:id="rId19"/>
    <p:sldLayoutId id="2147484736" r:id="rId20"/>
    <p:sldLayoutId id="2147484737" r:id="rId21"/>
    <p:sldLayoutId id="2147484738" r:id="rId22"/>
    <p:sldLayoutId id="2147484739" r:id="rId23"/>
    <p:sldLayoutId id="2147484740" r:id="rId24"/>
    <p:sldLayoutId id="2147484741" r:id="rId25"/>
    <p:sldLayoutId id="2147484742" r:id="rId26"/>
    <p:sldLayoutId id="2147484743" r:id="rId27"/>
    <p:sldLayoutId id="2147484744" r:id="rId28"/>
    <p:sldLayoutId id="2147484745" r:id="rId29"/>
    <p:sldLayoutId id="2147484746" r:id="rId30"/>
    <p:sldLayoutId id="2147484747" r:id="rId31"/>
    <p:sldLayoutId id="2147484748" r:id="rId32"/>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986249392"/>
      </p:ext>
    </p:extLst>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1" cstate="print">
            <a:extLst>
              <a:ext uri="{28A0092B-C50C-407E-A947-70E740481C1C}">
                <a14:useLocalDpi xmlns:a14="http://schemas.microsoft.com/office/drawing/2010/main" val="0"/>
              </a:ext>
            </a:extLst>
          </a:blip>
          <a:srcRect r="3957" b="4063"/>
          <a:stretch/>
        </p:blipFill>
        <p:spPr>
          <a:xfrm>
            <a:off x="10944" y="973"/>
            <a:ext cx="12166937" cy="6857027"/>
          </a:xfrm>
          <a:prstGeom prst="rect">
            <a:avLst/>
          </a:prstGeom>
        </p:spPr>
      </p:pic>
      <p:sp>
        <p:nvSpPr>
          <p:cNvPr id="2" name="Title Placeholder 1"/>
          <p:cNvSpPr>
            <a:spLocks noGrp="1"/>
          </p:cNvSpPr>
          <p:nvPr>
            <p:ph type="title"/>
          </p:nvPr>
        </p:nvSpPr>
        <p:spPr>
          <a:xfrm>
            <a:off x="560652" y="342355"/>
            <a:ext cx="11076937"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652" y="1482812"/>
            <a:ext cx="11076937"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5103" y="6274159"/>
            <a:ext cx="2742486"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a:t>
            </a:fld>
            <a:endParaRPr lang="en-US"/>
          </a:p>
        </p:txBody>
      </p:sp>
    </p:spTree>
    <p:extLst>
      <p:ext uri="{BB962C8B-B14F-4D97-AF65-F5344CB8AC3E}">
        <p14:creationId xmlns:p14="http://schemas.microsoft.com/office/powerpoint/2010/main" val="3581986451"/>
      </p:ext>
    </p:extLst>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0" r:id="rId14"/>
    <p:sldLayoutId id="2147484811" r:id="rId15"/>
    <p:sldLayoutId id="2147484812" r:id="rId16"/>
    <p:sldLayoutId id="2147484880" r:id="rId17"/>
    <p:sldLayoutId id="2147484881" r:id="rId18"/>
    <p:sldLayoutId id="2147484886" r:id="rId19"/>
  </p:sldLayoutIdLs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28031" y="227852"/>
            <a:ext cx="10511578" cy="648997"/>
          </a:xfrm>
          <a:prstGeom prst="rect">
            <a:avLst/>
          </a:prstGeom>
        </p:spPr>
        <p:txBody>
          <a:bodyPr vert="horz" lIns="91440" tIns="45720" rIns="91440" bIns="45720" rtlCol="0" anchor="t">
            <a:noAutofit/>
          </a:bodyPr>
          <a:lstStyle/>
          <a:p>
            <a:r>
              <a:rPr lang="en-US" smtClean="0"/>
              <a:t>Click to edit Master title style</a:t>
            </a:r>
            <a:endParaRPr lang="en-US"/>
          </a:p>
        </p:txBody>
      </p:sp>
    </p:spTree>
    <p:extLst>
      <p:ext uri="{BB962C8B-B14F-4D97-AF65-F5344CB8AC3E}">
        <p14:creationId xmlns:p14="http://schemas.microsoft.com/office/powerpoint/2010/main" val="2413740079"/>
      </p:ext>
    </p:extLst>
  </p:cSld>
  <p:clrMap bg1="dk1" tx1="lt1" bg2="dk2" tx2="lt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Lst>
  <p:transition>
    <p:fade/>
  </p:transition>
  <p:timing>
    <p:tnLst>
      <p:par>
        <p:cTn id="1" dur="indefinite" restart="never" nodeType="tmRoot"/>
      </p:par>
    </p:tnLst>
  </p:timing>
  <p:txStyles>
    <p:titleStyle>
      <a:lvl1pPr algn="l" defTabSz="913921" rtl="0" eaLnBrk="1" latinLnBrk="0" hangingPunct="1">
        <a:lnSpc>
          <a:spcPct val="90000"/>
        </a:lnSpc>
        <a:spcBef>
          <a:spcPct val="0"/>
        </a:spcBef>
        <a:buNone/>
        <a:defRPr lang="en-US" sz="4704" b="0" kern="1200" cap="none" spc="-100" baseline="0" dirty="0" smtClean="0">
          <a:ln w="3175">
            <a:noFill/>
          </a:ln>
          <a:solidFill>
            <a:schemeClr val="bg1"/>
          </a:solidFill>
          <a:effectLst/>
          <a:latin typeface="+mj-lt"/>
          <a:ea typeface="+mn-ea"/>
          <a:cs typeface="Segoe UI" pitchFamily="34" charset="0"/>
        </a:defRPr>
      </a:lvl1pPr>
    </p:titleStyle>
    <p:bodyStyle>
      <a:lvl1pPr marL="335981" marR="0" indent="-335981" algn="l" defTabSz="91392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chemeClr val="bg1"/>
          </a:solidFill>
          <a:latin typeface="+mj-lt"/>
          <a:ea typeface="+mn-ea"/>
          <a:cs typeface="+mn-cs"/>
        </a:defRPr>
      </a:lvl1pPr>
      <a:lvl2pPr marL="572411" marR="0" indent="-236430"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2pPr>
      <a:lvl3pPr marL="783956"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3pPr>
      <a:lvl4pPr marL="1007944"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4pPr>
      <a:lvl5pPr marL="1231930"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5pPr>
      <a:lvl6pPr marL="2513281"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43"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05"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64"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21" rtl="0" eaLnBrk="1" latinLnBrk="0" hangingPunct="1">
        <a:defRPr sz="1764" kern="1200">
          <a:solidFill>
            <a:schemeClr val="tx1"/>
          </a:solidFill>
          <a:latin typeface="+mn-lt"/>
          <a:ea typeface="+mn-ea"/>
          <a:cs typeface="+mn-cs"/>
        </a:defRPr>
      </a:lvl1pPr>
      <a:lvl2pPr marL="456960" algn="l" defTabSz="913921" rtl="0" eaLnBrk="1" latinLnBrk="0" hangingPunct="1">
        <a:defRPr sz="1764" kern="1200">
          <a:solidFill>
            <a:schemeClr val="tx1"/>
          </a:solidFill>
          <a:latin typeface="+mn-lt"/>
          <a:ea typeface="+mn-ea"/>
          <a:cs typeface="+mn-cs"/>
        </a:defRPr>
      </a:lvl2pPr>
      <a:lvl3pPr marL="913921" algn="l" defTabSz="913921" rtl="0" eaLnBrk="1" latinLnBrk="0" hangingPunct="1">
        <a:defRPr sz="1764" kern="1200">
          <a:solidFill>
            <a:schemeClr val="tx1"/>
          </a:solidFill>
          <a:latin typeface="+mn-lt"/>
          <a:ea typeface="+mn-ea"/>
          <a:cs typeface="+mn-cs"/>
        </a:defRPr>
      </a:lvl3pPr>
      <a:lvl4pPr marL="1370881" algn="l" defTabSz="913921" rtl="0" eaLnBrk="1" latinLnBrk="0" hangingPunct="1">
        <a:defRPr sz="1764" kern="1200">
          <a:solidFill>
            <a:schemeClr val="tx1"/>
          </a:solidFill>
          <a:latin typeface="+mn-lt"/>
          <a:ea typeface="+mn-ea"/>
          <a:cs typeface="+mn-cs"/>
        </a:defRPr>
      </a:lvl4pPr>
      <a:lvl5pPr marL="1827841" algn="l" defTabSz="913921" rtl="0" eaLnBrk="1" latinLnBrk="0" hangingPunct="1">
        <a:defRPr sz="1764" kern="1200">
          <a:solidFill>
            <a:schemeClr val="tx1"/>
          </a:solidFill>
          <a:latin typeface="+mn-lt"/>
          <a:ea typeface="+mn-ea"/>
          <a:cs typeface="+mn-cs"/>
        </a:defRPr>
      </a:lvl5pPr>
      <a:lvl6pPr marL="2284802" algn="l" defTabSz="913921" rtl="0" eaLnBrk="1" latinLnBrk="0" hangingPunct="1">
        <a:defRPr sz="1764" kern="1200">
          <a:solidFill>
            <a:schemeClr val="tx1"/>
          </a:solidFill>
          <a:latin typeface="+mn-lt"/>
          <a:ea typeface="+mn-ea"/>
          <a:cs typeface="+mn-cs"/>
        </a:defRPr>
      </a:lvl6pPr>
      <a:lvl7pPr marL="2741762" algn="l" defTabSz="913921" rtl="0" eaLnBrk="1" latinLnBrk="0" hangingPunct="1">
        <a:defRPr sz="1764" kern="1200">
          <a:solidFill>
            <a:schemeClr val="tx1"/>
          </a:solidFill>
          <a:latin typeface="+mn-lt"/>
          <a:ea typeface="+mn-ea"/>
          <a:cs typeface="+mn-cs"/>
        </a:defRPr>
      </a:lvl7pPr>
      <a:lvl8pPr marL="3198723" algn="l" defTabSz="913921" rtl="0" eaLnBrk="1" latinLnBrk="0" hangingPunct="1">
        <a:defRPr sz="1764" kern="1200">
          <a:solidFill>
            <a:schemeClr val="tx1"/>
          </a:solidFill>
          <a:latin typeface="+mn-lt"/>
          <a:ea typeface="+mn-ea"/>
          <a:cs typeface="+mn-cs"/>
        </a:defRPr>
      </a:lvl8pPr>
      <a:lvl9pPr marL="3655685" algn="l" defTabSz="913921"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265346187"/>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110325035"/>
      </p:ext>
    </p:extLst>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 id="2147484861" r:id="rId12"/>
    <p:sldLayoutId id="2147484862" r:id="rId13"/>
    <p:sldLayoutId id="2147484863" r:id="rId14"/>
    <p:sldLayoutId id="2147484864" r:id="rId15"/>
    <p:sldLayoutId id="2147484865" r:id="rId16"/>
    <p:sldLayoutId id="2147484866" r:id="rId17"/>
    <p:sldLayoutId id="2147484867" r:id="rId18"/>
    <p:sldLayoutId id="2147484868" r:id="rId19"/>
    <p:sldLayoutId id="2147484869" r:id="rId20"/>
    <p:sldLayoutId id="2147484870" r:id="rId21"/>
    <p:sldLayoutId id="2147484871" r:id="rId22"/>
    <p:sldLayoutId id="2147484872" r:id="rId23"/>
    <p:sldLayoutId id="2147484873" r:id="rId24"/>
    <p:sldLayoutId id="2147484874" r:id="rId25"/>
    <p:sldLayoutId id="2147484875" r:id="rId26"/>
    <p:sldLayoutId id="2147484876" r:id="rId27"/>
    <p:sldLayoutId id="2147484877" r:id="rId28"/>
    <p:sldLayoutId id="2147484878" r:id="rId29"/>
    <p:sldLayoutId id="2147484879" r:id="rId30"/>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image" Target="../media/image50.emf"/><Relationship Id="rId18" Type="http://schemas.openxmlformats.org/officeDocument/2006/relationships/image" Target="../media/image55.emf"/><Relationship Id="rId26" Type="http://schemas.openxmlformats.org/officeDocument/2006/relationships/image" Target="../media/image63.emf"/><Relationship Id="rId3" Type="http://schemas.openxmlformats.org/officeDocument/2006/relationships/image" Target="../media/image40.emf"/><Relationship Id="rId21" Type="http://schemas.openxmlformats.org/officeDocument/2006/relationships/image" Target="../media/image58.emf"/><Relationship Id="rId7" Type="http://schemas.openxmlformats.org/officeDocument/2006/relationships/image" Target="../media/image44.emf"/><Relationship Id="rId12" Type="http://schemas.openxmlformats.org/officeDocument/2006/relationships/image" Target="../media/image49.emf"/><Relationship Id="rId17" Type="http://schemas.openxmlformats.org/officeDocument/2006/relationships/image" Target="../media/image54.emf"/><Relationship Id="rId25" Type="http://schemas.openxmlformats.org/officeDocument/2006/relationships/image" Target="../media/image62.emf"/><Relationship Id="rId2" Type="http://schemas.openxmlformats.org/officeDocument/2006/relationships/notesSlide" Target="../notesSlides/notesSlide8.xml"/><Relationship Id="rId16" Type="http://schemas.openxmlformats.org/officeDocument/2006/relationships/image" Target="../media/image53.emf"/><Relationship Id="rId20" Type="http://schemas.openxmlformats.org/officeDocument/2006/relationships/image" Target="../media/image57.emf"/><Relationship Id="rId1" Type="http://schemas.openxmlformats.org/officeDocument/2006/relationships/slideLayout" Target="../slideLayouts/slideLayout10.xml"/><Relationship Id="rId6" Type="http://schemas.openxmlformats.org/officeDocument/2006/relationships/image" Target="../media/image43.emf"/><Relationship Id="rId11" Type="http://schemas.openxmlformats.org/officeDocument/2006/relationships/image" Target="../media/image48.png"/><Relationship Id="rId24" Type="http://schemas.openxmlformats.org/officeDocument/2006/relationships/image" Target="../media/image61.emf"/><Relationship Id="rId5" Type="http://schemas.openxmlformats.org/officeDocument/2006/relationships/image" Target="../media/image42.emf"/><Relationship Id="rId15" Type="http://schemas.openxmlformats.org/officeDocument/2006/relationships/image" Target="../media/image52.emf"/><Relationship Id="rId23" Type="http://schemas.openxmlformats.org/officeDocument/2006/relationships/image" Target="../media/image60.emf"/><Relationship Id="rId28" Type="http://schemas.openxmlformats.org/officeDocument/2006/relationships/image" Target="../media/image65.png"/><Relationship Id="rId10" Type="http://schemas.openxmlformats.org/officeDocument/2006/relationships/image" Target="../media/image47.png"/><Relationship Id="rId19" Type="http://schemas.openxmlformats.org/officeDocument/2006/relationships/image" Target="../media/image56.emf"/><Relationship Id="rId4" Type="http://schemas.openxmlformats.org/officeDocument/2006/relationships/image" Target="../media/image41.emf"/><Relationship Id="rId9" Type="http://schemas.openxmlformats.org/officeDocument/2006/relationships/image" Target="../media/image46.emf"/><Relationship Id="rId14" Type="http://schemas.openxmlformats.org/officeDocument/2006/relationships/image" Target="../media/image51.emf"/><Relationship Id="rId22" Type="http://schemas.openxmlformats.org/officeDocument/2006/relationships/image" Target="../media/image59.emf"/><Relationship Id="rId27" Type="http://schemas.openxmlformats.org/officeDocument/2006/relationships/image" Target="../media/image6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3.png"/></Relationships>
</file>

<file path=ppt/slides/_rels/slide1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microsoft.com/office/2007/relationships/hdphoto" Target="../media/hdphoto14.wdp"/><Relationship Id="rId3" Type="http://schemas.openxmlformats.org/officeDocument/2006/relationships/image" Target="../media/image77.png"/><Relationship Id="rId7" Type="http://schemas.openxmlformats.org/officeDocument/2006/relationships/image" Target="../media/image79.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microsoft.com/office/2007/relationships/hdphoto" Target="../media/hdphoto13.wdp"/><Relationship Id="rId5" Type="http://schemas.openxmlformats.org/officeDocument/2006/relationships/image" Target="../media/image78.png"/><Relationship Id="rId4" Type="http://schemas.microsoft.com/office/2007/relationships/hdphoto" Target="../media/hdphoto12.wdp"/></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86.png"/><Relationship Id="rId5" Type="http://schemas.openxmlformats.org/officeDocument/2006/relationships/image" Target="../media/image85.png"/><Relationship Id="rId10" Type="http://schemas.microsoft.com/office/2007/relationships/hdphoto" Target="../media/hdphoto15.wdp"/><Relationship Id="rId4" Type="http://schemas.openxmlformats.org/officeDocument/2006/relationships/image" Target="../media/image84.png"/><Relationship Id="rId9" Type="http://schemas.openxmlformats.org/officeDocument/2006/relationships/image" Target="../media/image8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51.emf"/><Relationship Id="rId1" Type="http://schemas.openxmlformats.org/officeDocument/2006/relationships/slideLayout" Target="../slideLayouts/slideLayout58.xml"/><Relationship Id="rId4" Type="http://schemas.openxmlformats.org/officeDocument/2006/relationships/image" Target="../media/image62.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13" Type="http://schemas.microsoft.com/office/2007/relationships/hdphoto" Target="../media/hdphoto5.wdp"/><Relationship Id="rId18" Type="http://schemas.openxmlformats.org/officeDocument/2006/relationships/image" Target="../media/image28.png"/><Relationship Id="rId26" Type="http://schemas.openxmlformats.org/officeDocument/2006/relationships/image" Target="../media/image35.png"/><Relationship Id="rId3" Type="http://schemas.openxmlformats.org/officeDocument/2006/relationships/image" Target="../media/image20.png"/><Relationship Id="rId21" Type="http://schemas.openxmlformats.org/officeDocument/2006/relationships/image" Target="../media/image31.emf"/><Relationship Id="rId7" Type="http://schemas.openxmlformats.org/officeDocument/2006/relationships/image" Target="../media/image22.png"/><Relationship Id="rId12" Type="http://schemas.openxmlformats.org/officeDocument/2006/relationships/image" Target="../media/image25.png"/><Relationship Id="rId17" Type="http://schemas.microsoft.com/office/2007/relationships/hdphoto" Target="../media/hdphoto7.wdp"/><Relationship Id="rId25" Type="http://schemas.microsoft.com/office/2007/relationships/hdphoto" Target="../media/hdphoto8.wdp"/><Relationship Id="rId33" Type="http://schemas.openxmlformats.org/officeDocument/2006/relationships/image" Target="../media/image39.png"/><Relationship Id="rId2" Type="http://schemas.openxmlformats.org/officeDocument/2006/relationships/notesSlide" Target="../notesSlides/notesSlide6.xml"/><Relationship Id="rId16" Type="http://schemas.openxmlformats.org/officeDocument/2006/relationships/image" Target="../media/image27.png"/><Relationship Id="rId20" Type="http://schemas.openxmlformats.org/officeDocument/2006/relationships/image" Target="../media/image30.png"/><Relationship Id="rId29" Type="http://schemas.openxmlformats.org/officeDocument/2006/relationships/image" Target="../media/image37.png"/><Relationship Id="rId1" Type="http://schemas.openxmlformats.org/officeDocument/2006/relationships/slideLayout" Target="../slideLayouts/slideLayout93.xml"/><Relationship Id="rId6" Type="http://schemas.microsoft.com/office/2007/relationships/hdphoto" Target="../media/hdphoto2.wdp"/><Relationship Id="rId11" Type="http://schemas.openxmlformats.org/officeDocument/2006/relationships/image" Target="../media/image24.emf"/><Relationship Id="rId24" Type="http://schemas.openxmlformats.org/officeDocument/2006/relationships/image" Target="../media/image34.png"/><Relationship Id="rId32" Type="http://schemas.microsoft.com/office/2007/relationships/hdphoto" Target="../media/hdphoto11.wdp"/><Relationship Id="rId5" Type="http://schemas.openxmlformats.org/officeDocument/2006/relationships/image" Target="../media/image21.png"/><Relationship Id="rId15" Type="http://schemas.microsoft.com/office/2007/relationships/hdphoto" Target="../media/hdphoto6.wdp"/><Relationship Id="rId23" Type="http://schemas.openxmlformats.org/officeDocument/2006/relationships/image" Target="../media/image33.png"/><Relationship Id="rId28" Type="http://schemas.microsoft.com/office/2007/relationships/hdphoto" Target="../media/hdphoto9.wdp"/><Relationship Id="rId10" Type="http://schemas.microsoft.com/office/2007/relationships/hdphoto" Target="../media/hdphoto4.wdp"/><Relationship Id="rId19" Type="http://schemas.openxmlformats.org/officeDocument/2006/relationships/image" Target="../media/image29.png"/><Relationship Id="rId31" Type="http://schemas.openxmlformats.org/officeDocument/2006/relationships/image" Target="../media/image38.png"/><Relationship Id="rId4" Type="http://schemas.microsoft.com/office/2007/relationships/hdphoto" Target="../media/hdphoto1.wdp"/><Relationship Id="rId9" Type="http://schemas.openxmlformats.org/officeDocument/2006/relationships/image" Target="../media/image23.png"/><Relationship Id="rId14" Type="http://schemas.openxmlformats.org/officeDocument/2006/relationships/image" Target="../media/image26.png"/><Relationship Id="rId22" Type="http://schemas.openxmlformats.org/officeDocument/2006/relationships/image" Target="../media/image32.png"/><Relationship Id="rId27" Type="http://schemas.openxmlformats.org/officeDocument/2006/relationships/image" Target="../media/image36.png"/><Relationship Id="rId30" Type="http://schemas.microsoft.com/office/2007/relationships/hdphoto" Target="../media/hdphoto10.wdp"/><Relationship Id="rId8" Type="http://schemas.microsoft.com/office/2007/relationships/hdphoto" Target="../media/hdphoto3.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12" y="990600"/>
            <a:ext cx="11031571" cy="2386978"/>
          </a:xfrm>
        </p:spPr>
        <p:txBody>
          <a:bodyPr>
            <a:noAutofit/>
          </a:bodyPr>
          <a:lstStyle/>
          <a:p>
            <a:pPr algn="l"/>
            <a:r>
              <a:rPr lang="en-US" sz="9597" dirty="0" smtClean="0"/>
              <a:t>The Cloud for Modern Business</a:t>
            </a:r>
            <a:endParaRPr lang="en-US" sz="9597" dirty="0"/>
          </a:p>
        </p:txBody>
      </p:sp>
      <p:sp>
        <p:nvSpPr>
          <p:cNvPr id="3" name="Title 2"/>
          <p:cNvSpPr txBox="1">
            <a:spLocks/>
          </p:cNvSpPr>
          <p:nvPr/>
        </p:nvSpPr>
        <p:spPr>
          <a:xfrm>
            <a:off x="227012" y="5867400"/>
            <a:ext cx="7010400" cy="609600"/>
          </a:xfrm>
          <a:prstGeom prst="rect">
            <a:avLst/>
          </a:prstGeom>
        </p:spPr>
        <p:txBody>
          <a:bodyPr vert="horz" lIns="91440" tIns="45720" rIns="91440" bIns="45720" rtlCol="0" anchor="b">
            <a:normAutofit fontScale="97500"/>
          </a:bodyPr>
          <a:lstStyle>
            <a:lvl1pPr algn="l" defTabSz="914126" rtl="0" eaLnBrk="1" latinLnBrk="0" hangingPunct="1">
              <a:lnSpc>
                <a:spcPct val="90000"/>
              </a:lnSpc>
              <a:spcBef>
                <a:spcPct val="0"/>
              </a:spcBef>
              <a:buNone/>
              <a:defRPr sz="5998" kern="1200">
                <a:solidFill>
                  <a:schemeClr val="bg1"/>
                </a:solidFill>
                <a:latin typeface="+mj-lt"/>
                <a:ea typeface="+mj-ea"/>
                <a:cs typeface="+mj-cs"/>
              </a:defRPr>
            </a:lvl1pPr>
          </a:lstStyle>
          <a:p>
            <a:r>
              <a:rPr lang="en-US" sz="2800" dirty="0" smtClean="0"/>
              <a:t>Azure </a:t>
            </a:r>
            <a:r>
              <a:rPr lang="en-US" sz="2800" dirty="0" smtClean="0"/>
              <a:t>Cloud Camp</a:t>
            </a:r>
            <a:endParaRPr lang="en-US" sz="2800" dirty="0"/>
          </a:p>
        </p:txBody>
      </p:sp>
    </p:spTree>
    <p:extLst>
      <p:ext uri="{BB962C8B-B14F-4D97-AF65-F5344CB8AC3E}">
        <p14:creationId xmlns:p14="http://schemas.microsoft.com/office/powerpoint/2010/main" val="388422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013634" y="1371600"/>
            <a:ext cx="8161556" cy="4191000"/>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3800" dirty="0" smtClean="0">
                <a:solidFill>
                  <a:srgbClr val="FFFFFF"/>
                </a:solidFill>
                <a:latin typeface="Segoe UI Light"/>
              </a:rPr>
              <a:t>Azure Services</a:t>
            </a:r>
            <a:endParaRPr lang="en-US" sz="13800" dirty="0">
              <a:solidFill>
                <a:srgbClr val="FFFFFF"/>
              </a:solidFill>
              <a:latin typeface="Segoe UI Light"/>
            </a:endParaRPr>
          </a:p>
        </p:txBody>
      </p:sp>
    </p:spTree>
    <p:extLst>
      <p:ext uri="{BB962C8B-B14F-4D97-AF65-F5344CB8AC3E}">
        <p14:creationId xmlns:p14="http://schemas.microsoft.com/office/powerpoint/2010/main" val="168878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06" y="135821"/>
            <a:ext cx="10986231" cy="825787"/>
          </a:xfrm>
        </p:spPr>
        <p:txBody>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sp>
        <p:nvSpPr>
          <p:cNvPr id="156" name="Rectangle 155"/>
          <p:cNvSpPr/>
          <p:nvPr/>
        </p:nvSpPr>
        <p:spPr>
          <a:xfrm>
            <a:off x="6913100" y="4863581"/>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157" name="Rectangle 156"/>
          <p:cNvSpPr/>
          <p:nvPr/>
        </p:nvSpPr>
        <p:spPr>
          <a:xfrm>
            <a:off x="6920506" y="4949456"/>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nvGrpSpPr>
          <p:cNvPr id="225" name="Group 224"/>
          <p:cNvGrpSpPr/>
          <p:nvPr/>
        </p:nvGrpSpPr>
        <p:grpSpPr>
          <a:xfrm>
            <a:off x="249270" y="2270710"/>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a:t>
                  </a:r>
                  <a:r>
                    <a:rPr lang="en-US" sz="1100" dirty="0" smtClean="0">
                      <a:solidFill>
                        <a:schemeClr val="bg1"/>
                      </a:solidFill>
                      <a:latin typeface="Segoe UI" panose="020B0502040204020203" pitchFamily="34" charset="0"/>
                      <a:cs typeface="Segoe UI" panose="020B0502040204020203" pitchFamily="34" charset="0"/>
                    </a:rPr>
                    <a:t>uthentication</a:t>
                  </a:r>
                  <a:endParaRPr lang="en-US" sz="1100" dirty="0">
                    <a:solidFill>
                      <a:schemeClr val="bg1"/>
                    </a:solidFill>
                    <a:latin typeface="Segoe UI" panose="020B0502040204020203" pitchFamily="34" charset="0"/>
                    <a:cs typeface="Segoe UI" panose="020B0502040204020203" pitchFamily="34" charset="0"/>
                  </a:endParaRPr>
                </a:p>
              </p:txBody>
            </p:sp>
            <p:pic>
              <p:nvPicPr>
                <p:cNvPr id="20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3436" y="3565828"/>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99967"/>
              <a:chOff x="971070" y="3609563"/>
              <a:chExt cx="6439662" cy="799967"/>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Service </a:t>
                  </a:r>
                  <a:r>
                    <a:rPr lang="en-US" sz="1100" dirty="0" smtClean="0">
                      <a:solidFill>
                        <a:schemeClr val="bg1"/>
                      </a:solidFill>
                      <a:latin typeface="Segoe UI" panose="020B0502040204020203" pitchFamily="34" charset="0"/>
                      <a:cs typeface="Segoe UI" panose="020B0502040204020203" pitchFamily="34" charset="0"/>
                    </a:rPr>
                    <a:t>Bus</a:t>
                  </a:r>
                  <a:endParaRPr lang="en-US" sz="1100" dirty="0">
                    <a:solidFill>
                      <a:schemeClr val="bg1"/>
                    </a:solidFill>
                    <a:latin typeface="Segoe UI" panose="020B0502040204020203" pitchFamily="34" charset="0"/>
                    <a:cs typeface="Segoe UI" panose="020B0502040204020203" pitchFamily="34" charset="0"/>
                  </a:endParaRPr>
                </a:p>
              </p:txBody>
            </p:sp>
            <p:pic>
              <p:nvPicPr>
                <p:cNvPr id="196" name="Picture 8"/>
                <p:cNvPicPr>
                  <a:picLocks noChangeAspect="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BizTalk </a:t>
                  </a:r>
                  <a:r>
                    <a:rPr lang="en-US" sz="1100" dirty="0" smtClean="0">
                      <a:solidFill>
                        <a:schemeClr val="bg1"/>
                      </a:solidFill>
                      <a:latin typeface="Segoe UI" panose="020B0502040204020203" pitchFamily="34" charset="0"/>
                      <a:cs typeface="Segoe UI" panose="020B0502040204020203" pitchFamily="34" charset="0"/>
                    </a:rPr>
                    <a:t>Services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203" name="Picture 2"/>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a:t>
                  </a:r>
                  <a:r>
                    <a:rPr lang="en-US" sz="1100" dirty="0" smtClean="0">
                      <a:solidFill>
                        <a:schemeClr val="bg1"/>
                      </a:solidFill>
                      <a:latin typeface="Segoe UI" panose="020B0502040204020203" pitchFamily="34" charset="0"/>
                      <a:cs typeface="Segoe UI" panose="020B0502040204020203" pitchFamily="34" charset="0"/>
                    </a:rPr>
                    <a:t>Manager</a:t>
                  </a:r>
                  <a:endParaRPr lang="en-US" sz="1100" dirty="0">
                    <a:solidFill>
                      <a:schemeClr val="bg1"/>
                    </a:solidFill>
                    <a:latin typeface="Segoe UI" panose="020B0502040204020203" pitchFamily="34" charset="0"/>
                    <a:cs typeface="Segoe UI" panose="020B0502040204020203" pitchFamily="34" charset="0"/>
                  </a:endParaRPr>
                </a:p>
              </p:txBody>
            </p:sp>
            <p:pic>
              <p:nvPicPr>
                <p:cNvPr id="204" name="Picture 26"/>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a:t>
                  </a:r>
                  <a:r>
                    <a:rPr lang="en-US" sz="1100" dirty="0" smtClean="0">
                      <a:solidFill>
                        <a:schemeClr val="bg1"/>
                      </a:solidFill>
                      <a:latin typeface="Segoe UI" panose="020B0502040204020203" pitchFamily="34" charset="0"/>
                      <a:cs typeface="Segoe UI" panose="020B0502040204020203" pitchFamily="34" charset="0"/>
                    </a:rPr>
                    <a:t>Networks</a:t>
                  </a:r>
                  <a:endParaRPr lang="en-US" sz="1100" dirty="0">
                    <a:solidFill>
                      <a:schemeClr val="bg1"/>
                    </a:solidFill>
                    <a:latin typeface="Segoe UI" panose="020B0502040204020203" pitchFamily="34" charset="0"/>
                    <a:cs typeface="Segoe UI" panose="020B0502040204020203" pitchFamily="34" charset="0"/>
                  </a:endParaRPr>
                </a:p>
              </p:txBody>
            </p:sp>
            <p:pic>
              <p:nvPicPr>
                <p:cNvPr id="205" name="Picture 17"/>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0" name="Group 219"/>
              <p:cNvGrpSpPr/>
              <p:nvPr/>
            </p:nvGrpSpPr>
            <p:grpSpPr>
              <a:xfrm>
                <a:off x="6440376" y="3609563"/>
                <a:ext cx="970356" cy="799967"/>
                <a:chOff x="6440376" y="3609253"/>
                <a:chExt cx="970356" cy="799967"/>
              </a:xfrm>
            </p:grpSpPr>
            <p:sp>
              <p:nvSpPr>
                <p:cNvPr id="172" name="Rectangle 171"/>
                <p:cNvSpPr/>
                <p:nvPr/>
              </p:nvSpPr>
              <p:spPr>
                <a:xfrm>
                  <a:off x="6440376" y="3632599"/>
                  <a:ext cx="970356" cy="77662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Express </a:t>
                  </a:r>
                  <a:r>
                    <a:rPr lang="en-US" sz="1100" dirty="0" smtClean="0">
                      <a:solidFill>
                        <a:schemeClr val="bg1"/>
                      </a:solidFill>
                      <a:latin typeface="Segoe UI" panose="020B0502040204020203" pitchFamily="34" charset="0"/>
                      <a:cs typeface="Segoe UI" panose="020B0502040204020203" pitchFamily="34" charset="0"/>
                    </a:rPr>
                    <a:t>Route</a:t>
                  </a:r>
                  <a:endParaRPr lang="en-US" sz="1100" dirty="0">
                    <a:solidFill>
                      <a:schemeClr val="bg1"/>
                    </a:solidFill>
                    <a:latin typeface="Segoe UI" panose="020B0502040204020203" pitchFamily="34" charset="0"/>
                    <a:cs typeface="Segoe UI" panose="020B0502040204020203" pitchFamily="34" charset="0"/>
                  </a:endParaRPr>
                </a:p>
              </p:txBody>
            </p:sp>
            <p:pic>
              <p:nvPicPr>
                <p:cNvPr id="206" name="Picture 1"/>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grpSp>
        <p:nvGrpSpPr>
          <p:cNvPr id="218" name="Group 217"/>
          <p:cNvGrpSpPr/>
          <p:nvPr/>
        </p:nvGrpSpPr>
        <p:grpSpPr>
          <a:xfrm>
            <a:off x="253436" y="4673444"/>
            <a:ext cx="10555080" cy="949052"/>
            <a:chOff x="253436" y="4673444"/>
            <a:chExt cx="10555080" cy="949052"/>
          </a:xfrm>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p:grpSpPr>
          <p:grpSp>
            <p:nvGrpSpPr>
              <p:cNvPr id="215" name="Group 214"/>
              <p:cNvGrpSpPr/>
              <p:nvPr/>
            </p:nvGrpSpPr>
            <p:grpSpPr>
              <a:xfrm>
                <a:off x="962247" y="4732622"/>
                <a:ext cx="988002" cy="777240"/>
                <a:chOff x="962247" y="4703208"/>
                <a:chExt cx="988002" cy="750431"/>
              </a:xfrm>
            </p:grpSpPr>
            <p:sp>
              <p:nvSpPr>
                <p:cNvPr id="124" name="Rectangle 123"/>
                <p:cNvSpPr/>
                <p:nvPr/>
              </p:nvSpPr>
              <p:spPr>
                <a:xfrm>
                  <a:off x="962247" y="4703208"/>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API Mgmt</a:t>
                  </a:r>
                  <a:endParaRPr lang="en-US" sz="1100" dirty="0">
                    <a:solidFill>
                      <a:schemeClr val="bg1"/>
                    </a:solidFill>
                    <a:latin typeface="Segoe UI" panose="020B0502040204020203" pitchFamily="34" charset="0"/>
                    <a:cs typeface="Segoe UI" panose="020B0502040204020203" pitchFamily="34" charset="0"/>
                  </a:endParaRPr>
                </a:p>
              </p:txBody>
            </p:sp>
            <p:pic>
              <p:nvPicPr>
                <p:cNvPr id="125" name="Picture 1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p:spPr>
            </p:pic>
          </p:grpSp>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App Services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144" name="Picture 11"/>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p:grpSpPr>
            <p:sp>
              <p:nvSpPr>
                <p:cNvPr id="52" name="Rectangle 51"/>
                <p:cNvSpPr/>
                <p:nvPr/>
              </p:nvSpPr>
              <p:spPr>
                <a:xfrm>
                  <a:off x="4405052" y="4777097"/>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a:t>
                  </a:r>
                  <a:r>
                    <a:rPr lang="en-US" sz="1100" dirty="0" smtClean="0">
                      <a:solidFill>
                        <a:schemeClr val="bg1"/>
                      </a:solidFill>
                      <a:latin typeface="Segoe UI" panose="020B0502040204020203" pitchFamily="34" charset="0"/>
                      <a:cs typeface="Segoe UI" panose="020B0502040204020203" pitchFamily="34" charset="0"/>
                    </a:rPr>
                    <a:t>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149" name="Picture 20"/>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p:grpSpPr>
            <p:sp>
              <p:nvSpPr>
                <p:cNvPr id="49" name="Rectangle 48"/>
                <p:cNvSpPr/>
                <p:nvPr/>
              </p:nvSpPr>
              <p:spPr>
                <a:xfrm>
                  <a:off x="2068435" y="4688149"/>
                  <a:ext cx="1015690"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Mobile </a:t>
                  </a:r>
                  <a:r>
                    <a:rPr lang="en-US" sz="1100" dirty="0" smtClean="0">
                      <a:solidFill>
                        <a:schemeClr val="bg1"/>
                      </a:solidFill>
                      <a:latin typeface="Segoe UI" panose="020B0502040204020203" pitchFamily="34" charset="0"/>
                      <a:cs typeface="Segoe UI" panose="020B0502040204020203" pitchFamily="34" charset="0"/>
                    </a:rPr>
                    <a:t>Services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171" name="Picture 73"/>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p:grpSpPr>
            <p:sp>
              <p:nvSpPr>
                <p:cNvPr id="143" name="Rectangle 142"/>
                <p:cNvSpPr/>
                <p:nvPr/>
              </p:nvSpPr>
              <p:spPr>
                <a:xfrm>
                  <a:off x="6840274"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Media </a:t>
                  </a:r>
                  <a:r>
                    <a:rPr lang="en-US" sz="1100" dirty="0" smtClean="0">
                      <a:solidFill>
                        <a:schemeClr val="bg1"/>
                      </a:solidFill>
                      <a:latin typeface="Segoe UI" panose="020B0502040204020203" pitchFamily="34" charset="0"/>
                      <a:cs typeface="Segoe UI" panose="020B0502040204020203" pitchFamily="34" charset="0"/>
                    </a:rPr>
                    <a:t>Services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198" name="Picture 14"/>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p:grpSpPr>
            <p:sp>
              <p:nvSpPr>
                <p:cNvPr id="148" name="Rectangle 147"/>
                <p:cNvSpPr/>
                <p:nvPr/>
              </p:nvSpPr>
              <p:spPr>
                <a:xfrm>
                  <a:off x="7972092"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Notification </a:t>
                  </a:r>
                  <a:r>
                    <a:rPr lang="en-US" sz="1100" dirty="0" smtClean="0">
                      <a:solidFill>
                        <a:schemeClr val="bg1"/>
                      </a:solidFill>
                      <a:latin typeface="Segoe UI" panose="020B0502040204020203" pitchFamily="34" charset="0"/>
                      <a:cs typeface="Segoe UI" panose="020B0502040204020203" pitchFamily="34" charset="0"/>
                    </a:rPr>
                    <a:t>Hubs</a:t>
                  </a:r>
                  <a:endParaRPr lang="en-US" sz="1100" dirty="0">
                    <a:solidFill>
                      <a:schemeClr val="bg1"/>
                    </a:solidFill>
                    <a:latin typeface="Segoe UI" panose="020B0502040204020203" pitchFamily="34" charset="0"/>
                    <a:cs typeface="Segoe UI" panose="020B0502040204020203" pitchFamily="34" charset="0"/>
                  </a:endParaRPr>
                </a:p>
              </p:txBody>
            </p:sp>
            <p:pic>
              <p:nvPicPr>
                <p:cNvPr id="199" name="Picture 13"/>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p:grpSpPr>
            <p:sp>
              <p:nvSpPr>
                <p:cNvPr id="54" name="Rectangle 53"/>
                <p:cNvSpPr/>
                <p:nvPr/>
              </p:nvSpPr>
              <p:spPr>
                <a:xfrm>
                  <a:off x="9109052"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p:grpSpPr>
            <p:sp>
              <p:nvSpPr>
                <p:cNvPr id="152" name="Rectangle 151"/>
                <p:cNvSpPr/>
                <p:nvPr/>
              </p:nvSpPr>
              <p:spPr>
                <a:xfrm>
                  <a:off x="10224547"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19">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grpSp>
        <p:nvGrpSpPr>
          <p:cNvPr id="108" name="Group 107"/>
          <p:cNvGrpSpPr/>
          <p:nvPr/>
        </p:nvGrpSpPr>
        <p:grpSpPr>
          <a:xfrm>
            <a:off x="253438" y="5761830"/>
            <a:ext cx="11574914" cy="1019635"/>
            <a:chOff x="253438" y="5761830"/>
            <a:chExt cx="11574914" cy="1019635"/>
          </a:xfrm>
        </p:grpSpPr>
        <p:sp>
          <p:nvSpPr>
            <p:cNvPr id="123" name="TextBox 122"/>
            <p:cNvSpPr txBox="1"/>
            <p:nvPr/>
          </p:nvSpPr>
          <p:spPr>
            <a:xfrm rot="16200000">
              <a:off x="-125609" y="6140877"/>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71" name="TextBox 70"/>
              <p:cNvSpPr txBox="1"/>
              <p:nvPr/>
            </p:nvSpPr>
            <p:spPr>
              <a:xfrm>
                <a:off x="836612" y="6372517"/>
                <a:ext cx="670201" cy="261542"/>
              </a:xfrm>
              <a:prstGeom prst="rect">
                <a:avLst/>
              </a:prstGeom>
              <a:noFill/>
            </p:spPr>
            <p:txBody>
              <a:bodyPr wrap="none" rtlCol="0">
                <a:spAutoFit/>
              </a:bodyPr>
              <a:lstStyle/>
              <a:p>
                <a:r>
                  <a:rPr lang="en-US" sz="1100" dirty="0">
                    <a:solidFill>
                      <a:schemeClr val="bg1"/>
                    </a:solidFill>
                    <a:latin typeface="Segoe UI" panose="020B0502040204020203" pitchFamily="34" charset="0"/>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0">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 name="Group 29"/>
              <p:cNvGrpSpPr/>
              <p:nvPr/>
            </p:nvGrpSpPr>
            <p:grpSpPr>
              <a:xfrm>
                <a:off x="2591936" y="5889512"/>
                <a:ext cx="987552" cy="750431"/>
                <a:chOff x="2945115" y="5889512"/>
                <a:chExt cx="987552" cy="750431"/>
              </a:xfrm>
            </p:grpSpPr>
            <p:sp>
              <p:nvSpPr>
                <p:cNvPr id="60" name="Rectangle 59"/>
                <p:cNvSpPr/>
                <p:nvPr/>
              </p:nvSpPr>
              <p:spPr>
                <a:xfrm>
                  <a:off x="2945115"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545006" y="5912055"/>
                  <a:ext cx="504646" cy="438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83" name="Group 82"/>
            <p:cNvGrpSpPr/>
            <p:nvPr/>
          </p:nvGrpSpPr>
          <p:grpSpPr>
            <a:xfrm>
              <a:off x="4968354" y="5885846"/>
              <a:ext cx="6859998" cy="771605"/>
              <a:chOff x="4991472" y="5885642"/>
              <a:chExt cx="6859998" cy="771605"/>
            </a:xfrm>
          </p:grpSpPr>
          <p:sp>
            <p:nvSpPr>
              <p:cNvPr id="72" name="TextBox 71"/>
              <p:cNvSpPr txBox="1"/>
              <p:nvPr/>
            </p:nvSpPr>
            <p:spPr>
              <a:xfrm>
                <a:off x="4991472" y="6395637"/>
                <a:ext cx="476412" cy="261610"/>
              </a:xfrm>
              <a:prstGeom prst="rect">
                <a:avLst/>
              </a:prstGeom>
              <a:noFill/>
            </p:spPr>
            <p:txBody>
              <a:bodyPr wrap="none" rtlCol="0">
                <a:spAutoFit/>
              </a:bodyPr>
              <a:lstStyle/>
              <a:p>
                <a:r>
                  <a:rPr lang="en-US" sz="1100" dirty="0" smtClean="0">
                    <a:solidFill>
                      <a:schemeClr val="bg1"/>
                    </a:solidFill>
                    <a:latin typeface="Segoe UI" panose="020B0502040204020203" pitchFamily="34" charset="0"/>
                    <a:cs typeface="Segoe UI" panose="020B0502040204020203" pitchFamily="34" charset="0"/>
                  </a:rPr>
                  <a:t>Data</a:t>
                </a:r>
                <a:endParaRPr lang="en-US" sz="1100" dirty="0">
                  <a:solidFill>
                    <a:schemeClr val="bg1"/>
                  </a:solidFill>
                  <a:latin typeface="Segoe UI" panose="020B0502040204020203" pitchFamily="34" charset="0"/>
                  <a:cs typeface="Segoe UI" panose="020B0502040204020203" pitchFamily="34" charset="0"/>
                </a:endParaRPr>
              </a:p>
            </p:txBody>
          </p:sp>
          <p:grpSp>
            <p:nvGrpSpPr>
              <p:cNvPr id="82" name="Group 81"/>
              <p:cNvGrpSpPr/>
              <p:nvPr/>
            </p:nvGrpSpPr>
            <p:grpSpPr>
              <a:xfrm>
                <a:off x="4993470" y="5885642"/>
                <a:ext cx="6858000" cy="760816"/>
                <a:chOff x="4993470" y="5885642"/>
                <a:chExt cx="6858000" cy="760816"/>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bg1"/>
                    </a:solidFill>
                  </a:endParaRPr>
                </a:p>
              </p:txBody>
            </p:sp>
            <p:grpSp>
              <p:nvGrpSpPr>
                <p:cNvPr id="81" name="Group 80"/>
                <p:cNvGrpSpPr/>
                <p:nvPr/>
              </p:nvGrpSpPr>
              <p:grpSpPr>
                <a:xfrm>
                  <a:off x="5544084" y="5885642"/>
                  <a:ext cx="6206514" cy="760816"/>
                  <a:chOff x="5544084" y="5885642"/>
                  <a:chExt cx="6206514" cy="760816"/>
                </a:xfrm>
              </p:grpSpPr>
              <p:sp>
                <p:nvSpPr>
                  <p:cNvPr id="126" name="Rectangle 125"/>
                  <p:cNvSpPr/>
                  <p:nvPr/>
                </p:nvSpPr>
                <p:spPr>
                  <a:xfrm>
                    <a:off x="6587866" y="5896027"/>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
                    </a:r>
                    <a:br>
                      <a:rPr lang="en-US" sz="1100" dirty="0" smtClean="0">
                        <a:solidFill>
                          <a:schemeClr val="bg1"/>
                        </a:solidFill>
                        <a:latin typeface="Segoe UI" panose="020B0502040204020203" pitchFamily="34" charset="0"/>
                        <a:cs typeface="Segoe UI" panose="020B0502040204020203" pitchFamily="34" charset="0"/>
                      </a:rPr>
                    </a:br>
                    <a:endParaRPr lang="en-US" sz="1100" dirty="0" smtClean="0">
                      <a:solidFill>
                        <a:schemeClr val="bg1"/>
                      </a:solidFill>
                      <a:latin typeface="Segoe UI" panose="020B0502040204020203" pitchFamily="34" charset="0"/>
                      <a:cs typeface="Segoe UI" panose="020B0502040204020203" pitchFamily="34" charset="0"/>
                    </a:endParaRPr>
                  </a:p>
                  <a:p>
                    <a:endParaRPr lang="en-US" sz="1100" dirty="0" smtClean="0">
                      <a:solidFill>
                        <a:schemeClr val="bg1"/>
                      </a:solidFill>
                      <a:latin typeface="Segoe UI" panose="020B0502040204020203" pitchFamily="34" charset="0"/>
                      <a:cs typeface="Segoe UI" panose="020B0502040204020203" pitchFamily="34" charset="0"/>
                    </a:endParaRPr>
                  </a:p>
                  <a:p>
                    <a:r>
                      <a:rPr lang="en-US" sz="1000" dirty="0" smtClean="0">
                        <a:solidFill>
                          <a:schemeClr val="bg1"/>
                        </a:solidFill>
                        <a:latin typeface="Segoe UI" panose="020B0502040204020203" pitchFamily="34" charset="0"/>
                        <a:cs typeface="Segoe UI" panose="020B0502040204020203" pitchFamily="34" charset="0"/>
                      </a:rPr>
                      <a:t>Document Db</a:t>
                    </a:r>
                    <a:endParaRPr lang="en-US" sz="1000" dirty="0">
                      <a:solidFill>
                        <a:schemeClr val="bg1"/>
                      </a:solidFill>
                      <a:latin typeface="Segoe UI" panose="020B0502040204020203" pitchFamily="34" charset="0"/>
                      <a:cs typeface="Segoe UI" panose="020B0502040204020203" pitchFamily="34" charset="0"/>
                    </a:endParaRPr>
                  </a:p>
                </p:txBody>
              </p:sp>
              <p:grpSp>
                <p:nvGrpSpPr>
                  <p:cNvPr id="26" name="Group 25"/>
                  <p:cNvGrpSpPr/>
                  <p:nvPr/>
                </p:nvGrpSpPr>
                <p:grpSpPr>
                  <a:xfrm>
                    <a:off x="7631648" y="5896027"/>
                    <a:ext cx="970356" cy="750431"/>
                    <a:chOff x="8712093" y="5901190"/>
                    <a:chExt cx="970356" cy="750431"/>
                  </a:xfrm>
                </p:grpSpPr>
                <p:sp>
                  <p:nvSpPr>
                    <p:cNvPr id="55" name="Rectangle 54"/>
                    <p:cNvSpPr/>
                    <p:nvPr/>
                  </p:nvSpPr>
                  <p:spPr>
                    <a:xfrm>
                      <a:off x="8712093"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HD </a:t>
                      </a:r>
                      <a:r>
                        <a:rPr lang="en-US" sz="1100" dirty="0" smtClean="0">
                          <a:solidFill>
                            <a:schemeClr val="bg1"/>
                          </a:solidFill>
                          <a:latin typeface="Segoe UI" panose="020B0502040204020203" pitchFamily="34" charset="0"/>
                          <a:cs typeface="Segoe UI" panose="020B0502040204020203" pitchFamily="34" charset="0"/>
                        </a:rPr>
                        <a:t>Insight</a:t>
                      </a:r>
                      <a:endParaRPr lang="en-US" sz="1100" dirty="0">
                        <a:solidFill>
                          <a:schemeClr val="bg1"/>
                        </a:solidFill>
                        <a:latin typeface="Segoe UI" panose="020B0502040204020203" pitchFamily="34" charset="0"/>
                        <a:cs typeface="Segoe UI" panose="020B0502040204020203" pitchFamily="34" charset="0"/>
                      </a:endParaRPr>
                    </a:p>
                  </p:txBody>
                </p:sp>
                <p:pic>
                  <p:nvPicPr>
                    <p:cNvPr id="192" name="Picture 2"/>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9215240" y="5933905"/>
                      <a:ext cx="445775" cy="452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8" name="Group 27"/>
                  <p:cNvGrpSpPr/>
                  <p:nvPr/>
                </p:nvGrpSpPr>
                <p:grpSpPr>
                  <a:xfrm>
                    <a:off x="9736461" y="5885642"/>
                    <a:ext cx="970356" cy="750431"/>
                    <a:chOff x="10837358" y="5901190"/>
                    <a:chExt cx="970356" cy="750431"/>
                  </a:xfrm>
                </p:grpSpPr>
                <p:sp>
                  <p:nvSpPr>
                    <p:cNvPr id="57" name="Rectangle 56"/>
                    <p:cNvSpPr/>
                    <p:nvPr/>
                  </p:nvSpPr>
                  <p:spPr>
                    <a:xfrm>
                      <a:off x="10837358"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Backup and </a:t>
                      </a:r>
                      <a:r>
                        <a:rPr lang="en-US" sz="1100" dirty="0" smtClean="0">
                          <a:solidFill>
                            <a:schemeClr val="bg1"/>
                          </a:solidFill>
                          <a:latin typeface="Segoe UI" panose="020B0502040204020203" pitchFamily="34" charset="0"/>
                          <a:cs typeface="Segoe UI" panose="020B0502040204020203" pitchFamily="34" charset="0"/>
                        </a:rPr>
                        <a:t>Recovery</a:t>
                      </a:r>
                      <a:endParaRPr lang="en-US" sz="1100" dirty="0">
                        <a:solidFill>
                          <a:schemeClr val="bg1"/>
                        </a:solidFill>
                        <a:latin typeface="Segoe UI" panose="020B0502040204020203" pitchFamily="34" charset="0"/>
                        <a:cs typeface="Segoe UI" panose="020B0502040204020203" pitchFamily="34" charset="0"/>
                      </a:endParaRPr>
                    </a:p>
                  </p:txBody>
                </p:sp>
                <p:pic>
                  <p:nvPicPr>
                    <p:cNvPr id="193" name="Picture 14"/>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11411947" y="5933176"/>
                      <a:ext cx="366367" cy="319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a:t>
                      </a:r>
                      <a:r>
                        <a:rPr lang="en-US" sz="1100" dirty="0" smtClean="0">
                          <a:solidFill>
                            <a:schemeClr val="bg1"/>
                          </a:solidFill>
                          <a:latin typeface="Segoe UI" panose="020B0502040204020203" pitchFamily="34" charset="0"/>
                          <a:cs typeface="Segoe UI" panose="020B0502040204020203" pitchFamily="34" charset="0"/>
                        </a:rPr>
                        <a:t>Database</a:t>
                      </a:r>
                      <a:endParaRPr lang="en-US" sz="1100" dirty="0">
                        <a:solidFill>
                          <a:schemeClr val="bg1"/>
                        </a:solidFill>
                        <a:latin typeface="Segoe UI" panose="020B0502040204020203" pitchFamily="34" charset="0"/>
                        <a:cs typeface="Segoe UI" panose="020B0502040204020203" pitchFamily="34" charset="0"/>
                      </a:endParaRPr>
                    </a:p>
                  </p:txBody>
                </p:sp>
                <p:pic>
                  <p:nvPicPr>
                    <p:cNvPr id="194" name="Picture 3"/>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 name="Group 26"/>
                  <p:cNvGrpSpPr/>
                  <p:nvPr/>
                </p:nvGrpSpPr>
                <p:grpSpPr>
                  <a:xfrm>
                    <a:off x="8675430" y="5896027"/>
                    <a:ext cx="987605" cy="750431"/>
                    <a:chOff x="9766101" y="5901190"/>
                    <a:chExt cx="987605" cy="750431"/>
                  </a:xfrm>
                </p:grpSpPr>
                <p:sp>
                  <p:nvSpPr>
                    <p:cNvPr id="62" name="Rectangle 61"/>
                    <p:cNvSpPr/>
                    <p:nvPr/>
                  </p:nvSpPr>
                  <p:spPr>
                    <a:xfrm>
                      <a:off x="9766101" y="5901190"/>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10369074" y="5978299"/>
                      <a:ext cx="332931" cy="363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0" name="Group 79"/>
                  <p:cNvGrpSpPr/>
                  <p:nvPr/>
                </p:nvGrpSpPr>
                <p:grpSpPr>
                  <a:xfrm>
                    <a:off x="10780242" y="5885642"/>
                    <a:ext cx="970356" cy="750431"/>
                    <a:chOff x="10780242" y="5885642"/>
                    <a:chExt cx="970356" cy="750431"/>
                  </a:xfrm>
                </p:grpSpPr>
                <p:sp>
                  <p:nvSpPr>
                    <p:cNvPr id="210" name="Rectangle 209"/>
                    <p:cNvSpPr/>
                    <p:nvPr/>
                  </p:nvSpPr>
                  <p:spPr>
                    <a:xfrm>
                      <a:off x="10780242" y="5885642"/>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smtClean="0">
                          <a:solidFill>
                            <a:schemeClr val="bg1"/>
                          </a:solidFill>
                          <a:latin typeface="Segoe UI" panose="020B0502040204020203" pitchFamily="34" charset="0"/>
                          <a:cs typeface="Segoe UI" panose="020B0502040204020203" pitchFamily="34" charset="0"/>
                        </a:rPr>
                        <a:t>StorSimple</a:t>
                      </a:r>
                      <a:endParaRPr lang="en-US" sz="1100"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11226879" y="5948524"/>
                      <a:ext cx="499574" cy="4383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grpSp>
      </p:grpSp>
      <p:pic>
        <p:nvPicPr>
          <p:cNvPr id="6" name="Picture 5"/>
          <p:cNvPicPr>
            <a:picLocks noChangeAspect="1"/>
          </p:cNvPicPr>
          <p:nvPr/>
        </p:nvPicPr>
        <p:blipFill>
          <a:blip r:embed="rId28"/>
          <a:stretch>
            <a:fillRect/>
          </a:stretch>
        </p:blipFill>
        <p:spPr>
          <a:xfrm>
            <a:off x="7161212" y="5909661"/>
            <a:ext cx="340392" cy="427261"/>
          </a:xfrm>
          <a:prstGeom prst="rect">
            <a:avLst/>
          </a:prstGeom>
        </p:spPr>
      </p:pic>
    </p:spTree>
    <p:extLst>
      <p:ext uri="{BB962C8B-B14F-4D97-AF65-F5344CB8AC3E}">
        <p14:creationId xmlns:p14="http://schemas.microsoft.com/office/powerpoint/2010/main" val="382713876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Azure Portal</a:t>
            </a:r>
            <a:endParaRPr lang="en-US" dirty="0"/>
          </a:p>
        </p:txBody>
      </p:sp>
    </p:spTree>
    <p:extLst>
      <p:ext uri="{BB962C8B-B14F-4D97-AF65-F5344CB8AC3E}">
        <p14:creationId xmlns:p14="http://schemas.microsoft.com/office/powerpoint/2010/main" val="355605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78"/>
          <p:cNvSpPr/>
          <p:nvPr/>
        </p:nvSpPr>
        <p:spPr bwMode="auto">
          <a:xfrm>
            <a:off x="766806" y="2390197"/>
            <a:ext cx="3584461" cy="4182804"/>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bg1">
                <a:lumMod val="85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3" name="Group 12"/>
          <p:cNvGrpSpPr/>
          <p:nvPr/>
        </p:nvGrpSpPr>
        <p:grpSpPr>
          <a:xfrm>
            <a:off x="757282" y="1299417"/>
            <a:ext cx="3594025" cy="1140392"/>
            <a:chOff x="809435" y="1961045"/>
            <a:chExt cx="3594962" cy="1140689"/>
          </a:xfrm>
        </p:grpSpPr>
        <p:sp>
          <p:nvSpPr>
            <p:cNvPr id="43" name="Rectangle 42"/>
            <p:cNvSpPr/>
            <p:nvPr/>
          </p:nvSpPr>
          <p:spPr bwMode="auto">
            <a:xfrm>
              <a:off x="809435" y="1961045"/>
              <a:ext cx="3594962" cy="988831"/>
            </a:xfrm>
            <a:prstGeom prst="rect">
              <a:avLst/>
            </a:prstGeom>
            <a:solidFill>
              <a:srgbClr val="00B294"/>
            </a:solidFill>
            <a:ln w="38100" cap="flat" cmpd="sng" algn="ctr">
              <a:no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r>
                <a:rPr lang="en-US" sz="3199" kern="0" dirty="0">
                  <a:solidFill>
                    <a:schemeClr val="bg1"/>
                  </a:solidFill>
                  <a:latin typeface="Segoe UI Light" pitchFamily="34" charset="0"/>
                  <a:ea typeface="Segoe UI" pitchFamily="34" charset="0"/>
                  <a:cs typeface="Segoe UI" pitchFamily="34" charset="0"/>
                </a:rPr>
                <a:t>Getting started</a:t>
              </a:r>
            </a:p>
            <a:p>
              <a:pPr defTabSz="913650" fontAlgn="base">
                <a:lnSpc>
                  <a:spcPct val="90000"/>
                </a:lnSpc>
                <a:spcBef>
                  <a:spcPct val="0"/>
                </a:spcBef>
                <a:spcAft>
                  <a:spcPct val="0"/>
                </a:spcAft>
              </a:pPr>
              <a:endParaRPr lang="en-US" sz="1764" dirty="0">
                <a:solidFill>
                  <a:schemeClr val="bg1"/>
                </a:solidFill>
                <a:latin typeface="Segoe UI Light" panose="020B0502040204020203" pitchFamily="34" charset="0"/>
                <a:cs typeface="Segoe UI Light" panose="020B0502040204020203" pitchFamily="34" charset="0"/>
              </a:endParaRPr>
            </a:p>
          </p:txBody>
        </p:sp>
        <p:sp>
          <p:nvSpPr>
            <p:cNvPr id="6" name="Isosceles Triangle 5"/>
            <p:cNvSpPr/>
            <p:nvPr/>
          </p:nvSpPr>
          <p:spPr>
            <a:xfrm rot="10800000">
              <a:off x="3481592" y="2944089"/>
              <a:ext cx="390649" cy="157645"/>
            </a:xfrm>
            <a:prstGeom prst="triangle">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sp>
        <p:nvSpPr>
          <p:cNvPr id="36" name="Freeform 10"/>
          <p:cNvSpPr>
            <a:spLocks noEditPoints="1"/>
          </p:cNvSpPr>
          <p:nvPr/>
        </p:nvSpPr>
        <p:spPr bwMode="black">
          <a:xfrm>
            <a:off x="1015923" y="2719493"/>
            <a:ext cx="437595" cy="261950"/>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00B294"/>
          </a:solidFill>
          <a:ln>
            <a:noFill/>
          </a:ln>
          <a:extLst/>
        </p:spPr>
        <p:txBody>
          <a:bodyPr vert="horz" wrap="square" lIns="121856" tIns="60928" rIns="121856" bIns="60928" numCol="1" anchor="t" anchorCtr="0" compatLnSpc="1">
            <a:prstTxWarp prst="textNoShape">
              <a:avLst/>
            </a:prstTxWarp>
          </a:bodyPr>
          <a:lstStyle/>
          <a:p>
            <a:pPr defTabSz="1218317"/>
            <a:endParaRPr lang="en-US" sz="3198" dirty="0"/>
          </a:p>
        </p:txBody>
      </p:sp>
      <p:sp>
        <p:nvSpPr>
          <p:cNvPr id="35" name="Rectangle 34"/>
          <p:cNvSpPr/>
          <p:nvPr/>
        </p:nvSpPr>
        <p:spPr bwMode="auto">
          <a:xfrm>
            <a:off x="937006" y="3657600"/>
            <a:ext cx="595429" cy="595429"/>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7926" fontAlgn="base">
              <a:spcBef>
                <a:spcPct val="0"/>
              </a:spcBef>
              <a:spcAft>
                <a:spcPct val="0"/>
              </a:spcAft>
            </a:pPr>
            <a:r>
              <a:rPr lang="en-US" sz="3731" dirty="0">
                <a:solidFill>
                  <a:schemeClr val="tx1"/>
                </a:solidFill>
              </a:rPr>
              <a:t>&gt;_</a:t>
            </a:r>
          </a:p>
        </p:txBody>
      </p:sp>
      <p:sp>
        <p:nvSpPr>
          <p:cNvPr id="41" name="Freeform 87"/>
          <p:cNvSpPr>
            <a:spLocks noEditPoints="1"/>
          </p:cNvSpPr>
          <p:nvPr/>
        </p:nvSpPr>
        <p:spPr bwMode="black">
          <a:xfrm>
            <a:off x="953289" y="4648200"/>
            <a:ext cx="640269" cy="520883"/>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rgbClr val="00B294"/>
          </a:solidFill>
          <a:ln>
            <a:noFill/>
          </a:ln>
          <a:extLst/>
        </p:spPr>
        <p:txBody>
          <a:bodyPr vert="horz" wrap="square" lIns="121856" tIns="60928" rIns="121856" bIns="60928" numCol="1" anchor="t" anchorCtr="0" compatLnSpc="1">
            <a:prstTxWarp prst="textNoShape">
              <a:avLst/>
            </a:prstTxWarp>
          </a:bodyPr>
          <a:lstStyle/>
          <a:p>
            <a:pPr defTabSz="1218317"/>
            <a:endParaRPr lang="en-US" sz="3198" dirty="0"/>
          </a:p>
        </p:txBody>
      </p:sp>
      <p:sp>
        <p:nvSpPr>
          <p:cNvPr id="42" name="TextBox 41"/>
          <p:cNvSpPr txBox="1"/>
          <p:nvPr/>
        </p:nvSpPr>
        <p:spPr>
          <a:xfrm>
            <a:off x="625172" y="4724400"/>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chemeClr val="tx1"/>
                </a:solidFill>
                <a:latin typeface="+mj-lt"/>
              </a:rPr>
              <a:t>REST API</a:t>
            </a:r>
          </a:p>
        </p:txBody>
      </p:sp>
      <p:sp>
        <p:nvSpPr>
          <p:cNvPr id="37" name="Freeform 88"/>
          <p:cNvSpPr>
            <a:spLocks noEditPoints="1"/>
          </p:cNvSpPr>
          <p:nvPr/>
        </p:nvSpPr>
        <p:spPr bwMode="black">
          <a:xfrm>
            <a:off x="926075" y="2635627"/>
            <a:ext cx="635588" cy="5389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00B294"/>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12" tIns="45706" rIns="91412" bIns="45706" numCol="1" rtlCol="0" anchor="ctr" anchorCtr="0" compatLnSpc="1">
            <a:prstTxWarp prst="textNoShape">
              <a:avLst/>
            </a:prstTxWarp>
          </a:bodyPr>
          <a:lstStyle/>
          <a:p>
            <a:pPr defTabSz="740518"/>
            <a:endParaRPr lang="en-US" sz="1799" spc="-122" dirty="0">
              <a:solidFill>
                <a:schemeClr val="tx1"/>
              </a:solidFill>
              <a:latin typeface="Segoe Light" pitchFamily="34" charset="0"/>
            </a:endParaRPr>
          </a:p>
        </p:txBody>
      </p:sp>
      <p:sp>
        <p:nvSpPr>
          <p:cNvPr id="2" name="Title 1"/>
          <p:cNvSpPr>
            <a:spLocks noGrp="1"/>
          </p:cNvSpPr>
          <p:nvPr>
            <p:ph type="title"/>
          </p:nvPr>
        </p:nvSpPr>
        <p:spPr/>
        <p:txBody>
          <a:bodyPr/>
          <a:lstStyle/>
          <a:p>
            <a:r>
              <a:rPr lang="en-US" dirty="0" smtClean="0">
                <a:solidFill>
                  <a:schemeClr val="bg1"/>
                </a:solidFill>
              </a:rPr>
              <a:t>Virtual Machines</a:t>
            </a:r>
            <a:endParaRPr lang="en-US" dirty="0">
              <a:solidFill>
                <a:schemeClr val="bg1"/>
              </a:solidFill>
            </a:endParaRPr>
          </a:p>
        </p:txBody>
      </p:sp>
      <p:sp>
        <p:nvSpPr>
          <p:cNvPr id="38" name="TextBox 37"/>
          <p:cNvSpPr txBox="1"/>
          <p:nvPr/>
        </p:nvSpPr>
        <p:spPr>
          <a:xfrm>
            <a:off x="1300990" y="2749231"/>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chemeClr val="tx1"/>
                </a:solidFill>
                <a:cs typeface="Segoe UI Light" panose="020B0502040204020203" pitchFamily="34" charset="0"/>
              </a:rPr>
              <a:t>Management portal</a:t>
            </a:r>
          </a:p>
        </p:txBody>
      </p:sp>
      <p:sp>
        <p:nvSpPr>
          <p:cNvPr id="40" name="TextBox 39"/>
          <p:cNvSpPr txBox="1"/>
          <p:nvPr/>
        </p:nvSpPr>
        <p:spPr>
          <a:xfrm>
            <a:off x="1753216" y="3771984"/>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132" dirty="0">
                <a:solidFill>
                  <a:schemeClr val="tx1"/>
                </a:solidFill>
                <a:cs typeface="Segoe UI Light" panose="020B0502040204020203" pitchFamily="34" charset="0"/>
              </a:rPr>
              <a:t>Scripting </a:t>
            </a:r>
          </a:p>
          <a:p>
            <a:pPr defTabSz="1218317"/>
            <a:r>
              <a:rPr lang="en-US" sz="1600" dirty="0">
                <a:solidFill>
                  <a:schemeClr val="tx1"/>
                </a:solidFill>
                <a:cs typeface="Segoe UI Light" panose="020B0502040204020203" pitchFamily="34" charset="0"/>
              </a:rPr>
              <a:t>(Windows, Linux and Mac) </a:t>
            </a:r>
          </a:p>
        </p:txBody>
      </p:sp>
      <p:sp>
        <p:nvSpPr>
          <p:cNvPr id="4" name="Rectangle 3"/>
          <p:cNvSpPr/>
          <p:nvPr/>
        </p:nvSpPr>
        <p:spPr bwMode="auto">
          <a:xfrm>
            <a:off x="4558033" y="1303013"/>
            <a:ext cx="3581955" cy="1002776"/>
          </a:xfrm>
          <a:prstGeom prst="rect">
            <a:avLst/>
          </a:prstGeom>
          <a:solidFill>
            <a:srgbClr val="9B4F96"/>
          </a:solidFill>
          <a:ln w="9525" cap="flat" cmpd="sng" algn="ctr">
            <a:noFill/>
            <a:prstDash val="solid"/>
            <a:headEnd type="none" w="med" len="med"/>
            <a:tailEnd type="none" w="med" len="med"/>
          </a:ln>
          <a:effectLst/>
        </p:spPr>
        <p:txBody>
          <a:bodyPr vert="horz" wrap="square" lIns="243714" tIns="60928" rIns="121856" bIns="60928" numCol="1" rtlCol="0" anchor="ctr" anchorCtr="0" compatLnSpc="1">
            <a:prstTxWarp prst="textNoShape">
              <a:avLst/>
            </a:prstTxWarp>
          </a:bodyPr>
          <a:lstStyle/>
          <a:p>
            <a:pPr defTabSz="1218317">
              <a:lnSpc>
                <a:spcPct val="90000"/>
              </a:lnSpc>
              <a:buSzPct val="90000"/>
              <a:defRPr/>
            </a:pPr>
            <a:r>
              <a:rPr lang="en-US" sz="2932" kern="0" dirty="0">
                <a:solidFill>
                  <a:schemeClr val="bg1"/>
                </a:solidFill>
                <a:latin typeface="Segoe UI Light" pitchFamily="34" charset="0"/>
                <a:ea typeface="Segoe UI" pitchFamily="34" charset="0"/>
                <a:cs typeface="Segoe UI" pitchFamily="34" charset="0"/>
              </a:rPr>
              <a:t>Select image </a:t>
            </a:r>
            <a:br>
              <a:rPr lang="en-US" sz="2932" kern="0" dirty="0">
                <a:solidFill>
                  <a:schemeClr val="bg1"/>
                </a:solidFill>
                <a:latin typeface="Segoe UI Light" pitchFamily="34" charset="0"/>
                <a:ea typeface="Segoe UI" pitchFamily="34" charset="0"/>
                <a:cs typeface="Segoe UI" pitchFamily="34" charset="0"/>
              </a:rPr>
            </a:br>
            <a:r>
              <a:rPr lang="en-US" sz="2932" kern="0" dirty="0">
                <a:solidFill>
                  <a:schemeClr val="bg1"/>
                </a:solidFill>
                <a:latin typeface="Segoe UI Light" pitchFamily="34" charset="0"/>
                <a:ea typeface="Segoe UI" pitchFamily="34" charset="0"/>
                <a:cs typeface="Segoe UI" pitchFamily="34" charset="0"/>
              </a:rPr>
              <a:t>and VM size</a:t>
            </a:r>
          </a:p>
        </p:txBody>
      </p:sp>
      <p:sp>
        <p:nvSpPr>
          <p:cNvPr id="8" name="Rectangle 7"/>
          <p:cNvSpPr/>
          <p:nvPr/>
        </p:nvSpPr>
        <p:spPr bwMode="auto">
          <a:xfrm>
            <a:off x="4557661" y="2305789"/>
            <a:ext cx="3576525" cy="41634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51" tIns="60925" rIns="121851" bIns="60925" numCol="1" rtlCol="0" anchor="ctr" anchorCtr="0" compatLnSpc="1">
            <a:prstTxWarp prst="textNoShape">
              <a:avLst/>
            </a:prstTxWarp>
          </a:bodyPr>
          <a:lstStyle/>
          <a:p>
            <a:pPr algn="ctr" defTabSz="1217926" fontAlgn="base">
              <a:spcBef>
                <a:spcPct val="0"/>
              </a:spcBef>
              <a:spcAft>
                <a:spcPct val="0"/>
              </a:spcAft>
            </a:pPr>
            <a:endParaRPr lang="en-US" sz="2932" dirty="0">
              <a:solidFill>
                <a:schemeClr val="tx1"/>
              </a:solidFill>
            </a:endParaRPr>
          </a:p>
        </p:txBody>
      </p:sp>
      <p:sp>
        <p:nvSpPr>
          <p:cNvPr id="44" name="Isosceles Triangle 43"/>
          <p:cNvSpPr/>
          <p:nvPr/>
        </p:nvSpPr>
        <p:spPr>
          <a:xfrm rot="10800000">
            <a:off x="7232878" y="2307141"/>
            <a:ext cx="390547" cy="157604"/>
          </a:xfrm>
          <a:prstGeom prst="triangle">
            <a:avLst/>
          </a:pr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48" name="Rectangle 78"/>
          <p:cNvSpPr/>
          <p:nvPr/>
        </p:nvSpPr>
        <p:spPr bwMode="auto">
          <a:xfrm>
            <a:off x="4567830" y="2394085"/>
            <a:ext cx="3584462" cy="4182804"/>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bg1">
                <a:lumMod val="85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2"/>
          <p:cNvSpPr txBox="1"/>
          <p:nvPr/>
        </p:nvSpPr>
        <p:spPr>
          <a:xfrm>
            <a:off x="5383661" y="4091699"/>
            <a:ext cx="2719534" cy="2069258"/>
          </a:xfrm>
          <a:prstGeom prst="rect">
            <a:avLst/>
          </a:prstGeom>
          <a:noFill/>
        </p:spPr>
        <p:txBody>
          <a:bodyPr wrap="square" lIns="0" tIns="0" rIns="0" bIns="0" rtlCol="0">
            <a:spAutoFit/>
          </a:bodyPr>
          <a:lstStyle/>
          <a:p>
            <a:pPr defTabSz="1218317">
              <a:lnSpc>
                <a:spcPct val="90000"/>
              </a:lnSpc>
              <a:spcBef>
                <a:spcPts val="1200"/>
              </a:spcBef>
              <a:buSzPct val="80000"/>
            </a:pPr>
            <a:r>
              <a:rPr lang="en-US" sz="2099" dirty="0">
                <a:latin typeface="Segoe UI Light" panose="020B0502040204020203" pitchFamily="34" charset="0"/>
                <a:cs typeface="Segoe UI Light" panose="020B0502040204020203" pitchFamily="34" charset="0"/>
              </a:rPr>
              <a:t>Extra Small</a:t>
            </a:r>
          </a:p>
          <a:p>
            <a:pPr defTabSz="1218317">
              <a:lnSpc>
                <a:spcPct val="90000"/>
              </a:lnSpc>
              <a:spcBef>
                <a:spcPts val="1200"/>
              </a:spcBef>
              <a:buSzPct val="80000"/>
            </a:pPr>
            <a:r>
              <a:rPr lang="en-US" sz="2099" dirty="0">
                <a:latin typeface="Segoe UI Light" panose="020B0502040204020203" pitchFamily="34" charset="0"/>
                <a:cs typeface="Segoe UI Light" panose="020B0502040204020203" pitchFamily="34" charset="0"/>
              </a:rPr>
              <a:t>Small</a:t>
            </a:r>
          </a:p>
          <a:p>
            <a:pPr defTabSz="1218317">
              <a:lnSpc>
                <a:spcPct val="90000"/>
              </a:lnSpc>
              <a:spcBef>
                <a:spcPts val="1200"/>
              </a:spcBef>
              <a:buSzPct val="80000"/>
            </a:pPr>
            <a:r>
              <a:rPr lang="en-US" sz="2099" dirty="0">
                <a:latin typeface="Segoe UI Light" panose="020B0502040204020203" pitchFamily="34" charset="0"/>
                <a:cs typeface="Segoe UI Light" panose="020B0502040204020203" pitchFamily="34" charset="0"/>
              </a:rPr>
              <a:t>Medium</a:t>
            </a:r>
          </a:p>
          <a:p>
            <a:pPr defTabSz="1218317">
              <a:lnSpc>
                <a:spcPct val="90000"/>
              </a:lnSpc>
              <a:spcBef>
                <a:spcPts val="1200"/>
              </a:spcBef>
              <a:buSzPct val="80000"/>
            </a:pPr>
            <a:r>
              <a:rPr lang="en-US" sz="2099" dirty="0">
                <a:latin typeface="Segoe UI Light" panose="020B0502040204020203" pitchFamily="34" charset="0"/>
                <a:cs typeface="Segoe UI Light" panose="020B0502040204020203" pitchFamily="34" charset="0"/>
              </a:rPr>
              <a:t>Large </a:t>
            </a:r>
          </a:p>
          <a:p>
            <a:pPr defTabSz="1218317">
              <a:lnSpc>
                <a:spcPct val="90000"/>
              </a:lnSpc>
              <a:spcBef>
                <a:spcPts val="1200"/>
              </a:spcBef>
              <a:buSzPct val="80000"/>
            </a:pPr>
            <a:r>
              <a:rPr lang="en-US" sz="2099" dirty="0">
                <a:latin typeface="Segoe UI Light" panose="020B0502040204020203" pitchFamily="34" charset="0"/>
                <a:cs typeface="Segoe UI Light" panose="020B0502040204020203" pitchFamily="34" charset="0"/>
              </a:rPr>
              <a:t>X-Large</a:t>
            </a:r>
          </a:p>
        </p:txBody>
      </p:sp>
      <p:sp>
        <p:nvSpPr>
          <p:cNvPr id="77" name="Freeform 128"/>
          <p:cNvSpPr>
            <a:spLocks noChangeAspect="1"/>
          </p:cNvSpPr>
          <p:nvPr/>
        </p:nvSpPr>
        <p:spPr bwMode="black">
          <a:xfrm>
            <a:off x="8510741" y="3332604"/>
            <a:ext cx="3249506" cy="179554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9DC3E6">
              <a:alpha val="50196"/>
            </a:srgbClr>
          </a:solidFill>
          <a:ln>
            <a:noFill/>
          </a:ln>
          <a:extLst/>
        </p:spPr>
        <p:txBody>
          <a:bodyPr vert="horz" wrap="square" lIns="91416" tIns="45708" rIns="91416" bIns="45708" numCol="1" anchor="t" anchorCtr="0" compatLnSpc="1">
            <a:prstTxWarp prst="textNoShape">
              <a:avLst/>
            </a:prstTxWarp>
          </a:bodyPr>
          <a:lstStyle/>
          <a:p>
            <a:pPr defTabSz="1218317"/>
            <a:endParaRPr lang="en-US" sz="2399"/>
          </a:p>
        </p:txBody>
      </p:sp>
      <p:sp>
        <p:nvSpPr>
          <p:cNvPr id="5" name="Rectangle 4"/>
          <p:cNvSpPr/>
          <p:nvPr/>
        </p:nvSpPr>
        <p:spPr bwMode="auto">
          <a:xfrm>
            <a:off x="8341303" y="1303012"/>
            <a:ext cx="3581955" cy="1002776"/>
          </a:xfrm>
          <a:prstGeom prst="rect">
            <a:avLst/>
          </a:prstGeom>
          <a:solidFill>
            <a:srgbClr val="442359"/>
          </a:solidFill>
          <a:ln w="9525" cap="flat" cmpd="sng" algn="ctr">
            <a:noFill/>
            <a:prstDash val="solid"/>
            <a:headEnd type="none" w="med" len="med"/>
            <a:tailEnd type="none" w="med" len="med"/>
          </a:ln>
          <a:effectLst/>
        </p:spPr>
        <p:txBody>
          <a:bodyPr vert="horz" wrap="square" lIns="243714" tIns="60928" rIns="121856" bIns="60928" numCol="1" rtlCol="0" anchor="ctr" anchorCtr="0" compatLnSpc="1">
            <a:prstTxWarp prst="textNoShape">
              <a:avLst/>
            </a:prstTxWarp>
          </a:bodyPr>
          <a:lstStyle/>
          <a:p>
            <a:pPr defTabSz="1218317">
              <a:lnSpc>
                <a:spcPct val="90000"/>
              </a:lnSpc>
              <a:buSzPct val="90000"/>
              <a:defRPr/>
            </a:pPr>
            <a:endParaRPr lang="en-US" sz="2932" kern="0" dirty="0">
              <a:solidFill>
                <a:schemeClr val="bg1"/>
              </a:solidFill>
              <a:latin typeface="Segoe UI Light" pitchFamily="34" charset="0"/>
              <a:ea typeface="Segoe UI" pitchFamily="34" charset="0"/>
              <a:cs typeface="Segoe UI" pitchFamily="34" charset="0"/>
            </a:endParaRPr>
          </a:p>
          <a:p>
            <a:pPr defTabSz="1218317">
              <a:lnSpc>
                <a:spcPct val="90000"/>
              </a:lnSpc>
              <a:buSzPct val="90000"/>
              <a:defRPr/>
            </a:pPr>
            <a:r>
              <a:rPr lang="en-US" sz="2932" kern="0" dirty="0">
                <a:solidFill>
                  <a:schemeClr val="bg1"/>
                </a:solidFill>
                <a:latin typeface="Segoe UI Light" pitchFamily="34" charset="0"/>
                <a:ea typeface="Segoe UI" pitchFamily="34" charset="0"/>
                <a:cs typeface="Segoe UI" pitchFamily="34" charset="0"/>
              </a:rPr>
              <a:t>New disk persisted in storage</a:t>
            </a:r>
          </a:p>
          <a:p>
            <a:pPr defTabSz="1218317">
              <a:lnSpc>
                <a:spcPct val="90000"/>
              </a:lnSpc>
              <a:buSzPct val="90000"/>
              <a:defRPr/>
            </a:pPr>
            <a:endParaRPr lang="en-US" sz="2932" kern="0" dirty="0">
              <a:solidFill>
                <a:schemeClr val="bg1"/>
              </a:solidFill>
              <a:latin typeface="Segoe UI Light" pitchFamily="34" charset="0"/>
              <a:ea typeface="Segoe UI" pitchFamily="34" charset="0"/>
              <a:cs typeface="Segoe UI" pitchFamily="34" charset="0"/>
            </a:endParaRPr>
          </a:p>
        </p:txBody>
      </p:sp>
      <p:sp>
        <p:nvSpPr>
          <p:cNvPr id="9" name="Rectangle 8"/>
          <p:cNvSpPr/>
          <p:nvPr/>
        </p:nvSpPr>
        <p:spPr bwMode="auto">
          <a:xfrm>
            <a:off x="8346734" y="2305788"/>
            <a:ext cx="3576524" cy="41634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51" tIns="60925" rIns="121851" bIns="60925" numCol="1" rtlCol="0" anchor="ctr" anchorCtr="0" compatLnSpc="1">
            <a:prstTxWarp prst="textNoShape">
              <a:avLst/>
            </a:prstTxWarp>
          </a:bodyPr>
          <a:lstStyle/>
          <a:p>
            <a:pPr algn="ctr" defTabSz="1217926" fontAlgn="base">
              <a:spcBef>
                <a:spcPct val="0"/>
              </a:spcBef>
              <a:spcAft>
                <a:spcPct val="0"/>
              </a:spcAft>
            </a:pPr>
            <a:endParaRPr lang="en-US" sz="2932" dirty="0">
              <a:solidFill>
                <a:schemeClr val="tx1"/>
              </a:solidFill>
            </a:endParaRPr>
          </a:p>
        </p:txBody>
      </p:sp>
      <p:sp>
        <p:nvSpPr>
          <p:cNvPr id="49" name="Isosceles Triangle 48"/>
          <p:cNvSpPr/>
          <p:nvPr/>
        </p:nvSpPr>
        <p:spPr>
          <a:xfrm rot="10800000">
            <a:off x="10980437" y="2295357"/>
            <a:ext cx="390547" cy="157604"/>
          </a:xfrm>
          <a:prstGeom prst="triangle">
            <a:avLst/>
          </a:prstGeom>
          <a:solidFill>
            <a:srgbClr val="442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55" name="Rectangle 78"/>
          <p:cNvSpPr/>
          <p:nvPr/>
        </p:nvSpPr>
        <p:spPr bwMode="auto">
          <a:xfrm>
            <a:off x="8347228" y="2380801"/>
            <a:ext cx="3584461" cy="4182805"/>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accent1">
                <a:lumMod val="60000"/>
                <a:lumOff val="40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latin typeface="Segoe UI" panose="020B0502040204020203" pitchFamily="34" charset="0"/>
              <a:ea typeface="Segoe UI" panose="020B0502040204020203" pitchFamily="34" charset="0"/>
              <a:cs typeface="Segoe UI" panose="020B0502040204020203" pitchFamily="34" charset="0"/>
            </a:endParaRPr>
          </a:p>
        </p:txBody>
      </p:sp>
      <p:sp>
        <p:nvSpPr>
          <p:cNvPr id="73" name="TextBox 72"/>
          <p:cNvSpPr txBox="1"/>
          <p:nvPr/>
        </p:nvSpPr>
        <p:spPr>
          <a:xfrm>
            <a:off x="8754208" y="5114565"/>
            <a:ext cx="3120734" cy="390789"/>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099" dirty="0">
                <a:solidFill>
                  <a:schemeClr val="tx1"/>
                </a:solidFill>
                <a:latin typeface="Segoe UI"/>
              </a:rPr>
              <a:t>Cloud</a:t>
            </a:r>
          </a:p>
        </p:txBody>
      </p:sp>
      <p:sp>
        <p:nvSpPr>
          <p:cNvPr id="74" name="Freeform 24"/>
          <p:cNvSpPr>
            <a:spLocks noEditPoints="1"/>
          </p:cNvSpPr>
          <p:nvPr/>
        </p:nvSpPr>
        <p:spPr bwMode="black">
          <a:xfrm>
            <a:off x="10656131" y="4017783"/>
            <a:ext cx="1015471" cy="78455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442359"/>
          </a:solidFill>
          <a:ln>
            <a:noFill/>
          </a:ln>
          <a:extLst/>
        </p:spPr>
        <p:txBody>
          <a:bodyPr vert="horz" wrap="square" lIns="91416" tIns="45708" rIns="91416" bIns="45708" numCol="1" anchor="t" anchorCtr="0" compatLnSpc="1">
            <a:prstTxWarp prst="textNoShape">
              <a:avLst/>
            </a:prstTxWarp>
          </a:bodyPr>
          <a:lstStyle/>
          <a:p>
            <a:pPr defTabSz="1218317"/>
            <a:endParaRPr lang="en-US" sz="2399"/>
          </a:p>
        </p:txBody>
      </p:sp>
      <p:sp>
        <p:nvSpPr>
          <p:cNvPr id="75" name="Right Arrow 74"/>
          <p:cNvSpPr/>
          <p:nvPr/>
        </p:nvSpPr>
        <p:spPr bwMode="auto">
          <a:xfrm>
            <a:off x="9919699" y="4123942"/>
            <a:ext cx="594153" cy="572238"/>
          </a:xfrm>
          <a:prstGeom prst="rightArrow">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4" rIns="68568" bIns="34284" numCol="1" rtlCol="0" anchor="ctr" anchorCtr="0" compatLnSpc="1">
            <a:prstTxWarp prst="textNoShape">
              <a:avLst/>
            </a:prstTxWarp>
          </a:bodyPr>
          <a:lstStyle/>
          <a:p>
            <a:pPr algn="ctr" defTabSz="913635" fontAlgn="base">
              <a:spcBef>
                <a:spcPts val="200"/>
              </a:spcBef>
              <a:spcAft>
                <a:spcPct val="0"/>
              </a:spcAft>
            </a:pPr>
            <a:endParaRPr lang="en-US" sz="2799" dirty="0">
              <a:ln>
                <a:solidFill>
                  <a:srgbClr val="FFFFFF">
                    <a:alpha val="0"/>
                  </a:srgbClr>
                </a:solidFill>
              </a:ln>
              <a:solidFill>
                <a:schemeClr val="tx1"/>
              </a:solidFill>
            </a:endParaRPr>
          </a:p>
        </p:txBody>
      </p:sp>
      <p:sp>
        <p:nvSpPr>
          <p:cNvPr id="76" name="Freeform 22"/>
          <p:cNvSpPr>
            <a:spLocks noEditPoints="1"/>
          </p:cNvSpPr>
          <p:nvPr/>
        </p:nvSpPr>
        <p:spPr bwMode="auto">
          <a:xfrm flipH="1">
            <a:off x="8783206" y="3876146"/>
            <a:ext cx="857372" cy="1002575"/>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44235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defTabSz="1218317" fontAlgn="base">
              <a:lnSpc>
                <a:spcPct val="90000"/>
              </a:lnSpc>
              <a:spcBef>
                <a:spcPct val="0"/>
              </a:spcBef>
              <a:spcAft>
                <a:spcPct val="0"/>
              </a:spcAft>
              <a:buSzPct val="90000"/>
            </a:pPr>
            <a:r>
              <a:rPr lang="en-US" sz="1600" kern="0" dirty="0">
                <a:solidFill>
                  <a:schemeClr val="bg1"/>
                </a:solidFill>
                <a:ea typeface="Segoe UI" pitchFamily="34" charset="0"/>
                <a:cs typeface="Segoe UI" pitchFamily="34" charset="0"/>
              </a:rPr>
              <a:t>Blob</a:t>
            </a:r>
            <a:r>
              <a:rPr lang="en-US" sz="1600" kern="0" dirty="0">
                <a:solidFill>
                  <a:schemeClr val="tx1"/>
                </a:solidFill>
                <a:ea typeface="Segoe UI" pitchFamily="34" charset="0"/>
                <a:cs typeface="Segoe UI" pitchFamily="34" charset="0"/>
              </a:rPr>
              <a:t/>
            </a:r>
            <a:br>
              <a:rPr lang="en-US" sz="1600" kern="0" dirty="0">
                <a:solidFill>
                  <a:schemeClr val="tx1"/>
                </a:solidFill>
                <a:ea typeface="Segoe UI" pitchFamily="34" charset="0"/>
                <a:cs typeface="Segoe UI" pitchFamily="34" charset="0"/>
              </a:rPr>
            </a:br>
            <a:r>
              <a:rPr lang="en-US" sz="1600" kern="0" dirty="0">
                <a:solidFill>
                  <a:schemeClr val="bg1"/>
                </a:solidFill>
                <a:ea typeface="Segoe UI" pitchFamily="34" charset="0"/>
                <a:cs typeface="Segoe UI" pitchFamily="34" charset="0"/>
              </a:rPr>
              <a:t>Storage</a:t>
            </a:r>
          </a:p>
        </p:txBody>
      </p:sp>
      <p:sp>
        <p:nvSpPr>
          <p:cNvPr id="46" name="TextBox 45"/>
          <p:cNvSpPr txBox="1"/>
          <p:nvPr/>
        </p:nvSpPr>
        <p:spPr>
          <a:xfrm>
            <a:off x="1758335" y="5625675"/>
            <a:ext cx="1964040" cy="415240"/>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132" dirty="0" smtClean="0">
                <a:solidFill>
                  <a:schemeClr val="tx1"/>
                </a:solidFill>
                <a:latin typeface="+mj-lt"/>
              </a:rPr>
              <a:t>Comprehensive </a:t>
            </a:r>
          </a:p>
          <a:p>
            <a:pPr defTabSz="1218317"/>
            <a:r>
              <a:rPr lang="en-US" sz="2132" dirty="0" smtClean="0">
                <a:solidFill>
                  <a:schemeClr val="tx1"/>
                </a:solidFill>
                <a:latin typeface="+mj-lt"/>
              </a:rPr>
              <a:t>Networking</a:t>
            </a:r>
            <a:endParaRPr lang="en-US" sz="2132" dirty="0">
              <a:solidFill>
                <a:schemeClr val="tx1"/>
              </a:solidFill>
              <a:latin typeface="+mj-lt"/>
            </a:endParaRPr>
          </a:p>
        </p:txBody>
      </p:sp>
      <p:sp>
        <p:nvSpPr>
          <p:cNvPr id="56" name="Can 55"/>
          <p:cNvSpPr/>
          <p:nvPr/>
        </p:nvSpPr>
        <p:spPr>
          <a:xfrm rot="16200000">
            <a:off x="1204364" y="5651828"/>
            <a:ext cx="175983" cy="301996"/>
          </a:xfrm>
          <a:prstGeom prst="can">
            <a:avLst/>
          </a:prstGeom>
          <a:solidFill>
            <a:srgbClr val="00B294"/>
          </a:solidFill>
          <a:ln>
            <a:noFill/>
          </a:ln>
        </p:spPr>
        <p:txBody>
          <a:bodyPr vert="horz" wrap="square" lIns="121856" tIns="60928" rIns="121856" bIns="60928" numCol="1" anchor="t" anchorCtr="0" compatLnSpc="1">
            <a:prstTxWarp prst="textNoShape">
              <a:avLst/>
            </a:prstTxWarp>
          </a:bodyPr>
          <a:lstStyle/>
          <a:p>
            <a:pPr defTabSz="1218317"/>
            <a:endParaRPr lang="en-US" sz="3198"/>
          </a:p>
        </p:txBody>
      </p:sp>
      <p:cxnSp>
        <p:nvCxnSpPr>
          <p:cNvPr id="62" name="Straight Arrow Connector 61"/>
          <p:cNvCxnSpPr/>
          <p:nvPr/>
        </p:nvCxnSpPr>
        <p:spPr>
          <a:xfrm flipH="1" flipV="1">
            <a:off x="1028854" y="5729993"/>
            <a:ext cx="124372" cy="483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1012566" y="5813940"/>
            <a:ext cx="181087" cy="49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030691" y="5854301"/>
            <a:ext cx="191794" cy="499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flipH="1" flipV="1">
            <a:off x="1429376" y="5852798"/>
            <a:ext cx="124372" cy="483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0800000" flipH="1" flipV="1">
            <a:off x="1388948" y="5812246"/>
            <a:ext cx="181087" cy="4919"/>
          </a:xfrm>
          <a:prstGeom prst="straightConnector1">
            <a:avLst/>
          </a:prstGeom>
          <a:solidFill>
            <a:srgbClr val="00B294"/>
          </a:solidFill>
          <a:ln>
            <a:noFill/>
          </a:ln>
        </p:spPr>
      </p:cxnSp>
      <p:cxnSp>
        <p:nvCxnSpPr>
          <p:cNvPr id="72" name="Straight Arrow Connector 71"/>
          <p:cNvCxnSpPr/>
          <p:nvPr/>
        </p:nvCxnSpPr>
        <p:spPr>
          <a:xfrm rot="10800000" flipH="1">
            <a:off x="1360116" y="5726864"/>
            <a:ext cx="191794" cy="499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Freeform 88"/>
          <p:cNvSpPr>
            <a:spLocks noEditPoints="1"/>
          </p:cNvSpPr>
          <p:nvPr/>
        </p:nvSpPr>
        <p:spPr bwMode="black">
          <a:xfrm>
            <a:off x="965257" y="5574556"/>
            <a:ext cx="635588" cy="5389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00B294"/>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12" tIns="45706" rIns="91412" bIns="45706" numCol="1" rtlCol="0" anchor="ctr" anchorCtr="0" compatLnSpc="1">
            <a:prstTxWarp prst="textNoShape">
              <a:avLst/>
            </a:prstTxWarp>
          </a:bodyPr>
          <a:lstStyle/>
          <a:p>
            <a:pPr defTabSz="740518"/>
            <a:endParaRPr lang="en-US" sz="1799" spc="-122" dirty="0">
              <a:solidFill>
                <a:schemeClr val="tx1"/>
              </a:solidFill>
              <a:latin typeface="Segoe Light" pitchFamily="34" charset="0"/>
            </a:endParaRPr>
          </a:p>
        </p:txBody>
      </p:sp>
      <p:sp>
        <p:nvSpPr>
          <p:cNvPr id="30" name="TextBox 29"/>
          <p:cNvSpPr txBox="1"/>
          <p:nvPr/>
        </p:nvSpPr>
        <p:spPr>
          <a:xfrm>
            <a:off x="5486120" y="2817746"/>
            <a:ext cx="2514615" cy="290773"/>
          </a:xfrm>
          <a:prstGeom prst="rect">
            <a:avLst/>
          </a:prstGeom>
          <a:noFill/>
        </p:spPr>
        <p:txBody>
          <a:bodyPr wrap="square" lIns="0" tIns="0" rIns="0" bIns="0" rtlCol="0">
            <a:spAutoFit/>
          </a:bodyPr>
          <a:lstStyle/>
          <a:p>
            <a:pPr defTabSz="1218317">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Windows Server</a:t>
            </a:r>
          </a:p>
        </p:txBody>
      </p:sp>
      <p:sp>
        <p:nvSpPr>
          <p:cNvPr id="54" name="TextBox 53"/>
          <p:cNvSpPr txBox="1"/>
          <p:nvPr/>
        </p:nvSpPr>
        <p:spPr>
          <a:xfrm>
            <a:off x="5398563" y="3521146"/>
            <a:ext cx="2514615" cy="290773"/>
          </a:xfrm>
          <a:prstGeom prst="rect">
            <a:avLst/>
          </a:prstGeom>
          <a:noFill/>
        </p:spPr>
        <p:txBody>
          <a:bodyPr wrap="square" lIns="0" tIns="0" rIns="0" bIns="0" rtlCol="0">
            <a:spAutoFit/>
          </a:bodyPr>
          <a:lstStyle/>
          <a:p>
            <a:pPr defTabSz="1218317">
              <a:lnSpc>
                <a:spcPct val="90000"/>
              </a:lnSpc>
              <a:spcBef>
                <a:spcPct val="20000"/>
              </a:spcBef>
              <a:buSzPct val="80000"/>
            </a:pPr>
            <a:r>
              <a:rPr lang="en-US" sz="2099" dirty="0">
                <a:latin typeface="Segoe UI Light" panose="020B0502040204020203" pitchFamily="34" charset="0"/>
                <a:cs typeface="Segoe UI Light" panose="020B0502040204020203" pitchFamily="34" charset="0"/>
              </a:rPr>
              <a:t>Linux</a:t>
            </a:r>
          </a:p>
        </p:txBody>
      </p:sp>
      <p:pic>
        <p:nvPicPr>
          <p:cNvPr id="16" name="Picture 15"/>
          <p:cNvPicPr>
            <a:picLocks noChangeAspect="1"/>
          </p:cNvPicPr>
          <p:nvPr/>
        </p:nvPicPr>
        <p:blipFill>
          <a:blip r:embed="rId3"/>
          <a:stretch>
            <a:fillRect/>
          </a:stretch>
        </p:blipFill>
        <p:spPr>
          <a:xfrm>
            <a:off x="4840063" y="3431672"/>
            <a:ext cx="390146" cy="468176"/>
          </a:xfrm>
          <a:prstGeom prst="rect">
            <a:avLst/>
          </a:prstGeom>
        </p:spPr>
      </p:pic>
      <p:grpSp>
        <p:nvGrpSpPr>
          <p:cNvPr id="20" name="Group 19"/>
          <p:cNvGrpSpPr/>
          <p:nvPr/>
        </p:nvGrpSpPr>
        <p:grpSpPr>
          <a:xfrm>
            <a:off x="4757281" y="2641987"/>
            <a:ext cx="595389" cy="569632"/>
            <a:chOff x="4445229" y="2754515"/>
            <a:chExt cx="2540675" cy="2430763"/>
          </a:xfrm>
          <a:solidFill>
            <a:srgbClr val="68217A"/>
          </a:solidFill>
        </p:grpSpPr>
        <p:sp>
          <p:nvSpPr>
            <p:cNvPr id="18" name="Rectangle 17"/>
            <p:cNvSpPr/>
            <p:nvPr/>
          </p:nvSpPr>
          <p:spPr>
            <a:xfrm>
              <a:off x="4445229" y="2938315"/>
              <a:ext cx="1074981" cy="1005042"/>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981" h="1005042">
                  <a:moveTo>
                    <a:pt x="0" y="148856"/>
                  </a:moveTo>
                  <a:lnTo>
                    <a:pt x="1074469" y="0"/>
                  </a:lnTo>
                  <a:cubicBezTo>
                    <a:pt x="1072697" y="361595"/>
                    <a:pt x="1076242" y="643446"/>
                    <a:pt x="1074470" y="1005041"/>
                  </a:cubicBezTo>
                  <a:lnTo>
                    <a:pt x="5316" y="1005042"/>
                  </a:lnTo>
                  <a:lnTo>
                    <a:pt x="0" y="148856"/>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63" name="Rectangle 17"/>
            <p:cNvSpPr/>
            <p:nvPr/>
          </p:nvSpPr>
          <p:spPr>
            <a:xfrm>
              <a:off x="5561226" y="2754515"/>
              <a:ext cx="1424678" cy="1188842"/>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981" h="1005042">
                  <a:moveTo>
                    <a:pt x="0" y="148856"/>
                  </a:moveTo>
                  <a:lnTo>
                    <a:pt x="1074469" y="0"/>
                  </a:lnTo>
                  <a:cubicBezTo>
                    <a:pt x="1072697" y="361595"/>
                    <a:pt x="1076242" y="643446"/>
                    <a:pt x="1074470" y="1005041"/>
                  </a:cubicBezTo>
                  <a:lnTo>
                    <a:pt x="5316" y="1005042"/>
                  </a:lnTo>
                  <a:lnTo>
                    <a:pt x="0" y="148856"/>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66" name="Rectangle 17"/>
            <p:cNvSpPr/>
            <p:nvPr/>
          </p:nvSpPr>
          <p:spPr>
            <a:xfrm>
              <a:off x="4451344" y="3999377"/>
              <a:ext cx="1069665" cy="1005041"/>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 name="connsiteX0" fmla="*/ 0 w 1069665"/>
                <a:gd name="connsiteY0" fmla="*/ 0 h 1005042"/>
                <a:gd name="connsiteX1" fmla="*/ 1069153 w 1069665"/>
                <a:gd name="connsiteY1" fmla="*/ 0 h 1005042"/>
                <a:gd name="connsiteX2" fmla="*/ 1069154 w 1069665"/>
                <a:gd name="connsiteY2" fmla="*/ 1005041 h 1005042"/>
                <a:gd name="connsiteX3" fmla="*/ 0 w 1069665"/>
                <a:gd name="connsiteY3" fmla="*/ 1005042 h 1005042"/>
                <a:gd name="connsiteX4" fmla="*/ 0 w 1069665"/>
                <a:gd name="connsiteY4" fmla="*/ 0 h 1005042"/>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82767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771126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66819 h 1005041"/>
                <a:gd name="connsiteX4" fmla="*/ 0 w 1069665"/>
                <a:gd name="connsiteY4" fmla="*/ 0 h 100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65" h="1005041">
                  <a:moveTo>
                    <a:pt x="0" y="0"/>
                  </a:moveTo>
                  <a:lnTo>
                    <a:pt x="1069153" y="0"/>
                  </a:lnTo>
                  <a:cubicBezTo>
                    <a:pt x="1067381" y="361595"/>
                    <a:pt x="1070926" y="643446"/>
                    <a:pt x="1069154" y="1005041"/>
                  </a:cubicBezTo>
                  <a:lnTo>
                    <a:pt x="5316" y="866819"/>
                  </a:lnTo>
                  <a:lnTo>
                    <a:pt x="0" y="0"/>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67" name="Rectangle 17"/>
            <p:cNvSpPr/>
            <p:nvPr/>
          </p:nvSpPr>
          <p:spPr>
            <a:xfrm>
              <a:off x="5568390" y="3998555"/>
              <a:ext cx="1417514" cy="1186723"/>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 name="connsiteX0" fmla="*/ 0 w 1069665"/>
                <a:gd name="connsiteY0" fmla="*/ 0 h 1005042"/>
                <a:gd name="connsiteX1" fmla="*/ 1069153 w 1069665"/>
                <a:gd name="connsiteY1" fmla="*/ 0 h 1005042"/>
                <a:gd name="connsiteX2" fmla="*/ 1069154 w 1069665"/>
                <a:gd name="connsiteY2" fmla="*/ 1005041 h 1005042"/>
                <a:gd name="connsiteX3" fmla="*/ 0 w 1069665"/>
                <a:gd name="connsiteY3" fmla="*/ 1005042 h 1005042"/>
                <a:gd name="connsiteX4" fmla="*/ 0 w 1069665"/>
                <a:gd name="connsiteY4" fmla="*/ 0 h 1005042"/>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82767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771126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66819 h 1005041"/>
                <a:gd name="connsiteX4" fmla="*/ 0 w 1069665"/>
                <a:gd name="connsiteY4" fmla="*/ 0 h 100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65" h="1005041">
                  <a:moveTo>
                    <a:pt x="0" y="0"/>
                  </a:moveTo>
                  <a:lnTo>
                    <a:pt x="1069153" y="0"/>
                  </a:lnTo>
                  <a:cubicBezTo>
                    <a:pt x="1067381" y="361595"/>
                    <a:pt x="1070926" y="643446"/>
                    <a:pt x="1069154" y="1005041"/>
                  </a:cubicBezTo>
                  <a:lnTo>
                    <a:pt x="5316" y="866819"/>
                  </a:lnTo>
                  <a:lnTo>
                    <a:pt x="0" y="0"/>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grpSp>
      <p:sp>
        <p:nvSpPr>
          <p:cNvPr id="47" name="TextBox 46"/>
          <p:cNvSpPr txBox="1"/>
          <p:nvPr/>
        </p:nvSpPr>
        <p:spPr>
          <a:xfrm>
            <a:off x="8250439" y="2755710"/>
            <a:ext cx="3185913"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chemeClr val="tx1"/>
                </a:solidFill>
                <a:cs typeface="Segoe UI Light" panose="020B0502040204020203" pitchFamily="34" charset="0"/>
              </a:rPr>
              <a:t>Boot VM from new disk</a:t>
            </a:r>
          </a:p>
        </p:txBody>
      </p:sp>
      <p:sp>
        <p:nvSpPr>
          <p:cNvPr id="57" name="Freeform 6"/>
          <p:cNvSpPr>
            <a:spLocks noEditPoints="1"/>
          </p:cNvSpPr>
          <p:nvPr/>
        </p:nvSpPr>
        <p:spPr bwMode="auto">
          <a:xfrm>
            <a:off x="4911256" y="4123964"/>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p>
        </p:txBody>
      </p:sp>
      <p:sp>
        <p:nvSpPr>
          <p:cNvPr id="58" name="Freeform 6"/>
          <p:cNvSpPr>
            <a:spLocks noEditPoints="1"/>
          </p:cNvSpPr>
          <p:nvPr/>
        </p:nvSpPr>
        <p:spPr bwMode="auto">
          <a:xfrm>
            <a:off x="4914682" y="4569411"/>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p>
        </p:txBody>
      </p:sp>
      <p:sp>
        <p:nvSpPr>
          <p:cNvPr id="59" name="Freeform 6"/>
          <p:cNvSpPr>
            <a:spLocks noEditPoints="1"/>
          </p:cNvSpPr>
          <p:nvPr/>
        </p:nvSpPr>
        <p:spPr bwMode="auto">
          <a:xfrm>
            <a:off x="4911288" y="5026628"/>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p>
        </p:txBody>
      </p:sp>
      <p:sp>
        <p:nvSpPr>
          <p:cNvPr id="60" name="Freeform 6"/>
          <p:cNvSpPr>
            <a:spLocks noEditPoints="1"/>
          </p:cNvSpPr>
          <p:nvPr/>
        </p:nvSpPr>
        <p:spPr bwMode="auto">
          <a:xfrm>
            <a:off x="4907774" y="5430681"/>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p>
        </p:txBody>
      </p:sp>
      <p:sp>
        <p:nvSpPr>
          <p:cNvPr id="61" name="Freeform 6"/>
          <p:cNvSpPr>
            <a:spLocks noEditPoints="1"/>
          </p:cNvSpPr>
          <p:nvPr/>
        </p:nvSpPr>
        <p:spPr bwMode="auto">
          <a:xfrm>
            <a:off x="4911779" y="5882900"/>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p>
        </p:txBody>
      </p:sp>
    </p:spTree>
    <p:extLst>
      <p:ext uri="{BB962C8B-B14F-4D97-AF65-F5344CB8AC3E}">
        <p14:creationId xmlns:p14="http://schemas.microsoft.com/office/powerpoint/2010/main" val="1601257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24952" y="1516655"/>
            <a:ext cx="4483143" cy="4443006"/>
          </a:xfrm>
          <a:prstGeom prst="rect">
            <a:avLst/>
          </a:prstGeom>
        </p:spPr>
      </p:pic>
      <p:sp>
        <p:nvSpPr>
          <p:cNvPr id="13" name="Content Placeholder 2"/>
          <p:cNvSpPr txBox="1">
            <a:spLocks/>
          </p:cNvSpPr>
          <p:nvPr/>
        </p:nvSpPr>
        <p:spPr>
          <a:xfrm>
            <a:off x="150812" y="152400"/>
            <a:ext cx="8382000" cy="1752600"/>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FFFFFF"/>
                </a:solidFill>
                <a:latin typeface="Segoe UI Light"/>
              </a:rPr>
              <a:t>Microsoft Azure </a:t>
            </a:r>
          </a:p>
          <a:p>
            <a:pPr marL="0" indent="0">
              <a:buFont typeface="Arial" panose="020B0604020202020204" pitchFamily="34" charset="0"/>
              <a:buNone/>
            </a:pPr>
            <a:r>
              <a:rPr lang="en-US" sz="4000" dirty="0" smtClean="0">
                <a:solidFill>
                  <a:srgbClr val="FFFFFF"/>
                </a:solidFill>
                <a:latin typeface="Segoe UI Light"/>
              </a:rPr>
              <a:t>Certified</a:t>
            </a:r>
          </a:p>
          <a:p>
            <a:pPr marL="0" indent="0">
              <a:buFont typeface="Arial" panose="020B0604020202020204" pitchFamily="34" charset="0"/>
              <a:buNone/>
            </a:pPr>
            <a:endParaRPr lang="en-US" sz="4000" dirty="0">
              <a:solidFill>
                <a:srgbClr val="FFFFFF"/>
              </a:solidFill>
              <a:latin typeface="Segoe UI Light"/>
            </a:endParaRPr>
          </a:p>
        </p:txBody>
      </p:sp>
      <p:grpSp>
        <p:nvGrpSpPr>
          <p:cNvPr id="6" name="Group 5"/>
          <p:cNvGrpSpPr/>
          <p:nvPr/>
        </p:nvGrpSpPr>
        <p:grpSpPr>
          <a:xfrm>
            <a:off x="5247309" y="-3331"/>
            <a:ext cx="6941516" cy="6858000"/>
            <a:chOff x="5247309" y="-3331"/>
            <a:chExt cx="6941516" cy="6858000"/>
          </a:xfrm>
        </p:grpSpPr>
        <p:sp>
          <p:nvSpPr>
            <p:cNvPr id="8" name="Rectangle 7"/>
            <p:cNvSpPr/>
            <p:nvPr/>
          </p:nvSpPr>
          <p:spPr bwMode="auto">
            <a:xfrm>
              <a:off x="5247309" y="-3331"/>
              <a:ext cx="6941516"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p>
          </p:txBody>
        </p:sp>
        <p:pic>
          <p:nvPicPr>
            <p:cNvPr id="9" name="Picture 2" descr="image002"/>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905232" y="911068"/>
              <a:ext cx="1773449" cy="2514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2" descr="image002"/>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7871193" y="911068"/>
              <a:ext cx="1773449" cy="2514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2" descr="image002"/>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9876162" y="911068"/>
              <a:ext cx="1773449" cy="2514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2" descr="image002"/>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5905232" y="3738158"/>
              <a:ext cx="1773449" cy="2514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2" descr="image002"/>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auto">
            <a:xfrm>
              <a:off x="7871193" y="3738158"/>
              <a:ext cx="1773449" cy="2514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2" descr="image002"/>
            <p:cNvPicPr>
              <a:picLocks noChangeAspect="1" noChangeArrowheads="1"/>
            </p:cNvPicPr>
            <p:nvPr/>
          </p:nvPicPr>
          <p:blipFill rotWithShape="1">
            <a:blip r:embed="rId9">
              <a:extLst>
                <a:ext uri="{28A0092B-C50C-407E-A947-70E740481C1C}">
                  <a14:useLocalDpi xmlns:a14="http://schemas.microsoft.com/office/drawing/2010/main" val="0"/>
                </a:ext>
              </a:extLst>
            </a:blip>
            <a:srcRect/>
            <a:stretch/>
          </p:blipFill>
          <p:spPr bwMode="auto">
            <a:xfrm>
              <a:off x="9876162" y="3738158"/>
              <a:ext cx="1773449" cy="2514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404351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169" y="1189177"/>
            <a:ext cx="11650488" cy="4674546"/>
          </a:xfrm>
        </p:spPr>
        <p:txBody>
          <a:bodyPr/>
          <a:lstStyle/>
          <a:p>
            <a:pPr marL="346074" lvl="1" indent="-342900" defTabSz="914051">
              <a:spcBef>
                <a:spcPts val="600"/>
              </a:spcBef>
            </a:pPr>
            <a:r>
              <a:rPr lang="en-US" sz="2800" spc="-51" dirty="0">
                <a:solidFill>
                  <a:schemeClr val="bg1"/>
                </a:solidFill>
              </a:rPr>
              <a:t>SQL Server database technology as a service </a:t>
            </a:r>
          </a:p>
          <a:p>
            <a:pPr marL="346074" lvl="1" indent="-342900" defTabSz="914051">
              <a:spcBef>
                <a:spcPts val="600"/>
              </a:spcBef>
            </a:pPr>
            <a:r>
              <a:rPr lang="en-US" sz="2800" spc="-51" dirty="0">
                <a:solidFill>
                  <a:schemeClr val="bg1"/>
                </a:solidFill>
              </a:rPr>
              <a:t>Fully </a:t>
            </a:r>
            <a:r>
              <a:rPr lang="en-US" sz="2800" spc="-51" dirty="0" smtClean="0">
                <a:solidFill>
                  <a:schemeClr val="bg1"/>
                </a:solidFill>
              </a:rPr>
              <a:t>Managed</a:t>
            </a:r>
          </a:p>
          <a:p>
            <a:pPr marL="346074" lvl="1" indent="-342900" defTabSz="914051">
              <a:spcBef>
                <a:spcPts val="600"/>
              </a:spcBef>
            </a:pPr>
            <a:r>
              <a:rPr lang="en-US" sz="2800" spc="-51" dirty="0" smtClean="0">
                <a:solidFill>
                  <a:schemeClr val="bg1"/>
                </a:solidFill>
              </a:rPr>
              <a:t>Enterprise-ready </a:t>
            </a:r>
            <a:r>
              <a:rPr lang="en-US" sz="2800" spc="-51" dirty="0">
                <a:solidFill>
                  <a:schemeClr val="bg1"/>
                </a:solidFill>
              </a:rPr>
              <a:t>with automatic support for HA</a:t>
            </a:r>
          </a:p>
          <a:p>
            <a:pPr marL="346074" lvl="1" indent="-342900" defTabSz="914051">
              <a:spcBef>
                <a:spcPts val="600"/>
              </a:spcBef>
            </a:pPr>
            <a:r>
              <a:rPr lang="en-US" sz="2800" spc="-51" dirty="0">
                <a:solidFill>
                  <a:schemeClr val="bg1"/>
                </a:solidFill>
              </a:rPr>
              <a:t>Designed to scale out elastically with demand</a:t>
            </a:r>
          </a:p>
          <a:p>
            <a:pPr marL="346074" lvl="1" indent="-342900" defTabSz="914051">
              <a:spcBef>
                <a:spcPts val="600"/>
              </a:spcBef>
            </a:pPr>
            <a:r>
              <a:rPr lang="en-US" sz="2800" spc="-51" dirty="0">
                <a:solidFill>
                  <a:schemeClr val="bg1"/>
                </a:solidFill>
              </a:rPr>
              <a:t>Ideal for simple and complex </a:t>
            </a:r>
            <a:r>
              <a:rPr lang="en-US" sz="2800" spc="-51" dirty="0" smtClean="0">
                <a:solidFill>
                  <a:schemeClr val="bg1"/>
                </a:solidFill>
              </a:rPr>
              <a:t>applications</a:t>
            </a:r>
          </a:p>
          <a:p>
            <a:pPr marL="346074" lvl="1" indent="-342900" defTabSz="914051">
              <a:spcBef>
                <a:spcPts val="600"/>
              </a:spcBef>
            </a:pPr>
            <a:r>
              <a:rPr lang="en-US" sz="2800" spc="-51" dirty="0" smtClean="0">
                <a:solidFill>
                  <a:schemeClr val="bg1"/>
                </a:solidFill>
              </a:rPr>
              <a:t>Full support for TDS and ODBC</a:t>
            </a:r>
          </a:p>
          <a:p>
            <a:pPr marL="346074" lvl="1" indent="-342900" defTabSz="914051">
              <a:spcBef>
                <a:spcPts val="600"/>
              </a:spcBef>
            </a:pPr>
            <a:r>
              <a:rPr lang="en-US" sz="2800" spc="-51" dirty="0" smtClean="0">
                <a:solidFill>
                  <a:schemeClr val="bg1"/>
                </a:solidFill>
              </a:rPr>
              <a:t>Familiar language and framework support</a:t>
            </a:r>
          </a:p>
          <a:p>
            <a:pPr marL="346074" lvl="1" indent="-342900" defTabSz="914051">
              <a:spcBef>
                <a:spcPts val="600"/>
              </a:spcBef>
            </a:pPr>
            <a:r>
              <a:rPr lang="en-US" sz="2800" spc="-51" dirty="0" smtClean="0">
                <a:solidFill>
                  <a:schemeClr val="bg1"/>
                </a:solidFill>
              </a:rPr>
              <a:t>Cross Datacenter failover and backups to </a:t>
            </a:r>
            <a:br>
              <a:rPr lang="en-US" sz="2800" spc="-51" dirty="0" smtClean="0">
                <a:solidFill>
                  <a:schemeClr val="bg1"/>
                </a:solidFill>
              </a:rPr>
            </a:br>
            <a:r>
              <a:rPr lang="en-US" sz="2800" spc="-51" dirty="0" smtClean="0">
                <a:solidFill>
                  <a:schemeClr val="bg1"/>
                </a:solidFill>
              </a:rPr>
              <a:t>support disaster recovery scenarios</a:t>
            </a:r>
          </a:p>
          <a:p>
            <a:pPr marL="346074" lvl="1" indent="-342900" defTabSz="914051">
              <a:spcBef>
                <a:spcPts val="600"/>
              </a:spcBef>
            </a:pPr>
            <a:endParaRPr lang="en-US" sz="2800" spc="-51" dirty="0">
              <a:solidFill>
                <a:schemeClr val="bg1"/>
              </a:solidFill>
            </a:endParaRPr>
          </a:p>
        </p:txBody>
      </p:sp>
      <p:sp>
        <p:nvSpPr>
          <p:cNvPr id="3" name="Title 2"/>
          <p:cNvSpPr>
            <a:spLocks noGrp="1"/>
          </p:cNvSpPr>
          <p:nvPr>
            <p:ph type="title"/>
          </p:nvPr>
        </p:nvSpPr>
        <p:spPr/>
        <p:txBody>
          <a:bodyPr>
            <a:normAutofit fontScale="90000"/>
          </a:bodyPr>
          <a:lstStyle/>
          <a:p>
            <a:r>
              <a:rPr lang="en-US" dirty="0" smtClean="0">
                <a:solidFill>
                  <a:schemeClr val="bg1"/>
                </a:solidFill>
              </a:rPr>
              <a:t>SQL Database</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7705114" y="4038600"/>
            <a:ext cx="4370899" cy="2409825"/>
          </a:xfrm>
          <a:prstGeom prst="rect">
            <a:avLst/>
          </a:prstGeom>
        </p:spPr>
      </p:pic>
    </p:spTree>
    <p:extLst>
      <p:ext uri="{BB962C8B-B14F-4D97-AF65-F5344CB8AC3E}">
        <p14:creationId xmlns:p14="http://schemas.microsoft.com/office/powerpoint/2010/main" val="267974687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bg1"/>
                </a:solidFill>
              </a:rPr>
              <a:t>Big Data Insights</a:t>
            </a:r>
            <a:endParaRPr lang="en-US" dirty="0">
              <a:solidFill>
                <a:schemeClr val="bg1"/>
              </a:solidFill>
            </a:endParaRPr>
          </a:p>
        </p:txBody>
      </p:sp>
      <p:sp>
        <p:nvSpPr>
          <p:cNvPr id="4" name="Title 1"/>
          <p:cNvSpPr txBox="1">
            <a:spLocks/>
          </p:cNvSpPr>
          <p:nvPr/>
        </p:nvSpPr>
        <p:spPr>
          <a:xfrm>
            <a:off x="6564086" y="986510"/>
            <a:ext cx="5376545" cy="613690"/>
          </a:xfrm>
          <a:prstGeom prst="rect">
            <a:avLst/>
          </a:prstGeom>
        </p:spPr>
        <p:txBody>
          <a:bodyPr vert="horz" wrap="square" lIns="143407" tIns="89629" rIns="143407" bIns="89629" rtlCol="0" anchor="t">
            <a:normAutofit/>
          </a:bodyPr>
          <a:lst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b="1" dirty="0" smtClean="0">
                <a:solidFill>
                  <a:schemeClr val="bg1"/>
                </a:solidFill>
              </a:rPr>
              <a:t>Microsoft Azure Machine Learning</a:t>
            </a:r>
            <a:endParaRPr lang="en-US" sz="2400" b="1" dirty="0">
              <a:solidFill>
                <a:schemeClr val="bg1"/>
              </a:solidFill>
            </a:endParaRPr>
          </a:p>
        </p:txBody>
      </p:sp>
      <p:sp>
        <p:nvSpPr>
          <p:cNvPr id="5" name="TextBox 4"/>
          <p:cNvSpPr txBox="1"/>
          <p:nvPr/>
        </p:nvSpPr>
        <p:spPr>
          <a:xfrm>
            <a:off x="6822123" y="1481760"/>
            <a:ext cx="5070546" cy="1785104"/>
          </a:xfrm>
          <a:prstGeom prst="rect">
            <a:avLst/>
          </a:prstGeom>
          <a:noFill/>
        </p:spPr>
        <p:txBody>
          <a:bodyPr wrap="square" rtlCol="0">
            <a:spAutoFit/>
          </a:bodyPr>
          <a:lstStyle/>
          <a:p>
            <a:pPr>
              <a:spcAft>
                <a:spcPts val="1200"/>
              </a:spcAft>
            </a:pPr>
            <a:r>
              <a:rPr lang="en-US" sz="1600" dirty="0" smtClean="0">
                <a:solidFill>
                  <a:schemeClr val="bg1"/>
                </a:solidFill>
              </a:rPr>
              <a:t>Mashup sophisticated intelligent algorithms</a:t>
            </a:r>
          </a:p>
          <a:p>
            <a:pPr>
              <a:spcAft>
                <a:spcPts val="1200"/>
              </a:spcAft>
            </a:pPr>
            <a:r>
              <a:rPr lang="en-US" sz="1600" dirty="0" smtClean="0">
                <a:solidFill>
                  <a:schemeClr val="bg1"/>
                </a:solidFill>
              </a:rPr>
              <a:t>Enables </a:t>
            </a:r>
            <a:r>
              <a:rPr lang="en-US" sz="1600" dirty="0">
                <a:solidFill>
                  <a:schemeClr val="bg1"/>
                </a:solidFill>
              </a:rPr>
              <a:t>data scientists and developers to efficiently embed predictive analytics into their applications</a:t>
            </a:r>
          </a:p>
          <a:p>
            <a:pPr>
              <a:spcAft>
                <a:spcPts val="1200"/>
              </a:spcAft>
            </a:pPr>
            <a:r>
              <a:rPr lang="en-US" sz="1600" dirty="0" smtClean="0">
                <a:solidFill>
                  <a:schemeClr val="bg1"/>
                </a:solidFill>
              </a:rPr>
              <a:t>Elastic, pay as you go with low operating costs</a:t>
            </a:r>
          </a:p>
          <a:p>
            <a:pPr>
              <a:spcAft>
                <a:spcPts val="1200"/>
              </a:spcAft>
            </a:pPr>
            <a:r>
              <a:rPr lang="en-US" sz="1600" dirty="0" smtClean="0">
                <a:solidFill>
                  <a:schemeClr val="bg1"/>
                </a:solidFill>
              </a:rPr>
              <a:t>Extend with Power BI, Hadoop and cloud hosted data</a:t>
            </a:r>
          </a:p>
        </p:txBody>
      </p:sp>
      <p:grpSp>
        <p:nvGrpSpPr>
          <p:cNvPr id="6" name="Group 5"/>
          <p:cNvGrpSpPr/>
          <p:nvPr/>
        </p:nvGrpSpPr>
        <p:grpSpPr>
          <a:xfrm>
            <a:off x="6780001" y="3429000"/>
            <a:ext cx="4876800" cy="3292208"/>
            <a:chOff x="452438" y="985838"/>
            <a:chExt cx="6494463" cy="4651816"/>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371600"/>
              <a:ext cx="6490200" cy="4266054"/>
            </a:xfrm>
            <a:prstGeom prst="rect">
              <a:avLst/>
            </a:prstGeom>
          </p:spPr>
        </p:pic>
        <p:grpSp>
          <p:nvGrpSpPr>
            <p:cNvPr id="8" name="Group 14"/>
            <p:cNvGrpSpPr>
              <a:grpSpLocks noChangeAspect="1"/>
            </p:cNvGrpSpPr>
            <p:nvPr/>
          </p:nvGrpSpPr>
          <p:grpSpPr bwMode="auto">
            <a:xfrm>
              <a:off x="452438" y="985838"/>
              <a:ext cx="6494463" cy="400050"/>
              <a:chOff x="285" y="621"/>
              <a:chExt cx="4091" cy="252"/>
            </a:xfrm>
          </p:grpSpPr>
          <p:sp>
            <p:nvSpPr>
              <p:cNvPr id="9" name="AutoShape 13"/>
              <p:cNvSpPr>
                <a:spLocks noChangeAspect="1" noChangeArrowheads="1" noTextEdit="1"/>
              </p:cNvSpPr>
              <p:nvPr/>
            </p:nvSpPr>
            <p:spPr bwMode="auto">
              <a:xfrm>
                <a:off x="287" y="623"/>
                <a:ext cx="40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5"/>
              <p:cNvSpPr>
                <a:spLocks/>
              </p:cNvSpPr>
              <p:nvPr/>
            </p:nvSpPr>
            <p:spPr bwMode="auto">
              <a:xfrm>
                <a:off x="285" y="621"/>
                <a:ext cx="4091" cy="250"/>
              </a:xfrm>
              <a:custGeom>
                <a:avLst/>
                <a:gdLst>
                  <a:gd name="T0" fmla="*/ 2160 w 2160"/>
                  <a:gd name="T1" fmla="*/ 42 h 129"/>
                  <a:gd name="T2" fmla="*/ 2117 w 2160"/>
                  <a:gd name="T3" fmla="*/ 0 h 129"/>
                  <a:gd name="T4" fmla="*/ 43 w 2160"/>
                  <a:gd name="T5" fmla="*/ 0 h 129"/>
                  <a:gd name="T6" fmla="*/ 0 w 2160"/>
                  <a:gd name="T7" fmla="*/ 42 h 129"/>
                  <a:gd name="T8" fmla="*/ 0 w 2160"/>
                  <a:gd name="T9" fmla="*/ 129 h 129"/>
                  <a:gd name="T10" fmla="*/ 2160 w 2160"/>
                  <a:gd name="T11" fmla="*/ 129 h 129"/>
                  <a:gd name="T12" fmla="*/ 2160 w 2160"/>
                  <a:gd name="T13" fmla="*/ 42 h 129"/>
                </a:gdLst>
                <a:ahLst/>
                <a:cxnLst>
                  <a:cxn ang="0">
                    <a:pos x="T0" y="T1"/>
                  </a:cxn>
                  <a:cxn ang="0">
                    <a:pos x="T2" y="T3"/>
                  </a:cxn>
                  <a:cxn ang="0">
                    <a:pos x="T4" y="T5"/>
                  </a:cxn>
                  <a:cxn ang="0">
                    <a:pos x="T6" y="T7"/>
                  </a:cxn>
                  <a:cxn ang="0">
                    <a:pos x="T8" y="T9"/>
                  </a:cxn>
                  <a:cxn ang="0">
                    <a:pos x="T10" y="T11"/>
                  </a:cxn>
                  <a:cxn ang="0">
                    <a:pos x="T12" y="T13"/>
                  </a:cxn>
                </a:cxnLst>
                <a:rect l="0" t="0" r="r" b="b"/>
                <a:pathLst>
                  <a:path w="2160" h="129">
                    <a:moveTo>
                      <a:pt x="2160" y="42"/>
                    </a:moveTo>
                    <a:cubicBezTo>
                      <a:pt x="2160" y="19"/>
                      <a:pt x="2140" y="0"/>
                      <a:pt x="2117" y="0"/>
                    </a:cubicBezTo>
                    <a:cubicBezTo>
                      <a:pt x="43" y="0"/>
                      <a:pt x="43" y="0"/>
                      <a:pt x="43" y="0"/>
                    </a:cubicBezTo>
                    <a:cubicBezTo>
                      <a:pt x="20" y="0"/>
                      <a:pt x="0" y="19"/>
                      <a:pt x="0" y="42"/>
                    </a:cubicBezTo>
                    <a:cubicBezTo>
                      <a:pt x="0" y="129"/>
                      <a:pt x="0" y="129"/>
                      <a:pt x="0" y="129"/>
                    </a:cubicBezTo>
                    <a:cubicBezTo>
                      <a:pt x="2160" y="129"/>
                      <a:pt x="2160" y="129"/>
                      <a:pt x="2160" y="129"/>
                    </a:cubicBezTo>
                    <a:lnTo>
                      <a:pt x="2160" y="42"/>
                    </a:lnTo>
                    <a:close/>
                  </a:path>
                </a:pathLst>
              </a:custGeom>
              <a:solidFill>
                <a:srgbClr val="E5E5E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6"/>
              <p:cNvSpPr>
                <a:spLocks noChangeArrowheads="1"/>
              </p:cNvSpPr>
              <p:nvPr/>
            </p:nvSpPr>
            <p:spPr bwMode="auto">
              <a:xfrm>
                <a:off x="537" y="701"/>
                <a:ext cx="3556" cy="1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7"/>
              <p:cNvSpPr>
                <a:spLocks/>
              </p:cNvSpPr>
              <p:nvPr/>
            </p:nvSpPr>
            <p:spPr bwMode="auto">
              <a:xfrm>
                <a:off x="323" y="666"/>
                <a:ext cx="187" cy="192"/>
              </a:xfrm>
              <a:custGeom>
                <a:avLst/>
                <a:gdLst>
                  <a:gd name="T0" fmla="*/ 93 w 99"/>
                  <a:gd name="T1" fmla="*/ 41 h 99"/>
                  <a:gd name="T2" fmla="*/ 41 w 99"/>
                  <a:gd name="T3" fmla="*/ 93 h 99"/>
                  <a:gd name="T4" fmla="*/ 6 w 99"/>
                  <a:gd name="T5" fmla="*/ 59 h 99"/>
                  <a:gd name="T6" fmla="*/ 58 w 99"/>
                  <a:gd name="T7" fmla="*/ 6 h 99"/>
                  <a:gd name="T8" fmla="*/ 93 w 99"/>
                  <a:gd name="T9" fmla="*/ 41 h 99"/>
                </a:gdLst>
                <a:ahLst/>
                <a:cxnLst>
                  <a:cxn ang="0">
                    <a:pos x="T0" y="T1"/>
                  </a:cxn>
                  <a:cxn ang="0">
                    <a:pos x="T2" y="T3"/>
                  </a:cxn>
                  <a:cxn ang="0">
                    <a:pos x="T4" y="T5"/>
                  </a:cxn>
                  <a:cxn ang="0">
                    <a:pos x="T6" y="T7"/>
                  </a:cxn>
                  <a:cxn ang="0">
                    <a:pos x="T8" y="T9"/>
                  </a:cxn>
                </a:cxnLst>
                <a:rect l="0" t="0" r="r" b="b"/>
                <a:pathLst>
                  <a:path w="99" h="99">
                    <a:moveTo>
                      <a:pt x="93" y="41"/>
                    </a:moveTo>
                    <a:cubicBezTo>
                      <a:pt x="99" y="72"/>
                      <a:pt x="72" y="99"/>
                      <a:pt x="41" y="93"/>
                    </a:cubicBezTo>
                    <a:cubicBezTo>
                      <a:pt x="24" y="90"/>
                      <a:pt x="10" y="76"/>
                      <a:pt x="6" y="59"/>
                    </a:cubicBezTo>
                    <a:cubicBezTo>
                      <a:pt x="0" y="27"/>
                      <a:pt x="27" y="0"/>
                      <a:pt x="58" y="6"/>
                    </a:cubicBezTo>
                    <a:cubicBezTo>
                      <a:pt x="76" y="10"/>
                      <a:pt x="90" y="24"/>
                      <a:pt x="93" y="41"/>
                    </a:cubicBezTo>
                    <a:close/>
                  </a:path>
                </a:pathLst>
              </a:custGeom>
              <a:solidFill>
                <a:srgbClr val="1EBA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8"/>
              <p:cNvSpPr>
                <a:spLocks/>
              </p:cNvSpPr>
              <p:nvPr/>
            </p:nvSpPr>
            <p:spPr bwMode="auto">
              <a:xfrm>
                <a:off x="368" y="726"/>
                <a:ext cx="99" cy="73"/>
              </a:xfrm>
              <a:custGeom>
                <a:avLst/>
                <a:gdLst>
                  <a:gd name="T0" fmla="*/ 33 w 99"/>
                  <a:gd name="T1" fmla="*/ 27 h 73"/>
                  <a:gd name="T2" fmla="*/ 61 w 99"/>
                  <a:gd name="T3" fmla="*/ 0 h 73"/>
                  <a:gd name="T4" fmla="*/ 38 w 99"/>
                  <a:gd name="T5" fmla="*/ 0 h 73"/>
                  <a:gd name="T6" fmla="*/ 0 w 99"/>
                  <a:gd name="T7" fmla="*/ 37 h 73"/>
                  <a:gd name="T8" fmla="*/ 38 w 99"/>
                  <a:gd name="T9" fmla="*/ 73 h 73"/>
                  <a:gd name="T10" fmla="*/ 61 w 99"/>
                  <a:gd name="T11" fmla="*/ 73 h 73"/>
                  <a:gd name="T12" fmla="*/ 33 w 99"/>
                  <a:gd name="T13" fmla="*/ 46 h 73"/>
                  <a:gd name="T14" fmla="*/ 99 w 99"/>
                  <a:gd name="T15" fmla="*/ 46 h 73"/>
                  <a:gd name="T16" fmla="*/ 99 w 99"/>
                  <a:gd name="T17" fmla="*/ 27 h 73"/>
                  <a:gd name="T18" fmla="*/ 33 w 99"/>
                  <a:gd name="T19"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3">
                    <a:moveTo>
                      <a:pt x="33" y="27"/>
                    </a:moveTo>
                    <a:lnTo>
                      <a:pt x="61" y="0"/>
                    </a:lnTo>
                    <a:lnTo>
                      <a:pt x="38" y="0"/>
                    </a:lnTo>
                    <a:lnTo>
                      <a:pt x="0" y="37"/>
                    </a:lnTo>
                    <a:lnTo>
                      <a:pt x="38" y="73"/>
                    </a:lnTo>
                    <a:lnTo>
                      <a:pt x="61" y="73"/>
                    </a:lnTo>
                    <a:lnTo>
                      <a:pt x="33" y="46"/>
                    </a:lnTo>
                    <a:lnTo>
                      <a:pt x="99" y="46"/>
                    </a:lnTo>
                    <a:lnTo>
                      <a:pt x="99" y="27"/>
                    </a:lnTo>
                    <a:lnTo>
                      <a:pt x="33" y="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9"/>
              <p:cNvSpPr>
                <a:spLocks/>
              </p:cNvSpPr>
              <p:nvPr/>
            </p:nvSpPr>
            <p:spPr bwMode="auto">
              <a:xfrm>
                <a:off x="4229" y="621"/>
                <a:ext cx="147" cy="83"/>
              </a:xfrm>
              <a:custGeom>
                <a:avLst/>
                <a:gdLst>
                  <a:gd name="T0" fmla="*/ 35 w 78"/>
                  <a:gd name="T1" fmla="*/ 0 h 43"/>
                  <a:gd name="T2" fmla="*/ 0 w 78"/>
                  <a:gd name="T3" fmla="*/ 0 h 43"/>
                  <a:gd name="T4" fmla="*/ 0 w 78"/>
                  <a:gd name="T5" fmla="*/ 43 h 43"/>
                  <a:gd name="T6" fmla="*/ 78 w 78"/>
                  <a:gd name="T7" fmla="*/ 43 h 43"/>
                  <a:gd name="T8" fmla="*/ 78 w 78"/>
                  <a:gd name="T9" fmla="*/ 42 h 43"/>
                  <a:gd name="T10" fmla="*/ 35 w 78"/>
                  <a:gd name="T11" fmla="*/ 0 h 43"/>
                </a:gdLst>
                <a:ahLst/>
                <a:cxnLst>
                  <a:cxn ang="0">
                    <a:pos x="T0" y="T1"/>
                  </a:cxn>
                  <a:cxn ang="0">
                    <a:pos x="T2" y="T3"/>
                  </a:cxn>
                  <a:cxn ang="0">
                    <a:pos x="T4" y="T5"/>
                  </a:cxn>
                  <a:cxn ang="0">
                    <a:pos x="T6" y="T7"/>
                  </a:cxn>
                  <a:cxn ang="0">
                    <a:pos x="T8" y="T9"/>
                  </a:cxn>
                  <a:cxn ang="0">
                    <a:pos x="T10" y="T11"/>
                  </a:cxn>
                </a:cxnLst>
                <a:rect l="0" t="0" r="r" b="b"/>
                <a:pathLst>
                  <a:path w="78" h="43">
                    <a:moveTo>
                      <a:pt x="35" y="0"/>
                    </a:moveTo>
                    <a:cubicBezTo>
                      <a:pt x="0" y="0"/>
                      <a:pt x="0" y="0"/>
                      <a:pt x="0" y="0"/>
                    </a:cubicBezTo>
                    <a:cubicBezTo>
                      <a:pt x="0" y="43"/>
                      <a:pt x="0" y="43"/>
                      <a:pt x="0" y="43"/>
                    </a:cubicBezTo>
                    <a:cubicBezTo>
                      <a:pt x="78" y="43"/>
                      <a:pt x="78" y="43"/>
                      <a:pt x="78" y="43"/>
                    </a:cubicBezTo>
                    <a:cubicBezTo>
                      <a:pt x="78" y="42"/>
                      <a:pt x="78" y="42"/>
                      <a:pt x="78" y="42"/>
                    </a:cubicBezTo>
                    <a:cubicBezTo>
                      <a:pt x="78" y="19"/>
                      <a:pt x="58" y="0"/>
                      <a:pt x="35" y="0"/>
                    </a:cubicBezTo>
                    <a:close/>
                  </a:path>
                </a:pathLst>
              </a:custGeom>
              <a:solidFill>
                <a:srgbClr val="BE1E2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0"/>
              <p:cNvSpPr>
                <a:spLocks/>
              </p:cNvSpPr>
              <p:nvPr/>
            </p:nvSpPr>
            <p:spPr bwMode="auto">
              <a:xfrm>
                <a:off x="4277" y="644"/>
                <a:ext cx="41" cy="43"/>
              </a:xfrm>
              <a:custGeom>
                <a:avLst/>
                <a:gdLst>
                  <a:gd name="T0" fmla="*/ 36 w 41"/>
                  <a:gd name="T1" fmla="*/ 43 h 43"/>
                  <a:gd name="T2" fmla="*/ 0 w 41"/>
                  <a:gd name="T3" fmla="*/ 6 h 43"/>
                  <a:gd name="T4" fmla="*/ 5 w 41"/>
                  <a:gd name="T5" fmla="*/ 0 h 43"/>
                  <a:gd name="T6" fmla="*/ 41 w 41"/>
                  <a:gd name="T7" fmla="*/ 37 h 43"/>
                  <a:gd name="T8" fmla="*/ 36 w 41"/>
                  <a:gd name="T9" fmla="*/ 43 h 43"/>
                </a:gdLst>
                <a:ahLst/>
                <a:cxnLst>
                  <a:cxn ang="0">
                    <a:pos x="T0" y="T1"/>
                  </a:cxn>
                  <a:cxn ang="0">
                    <a:pos x="T2" y="T3"/>
                  </a:cxn>
                  <a:cxn ang="0">
                    <a:pos x="T4" y="T5"/>
                  </a:cxn>
                  <a:cxn ang="0">
                    <a:pos x="T6" y="T7"/>
                  </a:cxn>
                  <a:cxn ang="0">
                    <a:pos x="T8" y="T9"/>
                  </a:cxn>
                </a:cxnLst>
                <a:rect l="0" t="0" r="r" b="b"/>
                <a:pathLst>
                  <a:path w="41" h="43">
                    <a:moveTo>
                      <a:pt x="36" y="43"/>
                    </a:moveTo>
                    <a:lnTo>
                      <a:pt x="0" y="6"/>
                    </a:lnTo>
                    <a:lnTo>
                      <a:pt x="5" y="0"/>
                    </a:lnTo>
                    <a:lnTo>
                      <a:pt x="41" y="37"/>
                    </a:lnTo>
                    <a:lnTo>
                      <a:pt x="36" y="4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
              <p:cNvSpPr>
                <a:spLocks/>
              </p:cNvSpPr>
              <p:nvPr/>
            </p:nvSpPr>
            <p:spPr bwMode="auto">
              <a:xfrm>
                <a:off x="4277" y="644"/>
                <a:ext cx="41" cy="43"/>
              </a:xfrm>
              <a:custGeom>
                <a:avLst/>
                <a:gdLst>
                  <a:gd name="T0" fmla="*/ 0 w 41"/>
                  <a:gd name="T1" fmla="*/ 37 h 43"/>
                  <a:gd name="T2" fmla="*/ 36 w 41"/>
                  <a:gd name="T3" fmla="*/ 0 h 43"/>
                  <a:gd name="T4" fmla="*/ 41 w 41"/>
                  <a:gd name="T5" fmla="*/ 6 h 43"/>
                  <a:gd name="T6" fmla="*/ 5 w 41"/>
                  <a:gd name="T7" fmla="*/ 43 h 43"/>
                  <a:gd name="T8" fmla="*/ 0 w 41"/>
                  <a:gd name="T9" fmla="*/ 37 h 43"/>
                </a:gdLst>
                <a:ahLst/>
                <a:cxnLst>
                  <a:cxn ang="0">
                    <a:pos x="T0" y="T1"/>
                  </a:cxn>
                  <a:cxn ang="0">
                    <a:pos x="T2" y="T3"/>
                  </a:cxn>
                  <a:cxn ang="0">
                    <a:pos x="T4" y="T5"/>
                  </a:cxn>
                  <a:cxn ang="0">
                    <a:pos x="T6" y="T7"/>
                  </a:cxn>
                  <a:cxn ang="0">
                    <a:pos x="T8" y="T9"/>
                  </a:cxn>
                </a:cxnLst>
                <a:rect l="0" t="0" r="r" b="b"/>
                <a:pathLst>
                  <a:path w="41" h="43">
                    <a:moveTo>
                      <a:pt x="0" y="37"/>
                    </a:moveTo>
                    <a:lnTo>
                      <a:pt x="36" y="0"/>
                    </a:lnTo>
                    <a:lnTo>
                      <a:pt x="41" y="6"/>
                    </a:lnTo>
                    <a:lnTo>
                      <a:pt x="5" y="43"/>
                    </a:lnTo>
                    <a:lnTo>
                      <a:pt x="0" y="3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7" name="Title 1"/>
          <p:cNvSpPr txBox="1">
            <a:spLocks/>
          </p:cNvSpPr>
          <p:nvPr/>
        </p:nvSpPr>
        <p:spPr>
          <a:xfrm>
            <a:off x="349975" y="986510"/>
            <a:ext cx="5376545" cy="613690"/>
          </a:xfrm>
          <a:prstGeom prst="rect">
            <a:avLst/>
          </a:prstGeom>
        </p:spPr>
        <p:txBody>
          <a:bodyPr vert="horz" wrap="square" lIns="143407" tIns="89629" rIns="143407" bIns="89629" rtlCol="0" anchor="t">
            <a:normAutofit/>
          </a:bodyPr>
          <a:lst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b="1" dirty="0" smtClean="0">
                <a:solidFill>
                  <a:schemeClr val="bg1"/>
                </a:solidFill>
              </a:rPr>
              <a:t>Microsoft Azure </a:t>
            </a:r>
            <a:r>
              <a:rPr lang="en-US" sz="2400" b="1" dirty="0" err="1" smtClean="0">
                <a:solidFill>
                  <a:schemeClr val="bg1"/>
                </a:solidFill>
              </a:rPr>
              <a:t>HDInsight</a:t>
            </a:r>
            <a:endParaRPr lang="en-US" sz="2400" b="1" dirty="0">
              <a:solidFill>
                <a:schemeClr val="bg1"/>
              </a:solidFill>
            </a:endParaRPr>
          </a:p>
        </p:txBody>
      </p:sp>
      <p:sp>
        <p:nvSpPr>
          <p:cNvPr id="18" name="TextBox 17"/>
          <p:cNvSpPr txBox="1"/>
          <p:nvPr/>
        </p:nvSpPr>
        <p:spPr>
          <a:xfrm>
            <a:off x="608012" y="1481760"/>
            <a:ext cx="4495800" cy="1785104"/>
          </a:xfrm>
          <a:prstGeom prst="rect">
            <a:avLst/>
          </a:prstGeom>
          <a:noFill/>
        </p:spPr>
        <p:txBody>
          <a:bodyPr wrap="square" rtlCol="0">
            <a:spAutoFit/>
          </a:bodyPr>
          <a:lstStyle/>
          <a:p>
            <a:pPr>
              <a:spcAft>
                <a:spcPts val="1200"/>
              </a:spcAft>
            </a:pPr>
            <a:r>
              <a:rPr lang="en-US" sz="1600" dirty="0" smtClean="0">
                <a:solidFill>
                  <a:schemeClr val="bg1"/>
                </a:solidFill>
              </a:rPr>
              <a:t>Microsoft instance of Hadoop distribution running as service</a:t>
            </a:r>
          </a:p>
          <a:p>
            <a:pPr>
              <a:spcAft>
                <a:spcPts val="1200"/>
              </a:spcAft>
            </a:pPr>
            <a:r>
              <a:rPr lang="en-US" sz="1600" dirty="0" smtClean="0">
                <a:solidFill>
                  <a:schemeClr val="bg1"/>
                </a:solidFill>
              </a:rPr>
              <a:t>Support existing ecosystem from Hive, Pig, </a:t>
            </a:r>
            <a:r>
              <a:rPr lang="en-US" sz="1600" dirty="0" err="1" smtClean="0">
                <a:solidFill>
                  <a:schemeClr val="bg1"/>
                </a:solidFill>
              </a:rPr>
              <a:t>etc</a:t>
            </a:r>
            <a:endParaRPr lang="en-US" sz="1600" dirty="0" smtClean="0">
              <a:solidFill>
                <a:schemeClr val="bg1"/>
              </a:solidFill>
            </a:endParaRPr>
          </a:p>
          <a:p>
            <a:pPr>
              <a:spcAft>
                <a:spcPts val="1200"/>
              </a:spcAft>
            </a:pPr>
            <a:r>
              <a:rPr lang="en-US" sz="1600" dirty="0" smtClean="0">
                <a:solidFill>
                  <a:schemeClr val="bg1"/>
                </a:solidFill>
              </a:rPr>
              <a:t>Extended to support Excel and BI tooling</a:t>
            </a:r>
          </a:p>
          <a:p>
            <a:pPr>
              <a:spcAft>
                <a:spcPts val="1200"/>
              </a:spcAft>
            </a:pPr>
            <a:r>
              <a:rPr lang="en-US" sz="1600" dirty="0" smtClean="0">
                <a:solidFill>
                  <a:schemeClr val="bg1"/>
                </a:solidFill>
              </a:rPr>
              <a:t>Integration with diverse sources of data</a:t>
            </a:r>
          </a:p>
        </p:txBody>
      </p:sp>
      <p:pic>
        <p:nvPicPr>
          <p:cNvPr id="20" name="Picture 20" descr="C:\Users\Justin\Desktop\_Work_in_Progress\_MS\1444\hadoop re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12" y="3709879"/>
            <a:ext cx="3176758" cy="23825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18992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grpId="0" nodeType="afterEffect">
                                  <p:stCondLst>
                                    <p:cond delay="25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750"/>
                                        <p:tgtEl>
                                          <p:spTgt spid="18"/>
                                        </p:tgtEl>
                                      </p:cBhvr>
                                    </p:animEffect>
                                  </p:childTnLst>
                                </p:cTn>
                              </p:par>
                              <p:par>
                                <p:cTn id="12" presetID="10" presetClass="entr" presetSubtype="0" fill="hold" nodeType="withEffect">
                                  <p:stCondLst>
                                    <p:cond delay="50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50"/>
                                        <p:tgtEl>
                                          <p:spTgt spid="4"/>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childTnLst>
                                </p:cTn>
                              </p:par>
                              <p:par>
                                <p:cTn id="23" presetID="10" presetClass="entr" presetSubtype="0" fill="hold" nodeType="withEffect">
                                  <p:stCondLst>
                                    <p:cond delay="1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532" y="117168"/>
            <a:ext cx="10986231" cy="826002"/>
          </a:xfrm>
        </p:spPr>
        <p:txBody>
          <a:bodyPr/>
          <a:lstStyle/>
          <a:p>
            <a:r>
              <a:rPr lang="en-US" dirty="0" smtClean="0">
                <a:solidFill>
                  <a:schemeClr val="bg1"/>
                </a:solidFill>
              </a:rPr>
              <a:t>Microsoft Azure Web Sites</a:t>
            </a:r>
            <a:endParaRPr lang="en-US" dirty="0">
              <a:solidFill>
                <a:schemeClr val="bg1"/>
              </a:solidFill>
            </a:endParaRPr>
          </a:p>
        </p:txBody>
      </p:sp>
      <p:grpSp>
        <p:nvGrpSpPr>
          <p:cNvPr id="4" name="Group 3"/>
          <p:cNvGrpSpPr/>
          <p:nvPr/>
        </p:nvGrpSpPr>
        <p:grpSpPr>
          <a:xfrm>
            <a:off x="4424259" y="972036"/>
            <a:ext cx="3478717" cy="1348658"/>
            <a:chOff x="4734845" y="2261850"/>
            <a:chExt cx="2743200" cy="1316993"/>
          </a:xfrm>
        </p:grpSpPr>
        <p:sp>
          <p:nvSpPr>
            <p:cNvPr id="12" name="Rectangle 11"/>
            <p:cNvSpPr/>
            <p:nvPr/>
          </p:nvSpPr>
          <p:spPr bwMode="auto">
            <a:xfrm>
              <a:off x="4734845" y="2261850"/>
              <a:ext cx="2743200" cy="1316993"/>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gradFill>
                  <a:gsLst>
                    <a:gs pos="0">
                      <a:srgbClr val="FFFFFF"/>
                    </a:gs>
                    <a:gs pos="100000">
                      <a:srgbClr val="FFFFFF"/>
                    </a:gs>
                  </a:gsLst>
                  <a:lin ang="16200000" scaled="0"/>
                </a:gradFill>
              </a:endParaRPr>
            </a:p>
          </p:txBody>
        </p:sp>
        <p:sp>
          <p:nvSpPr>
            <p:cNvPr id="18" name="Rectangle 17"/>
            <p:cNvSpPr/>
            <p:nvPr/>
          </p:nvSpPr>
          <p:spPr>
            <a:xfrm>
              <a:off x="4734845" y="3180624"/>
              <a:ext cx="2743200" cy="361626"/>
            </a:xfrm>
            <a:prstGeom prst="rect">
              <a:avLst/>
            </a:prstGeom>
          </p:spPr>
          <p:txBody>
            <a:bodyPr wrap="square" lIns="121888" anchor="b" anchorCtr="0">
              <a:spAutoFit/>
            </a:bodyPr>
            <a:lstStyle/>
            <a:p>
              <a:pPr algn="ctr" defTabSz="914148">
                <a:lnSpc>
                  <a:spcPct val="85000"/>
                </a:lnSpc>
                <a:defRPr/>
              </a:pPr>
              <a:r>
                <a:rPr lang="en-US" sz="2799" kern="0" spc="-71"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00025" y="2282757"/>
              <a:ext cx="812839" cy="69932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 name="Group 4"/>
          <p:cNvGrpSpPr/>
          <p:nvPr/>
        </p:nvGrpSpPr>
        <p:grpSpPr>
          <a:xfrm>
            <a:off x="8483095" y="965901"/>
            <a:ext cx="3478717" cy="1354793"/>
            <a:chOff x="8380580" y="2247256"/>
            <a:chExt cx="2743200" cy="1318633"/>
          </a:xfrm>
        </p:grpSpPr>
        <p:sp>
          <p:nvSpPr>
            <p:cNvPr id="13" name="Rectangle 12"/>
            <p:cNvSpPr/>
            <p:nvPr/>
          </p:nvSpPr>
          <p:spPr bwMode="auto">
            <a:xfrm>
              <a:off x="8380580" y="2261850"/>
              <a:ext cx="2743200" cy="1304039"/>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gradFill>
                  <a:gsLst>
                    <a:gs pos="0">
                      <a:srgbClr val="FFFFFF"/>
                    </a:gs>
                    <a:gs pos="100000">
                      <a:srgbClr val="FFFFFF"/>
                    </a:gs>
                  </a:gsLst>
                  <a:lin ang="16200000" scaled="0"/>
                </a:gradFill>
              </a:endParaRPr>
            </a:p>
          </p:txBody>
        </p:sp>
        <p:sp>
          <p:nvSpPr>
            <p:cNvPr id="19" name="Rectangle 18"/>
            <p:cNvSpPr/>
            <p:nvPr/>
          </p:nvSpPr>
          <p:spPr>
            <a:xfrm>
              <a:off x="8380580" y="3204263"/>
              <a:ext cx="2743200" cy="361626"/>
            </a:xfrm>
            <a:prstGeom prst="rect">
              <a:avLst/>
            </a:prstGeom>
          </p:spPr>
          <p:txBody>
            <a:bodyPr wrap="square" lIns="121888" anchor="b" anchorCtr="0">
              <a:spAutoFit/>
            </a:bodyPr>
            <a:lstStyle/>
            <a:p>
              <a:pPr algn="ctr" defTabSz="914148">
                <a:lnSpc>
                  <a:spcPct val="85000"/>
                </a:lnSpc>
                <a:defRPr/>
              </a:pPr>
              <a:r>
                <a:rPr lang="en-US" sz="2799" kern="0" spc="-71"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345760" y="2247256"/>
              <a:ext cx="812839" cy="725069"/>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 name="Group 2"/>
          <p:cNvGrpSpPr/>
          <p:nvPr/>
        </p:nvGrpSpPr>
        <p:grpSpPr>
          <a:xfrm>
            <a:off x="303212" y="872894"/>
            <a:ext cx="3540927" cy="1447800"/>
            <a:chOff x="1077078" y="2109352"/>
            <a:chExt cx="2743200" cy="2895698"/>
          </a:xfrm>
        </p:grpSpPr>
        <p:sp>
          <p:nvSpPr>
            <p:cNvPr id="11" name="Rectangle 10"/>
            <p:cNvSpPr/>
            <p:nvPr/>
          </p:nvSpPr>
          <p:spPr bwMode="auto">
            <a:xfrm>
              <a:off x="1077078" y="2261850"/>
              <a:ext cx="2743200" cy="2743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gradFill>
                  <a:gsLst>
                    <a:gs pos="0">
                      <a:srgbClr val="FFFFFF"/>
                    </a:gs>
                    <a:gs pos="100000">
                      <a:srgbClr val="FFFFFF"/>
                    </a:gs>
                  </a:gsLst>
                  <a:lin ang="16200000" scaled="0"/>
                </a:gradFill>
              </a:endParaRPr>
            </a:p>
          </p:txBody>
        </p:sp>
        <p:sp>
          <p:nvSpPr>
            <p:cNvPr id="17" name="Rectangle 16"/>
            <p:cNvSpPr/>
            <p:nvPr/>
          </p:nvSpPr>
          <p:spPr>
            <a:xfrm>
              <a:off x="1077078" y="4155303"/>
              <a:ext cx="2743200" cy="746331"/>
            </a:xfrm>
            <a:prstGeom prst="rect">
              <a:avLst/>
            </a:prstGeom>
          </p:spPr>
          <p:txBody>
            <a:bodyPr wrap="square" lIns="121888" anchor="b" anchorCtr="0">
              <a:spAutoFit/>
            </a:bodyPr>
            <a:lstStyle/>
            <a:p>
              <a:pPr algn="ctr" defTabSz="914148">
                <a:lnSpc>
                  <a:spcPct val="85000"/>
                </a:lnSpc>
                <a:defRPr/>
              </a:pPr>
              <a:r>
                <a:rPr lang="en-US" sz="2799" kern="0" spc="-71"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031234" y="2109352"/>
              <a:ext cx="915333" cy="166739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0" name="Text Placeholder 3"/>
          <p:cNvSpPr txBox="1">
            <a:spLocks/>
          </p:cNvSpPr>
          <p:nvPr/>
        </p:nvSpPr>
        <p:spPr>
          <a:xfrm>
            <a:off x="303212" y="2362200"/>
            <a:ext cx="3779091" cy="33943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Create new sites in seconds</a:t>
            </a:r>
          </a:p>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Easily manage and scale your sites</a:t>
            </a:r>
          </a:p>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Automatic load balancing and shared storage across instances</a:t>
            </a:r>
          </a:p>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Scale out or up to reserved instances for improved performance and scale</a:t>
            </a:r>
          </a:p>
          <a:p>
            <a:pPr marL="0" indent="0">
              <a:lnSpc>
                <a:spcPct val="100000"/>
              </a:lnSpc>
              <a:spcAft>
                <a:spcPts val="800"/>
              </a:spcAft>
              <a:buNone/>
              <a:defRPr/>
            </a:pPr>
            <a:r>
              <a:rPr lang="en-US" sz="1799" dirty="0">
                <a:solidFill>
                  <a:schemeClr val="bg1"/>
                </a:solidFill>
                <a:latin typeface="Segoe UI Light" panose="020B0502040204020203" pitchFamily="34" charset="0"/>
                <a:cs typeface="Segoe UI Light" panose="020B0502040204020203" pitchFamily="34" charset="0"/>
              </a:rPr>
              <a:t>Built-in web jobs support</a:t>
            </a:r>
          </a:p>
        </p:txBody>
      </p:sp>
      <p:sp>
        <p:nvSpPr>
          <p:cNvPr id="21" name="Text Placeholder 3"/>
          <p:cNvSpPr txBox="1">
            <a:spLocks/>
          </p:cNvSpPr>
          <p:nvPr/>
        </p:nvSpPr>
        <p:spPr>
          <a:xfrm>
            <a:off x="4444495" y="2415689"/>
            <a:ext cx="3478717" cy="33408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Use ASP.NET, ASP, PHP, Java or Node.js</a:t>
            </a: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SQL Azure or MySQL databases</a:t>
            </a: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Start with open source apps and frameworks</a:t>
            </a: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Develop with VS and </a:t>
            </a:r>
            <a:r>
              <a:rPr lang="en-US" sz="1799" dirty="0" err="1">
                <a:solidFill>
                  <a:schemeClr val="bg1"/>
                </a:solidFill>
                <a:latin typeface="Segoe UI Light" panose="020B0502040204020203" pitchFamily="34" charset="0"/>
                <a:cs typeface="Segoe UI Light" panose="020B0502040204020203" pitchFamily="34" charset="0"/>
              </a:rPr>
              <a:t>WebMatrix</a:t>
            </a:r>
            <a:endParaRPr lang="en-US" sz="1799" dirty="0">
              <a:solidFill>
                <a:schemeClr val="bg1"/>
              </a:solidFill>
              <a:latin typeface="Segoe UI Light" panose="020B0502040204020203" pitchFamily="34" charset="0"/>
              <a:cs typeface="Segoe UI Light" panose="020B0502040204020203" pitchFamily="34" charset="0"/>
            </a:endParaRP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Supports any Web development tool on any platform (Windows, OSX, Linux)</a:t>
            </a:r>
          </a:p>
        </p:txBody>
      </p:sp>
      <p:sp>
        <p:nvSpPr>
          <p:cNvPr id="22" name="Text Placeholder 3"/>
          <p:cNvSpPr txBox="1">
            <a:spLocks/>
          </p:cNvSpPr>
          <p:nvPr/>
        </p:nvSpPr>
        <p:spPr>
          <a:xfrm>
            <a:off x="8511506" y="2415689"/>
            <a:ext cx="3526506" cy="31503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Rapid deployment for quick iteration</a:t>
            </a: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Integrated source control with Team Foundation Server (TFS) and </a:t>
            </a:r>
            <a:r>
              <a:rPr lang="en-US" sz="1799" dirty="0" err="1">
                <a:solidFill>
                  <a:schemeClr val="bg1"/>
                </a:solidFill>
                <a:latin typeface="Segoe UI Light" panose="020B0502040204020203" pitchFamily="34" charset="0"/>
                <a:cs typeface="Segoe UI Light" panose="020B0502040204020203" pitchFamily="34" charset="0"/>
              </a:rPr>
              <a:t>Git</a:t>
            </a:r>
            <a:endParaRPr lang="en-US" sz="1799" dirty="0">
              <a:solidFill>
                <a:schemeClr val="bg1"/>
              </a:solidFill>
              <a:latin typeface="Segoe UI Light" panose="020B0502040204020203" pitchFamily="34" charset="0"/>
              <a:cs typeface="Segoe UI Light" panose="020B0502040204020203" pitchFamily="34" charset="0"/>
            </a:endParaRP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Built-in monitoring of </a:t>
            </a:r>
            <a:r>
              <a:rPr lang="en-US" sz="1799" dirty="0" err="1">
                <a:solidFill>
                  <a:schemeClr val="bg1"/>
                </a:solidFill>
                <a:latin typeface="Segoe UI Light" panose="020B0502040204020203" pitchFamily="34" charset="0"/>
                <a:cs typeface="Segoe UI Light" panose="020B0502040204020203" pitchFamily="34" charset="0"/>
              </a:rPr>
              <a:t>perf</a:t>
            </a:r>
            <a:r>
              <a:rPr lang="en-US" sz="1799" dirty="0">
                <a:solidFill>
                  <a:schemeClr val="bg1"/>
                </a:solidFill>
                <a:latin typeface="Segoe UI Light" panose="020B0502040204020203" pitchFamily="34" charset="0"/>
                <a:cs typeface="Segoe UI Light" panose="020B0502040204020203" pitchFamily="34" charset="0"/>
              </a:rPr>
              <a:t> and usage data</a:t>
            </a:r>
          </a:p>
          <a:p>
            <a:pPr marL="0" indent="0">
              <a:lnSpc>
                <a:spcPct val="100000"/>
              </a:lnSpc>
              <a:spcAft>
                <a:spcPts val="800"/>
              </a:spcAft>
              <a:buNone/>
            </a:pPr>
            <a:r>
              <a:rPr lang="en-US" sz="1799" dirty="0">
                <a:solidFill>
                  <a:schemeClr val="bg1"/>
                </a:solidFill>
                <a:latin typeface="Segoe UI Light" panose="020B0502040204020203" pitchFamily="34" charset="0"/>
                <a:cs typeface="Segoe UI Light" panose="020B0502040204020203" pitchFamily="34" charset="0"/>
              </a:rPr>
              <a:t>Quick access to request logs, failed requests diagnostics and diagnostics</a:t>
            </a:r>
          </a:p>
        </p:txBody>
      </p:sp>
      <p:sp>
        <p:nvSpPr>
          <p:cNvPr id="23" name="Text Placeholder 1"/>
          <p:cNvSpPr txBox="1">
            <a:spLocks/>
          </p:cNvSpPr>
          <p:nvPr/>
        </p:nvSpPr>
        <p:spPr>
          <a:xfrm>
            <a:off x="358609" y="6140055"/>
            <a:ext cx="11650488" cy="1065779"/>
          </a:xfrm>
          <a:prstGeom prst="rect">
            <a:avLst/>
          </a:prstGeom>
        </p:spPr>
        <p:txBody>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Office Blog             ASP.NET                  microsoft.com</a:t>
            </a:r>
          </a:p>
        </p:txBody>
      </p:sp>
    </p:spTree>
    <p:extLst>
      <p:ext uri="{BB962C8B-B14F-4D97-AF65-F5344CB8AC3E}">
        <p14:creationId xmlns:p14="http://schemas.microsoft.com/office/powerpoint/2010/main" val="27759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xEl>
                                              <p:pRg st="1" end="1"/>
                                            </p:txEl>
                                          </p:spTgt>
                                        </p:tgtEl>
                                        <p:attrNameLst>
                                          <p:attrName>style.visibility</p:attrName>
                                        </p:attrNameLst>
                                      </p:cBhvr>
                                      <p:to>
                                        <p:strVal val="visible"/>
                                      </p:to>
                                    </p:set>
                                    <p:animEffect transition="in" filter="fade">
                                      <p:cBhvr>
                                        <p:cTn id="18" dur="500"/>
                                        <p:tgtEl>
                                          <p:spTgt spid="20">
                                            <p:txEl>
                                              <p:pRg st="1" end="1"/>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fade">
                                      <p:cBhvr>
                                        <p:cTn id="22" dur="500"/>
                                        <p:tgtEl>
                                          <p:spTgt spid="20">
                                            <p:txEl>
                                              <p:pRg st="2" end="2"/>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0">
                                            <p:txEl>
                                              <p:pRg st="3" end="3"/>
                                            </p:txEl>
                                          </p:spTgt>
                                        </p:tgtEl>
                                        <p:attrNameLst>
                                          <p:attrName>style.visibility</p:attrName>
                                        </p:attrNameLst>
                                      </p:cBhvr>
                                      <p:to>
                                        <p:strVal val="visible"/>
                                      </p:to>
                                    </p:set>
                                    <p:animEffect transition="in" filter="fade">
                                      <p:cBhvr>
                                        <p:cTn id="26" dur="500"/>
                                        <p:tgtEl>
                                          <p:spTgt spid="2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xEl>
                                              <p:pRg st="4" end="4"/>
                                            </p:txEl>
                                          </p:spTgt>
                                        </p:tgtEl>
                                        <p:attrNameLst>
                                          <p:attrName>style.visibility</p:attrName>
                                        </p:attrNameLst>
                                      </p:cBhvr>
                                      <p:to>
                                        <p:strVal val="visible"/>
                                      </p:to>
                                    </p:set>
                                    <p:animEffect transition="in" filter="fade">
                                      <p:cBhvr>
                                        <p:cTn id="29" dur="500"/>
                                        <p:tgtEl>
                                          <p:spTgt spid="20">
                                            <p:txEl>
                                              <p:pRg st="4" end="4"/>
                                            </p:txEl>
                                          </p:spTgt>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1">
                                            <p:txEl>
                                              <p:pRg st="0" end="0"/>
                                            </p:txEl>
                                          </p:spTgt>
                                        </p:tgtEl>
                                        <p:attrNameLst>
                                          <p:attrName>style.visibility</p:attrName>
                                        </p:attrNameLst>
                                      </p:cBhvr>
                                      <p:to>
                                        <p:strVal val="visible"/>
                                      </p:to>
                                    </p:set>
                                    <p:animEffect transition="in" filter="fade">
                                      <p:cBhvr>
                                        <p:cTn id="37" dur="500"/>
                                        <p:tgtEl>
                                          <p:spTgt spid="21">
                                            <p:txEl>
                                              <p:pRg st="0" end="0"/>
                                            </p:txEl>
                                          </p:spTgt>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1">
                                            <p:txEl>
                                              <p:pRg st="1" end="1"/>
                                            </p:txEl>
                                          </p:spTgt>
                                        </p:tgtEl>
                                        <p:attrNameLst>
                                          <p:attrName>style.visibility</p:attrName>
                                        </p:attrNameLst>
                                      </p:cBhvr>
                                      <p:to>
                                        <p:strVal val="visible"/>
                                      </p:to>
                                    </p:set>
                                    <p:animEffect transition="in" filter="fade">
                                      <p:cBhvr>
                                        <p:cTn id="41" dur="500"/>
                                        <p:tgtEl>
                                          <p:spTgt spid="21">
                                            <p:txEl>
                                              <p:pRg st="1" end="1"/>
                                            </p:tx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animEffect transition="in" filter="fade">
                                      <p:cBhvr>
                                        <p:cTn id="45" dur="500"/>
                                        <p:tgtEl>
                                          <p:spTgt spid="21">
                                            <p:txEl>
                                              <p:pRg st="2" end="2"/>
                                            </p:txEl>
                                          </p:spTgt>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1">
                                            <p:txEl>
                                              <p:pRg st="3" end="3"/>
                                            </p:txEl>
                                          </p:spTgt>
                                        </p:tgtEl>
                                        <p:attrNameLst>
                                          <p:attrName>style.visibility</p:attrName>
                                        </p:attrNameLst>
                                      </p:cBhvr>
                                      <p:to>
                                        <p:strVal val="visible"/>
                                      </p:to>
                                    </p:set>
                                    <p:animEffect transition="in" filter="fade">
                                      <p:cBhvr>
                                        <p:cTn id="49" dur="500"/>
                                        <p:tgtEl>
                                          <p:spTgt spid="21">
                                            <p:txEl>
                                              <p:pRg st="3" end="3"/>
                                            </p:txEl>
                                          </p:spTgt>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21">
                                            <p:txEl>
                                              <p:pRg st="4" end="4"/>
                                            </p:txEl>
                                          </p:spTgt>
                                        </p:tgtEl>
                                        <p:attrNameLst>
                                          <p:attrName>style.visibility</p:attrName>
                                        </p:attrNameLst>
                                      </p:cBhvr>
                                      <p:to>
                                        <p:strVal val="visible"/>
                                      </p:to>
                                    </p:set>
                                    <p:animEffect transition="in" filter="fade">
                                      <p:cBhvr>
                                        <p:cTn id="53" dur="500"/>
                                        <p:tgtEl>
                                          <p:spTgt spid="21">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fade">
                                      <p:cBhvr>
                                        <p:cTn id="60" dur="500"/>
                                        <p:tgtEl>
                                          <p:spTgt spid="22">
                                            <p:txEl>
                                              <p:pRg st="0" end="0"/>
                                            </p:txEl>
                                          </p:spTgt>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fade">
                                      <p:cBhvr>
                                        <p:cTn id="64" dur="500"/>
                                        <p:tgtEl>
                                          <p:spTgt spid="22">
                                            <p:txEl>
                                              <p:pRg st="1" end="1"/>
                                            </p:txEl>
                                          </p:spTgt>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fade">
                                      <p:cBhvr>
                                        <p:cTn id="68" dur="500"/>
                                        <p:tgtEl>
                                          <p:spTgt spid="22">
                                            <p:txEl>
                                              <p:pRg st="2" end="2"/>
                                            </p:txEl>
                                          </p:spTgt>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fade">
                                      <p:cBhvr>
                                        <p:cTn id="7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build="p"/>
      <p:bldP spid="21" grpId="0" build="p"/>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664" y="5411221"/>
            <a:ext cx="11650488" cy="2041518"/>
          </a:xfrm>
        </p:spPr>
        <p:txBody>
          <a:bodyPr/>
          <a:lstStyle/>
          <a:p>
            <a:r>
              <a:rPr lang="en-US" dirty="0">
                <a:solidFill>
                  <a:schemeClr val="bg1"/>
                </a:solidFill>
              </a:rPr>
              <a:t>Full Portal Integration</a:t>
            </a:r>
          </a:p>
          <a:p>
            <a:r>
              <a:rPr lang="en-US" dirty="0">
                <a:solidFill>
                  <a:schemeClr val="bg1"/>
                </a:solidFill>
              </a:rPr>
              <a:t>Not just </a:t>
            </a:r>
            <a:r>
              <a:rPr lang="en-US">
                <a:solidFill>
                  <a:schemeClr val="bg1"/>
                </a:solidFill>
              </a:rPr>
              <a:t>for Microsoft </a:t>
            </a:r>
            <a:r>
              <a:rPr lang="en-US" smtClean="0">
                <a:solidFill>
                  <a:schemeClr val="bg1"/>
                </a:solidFill>
              </a:rPr>
              <a:t>shops</a:t>
            </a:r>
            <a:endParaRPr lang="en-US" dirty="0">
              <a:solidFill>
                <a:schemeClr val="bg1"/>
              </a:solidFill>
            </a:endParaRPr>
          </a:p>
          <a:p>
            <a:endParaRPr lang="en-US" dirty="0">
              <a:solidFill>
                <a:schemeClr val="bg1"/>
              </a:solidFill>
            </a:endParaRPr>
          </a:p>
        </p:txBody>
      </p:sp>
      <p:sp>
        <p:nvSpPr>
          <p:cNvPr id="3" name="Title 2"/>
          <p:cNvSpPr>
            <a:spLocks noGrp="1"/>
          </p:cNvSpPr>
          <p:nvPr>
            <p:ph type="title"/>
          </p:nvPr>
        </p:nvSpPr>
        <p:spPr/>
        <p:txBody>
          <a:bodyPr>
            <a:normAutofit fontScale="90000"/>
          </a:bodyPr>
          <a:lstStyle/>
          <a:p>
            <a:r>
              <a:rPr lang="en-US" dirty="0">
                <a:solidFill>
                  <a:schemeClr val="bg1"/>
                </a:solidFill>
              </a:rPr>
              <a:t>Visual </a:t>
            </a:r>
            <a:r>
              <a:rPr lang="en-US">
                <a:solidFill>
                  <a:schemeClr val="bg1"/>
                </a:solidFill>
              </a:rPr>
              <a:t>Studio </a:t>
            </a:r>
            <a:r>
              <a:rPr lang="en-US" smtClean="0">
                <a:solidFill>
                  <a:schemeClr val="bg1"/>
                </a:solidFill>
              </a:rPr>
              <a:t>Online</a:t>
            </a:r>
            <a:endParaRPr lang="en-US" dirty="0">
              <a:solidFill>
                <a:schemeClr val="bg1"/>
              </a:solidFill>
            </a:endParaRPr>
          </a:p>
        </p:txBody>
      </p:sp>
      <p:grpSp>
        <p:nvGrpSpPr>
          <p:cNvPr id="4" name="Group 3"/>
          <p:cNvGrpSpPr>
            <a:grpSpLocks noChangeAspect="1"/>
          </p:cNvGrpSpPr>
          <p:nvPr/>
        </p:nvGrpSpPr>
        <p:grpSpPr>
          <a:xfrm>
            <a:off x="1217612" y="1307419"/>
            <a:ext cx="9372600" cy="3987150"/>
            <a:chOff x="1079716" y="1330106"/>
            <a:chExt cx="10175848" cy="524922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16" y="2071466"/>
              <a:ext cx="10175848" cy="3771434"/>
            </a:xfrm>
            <a:prstGeom prst="rect">
              <a:avLst/>
            </a:prstGeom>
          </p:spPr>
        </p:pic>
        <p:sp>
          <p:nvSpPr>
            <p:cNvPr id="6" name="Pentagon 5"/>
            <p:cNvSpPr/>
            <p:nvPr/>
          </p:nvSpPr>
          <p:spPr bwMode="auto">
            <a:xfrm>
              <a:off x="1388016"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Agile</a:t>
              </a:r>
            </a:p>
          </p:txBody>
        </p:sp>
        <p:sp>
          <p:nvSpPr>
            <p:cNvPr id="7" name="Pentagon 6"/>
            <p:cNvSpPr/>
            <p:nvPr/>
          </p:nvSpPr>
          <p:spPr bwMode="auto">
            <a:xfrm>
              <a:off x="3964641" y="5782927"/>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Build</a:t>
              </a:r>
            </a:p>
          </p:txBody>
        </p:sp>
        <p:sp>
          <p:nvSpPr>
            <p:cNvPr id="8" name="Pentagon 7"/>
            <p:cNvSpPr/>
            <p:nvPr/>
          </p:nvSpPr>
          <p:spPr bwMode="auto">
            <a:xfrm>
              <a:off x="7810605" y="578292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Test</a:t>
              </a:r>
            </a:p>
          </p:txBody>
        </p:sp>
        <p:sp>
          <p:nvSpPr>
            <p:cNvPr id="9" name="Pentagon 8"/>
            <p:cNvSpPr/>
            <p:nvPr/>
          </p:nvSpPr>
          <p:spPr bwMode="auto">
            <a:xfrm>
              <a:off x="10326811"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Deploy</a:t>
              </a:r>
            </a:p>
          </p:txBody>
        </p:sp>
        <p:sp>
          <p:nvSpPr>
            <p:cNvPr id="10" name="Pentagon 9"/>
            <p:cNvSpPr/>
            <p:nvPr/>
          </p:nvSpPr>
          <p:spPr bwMode="auto">
            <a:xfrm>
              <a:off x="8436376" y="133010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Insights</a:t>
              </a:r>
            </a:p>
          </p:txBody>
        </p:sp>
        <p:sp>
          <p:nvSpPr>
            <p:cNvPr id="11" name="Pentagon 10"/>
            <p:cNvSpPr/>
            <p:nvPr/>
          </p:nvSpPr>
          <p:spPr bwMode="auto">
            <a:xfrm>
              <a:off x="3328205" y="1347195"/>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895908" fontAlgn="base">
                <a:lnSpc>
                  <a:spcPct val="90000"/>
                </a:lnSpc>
                <a:spcBef>
                  <a:spcPct val="0"/>
                </a:spcBef>
                <a:spcAft>
                  <a:spcPct val="0"/>
                </a:spcAft>
                <a:defRPr/>
              </a:pPr>
              <a:r>
                <a:rPr lang="en-US" sz="2744" kern="0" dirty="0">
                  <a:solidFill>
                    <a:schemeClr val="bg1"/>
                  </a:solidFill>
                  <a:latin typeface="Segoe UI Light" pitchFamily="34" charset="0"/>
                </a:rPr>
                <a:t>Code</a:t>
              </a:r>
            </a:p>
          </p:txBody>
        </p:sp>
      </p:grpSp>
    </p:spTree>
    <p:extLst>
      <p:ext uri="{BB962C8B-B14F-4D97-AF65-F5344CB8AC3E}">
        <p14:creationId xmlns:p14="http://schemas.microsoft.com/office/powerpoint/2010/main" val="175319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Placeholder 1"/>
          <p:cNvSpPr txBox="1">
            <a:spLocks/>
          </p:cNvSpPr>
          <p:nvPr/>
        </p:nvSpPr>
        <p:spPr>
          <a:xfrm>
            <a:off x="268030" y="1256200"/>
            <a:ext cx="11650488" cy="721156"/>
          </a:xfrm>
          <a:prstGeom prst="rect">
            <a:avLst/>
          </a:prstGeom>
        </p:spPr>
        <p:txBody>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solidFill>
                  <a:schemeClr val="bg1"/>
                </a:solidFill>
              </a:rPr>
              <a:t>Synchronize your corporate </a:t>
            </a:r>
            <a:br>
              <a:rPr lang="en-US" sz="3200" dirty="0" smtClean="0">
                <a:solidFill>
                  <a:schemeClr val="bg1"/>
                </a:solidFill>
              </a:rPr>
            </a:br>
            <a:r>
              <a:rPr lang="en-US" sz="3200" dirty="0" smtClean="0">
                <a:solidFill>
                  <a:schemeClr val="bg1"/>
                </a:solidFill>
              </a:rPr>
              <a:t>and 3</a:t>
            </a:r>
            <a:r>
              <a:rPr lang="en-US" sz="3200" baseline="30000" dirty="0" smtClean="0">
                <a:solidFill>
                  <a:schemeClr val="bg1"/>
                </a:solidFill>
              </a:rPr>
              <a:t>rd</a:t>
            </a:r>
            <a:r>
              <a:rPr lang="en-US" sz="3200" dirty="0" smtClean="0">
                <a:solidFill>
                  <a:schemeClr val="bg1"/>
                </a:solidFill>
              </a:rPr>
              <a:t> party identities</a:t>
            </a:r>
          </a:p>
          <a:p>
            <a:r>
              <a:rPr lang="en-US" sz="3200" dirty="0" smtClean="0">
                <a:solidFill>
                  <a:schemeClr val="bg1"/>
                </a:solidFill>
              </a:rPr>
              <a:t>Integration with O365</a:t>
            </a:r>
          </a:p>
          <a:p>
            <a:r>
              <a:rPr lang="en-US" sz="3200" dirty="0" smtClean="0">
                <a:solidFill>
                  <a:schemeClr val="bg1"/>
                </a:solidFill>
              </a:rPr>
              <a:t>Support modern protocols</a:t>
            </a:r>
          </a:p>
          <a:p>
            <a:pPr lvl="1"/>
            <a:r>
              <a:rPr lang="en-US" sz="1700" dirty="0" err="1" smtClean="0">
                <a:solidFill>
                  <a:schemeClr val="bg1"/>
                </a:solidFill>
              </a:rPr>
              <a:t>OAuth</a:t>
            </a:r>
            <a:r>
              <a:rPr lang="en-US" sz="1700" dirty="0" smtClean="0">
                <a:solidFill>
                  <a:schemeClr val="bg1"/>
                </a:solidFill>
              </a:rPr>
              <a:t> 2.0</a:t>
            </a:r>
          </a:p>
          <a:p>
            <a:pPr lvl="1"/>
            <a:r>
              <a:rPr lang="en-US" sz="1700" dirty="0" err="1" smtClean="0">
                <a:solidFill>
                  <a:schemeClr val="bg1"/>
                </a:solidFill>
              </a:rPr>
              <a:t>OpenID</a:t>
            </a:r>
            <a:r>
              <a:rPr lang="en-US" sz="1700" dirty="0" smtClean="0">
                <a:solidFill>
                  <a:schemeClr val="bg1"/>
                </a:solidFill>
              </a:rPr>
              <a:t> Connect</a:t>
            </a:r>
          </a:p>
          <a:p>
            <a:pPr lvl="1"/>
            <a:r>
              <a:rPr lang="en-US" sz="1700" dirty="0" smtClean="0">
                <a:solidFill>
                  <a:schemeClr val="bg1"/>
                </a:solidFill>
              </a:rPr>
              <a:t>WS-Fed</a:t>
            </a:r>
          </a:p>
          <a:p>
            <a:pPr lvl="1"/>
            <a:r>
              <a:rPr lang="en-US" sz="1700" dirty="0" smtClean="0">
                <a:solidFill>
                  <a:schemeClr val="bg1"/>
                </a:solidFill>
              </a:rPr>
              <a:t>SAML 2.0</a:t>
            </a:r>
          </a:p>
          <a:p>
            <a:r>
              <a:rPr lang="en-US" sz="3200" dirty="0" smtClean="0">
                <a:solidFill>
                  <a:schemeClr val="bg1"/>
                </a:solidFill>
              </a:rPr>
              <a:t>Identity and Access Mgmt Permissions</a:t>
            </a:r>
          </a:p>
          <a:p>
            <a:pPr lvl="1"/>
            <a:r>
              <a:rPr lang="en-US" sz="1700" dirty="0" smtClean="0">
                <a:solidFill>
                  <a:schemeClr val="bg1"/>
                </a:solidFill>
              </a:rPr>
              <a:t>Users</a:t>
            </a:r>
          </a:p>
          <a:p>
            <a:pPr lvl="1"/>
            <a:r>
              <a:rPr lang="en-US" sz="1700" dirty="0" smtClean="0">
                <a:solidFill>
                  <a:schemeClr val="bg1"/>
                </a:solidFill>
              </a:rPr>
              <a:t>Groups</a:t>
            </a:r>
          </a:p>
          <a:p>
            <a:pPr lvl="1"/>
            <a:r>
              <a:rPr lang="en-US" sz="1700" dirty="0" smtClean="0">
                <a:solidFill>
                  <a:schemeClr val="bg1"/>
                </a:solidFill>
              </a:rPr>
              <a:t>Applications</a:t>
            </a:r>
          </a:p>
          <a:p>
            <a:pPr lvl="1"/>
            <a:endParaRPr lang="en-US" sz="1700" dirty="0" smtClean="0">
              <a:solidFill>
                <a:schemeClr val="bg1"/>
              </a:solidFill>
            </a:endParaRPr>
          </a:p>
        </p:txBody>
      </p:sp>
      <p:sp>
        <p:nvSpPr>
          <p:cNvPr id="397" name="Freeform 190"/>
          <p:cNvSpPr>
            <a:spLocks/>
          </p:cNvSpPr>
          <p:nvPr/>
        </p:nvSpPr>
        <p:spPr bwMode="auto">
          <a:xfrm>
            <a:off x="6002362" y="1359141"/>
            <a:ext cx="3063850" cy="1445471"/>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8" name="Freeform 192"/>
          <p:cNvSpPr>
            <a:spLocks/>
          </p:cNvSpPr>
          <p:nvPr/>
        </p:nvSpPr>
        <p:spPr bwMode="auto">
          <a:xfrm>
            <a:off x="10013905" y="1524884"/>
            <a:ext cx="2121253" cy="1229979"/>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10" name="Title 1"/>
          <p:cNvSpPr txBox="1">
            <a:spLocks/>
          </p:cNvSpPr>
          <p:nvPr/>
        </p:nvSpPr>
        <p:spPr>
          <a:xfrm>
            <a:off x="358891" y="192246"/>
            <a:ext cx="11149013" cy="832547"/>
          </a:xfrm>
          <a:prstGeom prst="rect">
            <a:avLst/>
          </a:prstGeom>
        </p:spPr>
        <p:txBody>
          <a:bodyPr vert="horz" lIns="91416" tIns="45708" rIns="91416" bIns="45708" rtlCol="0" anchor="ctr">
            <a:noAutofit/>
          </a:bodyPr>
          <a:lstStyle>
            <a:lvl1pPr algn="l" defTabSz="914400" rtl="0" eaLnBrk="1" latinLnBrk="0" hangingPunct="1">
              <a:lnSpc>
                <a:spcPct val="100000"/>
              </a:lnSpc>
              <a:spcBef>
                <a:spcPct val="0"/>
              </a:spcBef>
              <a:buNone/>
              <a:defRPr sz="16600" kern="1200">
                <a:solidFill>
                  <a:schemeClr val="bg1"/>
                </a:solidFill>
                <a:latin typeface="+mj-lt"/>
                <a:ea typeface="+mj-ea"/>
                <a:cs typeface="+mj-cs"/>
              </a:defRPr>
            </a:lvl1pPr>
          </a:lstStyle>
          <a:p>
            <a:r>
              <a:rPr lang="en-US" sz="4704" dirty="0" smtClean="0"/>
              <a:t>Microsoft Azure Active Directory</a:t>
            </a:r>
            <a:endParaRPr lang="en-US" sz="5880" dirty="0"/>
          </a:p>
        </p:txBody>
      </p:sp>
      <p:grpSp>
        <p:nvGrpSpPr>
          <p:cNvPr id="221" name="Group 220"/>
          <p:cNvGrpSpPr/>
          <p:nvPr/>
        </p:nvGrpSpPr>
        <p:grpSpPr>
          <a:xfrm>
            <a:off x="9901643" y="5088576"/>
            <a:ext cx="2120988" cy="1356535"/>
            <a:chOff x="3458391" y="4892436"/>
            <a:chExt cx="2706624" cy="1720268"/>
          </a:xfrm>
        </p:grpSpPr>
        <p:sp>
          <p:nvSpPr>
            <p:cNvPr id="222" name="Rectangle 221"/>
            <p:cNvSpPr/>
            <p:nvPr/>
          </p:nvSpPr>
          <p:spPr bwMode="auto">
            <a:xfrm>
              <a:off x="3458391"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223" name="Group 222"/>
            <p:cNvGrpSpPr/>
            <p:nvPr/>
          </p:nvGrpSpPr>
          <p:grpSpPr>
            <a:xfrm>
              <a:off x="3755359" y="5289026"/>
              <a:ext cx="2112688" cy="1222549"/>
              <a:chOff x="3770482" y="5289026"/>
              <a:chExt cx="2112688" cy="1222549"/>
            </a:xfrm>
          </p:grpSpPr>
          <p:sp>
            <p:nvSpPr>
              <p:cNvPr id="224" name="TextBox 223"/>
              <p:cNvSpPr txBox="1"/>
              <p:nvPr/>
            </p:nvSpPr>
            <p:spPr>
              <a:xfrm>
                <a:off x="3776238" y="6345376"/>
                <a:ext cx="2106932" cy="166199"/>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gradFill>
                      <a:gsLst>
                        <a:gs pos="21429">
                          <a:srgbClr val="EFEFEF"/>
                        </a:gs>
                        <a:gs pos="42000">
                          <a:srgbClr val="EFEFEF"/>
                        </a:gs>
                      </a:gsLst>
                      <a:lin ang="5400000" scaled="0"/>
                    </a:gradFill>
                  </a:rPr>
                  <a:t>PCs and devices</a:t>
                </a:r>
              </a:p>
            </p:txBody>
          </p:sp>
          <p:grpSp>
            <p:nvGrpSpPr>
              <p:cNvPr id="225" name="Group 224"/>
              <p:cNvGrpSpPr/>
              <p:nvPr/>
            </p:nvGrpSpPr>
            <p:grpSpPr>
              <a:xfrm>
                <a:off x="3770482" y="5289026"/>
                <a:ext cx="2112688" cy="667362"/>
                <a:chOff x="3617870" y="5289026"/>
                <a:chExt cx="2112688" cy="667362"/>
              </a:xfrm>
            </p:grpSpPr>
            <p:sp>
              <p:nvSpPr>
                <p:cNvPr id="226" name="Freeform 6"/>
                <p:cNvSpPr>
                  <a:spLocks noEditPoints="1"/>
                </p:cNvSpPr>
                <p:nvPr/>
              </p:nvSpPr>
              <p:spPr bwMode="black">
                <a:xfrm>
                  <a:off x="3617870"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rgbClr val="FFFFFF"/>
                </a:solidFill>
                <a:ln>
                  <a:noFill/>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27" name="Freeform 27"/>
                <p:cNvSpPr>
                  <a:spLocks noEditPoints="1"/>
                </p:cNvSpPr>
                <p:nvPr/>
              </p:nvSpPr>
              <p:spPr bwMode="auto">
                <a:xfrm>
                  <a:off x="4044956"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28" name="Freeform 27"/>
                <p:cNvSpPr>
                  <a:spLocks noEditPoints="1"/>
                </p:cNvSpPr>
                <p:nvPr/>
              </p:nvSpPr>
              <p:spPr bwMode="auto">
                <a:xfrm>
                  <a:off x="5514674"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29" name="Freeform 27"/>
                <p:cNvSpPr>
                  <a:spLocks noEditPoints="1"/>
                </p:cNvSpPr>
                <p:nvPr/>
              </p:nvSpPr>
              <p:spPr bwMode="auto">
                <a:xfrm>
                  <a:off x="4815923"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grpSp>
      <p:sp>
        <p:nvSpPr>
          <p:cNvPr id="230" name="Freeform 229"/>
          <p:cNvSpPr/>
          <p:nvPr/>
        </p:nvSpPr>
        <p:spPr bwMode="auto">
          <a:xfrm>
            <a:off x="8873589" y="2246041"/>
            <a:ext cx="1375311" cy="47014"/>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lumMod val="40000"/>
                <a:lumOff val="60000"/>
              </a:schemeClr>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EFEFEF"/>
              </a:solidFill>
            </a:endParaRPr>
          </a:p>
        </p:txBody>
      </p:sp>
      <p:grpSp>
        <p:nvGrpSpPr>
          <p:cNvPr id="245" name="Group 244"/>
          <p:cNvGrpSpPr/>
          <p:nvPr/>
        </p:nvGrpSpPr>
        <p:grpSpPr>
          <a:xfrm>
            <a:off x="6260128" y="2019330"/>
            <a:ext cx="1502755" cy="593700"/>
            <a:chOff x="9592905" y="1695077"/>
            <a:chExt cx="1876521" cy="723684"/>
          </a:xfrm>
        </p:grpSpPr>
        <p:sp>
          <p:nvSpPr>
            <p:cNvPr id="254" name="Freeform 17"/>
            <p:cNvSpPr>
              <a:spLocks noEditPoints="1"/>
            </p:cNvSpPr>
            <p:nvPr/>
          </p:nvSpPr>
          <p:spPr bwMode="auto">
            <a:xfrm>
              <a:off x="9592905" y="1695077"/>
              <a:ext cx="1876521" cy="218880"/>
            </a:xfrm>
            <a:custGeom>
              <a:avLst/>
              <a:gdLst>
                <a:gd name="T0" fmla="*/ 192 w 1928"/>
                <a:gd name="T1" fmla="*/ 63 h 222"/>
                <a:gd name="T2" fmla="*/ 0 w 1928"/>
                <a:gd name="T3" fmla="*/ 181 h 222"/>
                <a:gd name="T4" fmla="*/ 97 w 1928"/>
                <a:gd name="T5" fmla="*/ 142 h 222"/>
                <a:gd name="T6" fmla="*/ 8 w 1928"/>
                <a:gd name="T7" fmla="*/ 177 h 222"/>
                <a:gd name="T8" fmla="*/ 6 w 1928"/>
                <a:gd name="T9" fmla="*/ 179 h 222"/>
                <a:gd name="T10" fmla="*/ 1808 w 1928"/>
                <a:gd name="T11" fmla="*/ 180 h 222"/>
                <a:gd name="T12" fmla="*/ 1876 w 1928"/>
                <a:gd name="T13" fmla="*/ 172 h 222"/>
                <a:gd name="T14" fmla="*/ 1912 w 1928"/>
                <a:gd name="T15" fmla="*/ 65 h 222"/>
                <a:gd name="T16" fmla="*/ 360 w 1928"/>
                <a:gd name="T17" fmla="*/ 90 h 222"/>
                <a:gd name="T18" fmla="*/ 315 w 1928"/>
                <a:gd name="T19" fmla="*/ 156 h 222"/>
                <a:gd name="T20" fmla="*/ 268 w 1928"/>
                <a:gd name="T21" fmla="*/ 182 h 222"/>
                <a:gd name="T22" fmla="*/ 7 w 1928"/>
                <a:gd name="T23" fmla="*/ 179 h 222"/>
                <a:gd name="T24" fmla="*/ 147 w 1928"/>
                <a:gd name="T25" fmla="*/ 33 h 222"/>
                <a:gd name="T26" fmla="*/ 930 w 1928"/>
                <a:gd name="T27" fmla="*/ 179 h 222"/>
                <a:gd name="T28" fmla="*/ 930 w 1928"/>
                <a:gd name="T29" fmla="*/ 123 h 222"/>
                <a:gd name="T30" fmla="*/ 881 w 1928"/>
                <a:gd name="T31" fmla="*/ 179 h 222"/>
                <a:gd name="T32" fmla="*/ 862 w 1928"/>
                <a:gd name="T33" fmla="*/ 98 h 222"/>
                <a:gd name="T34" fmla="*/ 827 w 1928"/>
                <a:gd name="T35" fmla="*/ 68 h 222"/>
                <a:gd name="T36" fmla="*/ 789 w 1928"/>
                <a:gd name="T37" fmla="*/ 110 h 222"/>
                <a:gd name="T38" fmla="*/ 1373 w 1928"/>
                <a:gd name="T39" fmla="*/ 108 h 222"/>
                <a:gd name="T40" fmla="*/ 1348 w 1928"/>
                <a:gd name="T41" fmla="*/ 113 h 222"/>
                <a:gd name="T42" fmla="*/ 1285 w 1928"/>
                <a:gd name="T43" fmla="*/ 179 h 222"/>
                <a:gd name="T44" fmla="*/ 1338 w 1928"/>
                <a:gd name="T45" fmla="*/ 133 h 222"/>
                <a:gd name="T46" fmla="*/ 1754 w 1928"/>
                <a:gd name="T47" fmla="*/ 65 h 222"/>
                <a:gd name="T48" fmla="*/ 1742 w 1928"/>
                <a:gd name="T49" fmla="*/ 132 h 222"/>
                <a:gd name="T50" fmla="*/ 1611 w 1928"/>
                <a:gd name="T51" fmla="*/ 120 h 222"/>
                <a:gd name="T52" fmla="*/ 1658 w 1928"/>
                <a:gd name="T53" fmla="*/ 77 h 222"/>
                <a:gd name="T54" fmla="*/ 1250 w 1928"/>
                <a:gd name="T55" fmla="*/ 99 h 222"/>
                <a:gd name="T56" fmla="*/ 1226 w 1928"/>
                <a:gd name="T57" fmla="*/ 132 h 222"/>
                <a:gd name="T58" fmla="*/ 729 w 1928"/>
                <a:gd name="T59" fmla="*/ 182 h 222"/>
                <a:gd name="T60" fmla="*/ 552 w 1928"/>
                <a:gd name="T61" fmla="*/ 158 h 222"/>
                <a:gd name="T62" fmla="*/ 1106 w 1928"/>
                <a:gd name="T63" fmla="*/ 100 h 222"/>
                <a:gd name="T64" fmla="*/ 1028 w 1928"/>
                <a:gd name="T65" fmla="*/ 98 h 222"/>
                <a:gd name="T66" fmla="*/ 1117 w 1928"/>
                <a:gd name="T67" fmla="*/ 98 h 222"/>
                <a:gd name="T68" fmla="*/ 1170 w 1928"/>
                <a:gd name="T69" fmla="*/ 121 h 222"/>
                <a:gd name="T70" fmla="*/ 1132 w 1928"/>
                <a:gd name="T71" fmla="*/ 109 h 222"/>
                <a:gd name="T72" fmla="*/ 1559 w 1928"/>
                <a:gd name="T73" fmla="*/ 152 h 222"/>
                <a:gd name="T74" fmla="*/ 1563 w 1928"/>
                <a:gd name="T75" fmla="*/ 139 h 222"/>
                <a:gd name="T76" fmla="*/ 687 w 1928"/>
                <a:gd name="T77" fmla="*/ 144 h 222"/>
                <a:gd name="T78" fmla="*/ 666 w 1928"/>
                <a:gd name="T79" fmla="*/ 96 h 222"/>
                <a:gd name="T80" fmla="*/ 1513 w 1928"/>
                <a:gd name="T81" fmla="*/ 99 h 222"/>
                <a:gd name="T82" fmla="*/ 1469 w 1928"/>
                <a:gd name="T83" fmla="*/ 155 h 222"/>
                <a:gd name="T84" fmla="*/ 490 w 1928"/>
                <a:gd name="T85" fmla="*/ 114 h 222"/>
                <a:gd name="T86" fmla="*/ 488 w 1928"/>
                <a:gd name="T87" fmla="*/ 166 h 222"/>
                <a:gd name="T88" fmla="*/ 519 w 1928"/>
                <a:gd name="T89" fmla="*/ 129 h 222"/>
                <a:gd name="T90" fmla="*/ 1438 w 1928"/>
                <a:gd name="T91" fmla="*/ 179 h 222"/>
                <a:gd name="T92" fmla="*/ 400 w 1928"/>
                <a:gd name="T93" fmla="*/ 98 h 222"/>
                <a:gd name="T94" fmla="*/ 396 w 1928"/>
                <a:gd name="T95" fmla="*/ 71 h 222"/>
                <a:gd name="T96" fmla="*/ 11 w 1928"/>
                <a:gd name="T97" fmla="*/ 177 h 222"/>
                <a:gd name="T98" fmla="*/ 3 w 1928"/>
                <a:gd name="T99" fmla="*/ 181 h 222"/>
                <a:gd name="T100" fmla="*/ 5 w 1928"/>
                <a:gd name="T101" fmla="*/ 179 h 222"/>
                <a:gd name="T102" fmla="*/ 10 w 1928"/>
                <a:gd name="T103" fmla="*/ 177 h 222"/>
                <a:gd name="T104" fmla="*/ 6 w 1928"/>
                <a:gd name="T105" fmla="*/ 178 h 222"/>
                <a:gd name="T106" fmla="*/ 8 w 1928"/>
                <a:gd name="T107" fmla="*/ 177 h 222"/>
                <a:gd name="T108" fmla="*/ 12 w 1928"/>
                <a:gd name="T109" fmla="*/ 174 h 222"/>
                <a:gd name="T110" fmla="*/ 6 w 1928"/>
                <a:gd name="T111" fmla="*/ 178 h 222"/>
                <a:gd name="T112" fmla="*/ 6 w 1928"/>
                <a:gd name="T113" fmla="*/ 180 h 222"/>
                <a:gd name="T114" fmla="*/ 971 w 1928"/>
                <a:gd name="T115" fmla="*/ 78 h 222"/>
                <a:gd name="T116" fmla="*/ 1762 w 1928"/>
                <a:gd name="T117" fmla="*/ 79 h 222"/>
                <a:gd name="T118" fmla="*/ 1250 w 1928"/>
                <a:gd name="T119" fmla="*/ 156 h 222"/>
                <a:gd name="T120" fmla="*/ 767 w 1928"/>
                <a:gd name="T121"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8" h="222">
                  <a:moveTo>
                    <a:pt x="16" y="175"/>
                  </a:moveTo>
                  <a:cubicBezTo>
                    <a:pt x="22" y="173"/>
                    <a:pt x="27" y="171"/>
                    <a:pt x="33" y="169"/>
                  </a:cubicBezTo>
                  <a:cubicBezTo>
                    <a:pt x="46" y="165"/>
                    <a:pt x="61" y="162"/>
                    <a:pt x="75" y="160"/>
                  </a:cubicBezTo>
                  <a:cubicBezTo>
                    <a:pt x="85" y="158"/>
                    <a:pt x="96" y="158"/>
                    <a:pt x="106" y="158"/>
                  </a:cubicBezTo>
                  <a:cubicBezTo>
                    <a:pt x="121" y="159"/>
                    <a:pt x="136" y="160"/>
                    <a:pt x="150" y="164"/>
                  </a:cubicBezTo>
                  <a:cubicBezTo>
                    <a:pt x="151" y="164"/>
                    <a:pt x="153" y="164"/>
                    <a:pt x="154" y="163"/>
                  </a:cubicBezTo>
                  <a:cubicBezTo>
                    <a:pt x="155" y="163"/>
                    <a:pt x="155" y="163"/>
                    <a:pt x="155" y="163"/>
                  </a:cubicBezTo>
                  <a:cubicBezTo>
                    <a:pt x="155" y="162"/>
                    <a:pt x="155" y="161"/>
                    <a:pt x="155" y="161"/>
                  </a:cubicBezTo>
                  <a:cubicBezTo>
                    <a:pt x="155" y="141"/>
                    <a:pt x="155" y="121"/>
                    <a:pt x="155" y="101"/>
                  </a:cubicBezTo>
                  <a:cubicBezTo>
                    <a:pt x="155" y="99"/>
                    <a:pt x="155" y="98"/>
                    <a:pt x="156" y="97"/>
                  </a:cubicBezTo>
                  <a:cubicBezTo>
                    <a:pt x="167" y="88"/>
                    <a:pt x="177" y="79"/>
                    <a:pt x="187" y="68"/>
                  </a:cubicBezTo>
                  <a:cubicBezTo>
                    <a:pt x="188" y="67"/>
                    <a:pt x="190" y="65"/>
                    <a:pt x="192" y="63"/>
                  </a:cubicBezTo>
                  <a:cubicBezTo>
                    <a:pt x="192" y="62"/>
                    <a:pt x="193" y="62"/>
                    <a:pt x="194" y="62"/>
                  </a:cubicBezTo>
                  <a:cubicBezTo>
                    <a:pt x="195" y="63"/>
                    <a:pt x="196" y="64"/>
                    <a:pt x="196" y="66"/>
                  </a:cubicBezTo>
                  <a:cubicBezTo>
                    <a:pt x="196" y="104"/>
                    <a:pt x="196" y="142"/>
                    <a:pt x="196" y="179"/>
                  </a:cubicBezTo>
                  <a:cubicBezTo>
                    <a:pt x="196" y="180"/>
                    <a:pt x="196" y="182"/>
                    <a:pt x="195" y="182"/>
                  </a:cubicBezTo>
                  <a:cubicBezTo>
                    <a:pt x="194" y="183"/>
                    <a:pt x="192" y="184"/>
                    <a:pt x="191" y="183"/>
                  </a:cubicBezTo>
                  <a:cubicBezTo>
                    <a:pt x="187" y="182"/>
                    <a:pt x="183" y="180"/>
                    <a:pt x="179" y="179"/>
                  </a:cubicBezTo>
                  <a:cubicBezTo>
                    <a:pt x="166" y="175"/>
                    <a:pt x="152" y="172"/>
                    <a:pt x="138" y="170"/>
                  </a:cubicBezTo>
                  <a:cubicBezTo>
                    <a:pt x="121" y="168"/>
                    <a:pt x="104" y="167"/>
                    <a:pt x="87" y="168"/>
                  </a:cubicBezTo>
                  <a:cubicBezTo>
                    <a:pt x="61" y="168"/>
                    <a:pt x="35" y="172"/>
                    <a:pt x="10" y="180"/>
                  </a:cubicBezTo>
                  <a:cubicBezTo>
                    <a:pt x="8" y="180"/>
                    <a:pt x="6" y="181"/>
                    <a:pt x="3" y="182"/>
                  </a:cubicBezTo>
                  <a:cubicBezTo>
                    <a:pt x="3" y="182"/>
                    <a:pt x="2" y="182"/>
                    <a:pt x="2" y="182"/>
                  </a:cubicBezTo>
                  <a:cubicBezTo>
                    <a:pt x="1" y="183"/>
                    <a:pt x="0" y="183"/>
                    <a:pt x="0" y="181"/>
                  </a:cubicBezTo>
                  <a:cubicBezTo>
                    <a:pt x="0" y="180"/>
                    <a:pt x="0" y="178"/>
                    <a:pt x="0" y="177"/>
                  </a:cubicBezTo>
                  <a:cubicBezTo>
                    <a:pt x="0" y="175"/>
                    <a:pt x="1" y="172"/>
                    <a:pt x="0" y="170"/>
                  </a:cubicBezTo>
                  <a:cubicBezTo>
                    <a:pt x="0" y="169"/>
                    <a:pt x="1" y="167"/>
                    <a:pt x="2" y="166"/>
                  </a:cubicBezTo>
                  <a:cubicBezTo>
                    <a:pt x="13" y="154"/>
                    <a:pt x="24" y="141"/>
                    <a:pt x="34" y="128"/>
                  </a:cubicBezTo>
                  <a:cubicBezTo>
                    <a:pt x="54" y="100"/>
                    <a:pt x="70" y="71"/>
                    <a:pt x="82" y="39"/>
                  </a:cubicBezTo>
                  <a:cubicBezTo>
                    <a:pt x="86" y="27"/>
                    <a:pt x="90" y="15"/>
                    <a:pt x="92" y="3"/>
                  </a:cubicBezTo>
                  <a:cubicBezTo>
                    <a:pt x="92" y="3"/>
                    <a:pt x="92" y="3"/>
                    <a:pt x="92" y="2"/>
                  </a:cubicBezTo>
                  <a:cubicBezTo>
                    <a:pt x="93" y="0"/>
                    <a:pt x="93" y="0"/>
                    <a:pt x="95" y="0"/>
                  </a:cubicBezTo>
                  <a:cubicBezTo>
                    <a:pt x="96" y="1"/>
                    <a:pt x="96" y="1"/>
                    <a:pt x="96" y="1"/>
                  </a:cubicBezTo>
                  <a:cubicBezTo>
                    <a:pt x="97" y="1"/>
                    <a:pt x="97" y="1"/>
                    <a:pt x="97" y="2"/>
                  </a:cubicBezTo>
                  <a:cubicBezTo>
                    <a:pt x="97" y="2"/>
                    <a:pt x="97" y="3"/>
                    <a:pt x="97" y="3"/>
                  </a:cubicBezTo>
                  <a:cubicBezTo>
                    <a:pt x="97" y="50"/>
                    <a:pt x="97" y="96"/>
                    <a:pt x="97" y="142"/>
                  </a:cubicBezTo>
                  <a:cubicBezTo>
                    <a:pt x="97" y="145"/>
                    <a:pt x="98" y="144"/>
                    <a:pt x="95" y="145"/>
                  </a:cubicBezTo>
                  <a:cubicBezTo>
                    <a:pt x="93" y="146"/>
                    <a:pt x="91" y="145"/>
                    <a:pt x="89" y="146"/>
                  </a:cubicBezTo>
                  <a:cubicBezTo>
                    <a:pt x="68" y="148"/>
                    <a:pt x="49" y="154"/>
                    <a:pt x="31" y="163"/>
                  </a:cubicBezTo>
                  <a:cubicBezTo>
                    <a:pt x="26" y="165"/>
                    <a:pt x="21" y="168"/>
                    <a:pt x="16" y="171"/>
                  </a:cubicBezTo>
                  <a:cubicBezTo>
                    <a:pt x="16" y="172"/>
                    <a:pt x="15" y="172"/>
                    <a:pt x="14" y="173"/>
                  </a:cubicBezTo>
                  <a:cubicBezTo>
                    <a:pt x="14" y="173"/>
                    <a:pt x="13" y="174"/>
                    <a:pt x="12" y="174"/>
                  </a:cubicBezTo>
                  <a:cubicBezTo>
                    <a:pt x="12" y="174"/>
                    <a:pt x="12" y="174"/>
                    <a:pt x="12" y="174"/>
                  </a:cubicBezTo>
                  <a:cubicBezTo>
                    <a:pt x="11" y="175"/>
                    <a:pt x="11" y="175"/>
                    <a:pt x="10" y="175"/>
                  </a:cubicBezTo>
                  <a:cubicBezTo>
                    <a:pt x="10" y="175"/>
                    <a:pt x="10" y="176"/>
                    <a:pt x="9" y="176"/>
                  </a:cubicBezTo>
                  <a:cubicBezTo>
                    <a:pt x="9" y="176"/>
                    <a:pt x="9" y="176"/>
                    <a:pt x="9" y="176"/>
                  </a:cubicBezTo>
                  <a:cubicBezTo>
                    <a:pt x="9" y="176"/>
                    <a:pt x="8" y="177"/>
                    <a:pt x="8" y="177"/>
                  </a:cubicBezTo>
                  <a:cubicBezTo>
                    <a:pt x="8" y="177"/>
                    <a:pt x="8" y="177"/>
                    <a:pt x="8" y="177"/>
                  </a:cubicBezTo>
                  <a:cubicBezTo>
                    <a:pt x="7" y="177"/>
                    <a:pt x="7" y="178"/>
                    <a:pt x="7" y="178"/>
                  </a:cubicBezTo>
                  <a:cubicBezTo>
                    <a:pt x="7" y="178"/>
                    <a:pt x="6" y="178"/>
                    <a:pt x="6" y="178"/>
                  </a:cubicBezTo>
                  <a:cubicBezTo>
                    <a:pt x="6" y="178"/>
                    <a:pt x="6" y="178"/>
                    <a:pt x="6" y="178"/>
                  </a:cubicBezTo>
                  <a:cubicBezTo>
                    <a:pt x="6" y="179"/>
                    <a:pt x="5" y="179"/>
                    <a:pt x="5" y="179"/>
                  </a:cubicBezTo>
                  <a:cubicBezTo>
                    <a:pt x="5" y="179"/>
                    <a:pt x="5" y="179"/>
                    <a:pt x="5" y="179"/>
                  </a:cubicBezTo>
                  <a:cubicBezTo>
                    <a:pt x="5" y="179"/>
                    <a:pt x="5" y="179"/>
                    <a:pt x="4" y="180"/>
                  </a:cubicBezTo>
                  <a:cubicBezTo>
                    <a:pt x="4" y="180"/>
                    <a:pt x="4" y="180"/>
                    <a:pt x="4" y="180"/>
                  </a:cubicBezTo>
                  <a:cubicBezTo>
                    <a:pt x="4" y="180"/>
                    <a:pt x="3" y="180"/>
                    <a:pt x="3" y="181"/>
                  </a:cubicBezTo>
                  <a:cubicBezTo>
                    <a:pt x="3" y="181"/>
                    <a:pt x="4" y="180"/>
                    <a:pt x="4" y="180"/>
                  </a:cubicBezTo>
                  <a:cubicBezTo>
                    <a:pt x="5" y="180"/>
                    <a:pt x="5" y="180"/>
                    <a:pt x="5" y="180"/>
                  </a:cubicBezTo>
                  <a:cubicBezTo>
                    <a:pt x="5" y="180"/>
                    <a:pt x="5" y="180"/>
                    <a:pt x="6" y="179"/>
                  </a:cubicBezTo>
                  <a:cubicBezTo>
                    <a:pt x="6" y="179"/>
                    <a:pt x="6" y="179"/>
                    <a:pt x="6" y="179"/>
                  </a:cubicBezTo>
                  <a:cubicBezTo>
                    <a:pt x="7" y="179"/>
                    <a:pt x="7" y="179"/>
                    <a:pt x="7" y="179"/>
                  </a:cubicBezTo>
                  <a:cubicBezTo>
                    <a:pt x="8" y="178"/>
                    <a:pt x="8" y="178"/>
                    <a:pt x="8" y="178"/>
                  </a:cubicBezTo>
                  <a:cubicBezTo>
                    <a:pt x="9" y="178"/>
                    <a:pt x="10" y="177"/>
                    <a:pt x="10" y="177"/>
                  </a:cubicBezTo>
                  <a:cubicBezTo>
                    <a:pt x="12" y="176"/>
                    <a:pt x="14" y="175"/>
                    <a:pt x="16" y="175"/>
                  </a:cubicBezTo>
                  <a:close/>
                  <a:moveTo>
                    <a:pt x="1867" y="157"/>
                  </a:moveTo>
                  <a:cubicBezTo>
                    <a:pt x="1861" y="143"/>
                    <a:pt x="1855" y="130"/>
                    <a:pt x="1849" y="116"/>
                  </a:cubicBezTo>
                  <a:cubicBezTo>
                    <a:pt x="1841" y="100"/>
                    <a:pt x="1834" y="83"/>
                    <a:pt x="1827" y="67"/>
                  </a:cubicBezTo>
                  <a:cubicBezTo>
                    <a:pt x="1826" y="65"/>
                    <a:pt x="1826" y="65"/>
                    <a:pt x="1824" y="65"/>
                  </a:cubicBezTo>
                  <a:cubicBezTo>
                    <a:pt x="1819" y="65"/>
                    <a:pt x="1815" y="65"/>
                    <a:pt x="1810" y="65"/>
                  </a:cubicBezTo>
                  <a:cubicBezTo>
                    <a:pt x="1807" y="65"/>
                    <a:pt x="1808" y="64"/>
                    <a:pt x="1808" y="67"/>
                  </a:cubicBezTo>
                  <a:cubicBezTo>
                    <a:pt x="1808" y="105"/>
                    <a:pt x="1808" y="142"/>
                    <a:pt x="1808" y="179"/>
                  </a:cubicBezTo>
                  <a:cubicBezTo>
                    <a:pt x="1808" y="179"/>
                    <a:pt x="1808" y="180"/>
                    <a:pt x="1808" y="180"/>
                  </a:cubicBezTo>
                  <a:cubicBezTo>
                    <a:pt x="1808" y="182"/>
                    <a:pt x="1808" y="182"/>
                    <a:pt x="1810" y="182"/>
                  </a:cubicBezTo>
                  <a:cubicBezTo>
                    <a:pt x="1813" y="182"/>
                    <a:pt x="1816" y="182"/>
                    <a:pt x="1819" y="182"/>
                  </a:cubicBezTo>
                  <a:cubicBezTo>
                    <a:pt x="1821" y="182"/>
                    <a:pt x="1821" y="182"/>
                    <a:pt x="1821" y="179"/>
                  </a:cubicBezTo>
                  <a:cubicBezTo>
                    <a:pt x="1821" y="149"/>
                    <a:pt x="1821" y="119"/>
                    <a:pt x="1821" y="89"/>
                  </a:cubicBezTo>
                  <a:cubicBezTo>
                    <a:pt x="1821" y="88"/>
                    <a:pt x="1821" y="87"/>
                    <a:pt x="1822" y="86"/>
                  </a:cubicBezTo>
                  <a:cubicBezTo>
                    <a:pt x="1822" y="87"/>
                    <a:pt x="1822" y="88"/>
                    <a:pt x="1822" y="88"/>
                  </a:cubicBezTo>
                  <a:cubicBezTo>
                    <a:pt x="1834" y="114"/>
                    <a:pt x="1845" y="140"/>
                    <a:pt x="1857" y="165"/>
                  </a:cubicBezTo>
                  <a:cubicBezTo>
                    <a:pt x="1859" y="170"/>
                    <a:pt x="1862" y="175"/>
                    <a:pt x="1864" y="181"/>
                  </a:cubicBezTo>
                  <a:cubicBezTo>
                    <a:pt x="1864" y="182"/>
                    <a:pt x="1865" y="182"/>
                    <a:pt x="1866" y="182"/>
                  </a:cubicBezTo>
                  <a:cubicBezTo>
                    <a:pt x="1867" y="182"/>
                    <a:pt x="1868" y="182"/>
                    <a:pt x="1870" y="182"/>
                  </a:cubicBezTo>
                  <a:cubicBezTo>
                    <a:pt x="1871" y="182"/>
                    <a:pt x="1871" y="181"/>
                    <a:pt x="1872" y="181"/>
                  </a:cubicBezTo>
                  <a:cubicBezTo>
                    <a:pt x="1873" y="178"/>
                    <a:pt x="1874" y="175"/>
                    <a:pt x="1876" y="172"/>
                  </a:cubicBezTo>
                  <a:cubicBezTo>
                    <a:pt x="1888" y="144"/>
                    <a:pt x="1900" y="117"/>
                    <a:pt x="1912" y="89"/>
                  </a:cubicBezTo>
                  <a:cubicBezTo>
                    <a:pt x="1913" y="88"/>
                    <a:pt x="1913" y="88"/>
                    <a:pt x="1914" y="87"/>
                  </a:cubicBezTo>
                  <a:cubicBezTo>
                    <a:pt x="1914" y="88"/>
                    <a:pt x="1914" y="89"/>
                    <a:pt x="1914" y="89"/>
                  </a:cubicBezTo>
                  <a:cubicBezTo>
                    <a:pt x="1914" y="119"/>
                    <a:pt x="1914" y="149"/>
                    <a:pt x="1914" y="179"/>
                  </a:cubicBezTo>
                  <a:cubicBezTo>
                    <a:pt x="1914" y="180"/>
                    <a:pt x="1914" y="180"/>
                    <a:pt x="1914" y="181"/>
                  </a:cubicBezTo>
                  <a:cubicBezTo>
                    <a:pt x="1914" y="182"/>
                    <a:pt x="1914" y="182"/>
                    <a:pt x="1915" y="182"/>
                  </a:cubicBezTo>
                  <a:cubicBezTo>
                    <a:pt x="1918" y="182"/>
                    <a:pt x="1922" y="182"/>
                    <a:pt x="1925" y="182"/>
                  </a:cubicBezTo>
                  <a:cubicBezTo>
                    <a:pt x="1928" y="182"/>
                    <a:pt x="1927" y="182"/>
                    <a:pt x="1927" y="179"/>
                  </a:cubicBezTo>
                  <a:cubicBezTo>
                    <a:pt x="1927" y="142"/>
                    <a:pt x="1927" y="105"/>
                    <a:pt x="1927" y="67"/>
                  </a:cubicBezTo>
                  <a:cubicBezTo>
                    <a:pt x="1927" y="67"/>
                    <a:pt x="1927" y="67"/>
                    <a:pt x="1927" y="66"/>
                  </a:cubicBezTo>
                  <a:cubicBezTo>
                    <a:pt x="1927" y="65"/>
                    <a:pt x="1927" y="65"/>
                    <a:pt x="1926" y="65"/>
                  </a:cubicBezTo>
                  <a:cubicBezTo>
                    <a:pt x="1921" y="65"/>
                    <a:pt x="1917" y="65"/>
                    <a:pt x="1912" y="65"/>
                  </a:cubicBezTo>
                  <a:cubicBezTo>
                    <a:pt x="1911" y="65"/>
                    <a:pt x="1910" y="65"/>
                    <a:pt x="1909" y="67"/>
                  </a:cubicBezTo>
                  <a:cubicBezTo>
                    <a:pt x="1896" y="97"/>
                    <a:pt x="1882" y="127"/>
                    <a:pt x="1869" y="156"/>
                  </a:cubicBezTo>
                  <a:cubicBezTo>
                    <a:pt x="1868" y="157"/>
                    <a:pt x="1868" y="158"/>
                    <a:pt x="1868" y="158"/>
                  </a:cubicBezTo>
                  <a:cubicBezTo>
                    <a:pt x="1867" y="158"/>
                    <a:pt x="1867" y="157"/>
                    <a:pt x="1867" y="157"/>
                  </a:cubicBezTo>
                  <a:close/>
                  <a:moveTo>
                    <a:pt x="269" y="88"/>
                  </a:moveTo>
                  <a:cubicBezTo>
                    <a:pt x="282" y="118"/>
                    <a:pt x="295" y="148"/>
                    <a:pt x="309" y="178"/>
                  </a:cubicBezTo>
                  <a:cubicBezTo>
                    <a:pt x="309" y="179"/>
                    <a:pt x="310" y="181"/>
                    <a:pt x="311" y="182"/>
                  </a:cubicBezTo>
                  <a:cubicBezTo>
                    <a:pt x="312" y="182"/>
                    <a:pt x="314" y="182"/>
                    <a:pt x="315" y="182"/>
                  </a:cubicBezTo>
                  <a:cubicBezTo>
                    <a:pt x="317" y="182"/>
                    <a:pt x="318" y="182"/>
                    <a:pt x="318" y="180"/>
                  </a:cubicBezTo>
                  <a:cubicBezTo>
                    <a:pt x="332" y="150"/>
                    <a:pt x="345" y="119"/>
                    <a:pt x="359" y="88"/>
                  </a:cubicBezTo>
                  <a:cubicBezTo>
                    <a:pt x="359" y="88"/>
                    <a:pt x="359" y="87"/>
                    <a:pt x="360" y="87"/>
                  </a:cubicBezTo>
                  <a:cubicBezTo>
                    <a:pt x="360" y="88"/>
                    <a:pt x="360" y="89"/>
                    <a:pt x="360" y="90"/>
                  </a:cubicBezTo>
                  <a:cubicBezTo>
                    <a:pt x="360" y="119"/>
                    <a:pt x="360" y="149"/>
                    <a:pt x="360" y="179"/>
                  </a:cubicBezTo>
                  <a:cubicBezTo>
                    <a:pt x="360" y="179"/>
                    <a:pt x="360" y="180"/>
                    <a:pt x="360" y="180"/>
                  </a:cubicBezTo>
                  <a:cubicBezTo>
                    <a:pt x="360" y="182"/>
                    <a:pt x="360" y="182"/>
                    <a:pt x="361" y="182"/>
                  </a:cubicBezTo>
                  <a:cubicBezTo>
                    <a:pt x="365" y="182"/>
                    <a:pt x="368" y="182"/>
                    <a:pt x="371" y="182"/>
                  </a:cubicBezTo>
                  <a:cubicBezTo>
                    <a:pt x="374" y="182"/>
                    <a:pt x="374" y="182"/>
                    <a:pt x="374" y="179"/>
                  </a:cubicBezTo>
                  <a:cubicBezTo>
                    <a:pt x="374" y="142"/>
                    <a:pt x="374" y="105"/>
                    <a:pt x="374" y="67"/>
                  </a:cubicBezTo>
                  <a:cubicBezTo>
                    <a:pt x="374" y="67"/>
                    <a:pt x="374" y="67"/>
                    <a:pt x="374" y="66"/>
                  </a:cubicBezTo>
                  <a:cubicBezTo>
                    <a:pt x="374" y="65"/>
                    <a:pt x="374" y="65"/>
                    <a:pt x="372" y="65"/>
                  </a:cubicBezTo>
                  <a:cubicBezTo>
                    <a:pt x="367" y="65"/>
                    <a:pt x="363" y="65"/>
                    <a:pt x="358" y="65"/>
                  </a:cubicBezTo>
                  <a:cubicBezTo>
                    <a:pt x="357" y="65"/>
                    <a:pt x="356" y="65"/>
                    <a:pt x="356" y="66"/>
                  </a:cubicBezTo>
                  <a:cubicBezTo>
                    <a:pt x="356" y="66"/>
                    <a:pt x="356" y="67"/>
                    <a:pt x="356" y="67"/>
                  </a:cubicBezTo>
                  <a:cubicBezTo>
                    <a:pt x="342" y="97"/>
                    <a:pt x="329" y="127"/>
                    <a:pt x="315" y="156"/>
                  </a:cubicBezTo>
                  <a:cubicBezTo>
                    <a:pt x="315" y="157"/>
                    <a:pt x="315" y="158"/>
                    <a:pt x="314" y="158"/>
                  </a:cubicBezTo>
                  <a:cubicBezTo>
                    <a:pt x="313" y="158"/>
                    <a:pt x="313" y="157"/>
                    <a:pt x="313" y="157"/>
                  </a:cubicBezTo>
                  <a:cubicBezTo>
                    <a:pt x="311" y="151"/>
                    <a:pt x="308" y="146"/>
                    <a:pt x="306" y="140"/>
                  </a:cubicBezTo>
                  <a:cubicBezTo>
                    <a:pt x="295" y="116"/>
                    <a:pt x="284" y="91"/>
                    <a:pt x="273" y="67"/>
                  </a:cubicBezTo>
                  <a:cubicBezTo>
                    <a:pt x="273" y="65"/>
                    <a:pt x="272" y="65"/>
                    <a:pt x="270" y="65"/>
                  </a:cubicBezTo>
                  <a:cubicBezTo>
                    <a:pt x="266" y="65"/>
                    <a:pt x="261" y="65"/>
                    <a:pt x="257" y="65"/>
                  </a:cubicBezTo>
                  <a:cubicBezTo>
                    <a:pt x="254" y="65"/>
                    <a:pt x="254" y="65"/>
                    <a:pt x="254" y="67"/>
                  </a:cubicBezTo>
                  <a:cubicBezTo>
                    <a:pt x="254" y="105"/>
                    <a:pt x="254" y="142"/>
                    <a:pt x="254" y="179"/>
                  </a:cubicBezTo>
                  <a:cubicBezTo>
                    <a:pt x="254" y="180"/>
                    <a:pt x="254" y="180"/>
                    <a:pt x="254" y="181"/>
                  </a:cubicBezTo>
                  <a:cubicBezTo>
                    <a:pt x="254" y="182"/>
                    <a:pt x="255" y="182"/>
                    <a:pt x="255" y="182"/>
                  </a:cubicBezTo>
                  <a:cubicBezTo>
                    <a:pt x="259" y="182"/>
                    <a:pt x="262" y="182"/>
                    <a:pt x="266" y="182"/>
                  </a:cubicBezTo>
                  <a:cubicBezTo>
                    <a:pt x="266" y="182"/>
                    <a:pt x="267" y="182"/>
                    <a:pt x="268" y="182"/>
                  </a:cubicBezTo>
                  <a:cubicBezTo>
                    <a:pt x="268" y="150"/>
                    <a:pt x="268" y="118"/>
                    <a:pt x="268" y="86"/>
                  </a:cubicBezTo>
                  <a:cubicBezTo>
                    <a:pt x="268" y="87"/>
                    <a:pt x="269" y="88"/>
                    <a:pt x="269" y="88"/>
                  </a:cubicBezTo>
                  <a:close/>
                  <a:moveTo>
                    <a:pt x="14" y="173"/>
                  </a:moveTo>
                  <a:cubicBezTo>
                    <a:pt x="14" y="173"/>
                    <a:pt x="13" y="174"/>
                    <a:pt x="12" y="174"/>
                  </a:cubicBezTo>
                  <a:cubicBezTo>
                    <a:pt x="12" y="174"/>
                    <a:pt x="12" y="174"/>
                    <a:pt x="11" y="174"/>
                  </a:cubicBezTo>
                  <a:cubicBezTo>
                    <a:pt x="11" y="175"/>
                    <a:pt x="11" y="175"/>
                    <a:pt x="10" y="175"/>
                  </a:cubicBezTo>
                  <a:cubicBezTo>
                    <a:pt x="10" y="175"/>
                    <a:pt x="10" y="176"/>
                    <a:pt x="9" y="176"/>
                  </a:cubicBezTo>
                  <a:cubicBezTo>
                    <a:pt x="9" y="176"/>
                    <a:pt x="9" y="176"/>
                    <a:pt x="9" y="176"/>
                  </a:cubicBezTo>
                  <a:cubicBezTo>
                    <a:pt x="8" y="176"/>
                    <a:pt x="8" y="177"/>
                    <a:pt x="8" y="177"/>
                  </a:cubicBezTo>
                  <a:cubicBezTo>
                    <a:pt x="8" y="177"/>
                    <a:pt x="7" y="177"/>
                    <a:pt x="7" y="177"/>
                  </a:cubicBezTo>
                  <a:cubicBezTo>
                    <a:pt x="7" y="177"/>
                    <a:pt x="7" y="178"/>
                    <a:pt x="7" y="178"/>
                  </a:cubicBezTo>
                  <a:cubicBezTo>
                    <a:pt x="7" y="178"/>
                    <a:pt x="7" y="179"/>
                    <a:pt x="7" y="179"/>
                  </a:cubicBezTo>
                  <a:cubicBezTo>
                    <a:pt x="7" y="179"/>
                    <a:pt x="8" y="179"/>
                    <a:pt x="8" y="178"/>
                  </a:cubicBezTo>
                  <a:cubicBezTo>
                    <a:pt x="9" y="178"/>
                    <a:pt x="10" y="178"/>
                    <a:pt x="10" y="177"/>
                  </a:cubicBezTo>
                  <a:cubicBezTo>
                    <a:pt x="12" y="176"/>
                    <a:pt x="14" y="176"/>
                    <a:pt x="15" y="174"/>
                  </a:cubicBezTo>
                  <a:cubicBezTo>
                    <a:pt x="16" y="174"/>
                    <a:pt x="16" y="174"/>
                    <a:pt x="16" y="174"/>
                  </a:cubicBezTo>
                  <a:cubicBezTo>
                    <a:pt x="40" y="163"/>
                    <a:pt x="64" y="157"/>
                    <a:pt x="90" y="156"/>
                  </a:cubicBezTo>
                  <a:cubicBezTo>
                    <a:pt x="100" y="155"/>
                    <a:pt x="109" y="155"/>
                    <a:pt x="118" y="156"/>
                  </a:cubicBezTo>
                  <a:cubicBezTo>
                    <a:pt x="126" y="157"/>
                    <a:pt x="134" y="158"/>
                    <a:pt x="142" y="159"/>
                  </a:cubicBezTo>
                  <a:cubicBezTo>
                    <a:pt x="145" y="160"/>
                    <a:pt x="147" y="160"/>
                    <a:pt x="149" y="160"/>
                  </a:cubicBezTo>
                  <a:cubicBezTo>
                    <a:pt x="151" y="159"/>
                    <a:pt x="151" y="159"/>
                    <a:pt x="151" y="157"/>
                  </a:cubicBezTo>
                  <a:cubicBezTo>
                    <a:pt x="151" y="116"/>
                    <a:pt x="151" y="76"/>
                    <a:pt x="151" y="36"/>
                  </a:cubicBezTo>
                  <a:cubicBezTo>
                    <a:pt x="151" y="32"/>
                    <a:pt x="152" y="33"/>
                    <a:pt x="149" y="32"/>
                  </a:cubicBezTo>
                  <a:cubicBezTo>
                    <a:pt x="147" y="32"/>
                    <a:pt x="147" y="32"/>
                    <a:pt x="147" y="33"/>
                  </a:cubicBezTo>
                  <a:cubicBezTo>
                    <a:pt x="144" y="39"/>
                    <a:pt x="141" y="45"/>
                    <a:pt x="139" y="50"/>
                  </a:cubicBezTo>
                  <a:cubicBezTo>
                    <a:pt x="129" y="69"/>
                    <a:pt x="117" y="87"/>
                    <a:pt x="102" y="102"/>
                  </a:cubicBezTo>
                  <a:cubicBezTo>
                    <a:pt x="101" y="103"/>
                    <a:pt x="101" y="104"/>
                    <a:pt x="101" y="105"/>
                  </a:cubicBezTo>
                  <a:cubicBezTo>
                    <a:pt x="101" y="118"/>
                    <a:pt x="101" y="131"/>
                    <a:pt x="101" y="145"/>
                  </a:cubicBezTo>
                  <a:cubicBezTo>
                    <a:pt x="101" y="145"/>
                    <a:pt x="101" y="146"/>
                    <a:pt x="101" y="146"/>
                  </a:cubicBezTo>
                  <a:cubicBezTo>
                    <a:pt x="101" y="147"/>
                    <a:pt x="100" y="147"/>
                    <a:pt x="100" y="148"/>
                  </a:cubicBezTo>
                  <a:cubicBezTo>
                    <a:pt x="99" y="148"/>
                    <a:pt x="98" y="148"/>
                    <a:pt x="98" y="148"/>
                  </a:cubicBezTo>
                  <a:cubicBezTo>
                    <a:pt x="92" y="149"/>
                    <a:pt x="86" y="149"/>
                    <a:pt x="79" y="150"/>
                  </a:cubicBezTo>
                  <a:cubicBezTo>
                    <a:pt x="64" y="153"/>
                    <a:pt x="49" y="157"/>
                    <a:pt x="34" y="163"/>
                  </a:cubicBezTo>
                  <a:cubicBezTo>
                    <a:pt x="28" y="166"/>
                    <a:pt x="22" y="169"/>
                    <a:pt x="17" y="171"/>
                  </a:cubicBezTo>
                  <a:cubicBezTo>
                    <a:pt x="16" y="172"/>
                    <a:pt x="15" y="172"/>
                    <a:pt x="14" y="173"/>
                  </a:cubicBezTo>
                  <a:close/>
                  <a:moveTo>
                    <a:pt x="930" y="179"/>
                  </a:moveTo>
                  <a:cubicBezTo>
                    <a:pt x="930" y="180"/>
                    <a:pt x="930" y="180"/>
                    <a:pt x="930" y="181"/>
                  </a:cubicBezTo>
                  <a:cubicBezTo>
                    <a:pt x="930" y="182"/>
                    <a:pt x="930" y="182"/>
                    <a:pt x="930" y="182"/>
                  </a:cubicBezTo>
                  <a:cubicBezTo>
                    <a:pt x="931" y="182"/>
                    <a:pt x="931" y="182"/>
                    <a:pt x="932" y="182"/>
                  </a:cubicBezTo>
                  <a:cubicBezTo>
                    <a:pt x="942" y="182"/>
                    <a:pt x="952" y="182"/>
                    <a:pt x="963" y="182"/>
                  </a:cubicBezTo>
                  <a:cubicBezTo>
                    <a:pt x="970" y="182"/>
                    <a:pt x="978" y="181"/>
                    <a:pt x="986" y="178"/>
                  </a:cubicBezTo>
                  <a:cubicBezTo>
                    <a:pt x="1004" y="171"/>
                    <a:pt x="1016" y="159"/>
                    <a:pt x="1021" y="140"/>
                  </a:cubicBezTo>
                  <a:cubicBezTo>
                    <a:pt x="1025" y="127"/>
                    <a:pt x="1025" y="113"/>
                    <a:pt x="1021" y="100"/>
                  </a:cubicBezTo>
                  <a:cubicBezTo>
                    <a:pt x="1016" y="84"/>
                    <a:pt x="1006" y="74"/>
                    <a:pt x="991" y="69"/>
                  </a:cubicBezTo>
                  <a:cubicBezTo>
                    <a:pt x="982" y="66"/>
                    <a:pt x="974" y="65"/>
                    <a:pt x="965" y="65"/>
                  </a:cubicBezTo>
                  <a:cubicBezTo>
                    <a:pt x="954" y="65"/>
                    <a:pt x="943" y="65"/>
                    <a:pt x="932" y="65"/>
                  </a:cubicBezTo>
                  <a:cubicBezTo>
                    <a:pt x="929" y="65"/>
                    <a:pt x="930" y="64"/>
                    <a:pt x="930" y="67"/>
                  </a:cubicBezTo>
                  <a:cubicBezTo>
                    <a:pt x="930" y="86"/>
                    <a:pt x="930" y="104"/>
                    <a:pt x="930" y="123"/>
                  </a:cubicBezTo>
                  <a:cubicBezTo>
                    <a:pt x="930" y="142"/>
                    <a:pt x="930" y="161"/>
                    <a:pt x="930" y="179"/>
                  </a:cubicBezTo>
                  <a:close/>
                  <a:moveTo>
                    <a:pt x="815" y="179"/>
                  </a:moveTo>
                  <a:cubicBezTo>
                    <a:pt x="815" y="157"/>
                    <a:pt x="815" y="134"/>
                    <a:pt x="815" y="112"/>
                  </a:cubicBezTo>
                  <a:cubicBezTo>
                    <a:pt x="815" y="109"/>
                    <a:pt x="815" y="110"/>
                    <a:pt x="817" y="110"/>
                  </a:cubicBezTo>
                  <a:cubicBezTo>
                    <a:pt x="826" y="110"/>
                    <a:pt x="835" y="110"/>
                    <a:pt x="844" y="110"/>
                  </a:cubicBezTo>
                  <a:cubicBezTo>
                    <a:pt x="847" y="110"/>
                    <a:pt x="846" y="109"/>
                    <a:pt x="846" y="112"/>
                  </a:cubicBezTo>
                  <a:cubicBezTo>
                    <a:pt x="846" y="127"/>
                    <a:pt x="846" y="143"/>
                    <a:pt x="846" y="159"/>
                  </a:cubicBezTo>
                  <a:cubicBezTo>
                    <a:pt x="846" y="162"/>
                    <a:pt x="847" y="166"/>
                    <a:pt x="848" y="169"/>
                  </a:cubicBezTo>
                  <a:cubicBezTo>
                    <a:pt x="849" y="175"/>
                    <a:pt x="852" y="179"/>
                    <a:pt x="858" y="182"/>
                  </a:cubicBezTo>
                  <a:cubicBezTo>
                    <a:pt x="861" y="183"/>
                    <a:pt x="864" y="184"/>
                    <a:pt x="867" y="184"/>
                  </a:cubicBezTo>
                  <a:cubicBezTo>
                    <a:pt x="871" y="184"/>
                    <a:pt x="875" y="183"/>
                    <a:pt x="879" y="182"/>
                  </a:cubicBezTo>
                  <a:cubicBezTo>
                    <a:pt x="881" y="181"/>
                    <a:pt x="881" y="181"/>
                    <a:pt x="881" y="179"/>
                  </a:cubicBezTo>
                  <a:cubicBezTo>
                    <a:pt x="881" y="177"/>
                    <a:pt x="881" y="175"/>
                    <a:pt x="881" y="172"/>
                  </a:cubicBezTo>
                  <a:cubicBezTo>
                    <a:pt x="881" y="171"/>
                    <a:pt x="881" y="171"/>
                    <a:pt x="881" y="170"/>
                  </a:cubicBezTo>
                  <a:cubicBezTo>
                    <a:pt x="877" y="172"/>
                    <a:pt x="873" y="173"/>
                    <a:pt x="869" y="172"/>
                  </a:cubicBezTo>
                  <a:cubicBezTo>
                    <a:pt x="864" y="171"/>
                    <a:pt x="862" y="169"/>
                    <a:pt x="861" y="164"/>
                  </a:cubicBezTo>
                  <a:cubicBezTo>
                    <a:pt x="860" y="161"/>
                    <a:pt x="860" y="159"/>
                    <a:pt x="860" y="156"/>
                  </a:cubicBezTo>
                  <a:cubicBezTo>
                    <a:pt x="860" y="142"/>
                    <a:pt x="860" y="127"/>
                    <a:pt x="860" y="112"/>
                  </a:cubicBezTo>
                  <a:cubicBezTo>
                    <a:pt x="860" y="109"/>
                    <a:pt x="859" y="110"/>
                    <a:pt x="862" y="110"/>
                  </a:cubicBezTo>
                  <a:cubicBezTo>
                    <a:pt x="868" y="110"/>
                    <a:pt x="874" y="110"/>
                    <a:pt x="879" y="110"/>
                  </a:cubicBezTo>
                  <a:cubicBezTo>
                    <a:pt x="881" y="110"/>
                    <a:pt x="881" y="110"/>
                    <a:pt x="881" y="108"/>
                  </a:cubicBezTo>
                  <a:cubicBezTo>
                    <a:pt x="881" y="105"/>
                    <a:pt x="881" y="103"/>
                    <a:pt x="881" y="100"/>
                  </a:cubicBezTo>
                  <a:cubicBezTo>
                    <a:pt x="881" y="98"/>
                    <a:pt x="881" y="98"/>
                    <a:pt x="879" y="98"/>
                  </a:cubicBezTo>
                  <a:cubicBezTo>
                    <a:pt x="873" y="98"/>
                    <a:pt x="867" y="98"/>
                    <a:pt x="862" y="98"/>
                  </a:cubicBezTo>
                  <a:cubicBezTo>
                    <a:pt x="860" y="98"/>
                    <a:pt x="860" y="98"/>
                    <a:pt x="860" y="96"/>
                  </a:cubicBezTo>
                  <a:cubicBezTo>
                    <a:pt x="860" y="89"/>
                    <a:pt x="860" y="83"/>
                    <a:pt x="860" y="76"/>
                  </a:cubicBezTo>
                  <a:cubicBezTo>
                    <a:pt x="860" y="75"/>
                    <a:pt x="860" y="74"/>
                    <a:pt x="860" y="74"/>
                  </a:cubicBezTo>
                  <a:cubicBezTo>
                    <a:pt x="856" y="75"/>
                    <a:pt x="852" y="76"/>
                    <a:pt x="849" y="77"/>
                  </a:cubicBezTo>
                  <a:cubicBezTo>
                    <a:pt x="846" y="78"/>
                    <a:pt x="846" y="78"/>
                    <a:pt x="846" y="80"/>
                  </a:cubicBezTo>
                  <a:cubicBezTo>
                    <a:pt x="846" y="86"/>
                    <a:pt x="846" y="91"/>
                    <a:pt x="846" y="97"/>
                  </a:cubicBezTo>
                  <a:cubicBezTo>
                    <a:pt x="846" y="98"/>
                    <a:pt x="846" y="98"/>
                    <a:pt x="845" y="98"/>
                  </a:cubicBezTo>
                  <a:cubicBezTo>
                    <a:pt x="835" y="98"/>
                    <a:pt x="826" y="98"/>
                    <a:pt x="816" y="98"/>
                  </a:cubicBezTo>
                  <a:cubicBezTo>
                    <a:pt x="815" y="98"/>
                    <a:pt x="815" y="98"/>
                    <a:pt x="815" y="97"/>
                  </a:cubicBezTo>
                  <a:cubicBezTo>
                    <a:pt x="815" y="93"/>
                    <a:pt x="815" y="89"/>
                    <a:pt x="815" y="85"/>
                  </a:cubicBezTo>
                  <a:cubicBezTo>
                    <a:pt x="815" y="82"/>
                    <a:pt x="815" y="79"/>
                    <a:pt x="816" y="76"/>
                  </a:cubicBezTo>
                  <a:cubicBezTo>
                    <a:pt x="818" y="71"/>
                    <a:pt x="822" y="68"/>
                    <a:pt x="827" y="68"/>
                  </a:cubicBezTo>
                  <a:cubicBezTo>
                    <a:pt x="831" y="67"/>
                    <a:pt x="834" y="68"/>
                    <a:pt x="837" y="70"/>
                  </a:cubicBezTo>
                  <a:cubicBezTo>
                    <a:pt x="838" y="69"/>
                    <a:pt x="838" y="69"/>
                    <a:pt x="838" y="68"/>
                  </a:cubicBezTo>
                  <a:cubicBezTo>
                    <a:pt x="838" y="65"/>
                    <a:pt x="838" y="62"/>
                    <a:pt x="838" y="59"/>
                  </a:cubicBezTo>
                  <a:cubicBezTo>
                    <a:pt x="838" y="58"/>
                    <a:pt x="838" y="58"/>
                    <a:pt x="836" y="57"/>
                  </a:cubicBezTo>
                  <a:cubicBezTo>
                    <a:pt x="830" y="56"/>
                    <a:pt x="824" y="56"/>
                    <a:pt x="818" y="58"/>
                  </a:cubicBezTo>
                  <a:cubicBezTo>
                    <a:pt x="808" y="62"/>
                    <a:pt x="803" y="70"/>
                    <a:pt x="802" y="81"/>
                  </a:cubicBezTo>
                  <a:cubicBezTo>
                    <a:pt x="801" y="86"/>
                    <a:pt x="801" y="91"/>
                    <a:pt x="801" y="97"/>
                  </a:cubicBezTo>
                  <a:cubicBezTo>
                    <a:pt x="801" y="98"/>
                    <a:pt x="801" y="98"/>
                    <a:pt x="800" y="98"/>
                  </a:cubicBezTo>
                  <a:cubicBezTo>
                    <a:pt x="796" y="98"/>
                    <a:pt x="792" y="98"/>
                    <a:pt x="789" y="98"/>
                  </a:cubicBezTo>
                  <a:cubicBezTo>
                    <a:pt x="787" y="98"/>
                    <a:pt x="787" y="99"/>
                    <a:pt x="787" y="100"/>
                  </a:cubicBezTo>
                  <a:cubicBezTo>
                    <a:pt x="787" y="102"/>
                    <a:pt x="787" y="105"/>
                    <a:pt x="787" y="108"/>
                  </a:cubicBezTo>
                  <a:cubicBezTo>
                    <a:pt x="787" y="109"/>
                    <a:pt x="788" y="110"/>
                    <a:pt x="789" y="110"/>
                  </a:cubicBezTo>
                  <a:cubicBezTo>
                    <a:pt x="792" y="110"/>
                    <a:pt x="795" y="110"/>
                    <a:pt x="799" y="110"/>
                  </a:cubicBezTo>
                  <a:cubicBezTo>
                    <a:pt x="802" y="110"/>
                    <a:pt x="801" y="109"/>
                    <a:pt x="801" y="112"/>
                  </a:cubicBezTo>
                  <a:cubicBezTo>
                    <a:pt x="801" y="135"/>
                    <a:pt x="801" y="157"/>
                    <a:pt x="801" y="179"/>
                  </a:cubicBezTo>
                  <a:cubicBezTo>
                    <a:pt x="801" y="180"/>
                    <a:pt x="801" y="180"/>
                    <a:pt x="801" y="181"/>
                  </a:cubicBezTo>
                  <a:cubicBezTo>
                    <a:pt x="801" y="182"/>
                    <a:pt x="802" y="182"/>
                    <a:pt x="802" y="182"/>
                  </a:cubicBezTo>
                  <a:cubicBezTo>
                    <a:pt x="806" y="182"/>
                    <a:pt x="811" y="182"/>
                    <a:pt x="815" y="182"/>
                  </a:cubicBezTo>
                  <a:cubicBezTo>
                    <a:pt x="815" y="181"/>
                    <a:pt x="815" y="180"/>
                    <a:pt x="815" y="179"/>
                  </a:cubicBezTo>
                  <a:close/>
                  <a:moveTo>
                    <a:pt x="1349" y="182"/>
                  </a:moveTo>
                  <a:cubicBezTo>
                    <a:pt x="1352" y="182"/>
                    <a:pt x="1351" y="182"/>
                    <a:pt x="1351" y="179"/>
                  </a:cubicBezTo>
                  <a:cubicBezTo>
                    <a:pt x="1351" y="164"/>
                    <a:pt x="1351" y="149"/>
                    <a:pt x="1351" y="134"/>
                  </a:cubicBezTo>
                  <a:cubicBezTo>
                    <a:pt x="1351" y="126"/>
                    <a:pt x="1354" y="119"/>
                    <a:pt x="1359" y="114"/>
                  </a:cubicBezTo>
                  <a:cubicBezTo>
                    <a:pt x="1362" y="110"/>
                    <a:pt x="1367" y="108"/>
                    <a:pt x="1373" y="108"/>
                  </a:cubicBezTo>
                  <a:cubicBezTo>
                    <a:pt x="1382" y="108"/>
                    <a:pt x="1387" y="112"/>
                    <a:pt x="1389" y="121"/>
                  </a:cubicBezTo>
                  <a:cubicBezTo>
                    <a:pt x="1390" y="125"/>
                    <a:pt x="1390" y="130"/>
                    <a:pt x="1390" y="134"/>
                  </a:cubicBezTo>
                  <a:cubicBezTo>
                    <a:pt x="1390" y="149"/>
                    <a:pt x="1390" y="165"/>
                    <a:pt x="1390" y="180"/>
                  </a:cubicBezTo>
                  <a:cubicBezTo>
                    <a:pt x="1390" y="182"/>
                    <a:pt x="1390" y="182"/>
                    <a:pt x="1392" y="182"/>
                  </a:cubicBezTo>
                  <a:cubicBezTo>
                    <a:pt x="1395" y="182"/>
                    <a:pt x="1399" y="182"/>
                    <a:pt x="1402" y="182"/>
                  </a:cubicBezTo>
                  <a:cubicBezTo>
                    <a:pt x="1404" y="182"/>
                    <a:pt x="1404" y="182"/>
                    <a:pt x="1404" y="180"/>
                  </a:cubicBezTo>
                  <a:cubicBezTo>
                    <a:pt x="1404" y="163"/>
                    <a:pt x="1404" y="147"/>
                    <a:pt x="1404" y="130"/>
                  </a:cubicBezTo>
                  <a:cubicBezTo>
                    <a:pt x="1404" y="125"/>
                    <a:pt x="1403" y="119"/>
                    <a:pt x="1402" y="114"/>
                  </a:cubicBezTo>
                  <a:cubicBezTo>
                    <a:pt x="1399" y="106"/>
                    <a:pt x="1394" y="100"/>
                    <a:pt x="1386" y="97"/>
                  </a:cubicBezTo>
                  <a:cubicBezTo>
                    <a:pt x="1380" y="96"/>
                    <a:pt x="1374" y="96"/>
                    <a:pt x="1368" y="97"/>
                  </a:cubicBezTo>
                  <a:cubicBezTo>
                    <a:pt x="1361" y="99"/>
                    <a:pt x="1355" y="104"/>
                    <a:pt x="1350" y="110"/>
                  </a:cubicBezTo>
                  <a:cubicBezTo>
                    <a:pt x="1350" y="111"/>
                    <a:pt x="1349" y="112"/>
                    <a:pt x="1348" y="113"/>
                  </a:cubicBezTo>
                  <a:cubicBezTo>
                    <a:pt x="1348" y="112"/>
                    <a:pt x="1348" y="112"/>
                    <a:pt x="1348" y="111"/>
                  </a:cubicBezTo>
                  <a:cubicBezTo>
                    <a:pt x="1345" y="106"/>
                    <a:pt x="1342" y="102"/>
                    <a:pt x="1337" y="99"/>
                  </a:cubicBezTo>
                  <a:cubicBezTo>
                    <a:pt x="1330" y="96"/>
                    <a:pt x="1323" y="95"/>
                    <a:pt x="1316" y="97"/>
                  </a:cubicBezTo>
                  <a:cubicBezTo>
                    <a:pt x="1309" y="99"/>
                    <a:pt x="1304" y="104"/>
                    <a:pt x="1300" y="109"/>
                  </a:cubicBezTo>
                  <a:cubicBezTo>
                    <a:pt x="1300" y="110"/>
                    <a:pt x="1299" y="111"/>
                    <a:pt x="1299" y="111"/>
                  </a:cubicBezTo>
                  <a:cubicBezTo>
                    <a:pt x="1299" y="110"/>
                    <a:pt x="1299" y="109"/>
                    <a:pt x="1299" y="109"/>
                  </a:cubicBezTo>
                  <a:cubicBezTo>
                    <a:pt x="1299" y="106"/>
                    <a:pt x="1298" y="102"/>
                    <a:pt x="1299" y="99"/>
                  </a:cubicBezTo>
                  <a:cubicBezTo>
                    <a:pt x="1299" y="99"/>
                    <a:pt x="1298" y="98"/>
                    <a:pt x="1297" y="98"/>
                  </a:cubicBezTo>
                  <a:cubicBezTo>
                    <a:pt x="1294" y="98"/>
                    <a:pt x="1290" y="98"/>
                    <a:pt x="1286" y="98"/>
                  </a:cubicBezTo>
                  <a:cubicBezTo>
                    <a:pt x="1285" y="98"/>
                    <a:pt x="1285" y="99"/>
                    <a:pt x="1285" y="99"/>
                  </a:cubicBezTo>
                  <a:cubicBezTo>
                    <a:pt x="1285" y="100"/>
                    <a:pt x="1285" y="100"/>
                    <a:pt x="1285" y="101"/>
                  </a:cubicBezTo>
                  <a:cubicBezTo>
                    <a:pt x="1285" y="127"/>
                    <a:pt x="1285" y="153"/>
                    <a:pt x="1285" y="179"/>
                  </a:cubicBezTo>
                  <a:cubicBezTo>
                    <a:pt x="1285" y="180"/>
                    <a:pt x="1285" y="180"/>
                    <a:pt x="1285" y="181"/>
                  </a:cubicBezTo>
                  <a:cubicBezTo>
                    <a:pt x="1285" y="182"/>
                    <a:pt x="1285" y="182"/>
                    <a:pt x="1286" y="182"/>
                  </a:cubicBezTo>
                  <a:cubicBezTo>
                    <a:pt x="1290" y="182"/>
                    <a:pt x="1294" y="182"/>
                    <a:pt x="1298" y="182"/>
                  </a:cubicBezTo>
                  <a:cubicBezTo>
                    <a:pt x="1298" y="182"/>
                    <a:pt x="1299" y="182"/>
                    <a:pt x="1299" y="181"/>
                  </a:cubicBezTo>
                  <a:cubicBezTo>
                    <a:pt x="1298" y="180"/>
                    <a:pt x="1299" y="180"/>
                    <a:pt x="1299" y="179"/>
                  </a:cubicBezTo>
                  <a:cubicBezTo>
                    <a:pt x="1299" y="165"/>
                    <a:pt x="1299" y="150"/>
                    <a:pt x="1298" y="135"/>
                  </a:cubicBezTo>
                  <a:cubicBezTo>
                    <a:pt x="1298" y="133"/>
                    <a:pt x="1299" y="131"/>
                    <a:pt x="1299" y="129"/>
                  </a:cubicBezTo>
                  <a:cubicBezTo>
                    <a:pt x="1300" y="123"/>
                    <a:pt x="1301" y="119"/>
                    <a:pt x="1304" y="115"/>
                  </a:cubicBezTo>
                  <a:cubicBezTo>
                    <a:pt x="1309" y="110"/>
                    <a:pt x="1314" y="107"/>
                    <a:pt x="1321" y="108"/>
                  </a:cubicBezTo>
                  <a:cubicBezTo>
                    <a:pt x="1328" y="108"/>
                    <a:pt x="1333" y="112"/>
                    <a:pt x="1336" y="119"/>
                  </a:cubicBezTo>
                  <a:cubicBezTo>
                    <a:pt x="1336" y="120"/>
                    <a:pt x="1336" y="121"/>
                    <a:pt x="1337" y="122"/>
                  </a:cubicBezTo>
                  <a:cubicBezTo>
                    <a:pt x="1338" y="126"/>
                    <a:pt x="1338" y="129"/>
                    <a:pt x="1338" y="133"/>
                  </a:cubicBezTo>
                  <a:cubicBezTo>
                    <a:pt x="1338" y="143"/>
                    <a:pt x="1338" y="153"/>
                    <a:pt x="1338" y="163"/>
                  </a:cubicBezTo>
                  <a:cubicBezTo>
                    <a:pt x="1338" y="169"/>
                    <a:pt x="1338" y="175"/>
                    <a:pt x="1338" y="182"/>
                  </a:cubicBezTo>
                  <a:cubicBezTo>
                    <a:pt x="1342" y="182"/>
                    <a:pt x="1345" y="182"/>
                    <a:pt x="1349" y="182"/>
                  </a:cubicBezTo>
                  <a:close/>
                  <a:moveTo>
                    <a:pt x="1791" y="180"/>
                  </a:moveTo>
                  <a:cubicBezTo>
                    <a:pt x="1785" y="167"/>
                    <a:pt x="1779" y="155"/>
                    <a:pt x="1773" y="142"/>
                  </a:cubicBezTo>
                  <a:cubicBezTo>
                    <a:pt x="1772" y="141"/>
                    <a:pt x="1772" y="139"/>
                    <a:pt x="1770" y="137"/>
                  </a:cubicBezTo>
                  <a:cubicBezTo>
                    <a:pt x="1768" y="134"/>
                    <a:pt x="1766" y="130"/>
                    <a:pt x="1761" y="129"/>
                  </a:cubicBezTo>
                  <a:cubicBezTo>
                    <a:pt x="1762" y="128"/>
                    <a:pt x="1763" y="128"/>
                    <a:pt x="1764" y="128"/>
                  </a:cubicBezTo>
                  <a:cubicBezTo>
                    <a:pt x="1774" y="125"/>
                    <a:pt x="1781" y="119"/>
                    <a:pt x="1785" y="110"/>
                  </a:cubicBezTo>
                  <a:cubicBezTo>
                    <a:pt x="1787" y="104"/>
                    <a:pt x="1788" y="98"/>
                    <a:pt x="1787" y="91"/>
                  </a:cubicBezTo>
                  <a:cubicBezTo>
                    <a:pt x="1786" y="80"/>
                    <a:pt x="1780" y="72"/>
                    <a:pt x="1769" y="68"/>
                  </a:cubicBezTo>
                  <a:cubicBezTo>
                    <a:pt x="1764" y="66"/>
                    <a:pt x="1759" y="65"/>
                    <a:pt x="1754" y="65"/>
                  </a:cubicBezTo>
                  <a:cubicBezTo>
                    <a:pt x="1742" y="65"/>
                    <a:pt x="1730" y="65"/>
                    <a:pt x="1718" y="65"/>
                  </a:cubicBezTo>
                  <a:cubicBezTo>
                    <a:pt x="1717" y="65"/>
                    <a:pt x="1717" y="65"/>
                    <a:pt x="1717" y="66"/>
                  </a:cubicBezTo>
                  <a:cubicBezTo>
                    <a:pt x="1717" y="66"/>
                    <a:pt x="1717" y="67"/>
                    <a:pt x="1717" y="67"/>
                  </a:cubicBezTo>
                  <a:cubicBezTo>
                    <a:pt x="1717" y="105"/>
                    <a:pt x="1717" y="142"/>
                    <a:pt x="1717" y="179"/>
                  </a:cubicBezTo>
                  <a:cubicBezTo>
                    <a:pt x="1717" y="180"/>
                    <a:pt x="1717" y="180"/>
                    <a:pt x="1717" y="180"/>
                  </a:cubicBezTo>
                  <a:cubicBezTo>
                    <a:pt x="1717" y="182"/>
                    <a:pt x="1717" y="182"/>
                    <a:pt x="1718" y="182"/>
                  </a:cubicBezTo>
                  <a:cubicBezTo>
                    <a:pt x="1722" y="182"/>
                    <a:pt x="1725" y="182"/>
                    <a:pt x="1729" y="182"/>
                  </a:cubicBezTo>
                  <a:cubicBezTo>
                    <a:pt x="1731" y="182"/>
                    <a:pt x="1731" y="182"/>
                    <a:pt x="1731" y="180"/>
                  </a:cubicBezTo>
                  <a:cubicBezTo>
                    <a:pt x="1731" y="172"/>
                    <a:pt x="1731" y="163"/>
                    <a:pt x="1731" y="155"/>
                  </a:cubicBezTo>
                  <a:cubicBezTo>
                    <a:pt x="1731" y="148"/>
                    <a:pt x="1731" y="141"/>
                    <a:pt x="1731" y="134"/>
                  </a:cubicBezTo>
                  <a:cubicBezTo>
                    <a:pt x="1731" y="132"/>
                    <a:pt x="1731" y="132"/>
                    <a:pt x="1732" y="132"/>
                  </a:cubicBezTo>
                  <a:cubicBezTo>
                    <a:pt x="1735" y="132"/>
                    <a:pt x="1739" y="132"/>
                    <a:pt x="1742" y="132"/>
                  </a:cubicBezTo>
                  <a:cubicBezTo>
                    <a:pt x="1747" y="132"/>
                    <a:pt x="1752" y="134"/>
                    <a:pt x="1755" y="138"/>
                  </a:cubicBezTo>
                  <a:cubicBezTo>
                    <a:pt x="1757" y="141"/>
                    <a:pt x="1759" y="144"/>
                    <a:pt x="1761" y="147"/>
                  </a:cubicBezTo>
                  <a:cubicBezTo>
                    <a:pt x="1765" y="158"/>
                    <a:pt x="1770" y="169"/>
                    <a:pt x="1775" y="180"/>
                  </a:cubicBezTo>
                  <a:cubicBezTo>
                    <a:pt x="1775" y="182"/>
                    <a:pt x="1776" y="182"/>
                    <a:pt x="1778" y="182"/>
                  </a:cubicBezTo>
                  <a:cubicBezTo>
                    <a:pt x="1782" y="182"/>
                    <a:pt x="1786" y="182"/>
                    <a:pt x="1790" y="182"/>
                  </a:cubicBezTo>
                  <a:cubicBezTo>
                    <a:pt x="1791" y="182"/>
                    <a:pt x="1791" y="182"/>
                    <a:pt x="1792" y="182"/>
                  </a:cubicBezTo>
                  <a:cubicBezTo>
                    <a:pt x="1792" y="181"/>
                    <a:pt x="1791" y="181"/>
                    <a:pt x="1791" y="180"/>
                  </a:cubicBezTo>
                  <a:close/>
                  <a:moveTo>
                    <a:pt x="1698" y="71"/>
                  </a:moveTo>
                  <a:cubicBezTo>
                    <a:pt x="1698" y="67"/>
                    <a:pt x="1698" y="67"/>
                    <a:pt x="1695" y="66"/>
                  </a:cubicBezTo>
                  <a:cubicBezTo>
                    <a:pt x="1683" y="63"/>
                    <a:pt x="1671" y="62"/>
                    <a:pt x="1659" y="64"/>
                  </a:cubicBezTo>
                  <a:cubicBezTo>
                    <a:pt x="1641" y="67"/>
                    <a:pt x="1627" y="77"/>
                    <a:pt x="1618" y="93"/>
                  </a:cubicBezTo>
                  <a:cubicBezTo>
                    <a:pt x="1614" y="101"/>
                    <a:pt x="1611" y="111"/>
                    <a:pt x="1611" y="120"/>
                  </a:cubicBezTo>
                  <a:cubicBezTo>
                    <a:pt x="1610" y="130"/>
                    <a:pt x="1611" y="140"/>
                    <a:pt x="1614" y="149"/>
                  </a:cubicBezTo>
                  <a:cubicBezTo>
                    <a:pt x="1622" y="169"/>
                    <a:pt x="1637" y="181"/>
                    <a:pt x="1658" y="183"/>
                  </a:cubicBezTo>
                  <a:cubicBezTo>
                    <a:pt x="1666" y="185"/>
                    <a:pt x="1674" y="184"/>
                    <a:pt x="1682" y="183"/>
                  </a:cubicBezTo>
                  <a:cubicBezTo>
                    <a:pt x="1687" y="182"/>
                    <a:pt x="1692" y="180"/>
                    <a:pt x="1696" y="178"/>
                  </a:cubicBezTo>
                  <a:cubicBezTo>
                    <a:pt x="1697" y="177"/>
                    <a:pt x="1698" y="177"/>
                    <a:pt x="1698" y="175"/>
                  </a:cubicBezTo>
                  <a:cubicBezTo>
                    <a:pt x="1698" y="173"/>
                    <a:pt x="1698" y="170"/>
                    <a:pt x="1698" y="167"/>
                  </a:cubicBezTo>
                  <a:cubicBezTo>
                    <a:pt x="1698" y="166"/>
                    <a:pt x="1698" y="165"/>
                    <a:pt x="1698" y="164"/>
                  </a:cubicBezTo>
                  <a:cubicBezTo>
                    <a:pt x="1697" y="164"/>
                    <a:pt x="1697" y="164"/>
                    <a:pt x="1696" y="164"/>
                  </a:cubicBezTo>
                  <a:cubicBezTo>
                    <a:pt x="1686" y="170"/>
                    <a:pt x="1674" y="172"/>
                    <a:pt x="1661" y="171"/>
                  </a:cubicBezTo>
                  <a:cubicBezTo>
                    <a:pt x="1646" y="169"/>
                    <a:pt x="1635" y="161"/>
                    <a:pt x="1629" y="147"/>
                  </a:cubicBezTo>
                  <a:cubicBezTo>
                    <a:pt x="1623" y="131"/>
                    <a:pt x="1623" y="114"/>
                    <a:pt x="1631" y="99"/>
                  </a:cubicBezTo>
                  <a:cubicBezTo>
                    <a:pt x="1636" y="87"/>
                    <a:pt x="1646" y="80"/>
                    <a:pt x="1658" y="77"/>
                  </a:cubicBezTo>
                  <a:cubicBezTo>
                    <a:pt x="1667" y="74"/>
                    <a:pt x="1676" y="75"/>
                    <a:pt x="1685" y="77"/>
                  </a:cubicBezTo>
                  <a:cubicBezTo>
                    <a:pt x="1689" y="78"/>
                    <a:pt x="1694" y="80"/>
                    <a:pt x="1698" y="82"/>
                  </a:cubicBezTo>
                  <a:cubicBezTo>
                    <a:pt x="1698" y="78"/>
                    <a:pt x="1698" y="74"/>
                    <a:pt x="1698" y="71"/>
                  </a:cubicBezTo>
                  <a:close/>
                  <a:moveTo>
                    <a:pt x="1251" y="169"/>
                  </a:moveTo>
                  <a:cubicBezTo>
                    <a:pt x="1251" y="170"/>
                    <a:pt x="1251" y="170"/>
                    <a:pt x="1251" y="170"/>
                  </a:cubicBezTo>
                  <a:cubicBezTo>
                    <a:pt x="1251" y="174"/>
                    <a:pt x="1252" y="177"/>
                    <a:pt x="1251" y="181"/>
                  </a:cubicBezTo>
                  <a:cubicBezTo>
                    <a:pt x="1251" y="182"/>
                    <a:pt x="1252" y="182"/>
                    <a:pt x="1253" y="182"/>
                  </a:cubicBezTo>
                  <a:cubicBezTo>
                    <a:pt x="1256" y="182"/>
                    <a:pt x="1259" y="182"/>
                    <a:pt x="1263" y="182"/>
                  </a:cubicBezTo>
                  <a:cubicBezTo>
                    <a:pt x="1265" y="182"/>
                    <a:pt x="1265" y="182"/>
                    <a:pt x="1265" y="180"/>
                  </a:cubicBezTo>
                  <a:cubicBezTo>
                    <a:pt x="1265" y="163"/>
                    <a:pt x="1265" y="146"/>
                    <a:pt x="1265" y="129"/>
                  </a:cubicBezTo>
                  <a:cubicBezTo>
                    <a:pt x="1265" y="124"/>
                    <a:pt x="1265" y="120"/>
                    <a:pt x="1264" y="116"/>
                  </a:cubicBezTo>
                  <a:cubicBezTo>
                    <a:pt x="1262" y="108"/>
                    <a:pt x="1257" y="102"/>
                    <a:pt x="1250" y="99"/>
                  </a:cubicBezTo>
                  <a:cubicBezTo>
                    <a:pt x="1246" y="97"/>
                    <a:pt x="1243" y="97"/>
                    <a:pt x="1239" y="96"/>
                  </a:cubicBezTo>
                  <a:cubicBezTo>
                    <a:pt x="1233" y="96"/>
                    <a:pt x="1226" y="97"/>
                    <a:pt x="1219" y="99"/>
                  </a:cubicBezTo>
                  <a:cubicBezTo>
                    <a:pt x="1216" y="100"/>
                    <a:pt x="1212" y="101"/>
                    <a:pt x="1209" y="103"/>
                  </a:cubicBezTo>
                  <a:cubicBezTo>
                    <a:pt x="1207" y="104"/>
                    <a:pt x="1207" y="104"/>
                    <a:pt x="1207" y="106"/>
                  </a:cubicBezTo>
                  <a:cubicBezTo>
                    <a:pt x="1207" y="109"/>
                    <a:pt x="1207" y="113"/>
                    <a:pt x="1207" y="116"/>
                  </a:cubicBezTo>
                  <a:cubicBezTo>
                    <a:pt x="1207" y="117"/>
                    <a:pt x="1207" y="117"/>
                    <a:pt x="1207" y="118"/>
                  </a:cubicBezTo>
                  <a:cubicBezTo>
                    <a:pt x="1208" y="117"/>
                    <a:pt x="1208" y="117"/>
                    <a:pt x="1209" y="116"/>
                  </a:cubicBezTo>
                  <a:cubicBezTo>
                    <a:pt x="1217" y="110"/>
                    <a:pt x="1225" y="107"/>
                    <a:pt x="1235" y="108"/>
                  </a:cubicBezTo>
                  <a:cubicBezTo>
                    <a:pt x="1243" y="108"/>
                    <a:pt x="1248" y="112"/>
                    <a:pt x="1250" y="119"/>
                  </a:cubicBezTo>
                  <a:cubicBezTo>
                    <a:pt x="1251" y="122"/>
                    <a:pt x="1251" y="125"/>
                    <a:pt x="1251" y="127"/>
                  </a:cubicBezTo>
                  <a:cubicBezTo>
                    <a:pt x="1252" y="129"/>
                    <a:pt x="1251" y="129"/>
                    <a:pt x="1250" y="129"/>
                  </a:cubicBezTo>
                  <a:cubicBezTo>
                    <a:pt x="1242" y="130"/>
                    <a:pt x="1234" y="131"/>
                    <a:pt x="1226" y="132"/>
                  </a:cubicBezTo>
                  <a:cubicBezTo>
                    <a:pt x="1222" y="133"/>
                    <a:pt x="1217" y="134"/>
                    <a:pt x="1213" y="136"/>
                  </a:cubicBezTo>
                  <a:cubicBezTo>
                    <a:pt x="1206" y="140"/>
                    <a:pt x="1202" y="145"/>
                    <a:pt x="1200" y="152"/>
                  </a:cubicBezTo>
                  <a:cubicBezTo>
                    <a:pt x="1199" y="155"/>
                    <a:pt x="1199" y="158"/>
                    <a:pt x="1199" y="161"/>
                  </a:cubicBezTo>
                  <a:cubicBezTo>
                    <a:pt x="1199" y="170"/>
                    <a:pt x="1204" y="178"/>
                    <a:pt x="1213" y="182"/>
                  </a:cubicBezTo>
                  <a:cubicBezTo>
                    <a:pt x="1216" y="183"/>
                    <a:pt x="1219" y="184"/>
                    <a:pt x="1222" y="184"/>
                  </a:cubicBezTo>
                  <a:cubicBezTo>
                    <a:pt x="1234" y="185"/>
                    <a:pt x="1243" y="181"/>
                    <a:pt x="1250" y="171"/>
                  </a:cubicBezTo>
                  <a:cubicBezTo>
                    <a:pt x="1250" y="170"/>
                    <a:pt x="1251" y="170"/>
                    <a:pt x="1251" y="169"/>
                  </a:cubicBezTo>
                  <a:cubicBezTo>
                    <a:pt x="1251" y="169"/>
                    <a:pt x="1251" y="169"/>
                    <a:pt x="1251" y="169"/>
                  </a:cubicBezTo>
                  <a:close/>
                  <a:moveTo>
                    <a:pt x="733" y="97"/>
                  </a:moveTo>
                  <a:cubicBezTo>
                    <a:pt x="720" y="100"/>
                    <a:pt x="711" y="107"/>
                    <a:pt x="706" y="119"/>
                  </a:cubicBezTo>
                  <a:cubicBezTo>
                    <a:pt x="700" y="132"/>
                    <a:pt x="700" y="146"/>
                    <a:pt x="705" y="159"/>
                  </a:cubicBezTo>
                  <a:cubicBezTo>
                    <a:pt x="709" y="171"/>
                    <a:pt x="717" y="179"/>
                    <a:pt x="729" y="182"/>
                  </a:cubicBezTo>
                  <a:cubicBezTo>
                    <a:pt x="735" y="184"/>
                    <a:pt x="741" y="184"/>
                    <a:pt x="748" y="184"/>
                  </a:cubicBezTo>
                  <a:cubicBezTo>
                    <a:pt x="762" y="182"/>
                    <a:pt x="773" y="175"/>
                    <a:pt x="779" y="161"/>
                  </a:cubicBezTo>
                  <a:cubicBezTo>
                    <a:pt x="782" y="156"/>
                    <a:pt x="783" y="150"/>
                    <a:pt x="784" y="144"/>
                  </a:cubicBezTo>
                  <a:cubicBezTo>
                    <a:pt x="784" y="136"/>
                    <a:pt x="783" y="128"/>
                    <a:pt x="781" y="121"/>
                  </a:cubicBezTo>
                  <a:cubicBezTo>
                    <a:pt x="777" y="111"/>
                    <a:pt x="771" y="103"/>
                    <a:pt x="761" y="99"/>
                  </a:cubicBezTo>
                  <a:cubicBezTo>
                    <a:pt x="755" y="97"/>
                    <a:pt x="750" y="96"/>
                    <a:pt x="744" y="96"/>
                  </a:cubicBezTo>
                  <a:cubicBezTo>
                    <a:pt x="740" y="96"/>
                    <a:pt x="737" y="96"/>
                    <a:pt x="733" y="97"/>
                  </a:cubicBezTo>
                  <a:close/>
                  <a:moveTo>
                    <a:pt x="629" y="122"/>
                  </a:moveTo>
                  <a:cubicBezTo>
                    <a:pt x="625" y="110"/>
                    <a:pt x="617" y="101"/>
                    <a:pt x="605" y="98"/>
                  </a:cubicBezTo>
                  <a:cubicBezTo>
                    <a:pt x="598" y="96"/>
                    <a:pt x="591" y="96"/>
                    <a:pt x="583" y="97"/>
                  </a:cubicBezTo>
                  <a:cubicBezTo>
                    <a:pt x="569" y="99"/>
                    <a:pt x="559" y="106"/>
                    <a:pt x="553" y="120"/>
                  </a:cubicBezTo>
                  <a:cubicBezTo>
                    <a:pt x="548" y="132"/>
                    <a:pt x="548" y="145"/>
                    <a:pt x="552" y="158"/>
                  </a:cubicBezTo>
                  <a:cubicBezTo>
                    <a:pt x="556" y="170"/>
                    <a:pt x="564" y="178"/>
                    <a:pt x="577" y="182"/>
                  </a:cubicBezTo>
                  <a:cubicBezTo>
                    <a:pt x="583" y="184"/>
                    <a:pt x="589" y="184"/>
                    <a:pt x="596" y="184"/>
                  </a:cubicBezTo>
                  <a:cubicBezTo>
                    <a:pt x="610" y="182"/>
                    <a:pt x="620" y="175"/>
                    <a:pt x="627" y="163"/>
                  </a:cubicBezTo>
                  <a:cubicBezTo>
                    <a:pt x="631" y="156"/>
                    <a:pt x="632" y="148"/>
                    <a:pt x="632" y="140"/>
                  </a:cubicBezTo>
                  <a:cubicBezTo>
                    <a:pt x="632" y="134"/>
                    <a:pt x="631" y="128"/>
                    <a:pt x="629" y="122"/>
                  </a:cubicBezTo>
                  <a:close/>
                  <a:moveTo>
                    <a:pt x="1030" y="219"/>
                  </a:moveTo>
                  <a:cubicBezTo>
                    <a:pt x="1030" y="220"/>
                    <a:pt x="1031" y="220"/>
                    <a:pt x="1032" y="221"/>
                  </a:cubicBezTo>
                  <a:cubicBezTo>
                    <a:pt x="1034" y="221"/>
                    <a:pt x="1035" y="221"/>
                    <a:pt x="1037" y="221"/>
                  </a:cubicBezTo>
                  <a:cubicBezTo>
                    <a:pt x="1045" y="222"/>
                    <a:pt x="1051" y="219"/>
                    <a:pt x="1056" y="214"/>
                  </a:cubicBezTo>
                  <a:cubicBezTo>
                    <a:pt x="1058" y="212"/>
                    <a:pt x="1060" y="210"/>
                    <a:pt x="1062" y="208"/>
                  </a:cubicBezTo>
                  <a:cubicBezTo>
                    <a:pt x="1065" y="204"/>
                    <a:pt x="1067" y="199"/>
                    <a:pt x="1068" y="195"/>
                  </a:cubicBezTo>
                  <a:cubicBezTo>
                    <a:pt x="1081" y="163"/>
                    <a:pt x="1093" y="132"/>
                    <a:pt x="1106" y="100"/>
                  </a:cubicBezTo>
                  <a:cubicBezTo>
                    <a:pt x="1106" y="99"/>
                    <a:pt x="1107" y="99"/>
                    <a:pt x="1106" y="98"/>
                  </a:cubicBezTo>
                  <a:cubicBezTo>
                    <a:pt x="1102" y="98"/>
                    <a:pt x="1098" y="98"/>
                    <a:pt x="1094" y="98"/>
                  </a:cubicBezTo>
                  <a:cubicBezTo>
                    <a:pt x="1093" y="98"/>
                    <a:pt x="1093" y="99"/>
                    <a:pt x="1092" y="100"/>
                  </a:cubicBezTo>
                  <a:cubicBezTo>
                    <a:pt x="1090" y="106"/>
                    <a:pt x="1088" y="112"/>
                    <a:pt x="1085" y="118"/>
                  </a:cubicBezTo>
                  <a:cubicBezTo>
                    <a:pt x="1080" y="134"/>
                    <a:pt x="1074" y="150"/>
                    <a:pt x="1068" y="165"/>
                  </a:cubicBezTo>
                  <a:cubicBezTo>
                    <a:pt x="1068" y="166"/>
                    <a:pt x="1068" y="167"/>
                    <a:pt x="1067" y="167"/>
                  </a:cubicBezTo>
                  <a:cubicBezTo>
                    <a:pt x="1067" y="167"/>
                    <a:pt x="1066" y="166"/>
                    <a:pt x="1066" y="165"/>
                  </a:cubicBezTo>
                  <a:cubicBezTo>
                    <a:pt x="1061" y="150"/>
                    <a:pt x="1055" y="134"/>
                    <a:pt x="1050" y="119"/>
                  </a:cubicBezTo>
                  <a:cubicBezTo>
                    <a:pt x="1048" y="112"/>
                    <a:pt x="1045" y="106"/>
                    <a:pt x="1043" y="100"/>
                  </a:cubicBezTo>
                  <a:cubicBezTo>
                    <a:pt x="1043" y="98"/>
                    <a:pt x="1043" y="98"/>
                    <a:pt x="1041" y="98"/>
                  </a:cubicBezTo>
                  <a:cubicBezTo>
                    <a:pt x="1037" y="98"/>
                    <a:pt x="1033" y="98"/>
                    <a:pt x="1030" y="98"/>
                  </a:cubicBezTo>
                  <a:cubicBezTo>
                    <a:pt x="1029" y="98"/>
                    <a:pt x="1028" y="98"/>
                    <a:pt x="1028" y="98"/>
                  </a:cubicBezTo>
                  <a:cubicBezTo>
                    <a:pt x="1028" y="99"/>
                    <a:pt x="1028" y="100"/>
                    <a:pt x="1029" y="101"/>
                  </a:cubicBezTo>
                  <a:cubicBezTo>
                    <a:pt x="1039" y="127"/>
                    <a:pt x="1049" y="154"/>
                    <a:pt x="1060" y="180"/>
                  </a:cubicBezTo>
                  <a:cubicBezTo>
                    <a:pt x="1060" y="181"/>
                    <a:pt x="1060" y="182"/>
                    <a:pt x="1060" y="183"/>
                  </a:cubicBezTo>
                  <a:cubicBezTo>
                    <a:pt x="1058" y="188"/>
                    <a:pt x="1056" y="193"/>
                    <a:pt x="1054" y="198"/>
                  </a:cubicBezTo>
                  <a:cubicBezTo>
                    <a:pt x="1053" y="200"/>
                    <a:pt x="1052" y="202"/>
                    <a:pt x="1050" y="204"/>
                  </a:cubicBezTo>
                  <a:cubicBezTo>
                    <a:pt x="1046" y="208"/>
                    <a:pt x="1041" y="210"/>
                    <a:pt x="1035" y="209"/>
                  </a:cubicBezTo>
                  <a:cubicBezTo>
                    <a:pt x="1034" y="209"/>
                    <a:pt x="1032" y="209"/>
                    <a:pt x="1030" y="208"/>
                  </a:cubicBezTo>
                  <a:cubicBezTo>
                    <a:pt x="1030" y="212"/>
                    <a:pt x="1031" y="215"/>
                    <a:pt x="1030" y="219"/>
                  </a:cubicBezTo>
                  <a:close/>
                  <a:moveTo>
                    <a:pt x="1129" y="110"/>
                  </a:moveTo>
                  <a:cubicBezTo>
                    <a:pt x="1129" y="106"/>
                    <a:pt x="1129" y="103"/>
                    <a:pt x="1129" y="100"/>
                  </a:cubicBezTo>
                  <a:cubicBezTo>
                    <a:pt x="1129" y="99"/>
                    <a:pt x="1129" y="98"/>
                    <a:pt x="1128" y="98"/>
                  </a:cubicBezTo>
                  <a:cubicBezTo>
                    <a:pt x="1124" y="98"/>
                    <a:pt x="1121" y="98"/>
                    <a:pt x="1117" y="98"/>
                  </a:cubicBezTo>
                  <a:cubicBezTo>
                    <a:pt x="1116" y="98"/>
                    <a:pt x="1116" y="98"/>
                    <a:pt x="1116" y="99"/>
                  </a:cubicBezTo>
                  <a:cubicBezTo>
                    <a:pt x="1116" y="100"/>
                    <a:pt x="1116" y="100"/>
                    <a:pt x="1116" y="101"/>
                  </a:cubicBezTo>
                  <a:cubicBezTo>
                    <a:pt x="1116" y="127"/>
                    <a:pt x="1116" y="153"/>
                    <a:pt x="1116" y="179"/>
                  </a:cubicBezTo>
                  <a:cubicBezTo>
                    <a:pt x="1116" y="180"/>
                    <a:pt x="1116" y="180"/>
                    <a:pt x="1116" y="181"/>
                  </a:cubicBezTo>
                  <a:cubicBezTo>
                    <a:pt x="1116" y="182"/>
                    <a:pt x="1116" y="182"/>
                    <a:pt x="1117" y="182"/>
                  </a:cubicBezTo>
                  <a:cubicBezTo>
                    <a:pt x="1121" y="182"/>
                    <a:pt x="1125" y="182"/>
                    <a:pt x="1129" y="182"/>
                  </a:cubicBezTo>
                  <a:cubicBezTo>
                    <a:pt x="1130" y="181"/>
                    <a:pt x="1129" y="180"/>
                    <a:pt x="1129" y="179"/>
                  </a:cubicBezTo>
                  <a:cubicBezTo>
                    <a:pt x="1129" y="165"/>
                    <a:pt x="1129" y="150"/>
                    <a:pt x="1129" y="135"/>
                  </a:cubicBezTo>
                  <a:cubicBezTo>
                    <a:pt x="1129" y="132"/>
                    <a:pt x="1130" y="129"/>
                    <a:pt x="1131" y="125"/>
                  </a:cubicBezTo>
                  <a:cubicBezTo>
                    <a:pt x="1133" y="117"/>
                    <a:pt x="1141" y="107"/>
                    <a:pt x="1154" y="108"/>
                  </a:cubicBezTo>
                  <a:cubicBezTo>
                    <a:pt x="1161" y="108"/>
                    <a:pt x="1167" y="112"/>
                    <a:pt x="1170" y="119"/>
                  </a:cubicBezTo>
                  <a:cubicBezTo>
                    <a:pt x="1170" y="120"/>
                    <a:pt x="1170" y="120"/>
                    <a:pt x="1170" y="121"/>
                  </a:cubicBezTo>
                  <a:cubicBezTo>
                    <a:pt x="1172" y="126"/>
                    <a:pt x="1172" y="130"/>
                    <a:pt x="1172" y="134"/>
                  </a:cubicBezTo>
                  <a:cubicBezTo>
                    <a:pt x="1172" y="149"/>
                    <a:pt x="1172" y="165"/>
                    <a:pt x="1172" y="180"/>
                  </a:cubicBezTo>
                  <a:cubicBezTo>
                    <a:pt x="1172" y="182"/>
                    <a:pt x="1172" y="182"/>
                    <a:pt x="1174" y="182"/>
                  </a:cubicBezTo>
                  <a:cubicBezTo>
                    <a:pt x="1177" y="182"/>
                    <a:pt x="1180" y="182"/>
                    <a:pt x="1183" y="182"/>
                  </a:cubicBezTo>
                  <a:cubicBezTo>
                    <a:pt x="1186" y="182"/>
                    <a:pt x="1185" y="182"/>
                    <a:pt x="1185" y="180"/>
                  </a:cubicBezTo>
                  <a:cubicBezTo>
                    <a:pt x="1185" y="179"/>
                    <a:pt x="1185" y="179"/>
                    <a:pt x="1185" y="179"/>
                  </a:cubicBezTo>
                  <a:cubicBezTo>
                    <a:pt x="1185" y="163"/>
                    <a:pt x="1185" y="148"/>
                    <a:pt x="1185" y="132"/>
                  </a:cubicBezTo>
                  <a:cubicBezTo>
                    <a:pt x="1185" y="130"/>
                    <a:pt x="1185" y="127"/>
                    <a:pt x="1185" y="124"/>
                  </a:cubicBezTo>
                  <a:cubicBezTo>
                    <a:pt x="1185" y="119"/>
                    <a:pt x="1184" y="115"/>
                    <a:pt x="1182" y="111"/>
                  </a:cubicBezTo>
                  <a:cubicBezTo>
                    <a:pt x="1178" y="103"/>
                    <a:pt x="1173" y="99"/>
                    <a:pt x="1165" y="97"/>
                  </a:cubicBezTo>
                  <a:cubicBezTo>
                    <a:pt x="1162" y="96"/>
                    <a:pt x="1158" y="96"/>
                    <a:pt x="1155" y="96"/>
                  </a:cubicBezTo>
                  <a:cubicBezTo>
                    <a:pt x="1145" y="97"/>
                    <a:pt x="1138" y="101"/>
                    <a:pt x="1132" y="109"/>
                  </a:cubicBezTo>
                  <a:cubicBezTo>
                    <a:pt x="1131" y="110"/>
                    <a:pt x="1131" y="111"/>
                    <a:pt x="1130" y="112"/>
                  </a:cubicBezTo>
                  <a:cubicBezTo>
                    <a:pt x="1129" y="111"/>
                    <a:pt x="1129" y="110"/>
                    <a:pt x="1129" y="110"/>
                  </a:cubicBezTo>
                  <a:close/>
                  <a:moveTo>
                    <a:pt x="1573" y="102"/>
                  </a:moveTo>
                  <a:cubicBezTo>
                    <a:pt x="1573" y="100"/>
                    <a:pt x="1573" y="100"/>
                    <a:pt x="1572" y="99"/>
                  </a:cubicBezTo>
                  <a:cubicBezTo>
                    <a:pt x="1566" y="97"/>
                    <a:pt x="1561" y="96"/>
                    <a:pt x="1556" y="96"/>
                  </a:cubicBezTo>
                  <a:cubicBezTo>
                    <a:pt x="1550" y="96"/>
                    <a:pt x="1544" y="97"/>
                    <a:pt x="1539" y="100"/>
                  </a:cubicBezTo>
                  <a:cubicBezTo>
                    <a:pt x="1532" y="103"/>
                    <a:pt x="1528" y="108"/>
                    <a:pt x="1526" y="116"/>
                  </a:cubicBezTo>
                  <a:cubicBezTo>
                    <a:pt x="1525" y="119"/>
                    <a:pt x="1525" y="122"/>
                    <a:pt x="1526" y="125"/>
                  </a:cubicBezTo>
                  <a:cubicBezTo>
                    <a:pt x="1526" y="130"/>
                    <a:pt x="1529" y="134"/>
                    <a:pt x="1533" y="137"/>
                  </a:cubicBezTo>
                  <a:cubicBezTo>
                    <a:pt x="1535" y="139"/>
                    <a:pt x="1537" y="141"/>
                    <a:pt x="1540" y="142"/>
                  </a:cubicBezTo>
                  <a:cubicBezTo>
                    <a:pt x="1543" y="144"/>
                    <a:pt x="1547" y="145"/>
                    <a:pt x="1550" y="147"/>
                  </a:cubicBezTo>
                  <a:cubicBezTo>
                    <a:pt x="1553" y="149"/>
                    <a:pt x="1556" y="150"/>
                    <a:pt x="1559" y="152"/>
                  </a:cubicBezTo>
                  <a:cubicBezTo>
                    <a:pt x="1560" y="153"/>
                    <a:pt x="1562" y="155"/>
                    <a:pt x="1562" y="157"/>
                  </a:cubicBezTo>
                  <a:cubicBezTo>
                    <a:pt x="1564" y="162"/>
                    <a:pt x="1563" y="169"/>
                    <a:pt x="1555" y="171"/>
                  </a:cubicBezTo>
                  <a:cubicBezTo>
                    <a:pt x="1554" y="172"/>
                    <a:pt x="1554" y="172"/>
                    <a:pt x="1553" y="172"/>
                  </a:cubicBezTo>
                  <a:cubicBezTo>
                    <a:pt x="1544" y="173"/>
                    <a:pt x="1535" y="172"/>
                    <a:pt x="1528" y="166"/>
                  </a:cubicBezTo>
                  <a:cubicBezTo>
                    <a:pt x="1527" y="166"/>
                    <a:pt x="1526" y="165"/>
                    <a:pt x="1525" y="165"/>
                  </a:cubicBezTo>
                  <a:cubicBezTo>
                    <a:pt x="1525" y="168"/>
                    <a:pt x="1525" y="171"/>
                    <a:pt x="1525" y="174"/>
                  </a:cubicBezTo>
                  <a:cubicBezTo>
                    <a:pt x="1525" y="176"/>
                    <a:pt x="1525" y="178"/>
                    <a:pt x="1526" y="179"/>
                  </a:cubicBezTo>
                  <a:cubicBezTo>
                    <a:pt x="1527" y="180"/>
                    <a:pt x="1528" y="180"/>
                    <a:pt x="1530" y="181"/>
                  </a:cubicBezTo>
                  <a:cubicBezTo>
                    <a:pt x="1538" y="184"/>
                    <a:pt x="1546" y="185"/>
                    <a:pt x="1554" y="183"/>
                  </a:cubicBezTo>
                  <a:cubicBezTo>
                    <a:pt x="1560" y="182"/>
                    <a:pt x="1565" y="180"/>
                    <a:pt x="1570" y="176"/>
                  </a:cubicBezTo>
                  <a:cubicBezTo>
                    <a:pt x="1579" y="168"/>
                    <a:pt x="1580" y="150"/>
                    <a:pt x="1568" y="142"/>
                  </a:cubicBezTo>
                  <a:cubicBezTo>
                    <a:pt x="1567" y="141"/>
                    <a:pt x="1565" y="140"/>
                    <a:pt x="1563" y="139"/>
                  </a:cubicBezTo>
                  <a:cubicBezTo>
                    <a:pt x="1560" y="137"/>
                    <a:pt x="1557" y="136"/>
                    <a:pt x="1554" y="134"/>
                  </a:cubicBezTo>
                  <a:cubicBezTo>
                    <a:pt x="1550" y="133"/>
                    <a:pt x="1547" y="131"/>
                    <a:pt x="1544" y="129"/>
                  </a:cubicBezTo>
                  <a:cubicBezTo>
                    <a:pt x="1539" y="126"/>
                    <a:pt x="1537" y="115"/>
                    <a:pt x="1544" y="111"/>
                  </a:cubicBezTo>
                  <a:cubicBezTo>
                    <a:pt x="1546" y="109"/>
                    <a:pt x="1550" y="108"/>
                    <a:pt x="1553" y="108"/>
                  </a:cubicBezTo>
                  <a:cubicBezTo>
                    <a:pt x="1560" y="107"/>
                    <a:pt x="1566" y="109"/>
                    <a:pt x="1572" y="113"/>
                  </a:cubicBezTo>
                  <a:cubicBezTo>
                    <a:pt x="1572" y="113"/>
                    <a:pt x="1572" y="113"/>
                    <a:pt x="1573" y="113"/>
                  </a:cubicBezTo>
                  <a:cubicBezTo>
                    <a:pt x="1573" y="109"/>
                    <a:pt x="1573" y="105"/>
                    <a:pt x="1573" y="102"/>
                  </a:cubicBezTo>
                  <a:close/>
                  <a:moveTo>
                    <a:pt x="642" y="177"/>
                  </a:moveTo>
                  <a:cubicBezTo>
                    <a:pt x="642" y="179"/>
                    <a:pt x="642" y="179"/>
                    <a:pt x="644" y="180"/>
                  </a:cubicBezTo>
                  <a:cubicBezTo>
                    <a:pt x="654" y="185"/>
                    <a:pt x="665" y="185"/>
                    <a:pt x="676" y="182"/>
                  </a:cubicBezTo>
                  <a:cubicBezTo>
                    <a:pt x="688" y="178"/>
                    <a:pt x="694" y="169"/>
                    <a:pt x="693" y="158"/>
                  </a:cubicBezTo>
                  <a:cubicBezTo>
                    <a:pt x="693" y="152"/>
                    <a:pt x="691" y="147"/>
                    <a:pt x="687" y="144"/>
                  </a:cubicBezTo>
                  <a:cubicBezTo>
                    <a:pt x="685" y="142"/>
                    <a:pt x="683" y="141"/>
                    <a:pt x="681" y="139"/>
                  </a:cubicBezTo>
                  <a:cubicBezTo>
                    <a:pt x="678" y="138"/>
                    <a:pt x="674" y="136"/>
                    <a:pt x="671" y="135"/>
                  </a:cubicBezTo>
                  <a:cubicBezTo>
                    <a:pt x="668" y="133"/>
                    <a:pt x="664" y="132"/>
                    <a:pt x="661" y="130"/>
                  </a:cubicBezTo>
                  <a:cubicBezTo>
                    <a:pt x="659" y="129"/>
                    <a:pt x="658" y="127"/>
                    <a:pt x="657" y="125"/>
                  </a:cubicBezTo>
                  <a:cubicBezTo>
                    <a:pt x="655" y="120"/>
                    <a:pt x="655" y="113"/>
                    <a:pt x="663" y="109"/>
                  </a:cubicBezTo>
                  <a:cubicBezTo>
                    <a:pt x="664" y="109"/>
                    <a:pt x="665" y="108"/>
                    <a:pt x="666" y="108"/>
                  </a:cubicBezTo>
                  <a:cubicBezTo>
                    <a:pt x="674" y="107"/>
                    <a:pt x="681" y="108"/>
                    <a:pt x="687" y="112"/>
                  </a:cubicBezTo>
                  <a:cubicBezTo>
                    <a:pt x="688" y="113"/>
                    <a:pt x="688" y="113"/>
                    <a:pt x="689" y="113"/>
                  </a:cubicBezTo>
                  <a:cubicBezTo>
                    <a:pt x="689" y="113"/>
                    <a:pt x="689" y="112"/>
                    <a:pt x="689" y="112"/>
                  </a:cubicBezTo>
                  <a:cubicBezTo>
                    <a:pt x="689" y="109"/>
                    <a:pt x="689" y="105"/>
                    <a:pt x="689" y="102"/>
                  </a:cubicBezTo>
                  <a:cubicBezTo>
                    <a:pt x="689" y="100"/>
                    <a:pt x="690" y="100"/>
                    <a:pt x="687" y="99"/>
                  </a:cubicBezTo>
                  <a:cubicBezTo>
                    <a:pt x="680" y="96"/>
                    <a:pt x="673" y="96"/>
                    <a:pt x="666" y="96"/>
                  </a:cubicBezTo>
                  <a:cubicBezTo>
                    <a:pt x="660" y="97"/>
                    <a:pt x="655" y="99"/>
                    <a:pt x="650" y="103"/>
                  </a:cubicBezTo>
                  <a:cubicBezTo>
                    <a:pt x="639" y="112"/>
                    <a:pt x="639" y="132"/>
                    <a:pt x="652" y="140"/>
                  </a:cubicBezTo>
                  <a:cubicBezTo>
                    <a:pt x="655" y="141"/>
                    <a:pt x="658" y="143"/>
                    <a:pt x="661" y="145"/>
                  </a:cubicBezTo>
                  <a:cubicBezTo>
                    <a:pt x="666" y="147"/>
                    <a:pt x="670" y="149"/>
                    <a:pt x="674" y="151"/>
                  </a:cubicBezTo>
                  <a:cubicBezTo>
                    <a:pt x="678" y="154"/>
                    <a:pt x="680" y="158"/>
                    <a:pt x="679" y="163"/>
                  </a:cubicBezTo>
                  <a:cubicBezTo>
                    <a:pt x="679" y="166"/>
                    <a:pt x="677" y="169"/>
                    <a:pt x="674" y="170"/>
                  </a:cubicBezTo>
                  <a:cubicBezTo>
                    <a:pt x="673" y="171"/>
                    <a:pt x="671" y="172"/>
                    <a:pt x="670" y="172"/>
                  </a:cubicBezTo>
                  <a:cubicBezTo>
                    <a:pt x="663" y="173"/>
                    <a:pt x="656" y="172"/>
                    <a:pt x="649" y="169"/>
                  </a:cubicBezTo>
                  <a:cubicBezTo>
                    <a:pt x="647" y="168"/>
                    <a:pt x="644" y="166"/>
                    <a:pt x="642" y="164"/>
                  </a:cubicBezTo>
                  <a:cubicBezTo>
                    <a:pt x="642" y="169"/>
                    <a:pt x="642" y="173"/>
                    <a:pt x="642" y="177"/>
                  </a:cubicBezTo>
                  <a:close/>
                  <a:moveTo>
                    <a:pt x="1516" y="104"/>
                  </a:moveTo>
                  <a:cubicBezTo>
                    <a:pt x="1516" y="100"/>
                    <a:pt x="1516" y="100"/>
                    <a:pt x="1513" y="99"/>
                  </a:cubicBezTo>
                  <a:cubicBezTo>
                    <a:pt x="1505" y="96"/>
                    <a:pt x="1497" y="96"/>
                    <a:pt x="1489" y="97"/>
                  </a:cubicBezTo>
                  <a:cubicBezTo>
                    <a:pt x="1475" y="99"/>
                    <a:pt x="1465" y="106"/>
                    <a:pt x="1458" y="118"/>
                  </a:cubicBezTo>
                  <a:cubicBezTo>
                    <a:pt x="1453" y="130"/>
                    <a:pt x="1452" y="142"/>
                    <a:pt x="1455" y="154"/>
                  </a:cubicBezTo>
                  <a:cubicBezTo>
                    <a:pt x="1457" y="163"/>
                    <a:pt x="1461" y="171"/>
                    <a:pt x="1469" y="177"/>
                  </a:cubicBezTo>
                  <a:cubicBezTo>
                    <a:pt x="1475" y="181"/>
                    <a:pt x="1482" y="183"/>
                    <a:pt x="1489" y="184"/>
                  </a:cubicBezTo>
                  <a:cubicBezTo>
                    <a:pt x="1497" y="184"/>
                    <a:pt x="1505" y="183"/>
                    <a:pt x="1512" y="180"/>
                  </a:cubicBezTo>
                  <a:cubicBezTo>
                    <a:pt x="1516" y="178"/>
                    <a:pt x="1516" y="178"/>
                    <a:pt x="1516" y="174"/>
                  </a:cubicBezTo>
                  <a:cubicBezTo>
                    <a:pt x="1516" y="172"/>
                    <a:pt x="1516" y="169"/>
                    <a:pt x="1516" y="166"/>
                  </a:cubicBezTo>
                  <a:cubicBezTo>
                    <a:pt x="1516" y="166"/>
                    <a:pt x="1516" y="166"/>
                    <a:pt x="1515" y="166"/>
                  </a:cubicBezTo>
                  <a:cubicBezTo>
                    <a:pt x="1515" y="166"/>
                    <a:pt x="1515" y="166"/>
                    <a:pt x="1514" y="167"/>
                  </a:cubicBezTo>
                  <a:cubicBezTo>
                    <a:pt x="1508" y="171"/>
                    <a:pt x="1501" y="173"/>
                    <a:pt x="1493" y="172"/>
                  </a:cubicBezTo>
                  <a:cubicBezTo>
                    <a:pt x="1482" y="172"/>
                    <a:pt x="1474" y="166"/>
                    <a:pt x="1469" y="155"/>
                  </a:cubicBezTo>
                  <a:cubicBezTo>
                    <a:pt x="1466" y="146"/>
                    <a:pt x="1466" y="136"/>
                    <a:pt x="1470" y="126"/>
                  </a:cubicBezTo>
                  <a:cubicBezTo>
                    <a:pt x="1473" y="117"/>
                    <a:pt x="1480" y="110"/>
                    <a:pt x="1490" y="108"/>
                  </a:cubicBezTo>
                  <a:cubicBezTo>
                    <a:pt x="1498" y="107"/>
                    <a:pt x="1506" y="108"/>
                    <a:pt x="1514" y="113"/>
                  </a:cubicBezTo>
                  <a:cubicBezTo>
                    <a:pt x="1514" y="113"/>
                    <a:pt x="1515" y="114"/>
                    <a:pt x="1516" y="114"/>
                  </a:cubicBezTo>
                  <a:cubicBezTo>
                    <a:pt x="1516" y="111"/>
                    <a:pt x="1516" y="107"/>
                    <a:pt x="1516" y="104"/>
                  </a:cubicBezTo>
                  <a:close/>
                  <a:moveTo>
                    <a:pt x="488" y="166"/>
                  </a:moveTo>
                  <a:cubicBezTo>
                    <a:pt x="481" y="171"/>
                    <a:pt x="474" y="173"/>
                    <a:pt x="467" y="172"/>
                  </a:cubicBezTo>
                  <a:cubicBezTo>
                    <a:pt x="456" y="172"/>
                    <a:pt x="448" y="166"/>
                    <a:pt x="444" y="156"/>
                  </a:cubicBezTo>
                  <a:cubicBezTo>
                    <a:pt x="439" y="146"/>
                    <a:pt x="439" y="136"/>
                    <a:pt x="443" y="125"/>
                  </a:cubicBezTo>
                  <a:cubicBezTo>
                    <a:pt x="448" y="114"/>
                    <a:pt x="458" y="108"/>
                    <a:pt x="470" y="108"/>
                  </a:cubicBezTo>
                  <a:cubicBezTo>
                    <a:pt x="477" y="108"/>
                    <a:pt x="482" y="110"/>
                    <a:pt x="488" y="113"/>
                  </a:cubicBezTo>
                  <a:cubicBezTo>
                    <a:pt x="488" y="113"/>
                    <a:pt x="489" y="114"/>
                    <a:pt x="490" y="114"/>
                  </a:cubicBezTo>
                  <a:cubicBezTo>
                    <a:pt x="490" y="110"/>
                    <a:pt x="490" y="106"/>
                    <a:pt x="490" y="102"/>
                  </a:cubicBezTo>
                  <a:cubicBezTo>
                    <a:pt x="490" y="101"/>
                    <a:pt x="489" y="100"/>
                    <a:pt x="489" y="100"/>
                  </a:cubicBezTo>
                  <a:cubicBezTo>
                    <a:pt x="488" y="100"/>
                    <a:pt x="488" y="100"/>
                    <a:pt x="487" y="99"/>
                  </a:cubicBezTo>
                  <a:cubicBezTo>
                    <a:pt x="479" y="96"/>
                    <a:pt x="471" y="96"/>
                    <a:pt x="463" y="97"/>
                  </a:cubicBezTo>
                  <a:cubicBezTo>
                    <a:pt x="448" y="99"/>
                    <a:pt x="437" y="106"/>
                    <a:pt x="431" y="120"/>
                  </a:cubicBezTo>
                  <a:cubicBezTo>
                    <a:pt x="426" y="132"/>
                    <a:pt x="425" y="144"/>
                    <a:pt x="429" y="157"/>
                  </a:cubicBezTo>
                  <a:cubicBezTo>
                    <a:pt x="433" y="169"/>
                    <a:pt x="441" y="178"/>
                    <a:pt x="454" y="182"/>
                  </a:cubicBezTo>
                  <a:cubicBezTo>
                    <a:pt x="461" y="184"/>
                    <a:pt x="468" y="184"/>
                    <a:pt x="475" y="183"/>
                  </a:cubicBezTo>
                  <a:cubicBezTo>
                    <a:pt x="479" y="183"/>
                    <a:pt x="484" y="181"/>
                    <a:pt x="488" y="179"/>
                  </a:cubicBezTo>
                  <a:cubicBezTo>
                    <a:pt x="489" y="178"/>
                    <a:pt x="490" y="178"/>
                    <a:pt x="490" y="177"/>
                  </a:cubicBezTo>
                  <a:cubicBezTo>
                    <a:pt x="490" y="173"/>
                    <a:pt x="490" y="169"/>
                    <a:pt x="490" y="165"/>
                  </a:cubicBezTo>
                  <a:cubicBezTo>
                    <a:pt x="489" y="166"/>
                    <a:pt x="488" y="166"/>
                    <a:pt x="488" y="166"/>
                  </a:cubicBezTo>
                  <a:close/>
                  <a:moveTo>
                    <a:pt x="518" y="100"/>
                  </a:moveTo>
                  <a:cubicBezTo>
                    <a:pt x="518" y="99"/>
                    <a:pt x="518" y="98"/>
                    <a:pt x="517" y="98"/>
                  </a:cubicBezTo>
                  <a:cubicBezTo>
                    <a:pt x="514" y="98"/>
                    <a:pt x="510" y="98"/>
                    <a:pt x="507" y="98"/>
                  </a:cubicBezTo>
                  <a:cubicBezTo>
                    <a:pt x="505" y="98"/>
                    <a:pt x="505" y="98"/>
                    <a:pt x="505" y="101"/>
                  </a:cubicBezTo>
                  <a:cubicBezTo>
                    <a:pt x="505" y="127"/>
                    <a:pt x="505" y="153"/>
                    <a:pt x="505" y="180"/>
                  </a:cubicBezTo>
                  <a:cubicBezTo>
                    <a:pt x="505" y="180"/>
                    <a:pt x="505" y="180"/>
                    <a:pt x="505" y="180"/>
                  </a:cubicBezTo>
                  <a:cubicBezTo>
                    <a:pt x="505" y="182"/>
                    <a:pt x="505" y="182"/>
                    <a:pt x="506" y="182"/>
                  </a:cubicBezTo>
                  <a:cubicBezTo>
                    <a:pt x="510" y="182"/>
                    <a:pt x="513" y="182"/>
                    <a:pt x="516" y="182"/>
                  </a:cubicBezTo>
                  <a:cubicBezTo>
                    <a:pt x="518" y="182"/>
                    <a:pt x="518" y="182"/>
                    <a:pt x="518" y="180"/>
                  </a:cubicBezTo>
                  <a:cubicBezTo>
                    <a:pt x="518" y="180"/>
                    <a:pt x="518" y="179"/>
                    <a:pt x="518" y="179"/>
                  </a:cubicBezTo>
                  <a:cubicBezTo>
                    <a:pt x="518" y="166"/>
                    <a:pt x="518" y="152"/>
                    <a:pt x="518" y="139"/>
                  </a:cubicBezTo>
                  <a:cubicBezTo>
                    <a:pt x="518" y="136"/>
                    <a:pt x="518" y="133"/>
                    <a:pt x="519" y="129"/>
                  </a:cubicBezTo>
                  <a:cubicBezTo>
                    <a:pt x="520" y="124"/>
                    <a:pt x="522" y="119"/>
                    <a:pt x="526" y="115"/>
                  </a:cubicBezTo>
                  <a:cubicBezTo>
                    <a:pt x="528" y="112"/>
                    <a:pt x="531" y="110"/>
                    <a:pt x="535" y="109"/>
                  </a:cubicBezTo>
                  <a:cubicBezTo>
                    <a:pt x="539" y="109"/>
                    <a:pt x="544" y="109"/>
                    <a:pt x="548" y="111"/>
                  </a:cubicBezTo>
                  <a:cubicBezTo>
                    <a:pt x="548" y="111"/>
                    <a:pt x="548" y="112"/>
                    <a:pt x="548" y="111"/>
                  </a:cubicBezTo>
                  <a:cubicBezTo>
                    <a:pt x="548" y="107"/>
                    <a:pt x="548" y="103"/>
                    <a:pt x="549" y="99"/>
                  </a:cubicBezTo>
                  <a:cubicBezTo>
                    <a:pt x="549" y="98"/>
                    <a:pt x="548" y="98"/>
                    <a:pt x="547" y="97"/>
                  </a:cubicBezTo>
                  <a:cubicBezTo>
                    <a:pt x="540" y="96"/>
                    <a:pt x="534" y="97"/>
                    <a:pt x="528" y="101"/>
                  </a:cubicBezTo>
                  <a:cubicBezTo>
                    <a:pt x="524" y="104"/>
                    <a:pt x="521" y="108"/>
                    <a:pt x="520" y="113"/>
                  </a:cubicBezTo>
                  <a:cubicBezTo>
                    <a:pt x="519" y="113"/>
                    <a:pt x="519" y="114"/>
                    <a:pt x="518" y="115"/>
                  </a:cubicBezTo>
                  <a:cubicBezTo>
                    <a:pt x="518" y="110"/>
                    <a:pt x="518" y="105"/>
                    <a:pt x="518" y="100"/>
                  </a:cubicBezTo>
                  <a:close/>
                  <a:moveTo>
                    <a:pt x="1435" y="182"/>
                  </a:moveTo>
                  <a:cubicBezTo>
                    <a:pt x="1437" y="182"/>
                    <a:pt x="1438" y="182"/>
                    <a:pt x="1438" y="179"/>
                  </a:cubicBezTo>
                  <a:cubicBezTo>
                    <a:pt x="1438" y="153"/>
                    <a:pt x="1438" y="127"/>
                    <a:pt x="1438" y="101"/>
                  </a:cubicBezTo>
                  <a:cubicBezTo>
                    <a:pt x="1438" y="100"/>
                    <a:pt x="1437" y="100"/>
                    <a:pt x="1438" y="99"/>
                  </a:cubicBezTo>
                  <a:cubicBezTo>
                    <a:pt x="1438" y="98"/>
                    <a:pt x="1437" y="98"/>
                    <a:pt x="1436" y="98"/>
                  </a:cubicBezTo>
                  <a:cubicBezTo>
                    <a:pt x="1433" y="98"/>
                    <a:pt x="1429" y="98"/>
                    <a:pt x="1426" y="98"/>
                  </a:cubicBezTo>
                  <a:cubicBezTo>
                    <a:pt x="1424" y="98"/>
                    <a:pt x="1424" y="98"/>
                    <a:pt x="1424" y="100"/>
                  </a:cubicBezTo>
                  <a:cubicBezTo>
                    <a:pt x="1424" y="100"/>
                    <a:pt x="1424" y="100"/>
                    <a:pt x="1424" y="100"/>
                  </a:cubicBezTo>
                  <a:cubicBezTo>
                    <a:pt x="1424" y="127"/>
                    <a:pt x="1424" y="153"/>
                    <a:pt x="1424" y="180"/>
                  </a:cubicBezTo>
                  <a:cubicBezTo>
                    <a:pt x="1424" y="180"/>
                    <a:pt x="1424" y="181"/>
                    <a:pt x="1424" y="182"/>
                  </a:cubicBezTo>
                  <a:cubicBezTo>
                    <a:pt x="1428" y="182"/>
                    <a:pt x="1431" y="182"/>
                    <a:pt x="1435" y="182"/>
                  </a:cubicBezTo>
                  <a:close/>
                  <a:moveTo>
                    <a:pt x="411" y="100"/>
                  </a:moveTo>
                  <a:cubicBezTo>
                    <a:pt x="411" y="98"/>
                    <a:pt x="411" y="98"/>
                    <a:pt x="409" y="98"/>
                  </a:cubicBezTo>
                  <a:cubicBezTo>
                    <a:pt x="406" y="98"/>
                    <a:pt x="403" y="98"/>
                    <a:pt x="400" y="98"/>
                  </a:cubicBezTo>
                  <a:cubicBezTo>
                    <a:pt x="397" y="98"/>
                    <a:pt x="398" y="98"/>
                    <a:pt x="398" y="101"/>
                  </a:cubicBezTo>
                  <a:cubicBezTo>
                    <a:pt x="398" y="127"/>
                    <a:pt x="398" y="153"/>
                    <a:pt x="398" y="180"/>
                  </a:cubicBezTo>
                  <a:cubicBezTo>
                    <a:pt x="398" y="180"/>
                    <a:pt x="398" y="180"/>
                    <a:pt x="398" y="181"/>
                  </a:cubicBezTo>
                  <a:cubicBezTo>
                    <a:pt x="398" y="182"/>
                    <a:pt x="398" y="182"/>
                    <a:pt x="398" y="182"/>
                  </a:cubicBezTo>
                  <a:cubicBezTo>
                    <a:pt x="402" y="182"/>
                    <a:pt x="406" y="182"/>
                    <a:pt x="410" y="182"/>
                  </a:cubicBezTo>
                  <a:cubicBezTo>
                    <a:pt x="411" y="182"/>
                    <a:pt x="411" y="182"/>
                    <a:pt x="411" y="181"/>
                  </a:cubicBezTo>
                  <a:cubicBezTo>
                    <a:pt x="411" y="180"/>
                    <a:pt x="411" y="180"/>
                    <a:pt x="411" y="179"/>
                  </a:cubicBezTo>
                  <a:cubicBezTo>
                    <a:pt x="411" y="166"/>
                    <a:pt x="411" y="153"/>
                    <a:pt x="411" y="140"/>
                  </a:cubicBezTo>
                  <a:cubicBezTo>
                    <a:pt x="411" y="127"/>
                    <a:pt x="411" y="114"/>
                    <a:pt x="411" y="100"/>
                  </a:cubicBezTo>
                  <a:close/>
                  <a:moveTo>
                    <a:pt x="414" y="71"/>
                  </a:moveTo>
                  <a:cubicBezTo>
                    <a:pt x="414" y="66"/>
                    <a:pt x="410" y="62"/>
                    <a:pt x="405" y="62"/>
                  </a:cubicBezTo>
                  <a:cubicBezTo>
                    <a:pt x="400" y="62"/>
                    <a:pt x="396" y="66"/>
                    <a:pt x="396" y="71"/>
                  </a:cubicBezTo>
                  <a:cubicBezTo>
                    <a:pt x="396" y="76"/>
                    <a:pt x="400" y="79"/>
                    <a:pt x="405" y="79"/>
                  </a:cubicBezTo>
                  <a:cubicBezTo>
                    <a:pt x="410" y="79"/>
                    <a:pt x="414" y="76"/>
                    <a:pt x="414" y="71"/>
                  </a:cubicBezTo>
                  <a:close/>
                  <a:moveTo>
                    <a:pt x="1431" y="62"/>
                  </a:moveTo>
                  <a:cubicBezTo>
                    <a:pt x="1426" y="62"/>
                    <a:pt x="1422" y="66"/>
                    <a:pt x="1422" y="71"/>
                  </a:cubicBezTo>
                  <a:cubicBezTo>
                    <a:pt x="1422" y="76"/>
                    <a:pt x="1426" y="79"/>
                    <a:pt x="1431" y="79"/>
                  </a:cubicBezTo>
                  <a:cubicBezTo>
                    <a:pt x="1436" y="79"/>
                    <a:pt x="1440" y="76"/>
                    <a:pt x="1440" y="71"/>
                  </a:cubicBezTo>
                  <a:cubicBezTo>
                    <a:pt x="1440" y="66"/>
                    <a:pt x="1436" y="62"/>
                    <a:pt x="1431" y="62"/>
                  </a:cubicBezTo>
                  <a:close/>
                  <a:moveTo>
                    <a:pt x="11" y="177"/>
                  </a:moveTo>
                  <a:cubicBezTo>
                    <a:pt x="12" y="177"/>
                    <a:pt x="14" y="176"/>
                    <a:pt x="16" y="175"/>
                  </a:cubicBezTo>
                  <a:cubicBezTo>
                    <a:pt x="16" y="175"/>
                    <a:pt x="15" y="175"/>
                    <a:pt x="15" y="174"/>
                  </a:cubicBezTo>
                  <a:cubicBezTo>
                    <a:pt x="13" y="175"/>
                    <a:pt x="12" y="176"/>
                    <a:pt x="10" y="177"/>
                  </a:cubicBezTo>
                  <a:cubicBezTo>
                    <a:pt x="10" y="177"/>
                    <a:pt x="10" y="177"/>
                    <a:pt x="11" y="177"/>
                  </a:cubicBezTo>
                  <a:close/>
                  <a:moveTo>
                    <a:pt x="16" y="171"/>
                  </a:moveTo>
                  <a:cubicBezTo>
                    <a:pt x="15" y="171"/>
                    <a:pt x="15" y="172"/>
                    <a:pt x="14" y="172"/>
                  </a:cubicBezTo>
                  <a:cubicBezTo>
                    <a:pt x="14" y="173"/>
                    <a:pt x="14" y="173"/>
                    <a:pt x="15" y="173"/>
                  </a:cubicBezTo>
                  <a:cubicBezTo>
                    <a:pt x="15" y="172"/>
                    <a:pt x="16" y="172"/>
                    <a:pt x="17" y="171"/>
                  </a:cubicBezTo>
                  <a:cubicBezTo>
                    <a:pt x="17" y="171"/>
                    <a:pt x="16" y="171"/>
                    <a:pt x="16" y="171"/>
                  </a:cubicBezTo>
                  <a:close/>
                  <a:moveTo>
                    <a:pt x="5" y="180"/>
                  </a:moveTo>
                  <a:cubicBezTo>
                    <a:pt x="5" y="179"/>
                    <a:pt x="5" y="179"/>
                    <a:pt x="5" y="179"/>
                  </a:cubicBezTo>
                  <a:cubicBezTo>
                    <a:pt x="5" y="179"/>
                    <a:pt x="5" y="179"/>
                    <a:pt x="4" y="179"/>
                  </a:cubicBezTo>
                  <a:cubicBezTo>
                    <a:pt x="4" y="179"/>
                    <a:pt x="4" y="179"/>
                    <a:pt x="4" y="179"/>
                  </a:cubicBezTo>
                  <a:cubicBezTo>
                    <a:pt x="4" y="179"/>
                    <a:pt x="4" y="179"/>
                    <a:pt x="4" y="179"/>
                  </a:cubicBezTo>
                  <a:cubicBezTo>
                    <a:pt x="3" y="180"/>
                    <a:pt x="2" y="181"/>
                    <a:pt x="2" y="182"/>
                  </a:cubicBezTo>
                  <a:cubicBezTo>
                    <a:pt x="2" y="182"/>
                    <a:pt x="3" y="181"/>
                    <a:pt x="3" y="181"/>
                  </a:cubicBezTo>
                  <a:cubicBezTo>
                    <a:pt x="4" y="181"/>
                    <a:pt x="4" y="181"/>
                    <a:pt x="5" y="180"/>
                  </a:cubicBezTo>
                  <a:cubicBezTo>
                    <a:pt x="5" y="180"/>
                    <a:pt x="5" y="180"/>
                    <a:pt x="5" y="180"/>
                  </a:cubicBezTo>
                  <a:close/>
                  <a:moveTo>
                    <a:pt x="5" y="180"/>
                  </a:moveTo>
                  <a:cubicBezTo>
                    <a:pt x="6" y="180"/>
                    <a:pt x="6" y="180"/>
                    <a:pt x="6" y="180"/>
                  </a:cubicBezTo>
                  <a:cubicBezTo>
                    <a:pt x="6" y="180"/>
                    <a:pt x="6" y="180"/>
                    <a:pt x="6" y="180"/>
                  </a:cubicBezTo>
                  <a:cubicBezTo>
                    <a:pt x="7" y="180"/>
                    <a:pt x="7" y="179"/>
                    <a:pt x="8" y="179"/>
                  </a:cubicBezTo>
                  <a:cubicBezTo>
                    <a:pt x="8" y="179"/>
                    <a:pt x="7" y="179"/>
                    <a:pt x="7" y="178"/>
                  </a:cubicBezTo>
                  <a:cubicBezTo>
                    <a:pt x="7" y="178"/>
                    <a:pt x="7" y="178"/>
                    <a:pt x="7" y="178"/>
                  </a:cubicBezTo>
                  <a:cubicBezTo>
                    <a:pt x="7" y="178"/>
                    <a:pt x="6" y="178"/>
                    <a:pt x="6" y="178"/>
                  </a:cubicBezTo>
                  <a:cubicBezTo>
                    <a:pt x="6" y="178"/>
                    <a:pt x="6" y="178"/>
                    <a:pt x="6" y="178"/>
                  </a:cubicBezTo>
                  <a:cubicBezTo>
                    <a:pt x="6" y="178"/>
                    <a:pt x="6" y="178"/>
                    <a:pt x="6" y="178"/>
                  </a:cubicBezTo>
                  <a:cubicBezTo>
                    <a:pt x="5" y="178"/>
                    <a:pt x="5" y="178"/>
                    <a:pt x="5" y="179"/>
                  </a:cubicBezTo>
                  <a:cubicBezTo>
                    <a:pt x="5" y="179"/>
                    <a:pt x="5" y="179"/>
                    <a:pt x="5" y="179"/>
                  </a:cubicBezTo>
                  <a:cubicBezTo>
                    <a:pt x="5" y="179"/>
                    <a:pt x="5" y="180"/>
                    <a:pt x="5" y="180"/>
                  </a:cubicBezTo>
                  <a:cubicBezTo>
                    <a:pt x="5" y="180"/>
                    <a:pt x="5" y="180"/>
                    <a:pt x="5" y="180"/>
                  </a:cubicBezTo>
                  <a:close/>
                  <a:moveTo>
                    <a:pt x="12" y="174"/>
                  </a:moveTo>
                  <a:cubicBezTo>
                    <a:pt x="12" y="174"/>
                    <a:pt x="12" y="174"/>
                    <a:pt x="12" y="174"/>
                  </a:cubicBezTo>
                  <a:cubicBezTo>
                    <a:pt x="13" y="174"/>
                    <a:pt x="14" y="173"/>
                    <a:pt x="15" y="173"/>
                  </a:cubicBezTo>
                  <a:cubicBezTo>
                    <a:pt x="14" y="173"/>
                    <a:pt x="14" y="172"/>
                    <a:pt x="14" y="172"/>
                  </a:cubicBezTo>
                  <a:cubicBezTo>
                    <a:pt x="13" y="173"/>
                    <a:pt x="12" y="173"/>
                    <a:pt x="12" y="174"/>
                  </a:cubicBezTo>
                  <a:close/>
                  <a:moveTo>
                    <a:pt x="8" y="178"/>
                  </a:moveTo>
                  <a:cubicBezTo>
                    <a:pt x="8" y="179"/>
                    <a:pt x="8" y="179"/>
                    <a:pt x="8" y="178"/>
                  </a:cubicBezTo>
                  <a:cubicBezTo>
                    <a:pt x="9" y="178"/>
                    <a:pt x="10" y="178"/>
                    <a:pt x="11" y="177"/>
                  </a:cubicBezTo>
                  <a:cubicBezTo>
                    <a:pt x="10" y="177"/>
                    <a:pt x="10" y="177"/>
                    <a:pt x="10" y="177"/>
                  </a:cubicBezTo>
                  <a:cubicBezTo>
                    <a:pt x="9" y="177"/>
                    <a:pt x="8" y="178"/>
                    <a:pt x="8" y="178"/>
                  </a:cubicBezTo>
                  <a:close/>
                  <a:moveTo>
                    <a:pt x="12" y="174"/>
                  </a:moveTo>
                  <a:cubicBezTo>
                    <a:pt x="12" y="174"/>
                    <a:pt x="12" y="174"/>
                    <a:pt x="11" y="174"/>
                  </a:cubicBezTo>
                  <a:cubicBezTo>
                    <a:pt x="11" y="174"/>
                    <a:pt x="11" y="175"/>
                    <a:pt x="10" y="175"/>
                  </a:cubicBezTo>
                  <a:cubicBezTo>
                    <a:pt x="10" y="175"/>
                    <a:pt x="10" y="175"/>
                    <a:pt x="10" y="175"/>
                  </a:cubicBezTo>
                  <a:cubicBezTo>
                    <a:pt x="10" y="175"/>
                    <a:pt x="10" y="175"/>
                    <a:pt x="10" y="175"/>
                  </a:cubicBezTo>
                  <a:cubicBezTo>
                    <a:pt x="11" y="175"/>
                    <a:pt x="11" y="175"/>
                    <a:pt x="11" y="175"/>
                  </a:cubicBezTo>
                  <a:cubicBezTo>
                    <a:pt x="12" y="175"/>
                    <a:pt x="12" y="175"/>
                    <a:pt x="12" y="174"/>
                  </a:cubicBezTo>
                  <a:close/>
                  <a:moveTo>
                    <a:pt x="8" y="177"/>
                  </a:moveTo>
                  <a:cubicBezTo>
                    <a:pt x="8" y="177"/>
                    <a:pt x="8" y="177"/>
                    <a:pt x="8" y="177"/>
                  </a:cubicBezTo>
                  <a:cubicBezTo>
                    <a:pt x="8" y="177"/>
                    <a:pt x="8" y="177"/>
                    <a:pt x="8" y="177"/>
                  </a:cubicBezTo>
                  <a:cubicBezTo>
                    <a:pt x="7" y="177"/>
                    <a:pt x="6" y="177"/>
                    <a:pt x="6" y="178"/>
                  </a:cubicBezTo>
                  <a:cubicBezTo>
                    <a:pt x="6" y="178"/>
                    <a:pt x="7" y="178"/>
                    <a:pt x="7" y="178"/>
                  </a:cubicBezTo>
                  <a:cubicBezTo>
                    <a:pt x="7" y="178"/>
                    <a:pt x="7" y="178"/>
                    <a:pt x="8" y="177"/>
                  </a:cubicBezTo>
                  <a:close/>
                  <a:moveTo>
                    <a:pt x="9" y="176"/>
                  </a:moveTo>
                  <a:cubicBezTo>
                    <a:pt x="9" y="176"/>
                    <a:pt x="9" y="176"/>
                    <a:pt x="9" y="176"/>
                  </a:cubicBezTo>
                  <a:cubicBezTo>
                    <a:pt x="9" y="176"/>
                    <a:pt x="9" y="176"/>
                    <a:pt x="9" y="176"/>
                  </a:cubicBezTo>
                  <a:cubicBezTo>
                    <a:pt x="10" y="176"/>
                    <a:pt x="10" y="176"/>
                    <a:pt x="10" y="175"/>
                  </a:cubicBezTo>
                  <a:cubicBezTo>
                    <a:pt x="10" y="175"/>
                    <a:pt x="10" y="175"/>
                    <a:pt x="10" y="175"/>
                  </a:cubicBezTo>
                  <a:cubicBezTo>
                    <a:pt x="10" y="175"/>
                    <a:pt x="9" y="175"/>
                    <a:pt x="9" y="176"/>
                  </a:cubicBezTo>
                  <a:close/>
                  <a:moveTo>
                    <a:pt x="9" y="176"/>
                  </a:moveTo>
                  <a:cubicBezTo>
                    <a:pt x="9" y="176"/>
                    <a:pt x="9" y="176"/>
                    <a:pt x="9" y="176"/>
                  </a:cubicBezTo>
                  <a:cubicBezTo>
                    <a:pt x="8" y="176"/>
                    <a:pt x="8" y="176"/>
                    <a:pt x="8" y="177"/>
                  </a:cubicBezTo>
                  <a:cubicBezTo>
                    <a:pt x="8" y="177"/>
                    <a:pt x="8" y="177"/>
                    <a:pt x="8" y="177"/>
                  </a:cubicBezTo>
                  <a:cubicBezTo>
                    <a:pt x="8" y="177"/>
                    <a:pt x="9" y="177"/>
                    <a:pt x="9" y="176"/>
                  </a:cubicBezTo>
                  <a:cubicBezTo>
                    <a:pt x="9" y="176"/>
                    <a:pt x="9" y="176"/>
                    <a:pt x="9" y="176"/>
                  </a:cubicBezTo>
                  <a:close/>
                  <a:moveTo>
                    <a:pt x="7" y="178"/>
                  </a:moveTo>
                  <a:cubicBezTo>
                    <a:pt x="7" y="179"/>
                    <a:pt x="7" y="179"/>
                    <a:pt x="8" y="179"/>
                  </a:cubicBezTo>
                  <a:cubicBezTo>
                    <a:pt x="8" y="179"/>
                    <a:pt x="8" y="179"/>
                    <a:pt x="8" y="178"/>
                  </a:cubicBezTo>
                  <a:cubicBezTo>
                    <a:pt x="8" y="178"/>
                    <a:pt x="8" y="178"/>
                    <a:pt x="8" y="178"/>
                  </a:cubicBezTo>
                  <a:cubicBezTo>
                    <a:pt x="8" y="178"/>
                    <a:pt x="7" y="178"/>
                    <a:pt x="7" y="178"/>
                  </a:cubicBezTo>
                  <a:close/>
                  <a:moveTo>
                    <a:pt x="12" y="174"/>
                  </a:moveTo>
                  <a:cubicBezTo>
                    <a:pt x="12" y="174"/>
                    <a:pt x="12" y="174"/>
                    <a:pt x="12" y="174"/>
                  </a:cubicBezTo>
                  <a:cubicBezTo>
                    <a:pt x="12" y="174"/>
                    <a:pt x="12" y="174"/>
                    <a:pt x="11" y="174"/>
                  </a:cubicBezTo>
                  <a:cubicBezTo>
                    <a:pt x="11" y="174"/>
                    <a:pt x="11" y="174"/>
                    <a:pt x="11" y="175"/>
                  </a:cubicBezTo>
                  <a:cubicBezTo>
                    <a:pt x="12" y="175"/>
                    <a:pt x="12" y="175"/>
                    <a:pt x="12" y="174"/>
                  </a:cubicBezTo>
                  <a:close/>
                  <a:moveTo>
                    <a:pt x="9" y="176"/>
                  </a:moveTo>
                  <a:cubicBezTo>
                    <a:pt x="9" y="176"/>
                    <a:pt x="9" y="176"/>
                    <a:pt x="9" y="176"/>
                  </a:cubicBezTo>
                  <a:cubicBezTo>
                    <a:pt x="9" y="176"/>
                    <a:pt x="9" y="176"/>
                    <a:pt x="9" y="176"/>
                  </a:cubicBezTo>
                  <a:cubicBezTo>
                    <a:pt x="9" y="176"/>
                    <a:pt x="9" y="176"/>
                    <a:pt x="9" y="176"/>
                  </a:cubicBezTo>
                  <a:cubicBezTo>
                    <a:pt x="9" y="176"/>
                    <a:pt x="9" y="176"/>
                    <a:pt x="9" y="176"/>
                  </a:cubicBezTo>
                  <a:close/>
                  <a:moveTo>
                    <a:pt x="8" y="177"/>
                  </a:moveTo>
                  <a:cubicBezTo>
                    <a:pt x="8" y="177"/>
                    <a:pt x="8" y="177"/>
                    <a:pt x="8" y="177"/>
                  </a:cubicBezTo>
                  <a:cubicBezTo>
                    <a:pt x="8" y="177"/>
                    <a:pt x="8" y="177"/>
                    <a:pt x="8" y="177"/>
                  </a:cubicBezTo>
                  <a:cubicBezTo>
                    <a:pt x="8" y="177"/>
                    <a:pt x="8" y="177"/>
                    <a:pt x="8" y="177"/>
                  </a:cubicBezTo>
                  <a:cubicBezTo>
                    <a:pt x="8" y="177"/>
                    <a:pt x="8" y="177"/>
                    <a:pt x="8" y="177"/>
                  </a:cubicBezTo>
                  <a:close/>
                  <a:moveTo>
                    <a:pt x="6" y="178"/>
                  </a:moveTo>
                  <a:cubicBezTo>
                    <a:pt x="6" y="178"/>
                    <a:pt x="6" y="178"/>
                    <a:pt x="6" y="178"/>
                  </a:cubicBezTo>
                  <a:cubicBezTo>
                    <a:pt x="6" y="178"/>
                    <a:pt x="6" y="178"/>
                    <a:pt x="6" y="178"/>
                  </a:cubicBezTo>
                  <a:close/>
                  <a:moveTo>
                    <a:pt x="4" y="179"/>
                  </a:moveTo>
                  <a:cubicBezTo>
                    <a:pt x="5" y="179"/>
                    <a:pt x="5" y="179"/>
                    <a:pt x="5" y="179"/>
                  </a:cubicBezTo>
                  <a:cubicBezTo>
                    <a:pt x="5" y="179"/>
                    <a:pt x="5" y="179"/>
                    <a:pt x="5" y="179"/>
                  </a:cubicBezTo>
                  <a:cubicBezTo>
                    <a:pt x="5" y="179"/>
                    <a:pt x="4" y="179"/>
                    <a:pt x="4" y="179"/>
                  </a:cubicBezTo>
                  <a:close/>
                  <a:moveTo>
                    <a:pt x="4" y="179"/>
                  </a:moveTo>
                  <a:cubicBezTo>
                    <a:pt x="4" y="180"/>
                    <a:pt x="4" y="179"/>
                    <a:pt x="4" y="179"/>
                  </a:cubicBezTo>
                  <a:cubicBezTo>
                    <a:pt x="4" y="179"/>
                    <a:pt x="4" y="179"/>
                    <a:pt x="4" y="179"/>
                  </a:cubicBezTo>
                  <a:close/>
                  <a:moveTo>
                    <a:pt x="6" y="180"/>
                  </a:moveTo>
                  <a:cubicBezTo>
                    <a:pt x="6" y="179"/>
                    <a:pt x="6" y="179"/>
                    <a:pt x="6" y="179"/>
                  </a:cubicBezTo>
                  <a:cubicBezTo>
                    <a:pt x="6" y="179"/>
                    <a:pt x="6" y="180"/>
                    <a:pt x="6" y="180"/>
                  </a:cubicBezTo>
                  <a:cubicBezTo>
                    <a:pt x="6" y="180"/>
                    <a:pt x="6" y="180"/>
                    <a:pt x="6" y="180"/>
                  </a:cubicBezTo>
                  <a:close/>
                  <a:moveTo>
                    <a:pt x="5" y="180"/>
                  </a:moveTo>
                  <a:cubicBezTo>
                    <a:pt x="5" y="180"/>
                    <a:pt x="5" y="180"/>
                    <a:pt x="5" y="180"/>
                  </a:cubicBezTo>
                  <a:cubicBezTo>
                    <a:pt x="5" y="180"/>
                    <a:pt x="5" y="180"/>
                    <a:pt x="5" y="180"/>
                  </a:cubicBezTo>
                  <a:cubicBezTo>
                    <a:pt x="5" y="180"/>
                    <a:pt x="5" y="180"/>
                    <a:pt x="5" y="180"/>
                  </a:cubicBezTo>
                  <a:close/>
                  <a:moveTo>
                    <a:pt x="943" y="168"/>
                  </a:moveTo>
                  <a:cubicBezTo>
                    <a:pt x="943" y="170"/>
                    <a:pt x="943" y="169"/>
                    <a:pt x="945" y="169"/>
                  </a:cubicBezTo>
                  <a:cubicBezTo>
                    <a:pt x="950" y="169"/>
                    <a:pt x="955" y="169"/>
                    <a:pt x="960" y="169"/>
                  </a:cubicBezTo>
                  <a:cubicBezTo>
                    <a:pt x="966" y="169"/>
                    <a:pt x="973" y="169"/>
                    <a:pt x="979" y="167"/>
                  </a:cubicBezTo>
                  <a:cubicBezTo>
                    <a:pt x="993" y="163"/>
                    <a:pt x="1003" y="154"/>
                    <a:pt x="1007" y="140"/>
                  </a:cubicBezTo>
                  <a:cubicBezTo>
                    <a:pt x="1010" y="128"/>
                    <a:pt x="1010" y="116"/>
                    <a:pt x="1007" y="104"/>
                  </a:cubicBezTo>
                  <a:cubicBezTo>
                    <a:pt x="1004" y="93"/>
                    <a:pt x="997" y="86"/>
                    <a:pt x="987" y="82"/>
                  </a:cubicBezTo>
                  <a:cubicBezTo>
                    <a:pt x="982" y="79"/>
                    <a:pt x="977" y="78"/>
                    <a:pt x="971" y="78"/>
                  </a:cubicBezTo>
                  <a:cubicBezTo>
                    <a:pt x="962" y="77"/>
                    <a:pt x="953" y="77"/>
                    <a:pt x="945" y="77"/>
                  </a:cubicBezTo>
                  <a:cubicBezTo>
                    <a:pt x="944" y="77"/>
                    <a:pt x="943" y="77"/>
                    <a:pt x="943" y="78"/>
                  </a:cubicBezTo>
                  <a:cubicBezTo>
                    <a:pt x="943" y="79"/>
                    <a:pt x="943" y="79"/>
                    <a:pt x="943" y="80"/>
                  </a:cubicBezTo>
                  <a:cubicBezTo>
                    <a:pt x="943" y="94"/>
                    <a:pt x="943" y="109"/>
                    <a:pt x="943" y="123"/>
                  </a:cubicBezTo>
                  <a:cubicBezTo>
                    <a:pt x="943" y="138"/>
                    <a:pt x="943" y="153"/>
                    <a:pt x="943" y="168"/>
                  </a:cubicBezTo>
                  <a:close/>
                  <a:moveTo>
                    <a:pt x="1731" y="101"/>
                  </a:moveTo>
                  <a:cubicBezTo>
                    <a:pt x="1731" y="107"/>
                    <a:pt x="1731" y="112"/>
                    <a:pt x="1731" y="118"/>
                  </a:cubicBezTo>
                  <a:cubicBezTo>
                    <a:pt x="1731" y="120"/>
                    <a:pt x="1731" y="120"/>
                    <a:pt x="1732" y="120"/>
                  </a:cubicBezTo>
                  <a:cubicBezTo>
                    <a:pt x="1734" y="120"/>
                    <a:pt x="1736" y="120"/>
                    <a:pt x="1738" y="120"/>
                  </a:cubicBezTo>
                  <a:cubicBezTo>
                    <a:pt x="1743" y="120"/>
                    <a:pt x="1748" y="120"/>
                    <a:pt x="1753" y="119"/>
                  </a:cubicBezTo>
                  <a:cubicBezTo>
                    <a:pt x="1763" y="118"/>
                    <a:pt x="1773" y="110"/>
                    <a:pt x="1773" y="96"/>
                  </a:cubicBezTo>
                  <a:cubicBezTo>
                    <a:pt x="1773" y="89"/>
                    <a:pt x="1769" y="83"/>
                    <a:pt x="1762" y="79"/>
                  </a:cubicBezTo>
                  <a:cubicBezTo>
                    <a:pt x="1759" y="78"/>
                    <a:pt x="1755" y="77"/>
                    <a:pt x="1752" y="77"/>
                  </a:cubicBezTo>
                  <a:cubicBezTo>
                    <a:pt x="1745" y="77"/>
                    <a:pt x="1739" y="77"/>
                    <a:pt x="1732" y="77"/>
                  </a:cubicBezTo>
                  <a:cubicBezTo>
                    <a:pt x="1731" y="77"/>
                    <a:pt x="1731" y="77"/>
                    <a:pt x="1731" y="79"/>
                  </a:cubicBezTo>
                  <a:cubicBezTo>
                    <a:pt x="1731" y="85"/>
                    <a:pt x="1731" y="92"/>
                    <a:pt x="1731" y="98"/>
                  </a:cubicBezTo>
                  <a:cubicBezTo>
                    <a:pt x="1731" y="99"/>
                    <a:pt x="1731" y="100"/>
                    <a:pt x="1731" y="101"/>
                  </a:cubicBezTo>
                  <a:close/>
                  <a:moveTo>
                    <a:pt x="1249" y="140"/>
                  </a:moveTo>
                  <a:cubicBezTo>
                    <a:pt x="1244" y="141"/>
                    <a:pt x="1239" y="141"/>
                    <a:pt x="1234" y="142"/>
                  </a:cubicBezTo>
                  <a:cubicBezTo>
                    <a:pt x="1230" y="143"/>
                    <a:pt x="1226" y="143"/>
                    <a:pt x="1222" y="145"/>
                  </a:cubicBezTo>
                  <a:cubicBezTo>
                    <a:pt x="1216" y="146"/>
                    <a:pt x="1213" y="150"/>
                    <a:pt x="1213" y="156"/>
                  </a:cubicBezTo>
                  <a:cubicBezTo>
                    <a:pt x="1212" y="164"/>
                    <a:pt x="1216" y="170"/>
                    <a:pt x="1223" y="172"/>
                  </a:cubicBezTo>
                  <a:cubicBezTo>
                    <a:pt x="1226" y="173"/>
                    <a:pt x="1230" y="173"/>
                    <a:pt x="1233" y="172"/>
                  </a:cubicBezTo>
                  <a:cubicBezTo>
                    <a:pt x="1242" y="170"/>
                    <a:pt x="1247" y="165"/>
                    <a:pt x="1250" y="156"/>
                  </a:cubicBezTo>
                  <a:cubicBezTo>
                    <a:pt x="1252" y="151"/>
                    <a:pt x="1251" y="145"/>
                    <a:pt x="1251" y="140"/>
                  </a:cubicBezTo>
                  <a:cubicBezTo>
                    <a:pt x="1251" y="140"/>
                    <a:pt x="1250" y="140"/>
                    <a:pt x="1249" y="140"/>
                  </a:cubicBezTo>
                  <a:close/>
                  <a:moveTo>
                    <a:pt x="767" y="123"/>
                  </a:moveTo>
                  <a:cubicBezTo>
                    <a:pt x="764" y="116"/>
                    <a:pt x="759" y="111"/>
                    <a:pt x="751" y="109"/>
                  </a:cubicBezTo>
                  <a:cubicBezTo>
                    <a:pt x="748" y="108"/>
                    <a:pt x="745" y="107"/>
                    <a:pt x="741" y="108"/>
                  </a:cubicBezTo>
                  <a:cubicBezTo>
                    <a:pt x="730" y="108"/>
                    <a:pt x="722" y="114"/>
                    <a:pt x="718" y="125"/>
                  </a:cubicBezTo>
                  <a:cubicBezTo>
                    <a:pt x="714" y="135"/>
                    <a:pt x="714" y="145"/>
                    <a:pt x="717" y="155"/>
                  </a:cubicBezTo>
                  <a:cubicBezTo>
                    <a:pt x="720" y="163"/>
                    <a:pt x="725" y="168"/>
                    <a:pt x="733" y="171"/>
                  </a:cubicBezTo>
                  <a:cubicBezTo>
                    <a:pt x="737" y="172"/>
                    <a:pt x="741" y="173"/>
                    <a:pt x="745" y="172"/>
                  </a:cubicBezTo>
                  <a:cubicBezTo>
                    <a:pt x="756" y="172"/>
                    <a:pt x="764" y="166"/>
                    <a:pt x="767" y="156"/>
                  </a:cubicBezTo>
                  <a:cubicBezTo>
                    <a:pt x="769" y="151"/>
                    <a:pt x="770" y="146"/>
                    <a:pt x="770" y="140"/>
                  </a:cubicBezTo>
                  <a:cubicBezTo>
                    <a:pt x="770" y="134"/>
                    <a:pt x="769" y="128"/>
                    <a:pt x="767" y="123"/>
                  </a:cubicBezTo>
                  <a:close/>
                  <a:moveTo>
                    <a:pt x="616" y="125"/>
                  </a:moveTo>
                  <a:cubicBezTo>
                    <a:pt x="613" y="117"/>
                    <a:pt x="608" y="111"/>
                    <a:pt x="600" y="109"/>
                  </a:cubicBezTo>
                  <a:cubicBezTo>
                    <a:pt x="596" y="108"/>
                    <a:pt x="593" y="107"/>
                    <a:pt x="589" y="108"/>
                  </a:cubicBezTo>
                  <a:cubicBezTo>
                    <a:pt x="578" y="109"/>
                    <a:pt x="570" y="114"/>
                    <a:pt x="566" y="125"/>
                  </a:cubicBezTo>
                  <a:cubicBezTo>
                    <a:pt x="562" y="135"/>
                    <a:pt x="562" y="144"/>
                    <a:pt x="565" y="154"/>
                  </a:cubicBezTo>
                  <a:cubicBezTo>
                    <a:pt x="568" y="163"/>
                    <a:pt x="574" y="169"/>
                    <a:pt x="582" y="171"/>
                  </a:cubicBezTo>
                  <a:cubicBezTo>
                    <a:pt x="586" y="172"/>
                    <a:pt x="590" y="173"/>
                    <a:pt x="594" y="172"/>
                  </a:cubicBezTo>
                  <a:cubicBezTo>
                    <a:pt x="604" y="172"/>
                    <a:pt x="611" y="167"/>
                    <a:pt x="615" y="157"/>
                  </a:cubicBezTo>
                  <a:cubicBezTo>
                    <a:pt x="617" y="152"/>
                    <a:pt x="618" y="146"/>
                    <a:pt x="618" y="141"/>
                  </a:cubicBezTo>
                  <a:cubicBezTo>
                    <a:pt x="618" y="135"/>
                    <a:pt x="618" y="130"/>
                    <a:pt x="616" y="125"/>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55" name="Freeform 254"/>
            <p:cNvSpPr>
              <a:spLocks noEditPoints="1"/>
            </p:cNvSpPr>
            <p:nvPr/>
          </p:nvSpPr>
          <p:spPr bwMode="auto">
            <a:xfrm>
              <a:off x="9602113" y="1949027"/>
              <a:ext cx="970669" cy="214939"/>
            </a:xfrm>
            <a:custGeom>
              <a:avLst/>
              <a:gdLst>
                <a:gd name="T0" fmla="*/ 200 w 1905"/>
                <a:gd name="T1" fmla="*/ 10 h 419"/>
                <a:gd name="T2" fmla="*/ 350 w 1905"/>
                <a:gd name="T3" fmla="*/ 39 h 419"/>
                <a:gd name="T4" fmla="*/ 12 w 1905"/>
                <a:gd name="T5" fmla="*/ 341 h 419"/>
                <a:gd name="T6" fmla="*/ 117 w 1905"/>
                <a:gd name="T7" fmla="*/ 352 h 419"/>
                <a:gd name="T8" fmla="*/ 225 w 1905"/>
                <a:gd name="T9" fmla="*/ 68 h 419"/>
                <a:gd name="T10" fmla="*/ 77 w 1905"/>
                <a:gd name="T11" fmla="*/ 304 h 419"/>
                <a:gd name="T12" fmla="*/ 939 w 1905"/>
                <a:gd name="T13" fmla="*/ 71 h 419"/>
                <a:gd name="T14" fmla="*/ 860 w 1905"/>
                <a:gd name="T15" fmla="*/ 154 h 419"/>
                <a:gd name="T16" fmla="*/ 794 w 1905"/>
                <a:gd name="T17" fmla="*/ 108 h 419"/>
                <a:gd name="T18" fmla="*/ 838 w 1905"/>
                <a:gd name="T19" fmla="*/ 69 h 419"/>
                <a:gd name="T20" fmla="*/ 760 w 1905"/>
                <a:gd name="T21" fmla="*/ 156 h 419"/>
                <a:gd name="T22" fmla="*/ 758 w 1905"/>
                <a:gd name="T23" fmla="*/ 181 h 419"/>
                <a:gd name="T24" fmla="*/ 791 w 1905"/>
                <a:gd name="T25" fmla="*/ 333 h 419"/>
                <a:gd name="T26" fmla="*/ 860 w 1905"/>
                <a:gd name="T27" fmla="*/ 333 h 419"/>
                <a:gd name="T28" fmla="*/ 892 w 1905"/>
                <a:gd name="T29" fmla="*/ 181 h 419"/>
                <a:gd name="T30" fmla="*/ 892 w 1905"/>
                <a:gd name="T31" fmla="*/ 156 h 419"/>
                <a:gd name="T32" fmla="*/ 938 w 1905"/>
                <a:gd name="T33" fmla="*/ 95 h 419"/>
                <a:gd name="T34" fmla="*/ 681 w 1905"/>
                <a:gd name="T35" fmla="*/ 115 h 419"/>
                <a:gd name="T36" fmla="*/ 544 w 1905"/>
                <a:gd name="T37" fmla="*/ 91 h 419"/>
                <a:gd name="T38" fmla="*/ 477 w 1905"/>
                <a:gd name="T39" fmla="*/ 234 h 419"/>
                <a:gd name="T40" fmla="*/ 609 w 1905"/>
                <a:gd name="T41" fmla="*/ 339 h 419"/>
                <a:gd name="T42" fmla="*/ 713 w 1905"/>
                <a:gd name="T43" fmla="*/ 215 h 419"/>
                <a:gd name="T44" fmla="*/ 588 w 1905"/>
                <a:gd name="T45" fmla="*/ 107 h 419"/>
                <a:gd name="T46" fmla="*/ 682 w 1905"/>
                <a:gd name="T47" fmla="*/ 216 h 419"/>
                <a:gd name="T48" fmla="*/ 537 w 1905"/>
                <a:gd name="T49" fmla="*/ 292 h 419"/>
                <a:gd name="T50" fmla="*/ 526 w 1905"/>
                <a:gd name="T51" fmla="*/ 142 h 419"/>
                <a:gd name="T52" fmla="*/ 1599 w 1905"/>
                <a:gd name="T53" fmla="*/ 126 h 419"/>
                <a:gd name="T54" fmla="*/ 1667 w 1905"/>
                <a:gd name="T55" fmla="*/ 339 h 419"/>
                <a:gd name="T56" fmla="*/ 1637 w 1905"/>
                <a:gd name="T57" fmla="*/ 183 h 419"/>
                <a:gd name="T58" fmla="*/ 1628 w 1905"/>
                <a:gd name="T59" fmla="*/ 131 h 419"/>
                <a:gd name="T60" fmla="*/ 1634 w 1905"/>
                <a:gd name="T61" fmla="*/ 208 h 419"/>
                <a:gd name="T62" fmla="*/ 1636 w 1905"/>
                <a:gd name="T63" fmla="*/ 310 h 419"/>
                <a:gd name="T64" fmla="*/ 1248 w 1905"/>
                <a:gd name="T65" fmla="*/ 314 h 419"/>
                <a:gd name="T66" fmla="*/ 1327 w 1905"/>
                <a:gd name="T67" fmla="*/ 251 h 419"/>
                <a:gd name="T68" fmla="*/ 1181 w 1905"/>
                <a:gd name="T69" fmla="*/ 200 h 419"/>
                <a:gd name="T70" fmla="*/ 1313 w 1905"/>
                <a:gd name="T71" fmla="*/ 324 h 419"/>
                <a:gd name="T72" fmla="*/ 1203 w 1905"/>
                <a:gd name="T73" fmla="*/ 229 h 419"/>
                <a:gd name="T74" fmla="*/ 1298 w 1905"/>
                <a:gd name="T75" fmla="*/ 227 h 419"/>
                <a:gd name="T76" fmla="*/ 1769 w 1905"/>
                <a:gd name="T77" fmla="*/ 333 h 419"/>
                <a:gd name="T78" fmla="*/ 1879 w 1905"/>
                <a:gd name="T79" fmla="*/ 201 h 419"/>
                <a:gd name="T80" fmla="*/ 1801 w 1905"/>
                <a:gd name="T81" fmla="*/ 113 h 419"/>
                <a:gd name="T82" fmla="*/ 1889 w 1905"/>
                <a:gd name="T83" fmla="*/ 84 h 419"/>
                <a:gd name="T84" fmla="*/ 1769 w 1905"/>
                <a:gd name="T85" fmla="*/ 210 h 419"/>
                <a:gd name="T86" fmla="*/ 1833 w 1905"/>
                <a:gd name="T87" fmla="*/ 313 h 419"/>
                <a:gd name="T88" fmla="*/ 1477 w 1905"/>
                <a:gd name="T89" fmla="*/ 106 h 419"/>
                <a:gd name="T90" fmla="*/ 1427 w 1905"/>
                <a:gd name="T91" fmla="*/ 193 h 419"/>
                <a:gd name="T92" fmla="*/ 1485 w 1905"/>
                <a:gd name="T93" fmla="*/ 224 h 419"/>
                <a:gd name="T94" fmla="*/ 1400 w 1905"/>
                <a:gd name="T95" fmla="*/ 295 h 419"/>
                <a:gd name="T96" fmla="*/ 1494 w 1905"/>
                <a:gd name="T97" fmla="*/ 334 h 419"/>
                <a:gd name="T98" fmla="*/ 1486 w 1905"/>
                <a:gd name="T99" fmla="*/ 204 h 419"/>
                <a:gd name="T100" fmla="*/ 1462 w 1905"/>
                <a:gd name="T101" fmla="*/ 80 h 419"/>
                <a:gd name="T102" fmla="*/ 1413 w 1905"/>
                <a:gd name="T103" fmla="*/ 120 h 419"/>
                <a:gd name="T104" fmla="*/ 1083 w 1905"/>
                <a:gd name="T105" fmla="*/ 182 h 419"/>
                <a:gd name="T106" fmla="*/ 1139 w 1905"/>
                <a:gd name="T107" fmla="*/ 156 h 419"/>
                <a:gd name="T108" fmla="*/ 1120 w 1905"/>
                <a:gd name="T109" fmla="*/ 338 h 419"/>
                <a:gd name="T110" fmla="*/ 987 w 1905"/>
                <a:gd name="T111" fmla="*/ 159 h 419"/>
                <a:gd name="T112" fmla="*/ 958 w 1905"/>
                <a:gd name="T113" fmla="*/ 164 h 419"/>
                <a:gd name="T114" fmla="*/ 987 w 1905"/>
                <a:gd name="T115" fmla="*/ 246 h 419"/>
                <a:gd name="T116" fmla="*/ 954 w 1905"/>
                <a:gd name="T117" fmla="*/ 92 h 419"/>
                <a:gd name="T118" fmla="*/ 2 w 1905"/>
                <a:gd name="T119" fmla="*/ 33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5" h="419">
                  <a:moveTo>
                    <a:pt x="1" y="336"/>
                  </a:moveTo>
                  <a:cubicBezTo>
                    <a:pt x="1" y="336"/>
                    <a:pt x="1" y="336"/>
                    <a:pt x="0" y="336"/>
                  </a:cubicBezTo>
                  <a:cubicBezTo>
                    <a:pt x="0" y="252"/>
                    <a:pt x="0" y="168"/>
                    <a:pt x="0" y="85"/>
                  </a:cubicBezTo>
                  <a:cubicBezTo>
                    <a:pt x="1" y="84"/>
                    <a:pt x="2" y="84"/>
                    <a:pt x="3" y="84"/>
                  </a:cubicBezTo>
                  <a:cubicBezTo>
                    <a:pt x="69" y="59"/>
                    <a:pt x="135" y="34"/>
                    <a:pt x="200" y="10"/>
                  </a:cubicBezTo>
                  <a:cubicBezTo>
                    <a:pt x="208" y="7"/>
                    <a:pt x="216" y="4"/>
                    <a:pt x="224" y="0"/>
                  </a:cubicBezTo>
                  <a:cubicBezTo>
                    <a:pt x="225" y="0"/>
                    <a:pt x="226" y="0"/>
                    <a:pt x="226" y="0"/>
                  </a:cubicBezTo>
                  <a:cubicBezTo>
                    <a:pt x="232" y="3"/>
                    <a:pt x="237" y="4"/>
                    <a:pt x="243" y="6"/>
                  </a:cubicBezTo>
                  <a:cubicBezTo>
                    <a:pt x="278" y="16"/>
                    <a:pt x="313" y="26"/>
                    <a:pt x="347" y="36"/>
                  </a:cubicBezTo>
                  <a:cubicBezTo>
                    <a:pt x="349" y="36"/>
                    <a:pt x="350" y="37"/>
                    <a:pt x="350" y="39"/>
                  </a:cubicBezTo>
                  <a:cubicBezTo>
                    <a:pt x="350" y="153"/>
                    <a:pt x="350" y="268"/>
                    <a:pt x="350" y="382"/>
                  </a:cubicBezTo>
                  <a:cubicBezTo>
                    <a:pt x="350" y="384"/>
                    <a:pt x="349" y="385"/>
                    <a:pt x="348" y="385"/>
                  </a:cubicBezTo>
                  <a:cubicBezTo>
                    <a:pt x="307" y="396"/>
                    <a:pt x="267" y="408"/>
                    <a:pt x="227" y="419"/>
                  </a:cubicBezTo>
                  <a:cubicBezTo>
                    <a:pt x="225" y="419"/>
                    <a:pt x="224" y="419"/>
                    <a:pt x="223" y="419"/>
                  </a:cubicBezTo>
                  <a:cubicBezTo>
                    <a:pt x="153" y="393"/>
                    <a:pt x="83" y="367"/>
                    <a:pt x="12" y="341"/>
                  </a:cubicBezTo>
                  <a:cubicBezTo>
                    <a:pt x="9" y="339"/>
                    <a:pt x="5" y="338"/>
                    <a:pt x="1" y="336"/>
                  </a:cubicBezTo>
                  <a:cubicBezTo>
                    <a:pt x="2" y="336"/>
                    <a:pt x="2" y="336"/>
                    <a:pt x="2" y="336"/>
                  </a:cubicBezTo>
                  <a:cubicBezTo>
                    <a:pt x="7" y="337"/>
                    <a:pt x="11" y="338"/>
                    <a:pt x="16" y="338"/>
                  </a:cubicBezTo>
                  <a:cubicBezTo>
                    <a:pt x="32" y="340"/>
                    <a:pt x="49" y="343"/>
                    <a:pt x="65" y="345"/>
                  </a:cubicBezTo>
                  <a:cubicBezTo>
                    <a:pt x="83" y="347"/>
                    <a:pt x="100" y="350"/>
                    <a:pt x="117" y="352"/>
                  </a:cubicBezTo>
                  <a:cubicBezTo>
                    <a:pt x="134" y="355"/>
                    <a:pt x="152" y="357"/>
                    <a:pt x="169" y="359"/>
                  </a:cubicBezTo>
                  <a:cubicBezTo>
                    <a:pt x="187" y="362"/>
                    <a:pt x="205" y="364"/>
                    <a:pt x="222" y="367"/>
                  </a:cubicBezTo>
                  <a:cubicBezTo>
                    <a:pt x="225" y="367"/>
                    <a:pt x="225" y="366"/>
                    <a:pt x="225" y="364"/>
                  </a:cubicBezTo>
                  <a:cubicBezTo>
                    <a:pt x="225" y="266"/>
                    <a:pt x="225" y="168"/>
                    <a:pt x="225" y="69"/>
                  </a:cubicBezTo>
                  <a:cubicBezTo>
                    <a:pt x="225" y="69"/>
                    <a:pt x="225" y="69"/>
                    <a:pt x="225" y="68"/>
                  </a:cubicBezTo>
                  <a:cubicBezTo>
                    <a:pt x="225" y="67"/>
                    <a:pt x="225" y="66"/>
                    <a:pt x="223" y="67"/>
                  </a:cubicBezTo>
                  <a:cubicBezTo>
                    <a:pt x="218" y="68"/>
                    <a:pt x="212" y="69"/>
                    <a:pt x="207" y="71"/>
                  </a:cubicBezTo>
                  <a:cubicBezTo>
                    <a:pt x="164" y="81"/>
                    <a:pt x="122" y="91"/>
                    <a:pt x="80" y="101"/>
                  </a:cubicBezTo>
                  <a:cubicBezTo>
                    <a:pt x="78" y="102"/>
                    <a:pt x="77" y="102"/>
                    <a:pt x="77" y="104"/>
                  </a:cubicBezTo>
                  <a:cubicBezTo>
                    <a:pt x="77" y="171"/>
                    <a:pt x="77" y="237"/>
                    <a:pt x="77" y="304"/>
                  </a:cubicBezTo>
                  <a:cubicBezTo>
                    <a:pt x="77" y="306"/>
                    <a:pt x="77" y="307"/>
                    <a:pt x="75" y="307"/>
                  </a:cubicBezTo>
                  <a:cubicBezTo>
                    <a:pt x="55" y="315"/>
                    <a:pt x="35" y="323"/>
                    <a:pt x="15" y="330"/>
                  </a:cubicBezTo>
                  <a:cubicBezTo>
                    <a:pt x="11" y="332"/>
                    <a:pt x="6" y="334"/>
                    <a:pt x="2" y="336"/>
                  </a:cubicBezTo>
                  <a:cubicBezTo>
                    <a:pt x="2" y="336"/>
                    <a:pt x="1" y="336"/>
                    <a:pt x="1" y="336"/>
                  </a:cubicBezTo>
                  <a:close/>
                  <a:moveTo>
                    <a:pt x="939" y="71"/>
                  </a:moveTo>
                  <a:cubicBezTo>
                    <a:pt x="939" y="70"/>
                    <a:pt x="938" y="69"/>
                    <a:pt x="936" y="69"/>
                  </a:cubicBezTo>
                  <a:cubicBezTo>
                    <a:pt x="932" y="67"/>
                    <a:pt x="927" y="67"/>
                    <a:pt x="922" y="66"/>
                  </a:cubicBezTo>
                  <a:cubicBezTo>
                    <a:pt x="910" y="66"/>
                    <a:pt x="899" y="67"/>
                    <a:pt x="889" y="73"/>
                  </a:cubicBezTo>
                  <a:cubicBezTo>
                    <a:pt x="870" y="85"/>
                    <a:pt x="861" y="102"/>
                    <a:pt x="861" y="124"/>
                  </a:cubicBezTo>
                  <a:cubicBezTo>
                    <a:pt x="860" y="134"/>
                    <a:pt x="860" y="144"/>
                    <a:pt x="860" y="154"/>
                  </a:cubicBezTo>
                  <a:cubicBezTo>
                    <a:pt x="860" y="156"/>
                    <a:pt x="860" y="156"/>
                    <a:pt x="859" y="156"/>
                  </a:cubicBezTo>
                  <a:cubicBezTo>
                    <a:pt x="837" y="156"/>
                    <a:pt x="815" y="156"/>
                    <a:pt x="793" y="156"/>
                  </a:cubicBezTo>
                  <a:cubicBezTo>
                    <a:pt x="791" y="156"/>
                    <a:pt x="791" y="156"/>
                    <a:pt x="791" y="154"/>
                  </a:cubicBezTo>
                  <a:cubicBezTo>
                    <a:pt x="791" y="146"/>
                    <a:pt x="791" y="137"/>
                    <a:pt x="791" y="128"/>
                  </a:cubicBezTo>
                  <a:cubicBezTo>
                    <a:pt x="791" y="121"/>
                    <a:pt x="791" y="114"/>
                    <a:pt x="794" y="108"/>
                  </a:cubicBezTo>
                  <a:cubicBezTo>
                    <a:pt x="797" y="99"/>
                    <a:pt x="803" y="94"/>
                    <a:pt x="812" y="92"/>
                  </a:cubicBezTo>
                  <a:cubicBezTo>
                    <a:pt x="821" y="90"/>
                    <a:pt x="830" y="91"/>
                    <a:pt x="838" y="94"/>
                  </a:cubicBezTo>
                  <a:cubicBezTo>
                    <a:pt x="838" y="95"/>
                    <a:pt x="839" y="95"/>
                    <a:pt x="840" y="95"/>
                  </a:cubicBezTo>
                  <a:cubicBezTo>
                    <a:pt x="840" y="87"/>
                    <a:pt x="840" y="79"/>
                    <a:pt x="840" y="71"/>
                  </a:cubicBezTo>
                  <a:cubicBezTo>
                    <a:pt x="840" y="70"/>
                    <a:pt x="839" y="69"/>
                    <a:pt x="838" y="69"/>
                  </a:cubicBezTo>
                  <a:cubicBezTo>
                    <a:pt x="833" y="67"/>
                    <a:pt x="828" y="67"/>
                    <a:pt x="823" y="66"/>
                  </a:cubicBezTo>
                  <a:cubicBezTo>
                    <a:pt x="812" y="66"/>
                    <a:pt x="802" y="67"/>
                    <a:pt x="792" y="72"/>
                  </a:cubicBezTo>
                  <a:cubicBezTo>
                    <a:pt x="772" y="83"/>
                    <a:pt x="763" y="101"/>
                    <a:pt x="762" y="123"/>
                  </a:cubicBezTo>
                  <a:cubicBezTo>
                    <a:pt x="762" y="133"/>
                    <a:pt x="762" y="144"/>
                    <a:pt x="762" y="154"/>
                  </a:cubicBezTo>
                  <a:cubicBezTo>
                    <a:pt x="762" y="156"/>
                    <a:pt x="762" y="156"/>
                    <a:pt x="760" y="156"/>
                  </a:cubicBezTo>
                  <a:cubicBezTo>
                    <a:pt x="751" y="156"/>
                    <a:pt x="742" y="156"/>
                    <a:pt x="733" y="156"/>
                  </a:cubicBezTo>
                  <a:cubicBezTo>
                    <a:pt x="732" y="156"/>
                    <a:pt x="731" y="157"/>
                    <a:pt x="731" y="158"/>
                  </a:cubicBezTo>
                  <a:cubicBezTo>
                    <a:pt x="731" y="165"/>
                    <a:pt x="731" y="172"/>
                    <a:pt x="731" y="179"/>
                  </a:cubicBezTo>
                  <a:cubicBezTo>
                    <a:pt x="731" y="180"/>
                    <a:pt x="732" y="181"/>
                    <a:pt x="733" y="181"/>
                  </a:cubicBezTo>
                  <a:cubicBezTo>
                    <a:pt x="742" y="181"/>
                    <a:pt x="750" y="181"/>
                    <a:pt x="758" y="181"/>
                  </a:cubicBezTo>
                  <a:cubicBezTo>
                    <a:pt x="762" y="181"/>
                    <a:pt x="762" y="181"/>
                    <a:pt x="762" y="185"/>
                  </a:cubicBezTo>
                  <a:cubicBezTo>
                    <a:pt x="762" y="234"/>
                    <a:pt x="762" y="284"/>
                    <a:pt x="762" y="333"/>
                  </a:cubicBezTo>
                  <a:cubicBezTo>
                    <a:pt x="762" y="335"/>
                    <a:pt x="762" y="336"/>
                    <a:pt x="764" y="336"/>
                  </a:cubicBezTo>
                  <a:cubicBezTo>
                    <a:pt x="772" y="335"/>
                    <a:pt x="780" y="335"/>
                    <a:pt x="788" y="336"/>
                  </a:cubicBezTo>
                  <a:cubicBezTo>
                    <a:pt x="790" y="336"/>
                    <a:pt x="791" y="335"/>
                    <a:pt x="791" y="333"/>
                  </a:cubicBezTo>
                  <a:cubicBezTo>
                    <a:pt x="791" y="283"/>
                    <a:pt x="791" y="233"/>
                    <a:pt x="791" y="183"/>
                  </a:cubicBezTo>
                  <a:cubicBezTo>
                    <a:pt x="791" y="181"/>
                    <a:pt x="791" y="181"/>
                    <a:pt x="793" y="181"/>
                  </a:cubicBezTo>
                  <a:cubicBezTo>
                    <a:pt x="815" y="181"/>
                    <a:pt x="836" y="181"/>
                    <a:pt x="858" y="181"/>
                  </a:cubicBezTo>
                  <a:cubicBezTo>
                    <a:pt x="860" y="181"/>
                    <a:pt x="860" y="181"/>
                    <a:pt x="860" y="184"/>
                  </a:cubicBezTo>
                  <a:cubicBezTo>
                    <a:pt x="860" y="233"/>
                    <a:pt x="860" y="283"/>
                    <a:pt x="860" y="333"/>
                  </a:cubicBezTo>
                  <a:cubicBezTo>
                    <a:pt x="860" y="335"/>
                    <a:pt x="861" y="336"/>
                    <a:pt x="863" y="336"/>
                  </a:cubicBezTo>
                  <a:cubicBezTo>
                    <a:pt x="871" y="335"/>
                    <a:pt x="878" y="336"/>
                    <a:pt x="886" y="336"/>
                  </a:cubicBezTo>
                  <a:cubicBezTo>
                    <a:pt x="889" y="336"/>
                    <a:pt x="889" y="336"/>
                    <a:pt x="889" y="332"/>
                  </a:cubicBezTo>
                  <a:cubicBezTo>
                    <a:pt x="889" y="283"/>
                    <a:pt x="889" y="233"/>
                    <a:pt x="889" y="183"/>
                  </a:cubicBezTo>
                  <a:cubicBezTo>
                    <a:pt x="889" y="181"/>
                    <a:pt x="890" y="181"/>
                    <a:pt x="892" y="181"/>
                  </a:cubicBezTo>
                  <a:cubicBezTo>
                    <a:pt x="904" y="181"/>
                    <a:pt x="917" y="181"/>
                    <a:pt x="929" y="181"/>
                  </a:cubicBezTo>
                  <a:cubicBezTo>
                    <a:pt x="931" y="181"/>
                    <a:pt x="931" y="180"/>
                    <a:pt x="931" y="179"/>
                  </a:cubicBezTo>
                  <a:cubicBezTo>
                    <a:pt x="931" y="172"/>
                    <a:pt x="931" y="165"/>
                    <a:pt x="931" y="159"/>
                  </a:cubicBezTo>
                  <a:cubicBezTo>
                    <a:pt x="931" y="157"/>
                    <a:pt x="931" y="156"/>
                    <a:pt x="929" y="156"/>
                  </a:cubicBezTo>
                  <a:cubicBezTo>
                    <a:pt x="916" y="156"/>
                    <a:pt x="904" y="156"/>
                    <a:pt x="892" y="156"/>
                  </a:cubicBezTo>
                  <a:cubicBezTo>
                    <a:pt x="890" y="156"/>
                    <a:pt x="889" y="156"/>
                    <a:pt x="889" y="154"/>
                  </a:cubicBezTo>
                  <a:cubicBezTo>
                    <a:pt x="889" y="146"/>
                    <a:pt x="889" y="138"/>
                    <a:pt x="889" y="129"/>
                  </a:cubicBezTo>
                  <a:cubicBezTo>
                    <a:pt x="889" y="124"/>
                    <a:pt x="890" y="119"/>
                    <a:pt x="891" y="114"/>
                  </a:cubicBezTo>
                  <a:cubicBezTo>
                    <a:pt x="894" y="98"/>
                    <a:pt x="905" y="89"/>
                    <a:pt x="922" y="91"/>
                  </a:cubicBezTo>
                  <a:cubicBezTo>
                    <a:pt x="928" y="91"/>
                    <a:pt x="933" y="93"/>
                    <a:pt x="938" y="95"/>
                  </a:cubicBezTo>
                  <a:cubicBezTo>
                    <a:pt x="938" y="87"/>
                    <a:pt x="938" y="79"/>
                    <a:pt x="939" y="71"/>
                  </a:cubicBezTo>
                  <a:close/>
                  <a:moveTo>
                    <a:pt x="712" y="194"/>
                  </a:moveTo>
                  <a:cubicBezTo>
                    <a:pt x="712" y="188"/>
                    <a:pt x="711" y="182"/>
                    <a:pt x="710" y="177"/>
                  </a:cubicBezTo>
                  <a:cubicBezTo>
                    <a:pt x="709" y="169"/>
                    <a:pt x="706" y="160"/>
                    <a:pt x="703" y="152"/>
                  </a:cubicBezTo>
                  <a:cubicBezTo>
                    <a:pt x="698" y="139"/>
                    <a:pt x="691" y="126"/>
                    <a:pt x="681" y="115"/>
                  </a:cubicBezTo>
                  <a:cubicBezTo>
                    <a:pt x="673" y="107"/>
                    <a:pt x="665" y="101"/>
                    <a:pt x="655" y="95"/>
                  </a:cubicBezTo>
                  <a:cubicBezTo>
                    <a:pt x="638" y="85"/>
                    <a:pt x="620" y="81"/>
                    <a:pt x="601" y="80"/>
                  </a:cubicBezTo>
                  <a:cubicBezTo>
                    <a:pt x="596" y="80"/>
                    <a:pt x="591" y="80"/>
                    <a:pt x="587" y="81"/>
                  </a:cubicBezTo>
                  <a:cubicBezTo>
                    <a:pt x="581" y="81"/>
                    <a:pt x="575" y="82"/>
                    <a:pt x="569" y="83"/>
                  </a:cubicBezTo>
                  <a:cubicBezTo>
                    <a:pt x="561" y="85"/>
                    <a:pt x="552" y="87"/>
                    <a:pt x="544" y="91"/>
                  </a:cubicBezTo>
                  <a:cubicBezTo>
                    <a:pt x="533" y="96"/>
                    <a:pt x="523" y="102"/>
                    <a:pt x="514" y="111"/>
                  </a:cubicBezTo>
                  <a:cubicBezTo>
                    <a:pt x="509" y="114"/>
                    <a:pt x="506" y="119"/>
                    <a:pt x="503" y="123"/>
                  </a:cubicBezTo>
                  <a:cubicBezTo>
                    <a:pt x="492" y="137"/>
                    <a:pt x="485" y="153"/>
                    <a:pt x="480" y="170"/>
                  </a:cubicBezTo>
                  <a:cubicBezTo>
                    <a:pt x="477" y="181"/>
                    <a:pt x="476" y="193"/>
                    <a:pt x="475" y="204"/>
                  </a:cubicBezTo>
                  <a:cubicBezTo>
                    <a:pt x="475" y="214"/>
                    <a:pt x="475" y="224"/>
                    <a:pt x="477" y="234"/>
                  </a:cubicBezTo>
                  <a:cubicBezTo>
                    <a:pt x="478" y="248"/>
                    <a:pt x="482" y="260"/>
                    <a:pt x="487" y="273"/>
                  </a:cubicBezTo>
                  <a:cubicBezTo>
                    <a:pt x="494" y="289"/>
                    <a:pt x="504" y="302"/>
                    <a:pt x="517" y="313"/>
                  </a:cubicBezTo>
                  <a:cubicBezTo>
                    <a:pt x="525" y="321"/>
                    <a:pt x="534" y="326"/>
                    <a:pt x="544" y="331"/>
                  </a:cubicBezTo>
                  <a:cubicBezTo>
                    <a:pt x="557" y="336"/>
                    <a:pt x="571" y="339"/>
                    <a:pt x="585" y="340"/>
                  </a:cubicBezTo>
                  <a:cubicBezTo>
                    <a:pt x="593" y="340"/>
                    <a:pt x="601" y="340"/>
                    <a:pt x="609" y="339"/>
                  </a:cubicBezTo>
                  <a:cubicBezTo>
                    <a:pt x="616" y="338"/>
                    <a:pt x="624" y="337"/>
                    <a:pt x="631" y="335"/>
                  </a:cubicBezTo>
                  <a:cubicBezTo>
                    <a:pt x="653" y="328"/>
                    <a:pt x="670" y="317"/>
                    <a:pt x="684" y="299"/>
                  </a:cubicBezTo>
                  <a:cubicBezTo>
                    <a:pt x="693" y="289"/>
                    <a:pt x="699" y="276"/>
                    <a:pt x="704" y="263"/>
                  </a:cubicBezTo>
                  <a:cubicBezTo>
                    <a:pt x="707" y="255"/>
                    <a:pt x="709" y="246"/>
                    <a:pt x="710" y="237"/>
                  </a:cubicBezTo>
                  <a:cubicBezTo>
                    <a:pt x="712" y="230"/>
                    <a:pt x="712" y="222"/>
                    <a:pt x="713" y="215"/>
                  </a:cubicBezTo>
                  <a:cubicBezTo>
                    <a:pt x="713" y="210"/>
                    <a:pt x="713" y="205"/>
                    <a:pt x="713" y="200"/>
                  </a:cubicBezTo>
                  <a:cubicBezTo>
                    <a:pt x="713" y="198"/>
                    <a:pt x="712" y="196"/>
                    <a:pt x="712" y="194"/>
                  </a:cubicBezTo>
                  <a:close/>
                  <a:moveTo>
                    <a:pt x="526" y="142"/>
                  </a:moveTo>
                  <a:cubicBezTo>
                    <a:pt x="533" y="132"/>
                    <a:pt x="542" y="124"/>
                    <a:pt x="552" y="118"/>
                  </a:cubicBezTo>
                  <a:cubicBezTo>
                    <a:pt x="563" y="112"/>
                    <a:pt x="575" y="108"/>
                    <a:pt x="588" y="107"/>
                  </a:cubicBezTo>
                  <a:cubicBezTo>
                    <a:pt x="600" y="106"/>
                    <a:pt x="612" y="107"/>
                    <a:pt x="624" y="111"/>
                  </a:cubicBezTo>
                  <a:cubicBezTo>
                    <a:pt x="634" y="114"/>
                    <a:pt x="642" y="119"/>
                    <a:pt x="650" y="125"/>
                  </a:cubicBezTo>
                  <a:cubicBezTo>
                    <a:pt x="659" y="133"/>
                    <a:pt x="665" y="142"/>
                    <a:pt x="670" y="152"/>
                  </a:cubicBezTo>
                  <a:cubicBezTo>
                    <a:pt x="676" y="163"/>
                    <a:pt x="679" y="174"/>
                    <a:pt x="680" y="186"/>
                  </a:cubicBezTo>
                  <a:cubicBezTo>
                    <a:pt x="682" y="196"/>
                    <a:pt x="682" y="206"/>
                    <a:pt x="682" y="216"/>
                  </a:cubicBezTo>
                  <a:cubicBezTo>
                    <a:pt x="681" y="236"/>
                    <a:pt x="678" y="255"/>
                    <a:pt x="668" y="273"/>
                  </a:cubicBezTo>
                  <a:cubicBezTo>
                    <a:pt x="654" y="296"/>
                    <a:pt x="634" y="309"/>
                    <a:pt x="608" y="312"/>
                  </a:cubicBezTo>
                  <a:cubicBezTo>
                    <a:pt x="599" y="313"/>
                    <a:pt x="590" y="314"/>
                    <a:pt x="581" y="313"/>
                  </a:cubicBezTo>
                  <a:cubicBezTo>
                    <a:pt x="573" y="312"/>
                    <a:pt x="566" y="309"/>
                    <a:pt x="559" y="306"/>
                  </a:cubicBezTo>
                  <a:cubicBezTo>
                    <a:pt x="551" y="303"/>
                    <a:pt x="543" y="298"/>
                    <a:pt x="537" y="292"/>
                  </a:cubicBezTo>
                  <a:cubicBezTo>
                    <a:pt x="530" y="286"/>
                    <a:pt x="525" y="279"/>
                    <a:pt x="521" y="272"/>
                  </a:cubicBezTo>
                  <a:cubicBezTo>
                    <a:pt x="515" y="261"/>
                    <a:pt x="511" y="250"/>
                    <a:pt x="509" y="239"/>
                  </a:cubicBezTo>
                  <a:cubicBezTo>
                    <a:pt x="508" y="233"/>
                    <a:pt x="507" y="228"/>
                    <a:pt x="507" y="223"/>
                  </a:cubicBezTo>
                  <a:cubicBezTo>
                    <a:pt x="506" y="218"/>
                    <a:pt x="506" y="213"/>
                    <a:pt x="506" y="206"/>
                  </a:cubicBezTo>
                  <a:cubicBezTo>
                    <a:pt x="507" y="184"/>
                    <a:pt x="512" y="162"/>
                    <a:pt x="526" y="142"/>
                  </a:cubicBezTo>
                  <a:close/>
                  <a:moveTo>
                    <a:pt x="1719" y="90"/>
                  </a:moveTo>
                  <a:cubicBezTo>
                    <a:pt x="1719" y="88"/>
                    <a:pt x="1719" y="87"/>
                    <a:pt x="1717" y="86"/>
                  </a:cubicBezTo>
                  <a:cubicBezTo>
                    <a:pt x="1708" y="83"/>
                    <a:pt x="1698" y="81"/>
                    <a:pt x="1688" y="81"/>
                  </a:cubicBezTo>
                  <a:cubicBezTo>
                    <a:pt x="1674" y="80"/>
                    <a:pt x="1661" y="80"/>
                    <a:pt x="1647" y="85"/>
                  </a:cubicBezTo>
                  <a:cubicBezTo>
                    <a:pt x="1626" y="93"/>
                    <a:pt x="1611" y="107"/>
                    <a:pt x="1599" y="126"/>
                  </a:cubicBezTo>
                  <a:cubicBezTo>
                    <a:pt x="1585" y="148"/>
                    <a:pt x="1579" y="173"/>
                    <a:pt x="1576" y="199"/>
                  </a:cubicBezTo>
                  <a:cubicBezTo>
                    <a:pt x="1575" y="217"/>
                    <a:pt x="1575" y="235"/>
                    <a:pt x="1577" y="253"/>
                  </a:cubicBezTo>
                  <a:cubicBezTo>
                    <a:pt x="1579" y="269"/>
                    <a:pt x="1583" y="285"/>
                    <a:pt x="1590" y="299"/>
                  </a:cubicBezTo>
                  <a:cubicBezTo>
                    <a:pt x="1597" y="312"/>
                    <a:pt x="1606" y="323"/>
                    <a:pt x="1619" y="331"/>
                  </a:cubicBezTo>
                  <a:cubicBezTo>
                    <a:pt x="1634" y="339"/>
                    <a:pt x="1650" y="341"/>
                    <a:pt x="1667" y="339"/>
                  </a:cubicBezTo>
                  <a:cubicBezTo>
                    <a:pt x="1694" y="335"/>
                    <a:pt x="1714" y="321"/>
                    <a:pt x="1726" y="296"/>
                  </a:cubicBezTo>
                  <a:cubicBezTo>
                    <a:pt x="1735" y="276"/>
                    <a:pt x="1737" y="256"/>
                    <a:pt x="1733" y="235"/>
                  </a:cubicBezTo>
                  <a:cubicBezTo>
                    <a:pt x="1729" y="216"/>
                    <a:pt x="1720" y="201"/>
                    <a:pt x="1704" y="190"/>
                  </a:cubicBezTo>
                  <a:cubicBezTo>
                    <a:pt x="1693" y="183"/>
                    <a:pt x="1681" y="179"/>
                    <a:pt x="1668" y="179"/>
                  </a:cubicBezTo>
                  <a:cubicBezTo>
                    <a:pt x="1657" y="178"/>
                    <a:pt x="1647" y="179"/>
                    <a:pt x="1637" y="183"/>
                  </a:cubicBezTo>
                  <a:cubicBezTo>
                    <a:pt x="1623" y="189"/>
                    <a:pt x="1613" y="199"/>
                    <a:pt x="1607" y="212"/>
                  </a:cubicBezTo>
                  <a:cubicBezTo>
                    <a:pt x="1606" y="213"/>
                    <a:pt x="1606" y="214"/>
                    <a:pt x="1605" y="214"/>
                  </a:cubicBezTo>
                  <a:cubicBezTo>
                    <a:pt x="1605" y="213"/>
                    <a:pt x="1605" y="212"/>
                    <a:pt x="1605" y="211"/>
                  </a:cubicBezTo>
                  <a:cubicBezTo>
                    <a:pt x="1605" y="200"/>
                    <a:pt x="1606" y="188"/>
                    <a:pt x="1608" y="176"/>
                  </a:cubicBezTo>
                  <a:cubicBezTo>
                    <a:pt x="1612" y="160"/>
                    <a:pt x="1618" y="144"/>
                    <a:pt x="1628" y="131"/>
                  </a:cubicBezTo>
                  <a:cubicBezTo>
                    <a:pt x="1636" y="119"/>
                    <a:pt x="1647" y="111"/>
                    <a:pt x="1660" y="107"/>
                  </a:cubicBezTo>
                  <a:cubicBezTo>
                    <a:pt x="1676" y="103"/>
                    <a:pt x="1692" y="105"/>
                    <a:pt x="1708" y="110"/>
                  </a:cubicBezTo>
                  <a:cubicBezTo>
                    <a:pt x="1712" y="111"/>
                    <a:pt x="1715" y="113"/>
                    <a:pt x="1719" y="115"/>
                  </a:cubicBezTo>
                  <a:cubicBezTo>
                    <a:pt x="1719" y="106"/>
                    <a:pt x="1719" y="98"/>
                    <a:pt x="1719" y="90"/>
                  </a:cubicBezTo>
                  <a:close/>
                  <a:moveTo>
                    <a:pt x="1634" y="208"/>
                  </a:moveTo>
                  <a:cubicBezTo>
                    <a:pt x="1649" y="200"/>
                    <a:pt x="1675" y="201"/>
                    <a:pt x="1689" y="215"/>
                  </a:cubicBezTo>
                  <a:cubicBezTo>
                    <a:pt x="1697" y="222"/>
                    <a:pt x="1701" y="231"/>
                    <a:pt x="1703" y="241"/>
                  </a:cubicBezTo>
                  <a:cubicBezTo>
                    <a:pt x="1706" y="256"/>
                    <a:pt x="1706" y="271"/>
                    <a:pt x="1701" y="285"/>
                  </a:cubicBezTo>
                  <a:cubicBezTo>
                    <a:pt x="1695" y="300"/>
                    <a:pt x="1684" y="311"/>
                    <a:pt x="1668" y="314"/>
                  </a:cubicBezTo>
                  <a:cubicBezTo>
                    <a:pt x="1657" y="317"/>
                    <a:pt x="1646" y="316"/>
                    <a:pt x="1636" y="310"/>
                  </a:cubicBezTo>
                  <a:cubicBezTo>
                    <a:pt x="1626" y="305"/>
                    <a:pt x="1619" y="296"/>
                    <a:pt x="1614" y="286"/>
                  </a:cubicBezTo>
                  <a:cubicBezTo>
                    <a:pt x="1609" y="276"/>
                    <a:pt x="1607" y="266"/>
                    <a:pt x="1607" y="255"/>
                  </a:cubicBezTo>
                  <a:cubicBezTo>
                    <a:pt x="1607" y="234"/>
                    <a:pt x="1616" y="218"/>
                    <a:pt x="1634" y="208"/>
                  </a:cubicBezTo>
                  <a:close/>
                  <a:moveTo>
                    <a:pt x="1313" y="297"/>
                  </a:moveTo>
                  <a:cubicBezTo>
                    <a:pt x="1293" y="312"/>
                    <a:pt x="1272" y="318"/>
                    <a:pt x="1248" y="314"/>
                  </a:cubicBezTo>
                  <a:cubicBezTo>
                    <a:pt x="1230" y="312"/>
                    <a:pt x="1217" y="304"/>
                    <a:pt x="1209" y="288"/>
                  </a:cubicBezTo>
                  <a:cubicBezTo>
                    <a:pt x="1203" y="278"/>
                    <a:pt x="1201" y="267"/>
                    <a:pt x="1201" y="256"/>
                  </a:cubicBezTo>
                  <a:cubicBezTo>
                    <a:pt x="1201" y="254"/>
                    <a:pt x="1201" y="253"/>
                    <a:pt x="1203" y="253"/>
                  </a:cubicBezTo>
                  <a:cubicBezTo>
                    <a:pt x="1244" y="253"/>
                    <a:pt x="1284" y="253"/>
                    <a:pt x="1325" y="253"/>
                  </a:cubicBezTo>
                  <a:cubicBezTo>
                    <a:pt x="1327" y="253"/>
                    <a:pt x="1327" y="253"/>
                    <a:pt x="1327" y="251"/>
                  </a:cubicBezTo>
                  <a:cubicBezTo>
                    <a:pt x="1327" y="245"/>
                    <a:pt x="1327" y="240"/>
                    <a:pt x="1327" y="234"/>
                  </a:cubicBezTo>
                  <a:cubicBezTo>
                    <a:pt x="1327" y="223"/>
                    <a:pt x="1326" y="212"/>
                    <a:pt x="1322" y="201"/>
                  </a:cubicBezTo>
                  <a:cubicBezTo>
                    <a:pt x="1317" y="185"/>
                    <a:pt x="1308" y="171"/>
                    <a:pt x="1292" y="162"/>
                  </a:cubicBezTo>
                  <a:cubicBezTo>
                    <a:pt x="1272" y="150"/>
                    <a:pt x="1249" y="149"/>
                    <a:pt x="1227" y="156"/>
                  </a:cubicBezTo>
                  <a:cubicBezTo>
                    <a:pt x="1205" y="164"/>
                    <a:pt x="1190" y="179"/>
                    <a:pt x="1181" y="200"/>
                  </a:cubicBezTo>
                  <a:cubicBezTo>
                    <a:pt x="1173" y="216"/>
                    <a:pt x="1170" y="234"/>
                    <a:pt x="1171" y="252"/>
                  </a:cubicBezTo>
                  <a:cubicBezTo>
                    <a:pt x="1171" y="266"/>
                    <a:pt x="1173" y="280"/>
                    <a:pt x="1179" y="293"/>
                  </a:cubicBezTo>
                  <a:cubicBezTo>
                    <a:pt x="1189" y="319"/>
                    <a:pt x="1208" y="334"/>
                    <a:pt x="1236" y="339"/>
                  </a:cubicBezTo>
                  <a:cubicBezTo>
                    <a:pt x="1250" y="341"/>
                    <a:pt x="1264" y="340"/>
                    <a:pt x="1277" y="338"/>
                  </a:cubicBezTo>
                  <a:cubicBezTo>
                    <a:pt x="1290" y="336"/>
                    <a:pt x="1302" y="331"/>
                    <a:pt x="1313" y="324"/>
                  </a:cubicBezTo>
                  <a:cubicBezTo>
                    <a:pt x="1314" y="323"/>
                    <a:pt x="1315" y="322"/>
                    <a:pt x="1315" y="320"/>
                  </a:cubicBezTo>
                  <a:cubicBezTo>
                    <a:pt x="1315" y="313"/>
                    <a:pt x="1315" y="306"/>
                    <a:pt x="1315" y="298"/>
                  </a:cubicBezTo>
                  <a:cubicBezTo>
                    <a:pt x="1315" y="297"/>
                    <a:pt x="1315" y="297"/>
                    <a:pt x="1314" y="296"/>
                  </a:cubicBezTo>
                  <a:cubicBezTo>
                    <a:pt x="1314" y="296"/>
                    <a:pt x="1313" y="297"/>
                    <a:pt x="1313" y="297"/>
                  </a:cubicBezTo>
                  <a:close/>
                  <a:moveTo>
                    <a:pt x="1203" y="229"/>
                  </a:moveTo>
                  <a:cubicBezTo>
                    <a:pt x="1201" y="229"/>
                    <a:pt x="1201" y="228"/>
                    <a:pt x="1201" y="226"/>
                  </a:cubicBezTo>
                  <a:cubicBezTo>
                    <a:pt x="1205" y="210"/>
                    <a:pt x="1212" y="195"/>
                    <a:pt x="1226" y="185"/>
                  </a:cubicBezTo>
                  <a:cubicBezTo>
                    <a:pt x="1241" y="174"/>
                    <a:pt x="1264" y="174"/>
                    <a:pt x="1279" y="184"/>
                  </a:cubicBezTo>
                  <a:cubicBezTo>
                    <a:pt x="1288" y="191"/>
                    <a:pt x="1293" y="200"/>
                    <a:pt x="1296" y="211"/>
                  </a:cubicBezTo>
                  <a:cubicBezTo>
                    <a:pt x="1297" y="216"/>
                    <a:pt x="1297" y="221"/>
                    <a:pt x="1298" y="227"/>
                  </a:cubicBezTo>
                  <a:cubicBezTo>
                    <a:pt x="1298" y="228"/>
                    <a:pt x="1297" y="229"/>
                    <a:pt x="1295" y="229"/>
                  </a:cubicBezTo>
                  <a:cubicBezTo>
                    <a:pt x="1280" y="229"/>
                    <a:pt x="1265" y="229"/>
                    <a:pt x="1249" y="229"/>
                  </a:cubicBezTo>
                  <a:cubicBezTo>
                    <a:pt x="1234" y="229"/>
                    <a:pt x="1219" y="229"/>
                    <a:pt x="1203" y="229"/>
                  </a:cubicBezTo>
                  <a:close/>
                  <a:moveTo>
                    <a:pt x="1763" y="324"/>
                  </a:moveTo>
                  <a:cubicBezTo>
                    <a:pt x="1763" y="330"/>
                    <a:pt x="1763" y="330"/>
                    <a:pt x="1769" y="333"/>
                  </a:cubicBezTo>
                  <a:cubicBezTo>
                    <a:pt x="1780" y="337"/>
                    <a:pt x="1791" y="339"/>
                    <a:pt x="1803" y="340"/>
                  </a:cubicBezTo>
                  <a:cubicBezTo>
                    <a:pt x="1818" y="341"/>
                    <a:pt x="1832" y="340"/>
                    <a:pt x="1846" y="336"/>
                  </a:cubicBezTo>
                  <a:cubicBezTo>
                    <a:pt x="1871" y="329"/>
                    <a:pt x="1889" y="314"/>
                    <a:pt x="1898" y="291"/>
                  </a:cubicBezTo>
                  <a:cubicBezTo>
                    <a:pt x="1905" y="274"/>
                    <a:pt x="1905" y="257"/>
                    <a:pt x="1902" y="239"/>
                  </a:cubicBezTo>
                  <a:cubicBezTo>
                    <a:pt x="1899" y="224"/>
                    <a:pt x="1891" y="211"/>
                    <a:pt x="1879" y="201"/>
                  </a:cubicBezTo>
                  <a:cubicBezTo>
                    <a:pt x="1861" y="187"/>
                    <a:pt x="1840" y="183"/>
                    <a:pt x="1819" y="183"/>
                  </a:cubicBezTo>
                  <a:cubicBezTo>
                    <a:pt x="1812" y="183"/>
                    <a:pt x="1805" y="184"/>
                    <a:pt x="1798" y="184"/>
                  </a:cubicBezTo>
                  <a:cubicBezTo>
                    <a:pt x="1796" y="184"/>
                    <a:pt x="1796" y="184"/>
                    <a:pt x="1796" y="182"/>
                  </a:cubicBezTo>
                  <a:cubicBezTo>
                    <a:pt x="1796" y="179"/>
                    <a:pt x="1796" y="175"/>
                    <a:pt x="1797" y="171"/>
                  </a:cubicBezTo>
                  <a:cubicBezTo>
                    <a:pt x="1798" y="152"/>
                    <a:pt x="1799" y="133"/>
                    <a:pt x="1801" y="113"/>
                  </a:cubicBezTo>
                  <a:cubicBezTo>
                    <a:pt x="1801" y="111"/>
                    <a:pt x="1801" y="110"/>
                    <a:pt x="1804" y="110"/>
                  </a:cubicBezTo>
                  <a:cubicBezTo>
                    <a:pt x="1832" y="111"/>
                    <a:pt x="1861" y="110"/>
                    <a:pt x="1890" y="111"/>
                  </a:cubicBezTo>
                  <a:cubicBezTo>
                    <a:pt x="1892" y="111"/>
                    <a:pt x="1892" y="110"/>
                    <a:pt x="1892" y="108"/>
                  </a:cubicBezTo>
                  <a:cubicBezTo>
                    <a:pt x="1892" y="101"/>
                    <a:pt x="1892" y="94"/>
                    <a:pt x="1892" y="87"/>
                  </a:cubicBezTo>
                  <a:cubicBezTo>
                    <a:pt x="1892" y="85"/>
                    <a:pt x="1892" y="84"/>
                    <a:pt x="1889" y="84"/>
                  </a:cubicBezTo>
                  <a:cubicBezTo>
                    <a:pt x="1853" y="84"/>
                    <a:pt x="1816" y="85"/>
                    <a:pt x="1779" y="84"/>
                  </a:cubicBezTo>
                  <a:cubicBezTo>
                    <a:pt x="1776" y="84"/>
                    <a:pt x="1776" y="85"/>
                    <a:pt x="1776" y="87"/>
                  </a:cubicBezTo>
                  <a:cubicBezTo>
                    <a:pt x="1774" y="107"/>
                    <a:pt x="1773" y="126"/>
                    <a:pt x="1772" y="145"/>
                  </a:cubicBezTo>
                  <a:cubicBezTo>
                    <a:pt x="1770" y="166"/>
                    <a:pt x="1769" y="188"/>
                    <a:pt x="1767" y="209"/>
                  </a:cubicBezTo>
                  <a:cubicBezTo>
                    <a:pt x="1767" y="210"/>
                    <a:pt x="1768" y="211"/>
                    <a:pt x="1769" y="210"/>
                  </a:cubicBezTo>
                  <a:cubicBezTo>
                    <a:pt x="1778" y="209"/>
                    <a:pt x="1787" y="209"/>
                    <a:pt x="1796" y="209"/>
                  </a:cubicBezTo>
                  <a:cubicBezTo>
                    <a:pt x="1807" y="208"/>
                    <a:pt x="1818" y="208"/>
                    <a:pt x="1830" y="210"/>
                  </a:cubicBezTo>
                  <a:cubicBezTo>
                    <a:pt x="1840" y="212"/>
                    <a:pt x="1850" y="216"/>
                    <a:pt x="1858" y="223"/>
                  </a:cubicBezTo>
                  <a:cubicBezTo>
                    <a:pt x="1869" y="232"/>
                    <a:pt x="1874" y="245"/>
                    <a:pt x="1874" y="259"/>
                  </a:cubicBezTo>
                  <a:cubicBezTo>
                    <a:pt x="1875" y="286"/>
                    <a:pt x="1859" y="307"/>
                    <a:pt x="1833" y="313"/>
                  </a:cubicBezTo>
                  <a:cubicBezTo>
                    <a:pt x="1815" y="317"/>
                    <a:pt x="1797" y="315"/>
                    <a:pt x="1780" y="308"/>
                  </a:cubicBezTo>
                  <a:cubicBezTo>
                    <a:pt x="1774" y="306"/>
                    <a:pt x="1769" y="303"/>
                    <a:pt x="1763" y="299"/>
                  </a:cubicBezTo>
                  <a:cubicBezTo>
                    <a:pt x="1763" y="307"/>
                    <a:pt x="1763" y="315"/>
                    <a:pt x="1763" y="324"/>
                  </a:cubicBezTo>
                  <a:close/>
                  <a:moveTo>
                    <a:pt x="1413" y="120"/>
                  </a:moveTo>
                  <a:cubicBezTo>
                    <a:pt x="1432" y="107"/>
                    <a:pt x="1454" y="102"/>
                    <a:pt x="1477" y="106"/>
                  </a:cubicBezTo>
                  <a:cubicBezTo>
                    <a:pt x="1490" y="109"/>
                    <a:pt x="1500" y="117"/>
                    <a:pt x="1504" y="130"/>
                  </a:cubicBezTo>
                  <a:cubicBezTo>
                    <a:pt x="1507" y="137"/>
                    <a:pt x="1507" y="145"/>
                    <a:pt x="1507" y="152"/>
                  </a:cubicBezTo>
                  <a:cubicBezTo>
                    <a:pt x="1505" y="168"/>
                    <a:pt x="1498" y="180"/>
                    <a:pt x="1483" y="187"/>
                  </a:cubicBezTo>
                  <a:cubicBezTo>
                    <a:pt x="1474" y="191"/>
                    <a:pt x="1464" y="193"/>
                    <a:pt x="1454" y="193"/>
                  </a:cubicBezTo>
                  <a:cubicBezTo>
                    <a:pt x="1445" y="194"/>
                    <a:pt x="1436" y="193"/>
                    <a:pt x="1427" y="193"/>
                  </a:cubicBezTo>
                  <a:cubicBezTo>
                    <a:pt x="1426" y="193"/>
                    <a:pt x="1425" y="194"/>
                    <a:pt x="1425" y="196"/>
                  </a:cubicBezTo>
                  <a:cubicBezTo>
                    <a:pt x="1425" y="202"/>
                    <a:pt x="1425" y="209"/>
                    <a:pt x="1425" y="216"/>
                  </a:cubicBezTo>
                  <a:cubicBezTo>
                    <a:pt x="1425" y="218"/>
                    <a:pt x="1426" y="218"/>
                    <a:pt x="1427" y="218"/>
                  </a:cubicBezTo>
                  <a:cubicBezTo>
                    <a:pt x="1436" y="218"/>
                    <a:pt x="1445" y="218"/>
                    <a:pt x="1453" y="218"/>
                  </a:cubicBezTo>
                  <a:cubicBezTo>
                    <a:pt x="1464" y="218"/>
                    <a:pt x="1475" y="220"/>
                    <a:pt x="1485" y="224"/>
                  </a:cubicBezTo>
                  <a:cubicBezTo>
                    <a:pt x="1494" y="227"/>
                    <a:pt x="1503" y="232"/>
                    <a:pt x="1508" y="240"/>
                  </a:cubicBezTo>
                  <a:cubicBezTo>
                    <a:pt x="1517" y="253"/>
                    <a:pt x="1518" y="268"/>
                    <a:pt x="1514" y="282"/>
                  </a:cubicBezTo>
                  <a:cubicBezTo>
                    <a:pt x="1509" y="298"/>
                    <a:pt x="1497" y="308"/>
                    <a:pt x="1482" y="312"/>
                  </a:cubicBezTo>
                  <a:cubicBezTo>
                    <a:pt x="1453" y="320"/>
                    <a:pt x="1426" y="314"/>
                    <a:pt x="1402" y="297"/>
                  </a:cubicBezTo>
                  <a:cubicBezTo>
                    <a:pt x="1402" y="297"/>
                    <a:pt x="1401" y="296"/>
                    <a:pt x="1400" y="295"/>
                  </a:cubicBezTo>
                  <a:cubicBezTo>
                    <a:pt x="1400" y="306"/>
                    <a:pt x="1400" y="315"/>
                    <a:pt x="1400" y="325"/>
                  </a:cubicBezTo>
                  <a:cubicBezTo>
                    <a:pt x="1400" y="326"/>
                    <a:pt x="1401" y="327"/>
                    <a:pt x="1401" y="327"/>
                  </a:cubicBezTo>
                  <a:cubicBezTo>
                    <a:pt x="1406" y="330"/>
                    <a:pt x="1410" y="332"/>
                    <a:pt x="1415" y="334"/>
                  </a:cubicBezTo>
                  <a:cubicBezTo>
                    <a:pt x="1426" y="338"/>
                    <a:pt x="1437" y="339"/>
                    <a:pt x="1449" y="340"/>
                  </a:cubicBezTo>
                  <a:cubicBezTo>
                    <a:pt x="1464" y="341"/>
                    <a:pt x="1479" y="339"/>
                    <a:pt x="1494" y="334"/>
                  </a:cubicBezTo>
                  <a:cubicBezTo>
                    <a:pt x="1513" y="328"/>
                    <a:pt x="1528" y="317"/>
                    <a:pt x="1537" y="300"/>
                  </a:cubicBezTo>
                  <a:cubicBezTo>
                    <a:pt x="1543" y="289"/>
                    <a:pt x="1545" y="278"/>
                    <a:pt x="1545" y="267"/>
                  </a:cubicBezTo>
                  <a:cubicBezTo>
                    <a:pt x="1546" y="256"/>
                    <a:pt x="1544" y="246"/>
                    <a:pt x="1539" y="237"/>
                  </a:cubicBezTo>
                  <a:cubicBezTo>
                    <a:pt x="1530" y="221"/>
                    <a:pt x="1516" y="211"/>
                    <a:pt x="1498" y="207"/>
                  </a:cubicBezTo>
                  <a:cubicBezTo>
                    <a:pt x="1494" y="206"/>
                    <a:pt x="1490" y="205"/>
                    <a:pt x="1486" y="204"/>
                  </a:cubicBezTo>
                  <a:cubicBezTo>
                    <a:pt x="1487" y="203"/>
                    <a:pt x="1488" y="203"/>
                    <a:pt x="1489" y="203"/>
                  </a:cubicBezTo>
                  <a:cubicBezTo>
                    <a:pt x="1502" y="199"/>
                    <a:pt x="1513" y="194"/>
                    <a:pt x="1521" y="184"/>
                  </a:cubicBezTo>
                  <a:cubicBezTo>
                    <a:pt x="1537" y="165"/>
                    <a:pt x="1540" y="143"/>
                    <a:pt x="1533" y="121"/>
                  </a:cubicBezTo>
                  <a:cubicBezTo>
                    <a:pt x="1528" y="102"/>
                    <a:pt x="1514" y="92"/>
                    <a:pt x="1497" y="85"/>
                  </a:cubicBezTo>
                  <a:cubicBezTo>
                    <a:pt x="1486" y="81"/>
                    <a:pt x="1474" y="80"/>
                    <a:pt x="1462" y="80"/>
                  </a:cubicBezTo>
                  <a:cubicBezTo>
                    <a:pt x="1445" y="81"/>
                    <a:pt x="1429" y="84"/>
                    <a:pt x="1414" y="92"/>
                  </a:cubicBezTo>
                  <a:cubicBezTo>
                    <a:pt x="1411" y="94"/>
                    <a:pt x="1409" y="96"/>
                    <a:pt x="1410" y="100"/>
                  </a:cubicBezTo>
                  <a:cubicBezTo>
                    <a:pt x="1410" y="106"/>
                    <a:pt x="1410" y="113"/>
                    <a:pt x="1410" y="120"/>
                  </a:cubicBezTo>
                  <a:cubicBezTo>
                    <a:pt x="1410" y="121"/>
                    <a:pt x="1410" y="121"/>
                    <a:pt x="1410" y="123"/>
                  </a:cubicBezTo>
                  <a:cubicBezTo>
                    <a:pt x="1411" y="122"/>
                    <a:pt x="1412" y="121"/>
                    <a:pt x="1413" y="120"/>
                  </a:cubicBezTo>
                  <a:close/>
                  <a:moveTo>
                    <a:pt x="1149" y="301"/>
                  </a:moveTo>
                  <a:cubicBezTo>
                    <a:pt x="1134" y="312"/>
                    <a:pt x="1118" y="317"/>
                    <a:pt x="1100" y="315"/>
                  </a:cubicBezTo>
                  <a:cubicBezTo>
                    <a:pt x="1078" y="313"/>
                    <a:pt x="1062" y="302"/>
                    <a:pt x="1052" y="283"/>
                  </a:cubicBezTo>
                  <a:cubicBezTo>
                    <a:pt x="1043" y="263"/>
                    <a:pt x="1043" y="242"/>
                    <a:pt x="1049" y="221"/>
                  </a:cubicBezTo>
                  <a:cubicBezTo>
                    <a:pt x="1054" y="203"/>
                    <a:pt x="1065" y="189"/>
                    <a:pt x="1083" y="182"/>
                  </a:cubicBezTo>
                  <a:cubicBezTo>
                    <a:pt x="1101" y="174"/>
                    <a:pt x="1119" y="175"/>
                    <a:pt x="1137" y="183"/>
                  </a:cubicBezTo>
                  <a:cubicBezTo>
                    <a:pt x="1142" y="185"/>
                    <a:pt x="1146" y="188"/>
                    <a:pt x="1151" y="191"/>
                  </a:cubicBezTo>
                  <a:cubicBezTo>
                    <a:pt x="1151" y="181"/>
                    <a:pt x="1151" y="171"/>
                    <a:pt x="1151" y="162"/>
                  </a:cubicBezTo>
                  <a:cubicBezTo>
                    <a:pt x="1151" y="161"/>
                    <a:pt x="1150" y="161"/>
                    <a:pt x="1149" y="160"/>
                  </a:cubicBezTo>
                  <a:cubicBezTo>
                    <a:pt x="1146" y="159"/>
                    <a:pt x="1143" y="157"/>
                    <a:pt x="1139" y="156"/>
                  </a:cubicBezTo>
                  <a:cubicBezTo>
                    <a:pt x="1123" y="151"/>
                    <a:pt x="1107" y="151"/>
                    <a:pt x="1091" y="153"/>
                  </a:cubicBezTo>
                  <a:cubicBezTo>
                    <a:pt x="1064" y="157"/>
                    <a:pt x="1044" y="171"/>
                    <a:pt x="1030" y="194"/>
                  </a:cubicBezTo>
                  <a:cubicBezTo>
                    <a:pt x="1013" y="223"/>
                    <a:pt x="1011" y="254"/>
                    <a:pt x="1022" y="285"/>
                  </a:cubicBezTo>
                  <a:cubicBezTo>
                    <a:pt x="1030" y="311"/>
                    <a:pt x="1048" y="328"/>
                    <a:pt x="1074" y="336"/>
                  </a:cubicBezTo>
                  <a:cubicBezTo>
                    <a:pt x="1089" y="341"/>
                    <a:pt x="1105" y="341"/>
                    <a:pt x="1120" y="338"/>
                  </a:cubicBezTo>
                  <a:cubicBezTo>
                    <a:pt x="1130" y="337"/>
                    <a:pt x="1140" y="333"/>
                    <a:pt x="1149" y="328"/>
                  </a:cubicBezTo>
                  <a:cubicBezTo>
                    <a:pt x="1150" y="328"/>
                    <a:pt x="1150" y="328"/>
                    <a:pt x="1150" y="326"/>
                  </a:cubicBezTo>
                  <a:cubicBezTo>
                    <a:pt x="1150" y="318"/>
                    <a:pt x="1150" y="309"/>
                    <a:pt x="1150" y="300"/>
                  </a:cubicBezTo>
                  <a:cubicBezTo>
                    <a:pt x="1150" y="301"/>
                    <a:pt x="1149" y="301"/>
                    <a:pt x="1149" y="301"/>
                  </a:cubicBezTo>
                  <a:close/>
                  <a:moveTo>
                    <a:pt x="987" y="159"/>
                  </a:moveTo>
                  <a:cubicBezTo>
                    <a:pt x="987" y="159"/>
                    <a:pt x="987" y="158"/>
                    <a:pt x="987" y="158"/>
                  </a:cubicBezTo>
                  <a:cubicBezTo>
                    <a:pt x="987" y="157"/>
                    <a:pt x="986" y="156"/>
                    <a:pt x="985" y="156"/>
                  </a:cubicBezTo>
                  <a:cubicBezTo>
                    <a:pt x="976" y="156"/>
                    <a:pt x="968" y="156"/>
                    <a:pt x="959" y="156"/>
                  </a:cubicBezTo>
                  <a:cubicBezTo>
                    <a:pt x="958" y="156"/>
                    <a:pt x="958" y="157"/>
                    <a:pt x="958" y="158"/>
                  </a:cubicBezTo>
                  <a:cubicBezTo>
                    <a:pt x="958" y="160"/>
                    <a:pt x="958" y="162"/>
                    <a:pt x="958" y="164"/>
                  </a:cubicBezTo>
                  <a:cubicBezTo>
                    <a:pt x="958" y="220"/>
                    <a:pt x="958" y="276"/>
                    <a:pt x="958" y="332"/>
                  </a:cubicBezTo>
                  <a:cubicBezTo>
                    <a:pt x="958" y="336"/>
                    <a:pt x="958" y="336"/>
                    <a:pt x="961" y="336"/>
                  </a:cubicBezTo>
                  <a:cubicBezTo>
                    <a:pt x="969" y="336"/>
                    <a:pt x="976" y="336"/>
                    <a:pt x="984" y="336"/>
                  </a:cubicBezTo>
                  <a:cubicBezTo>
                    <a:pt x="987" y="336"/>
                    <a:pt x="987" y="336"/>
                    <a:pt x="987" y="332"/>
                  </a:cubicBezTo>
                  <a:cubicBezTo>
                    <a:pt x="987" y="304"/>
                    <a:pt x="987" y="275"/>
                    <a:pt x="987" y="246"/>
                  </a:cubicBezTo>
                  <a:cubicBezTo>
                    <a:pt x="987" y="217"/>
                    <a:pt x="987" y="188"/>
                    <a:pt x="987" y="159"/>
                  </a:cubicBezTo>
                  <a:close/>
                  <a:moveTo>
                    <a:pt x="973" y="111"/>
                  </a:moveTo>
                  <a:cubicBezTo>
                    <a:pt x="983" y="111"/>
                    <a:pt x="991" y="103"/>
                    <a:pt x="991" y="92"/>
                  </a:cubicBezTo>
                  <a:cubicBezTo>
                    <a:pt x="991" y="81"/>
                    <a:pt x="983" y="73"/>
                    <a:pt x="972" y="73"/>
                  </a:cubicBezTo>
                  <a:cubicBezTo>
                    <a:pt x="962" y="74"/>
                    <a:pt x="954" y="82"/>
                    <a:pt x="954" y="92"/>
                  </a:cubicBezTo>
                  <a:cubicBezTo>
                    <a:pt x="954" y="103"/>
                    <a:pt x="961" y="111"/>
                    <a:pt x="973" y="111"/>
                  </a:cubicBezTo>
                  <a:close/>
                  <a:moveTo>
                    <a:pt x="1" y="336"/>
                  </a:moveTo>
                  <a:cubicBezTo>
                    <a:pt x="1" y="336"/>
                    <a:pt x="1" y="336"/>
                    <a:pt x="1" y="336"/>
                  </a:cubicBezTo>
                  <a:cubicBezTo>
                    <a:pt x="2" y="336"/>
                    <a:pt x="2" y="336"/>
                    <a:pt x="2" y="336"/>
                  </a:cubicBezTo>
                  <a:cubicBezTo>
                    <a:pt x="2" y="336"/>
                    <a:pt x="2" y="336"/>
                    <a:pt x="2" y="336"/>
                  </a:cubicBezTo>
                  <a:cubicBezTo>
                    <a:pt x="2" y="336"/>
                    <a:pt x="1" y="336"/>
                    <a:pt x="1" y="336"/>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prstClr val="black"/>
                </a:solidFill>
              </a:endParaRPr>
            </a:p>
          </p:txBody>
        </p:sp>
        <p:sp>
          <p:nvSpPr>
            <p:cNvPr id="256" name="Freeform 5"/>
            <p:cNvSpPr>
              <a:spLocks noEditPoints="1"/>
            </p:cNvSpPr>
            <p:nvPr/>
          </p:nvSpPr>
          <p:spPr bwMode="auto">
            <a:xfrm>
              <a:off x="9602114" y="2233417"/>
              <a:ext cx="1276068" cy="185344"/>
            </a:xfrm>
            <a:custGeom>
              <a:avLst/>
              <a:gdLst>
                <a:gd name="T0" fmla="*/ 51 w 807"/>
                <a:gd name="T1" fmla="*/ 106 h 115"/>
                <a:gd name="T2" fmla="*/ 115 w 807"/>
                <a:gd name="T3" fmla="*/ 0 h 115"/>
                <a:gd name="T4" fmla="*/ 48 w 807"/>
                <a:gd name="T5" fmla="*/ 59 h 115"/>
                <a:gd name="T6" fmla="*/ 195 w 807"/>
                <a:gd name="T7" fmla="*/ 37 h 115"/>
                <a:gd name="T8" fmla="*/ 221 w 807"/>
                <a:gd name="T9" fmla="*/ 88 h 115"/>
                <a:gd name="T10" fmla="*/ 224 w 807"/>
                <a:gd name="T11" fmla="*/ 48 h 115"/>
                <a:gd name="T12" fmla="*/ 175 w 807"/>
                <a:gd name="T13" fmla="*/ 80 h 115"/>
                <a:gd name="T14" fmla="*/ 168 w 807"/>
                <a:gd name="T15" fmla="*/ 85 h 115"/>
                <a:gd name="T16" fmla="*/ 0 w 807"/>
                <a:gd name="T17" fmla="*/ 56 h 115"/>
                <a:gd name="T18" fmla="*/ 0 w 807"/>
                <a:gd name="T19" fmla="*/ 56 h 115"/>
                <a:gd name="T20" fmla="*/ 488 w 807"/>
                <a:gd name="T21" fmla="*/ 54 h 115"/>
                <a:gd name="T22" fmla="*/ 473 w 807"/>
                <a:gd name="T23" fmla="*/ 81 h 115"/>
                <a:gd name="T24" fmla="*/ 442 w 807"/>
                <a:gd name="T25" fmla="*/ 82 h 115"/>
                <a:gd name="T26" fmla="*/ 448 w 807"/>
                <a:gd name="T27" fmla="*/ 85 h 115"/>
                <a:gd name="T28" fmla="*/ 353 w 807"/>
                <a:gd name="T29" fmla="*/ 19 h 115"/>
                <a:gd name="T30" fmla="*/ 318 w 807"/>
                <a:gd name="T31" fmla="*/ 56 h 115"/>
                <a:gd name="T32" fmla="*/ 354 w 807"/>
                <a:gd name="T33" fmla="*/ 92 h 115"/>
                <a:gd name="T34" fmla="*/ 338 w 807"/>
                <a:gd name="T35" fmla="*/ 86 h 115"/>
                <a:gd name="T36" fmla="*/ 353 w 807"/>
                <a:gd name="T37" fmla="*/ 63 h 115"/>
                <a:gd name="T38" fmla="*/ 804 w 807"/>
                <a:gd name="T39" fmla="*/ 53 h 115"/>
                <a:gd name="T40" fmla="*/ 779 w 807"/>
                <a:gd name="T41" fmla="*/ 92 h 115"/>
                <a:gd name="T42" fmla="*/ 807 w 807"/>
                <a:gd name="T43" fmla="*/ 69 h 115"/>
                <a:gd name="T44" fmla="*/ 772 w 807"/>
                <a:gd name="T45" fmla="*/ 62 h 115"/>
                <a:gd name="T46" fmla="*/ 389 w 807"/>
                <a:gd name="T47" fmla="*/ 93 h 115"/>
                <a:gd name="T48" fmla="*/ 390 w 807"/>
                <a:gd name="T49" fmla="*/ 85 h 115"/>
                <a:gd name="T50" fmla="*/ 392 w 807"/>
                <a:gd name="T51" fmla="*/ 86 h 115"/>
                <a:gd name="T52" fmla="*/ 693 w 807"/>
                <a:gd name="T53" fmla="*/ 91 h 115"/>
                <a:gd name="T54" fmla="*/ 693 w 807"/>
                <a:gd name="T55" fmla="*/ 69 h 115"/>
                <a:gd name="T56" fmla="*/ 668 w 807"/>
                <a:gd name="T57" fmla="*/ 68 h 115"/>
                <a:gd name="T58" fmla="*/ 722 w 807"/>
                <a:gd name="T59" fmla="*/ 64 h 115"/>
                <a:gd name="T60" fmla="*/ 747 w 807"/>
                <a:gd name="T61" fmla="*/ 72 h 115"/>
                <a:gd name="T62" fmla="*/ 754 w 807"/>
                <a:gd name="T63" fmla="*/ 54 h 115"/>
                <a:gd name="T64" fmla="*/ 714 w 807"/>
                <a:gd name="T65" fmla="*/ 43 h 115"/>
                <a:gd name="T66" fmla="*/ 585 w 807"/>
                <a:gd name="T67" fmla="*/ 91 h 115"/>
                <a:gd name="T68" fmla="*/ 610 w 807"/>
                <a:gd name="T69" fmla="*/ 58 h 115"/>
                <a:gd name="T70" fmla="*/ 617 w 807"/>
                <a:gd name="T71" fmla="*/ 55 h 115"/>
                <a:gd name="T72" fmla="*/ 577 w 807"/>
                <a:gd name="T73" fmla="*/ 43 h 115"/>
                <a:gd name="T74" fmla="*/ 274 w 807"/>
                <a:gd name="T75" fmla="*/ 92 h 115"/>
                <a:gd name="T76" fmla="*/ 298 w 807"/>
                <a:gd name="T77" fmla="*/ 60 h 115"/>
                <a:gd name="T78" fmla="*/ 307 w 807"/>
                <a:gd name="T79" fmla="*/ 63 h 115"/>
                <a:gd name="T80" fmla="*/ 274 w 807"/>
                <a:gd name="T81" fmla="*/ 43 h 115"/>
                <a:gd name="T82" fmla="*/ 510 w 807"/>
                <a:gd name="T83" fmla="*/ 41 h 115"/>
                <a:gd name="T84" fmla="*/ 517 w 807"/>
                <a:gd name="T85" fmla="*/ 81 h 115"/>
                <a:gd name="T86" fmla="*/ 503 w 807"/>
                <a:gd name="T87" fmla="*/ 93 h 115"/>
                <a:gd name="T88" fmla="*/ 508 w 807"/>
                <a:gd name="T89" fmla="*/ 62 h 115"/>
                <a:gd name="T90" fmla="*/ 515 w 807"/>
                <a:gd name="T91" fmla="*/ 41 h 115"/>
                <a:gd name="T92" fmla="*/ 653 w 807"/>
                <a:gd name="T93" fmla="*/ 42 h 115"/>
                <a:gd name="T94" fmla="*/ 625 w 807"/>
                <a:gd name="T95" fmla="*/ 43 h 115"/>
                <a:gd name="T96" fmla="*/ 633 w 807"/>
                <a:gd name="T97" fmla="*/ 80 h 115"/>
                <a:gd name="T98" fmla="*/ 563 w 807"/>
                <a:gd name="T99" fmla="*/ 91 h 115"/>
                <a:gd name="T100" fmla="*/ 563 w 807"/>
                <a:gd name="T101" fmla="*/ 91 h 115"/>
                <a:gd name="T102" fmla="*/ 246 w 807"/>
                <a:gd name="T103" fmla="*/ 43 h 115"/>
                <a:gd name="T104" fmla="*/ 250 w 807"/>
                <a:gd name="T105" fmla="*/ 2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7" h="115">
                  <a:moveTo>
                    <a:pt x="51" y="59"/>
                  </a:moveTo>
                  <a:cubicBezTo>
                    <a:pt x="73" y="59"/>
                    <a:pt x="94" y="59"/>
                    <a:pt x="115" y="59"/>
                  </a:cubicBezTo>
                  <a:cubicBezTo>
                    <a:pt x="115" y="77"/>
                    <a:pt x="115" y="96"/>
                    <a:pt x="115" y="115"/>
                  </a:cubicBezTo>
                  <a:cubicBezTo>
                    <a:pt x="94" y="112"/>
                    <a:pt x="73" y="109"/>
                    <a:pt x="51" y="106"/>
                  </a:cubicBezTo>
                  <a:cubicBezTo>
                    <a:pt x="51" y="90"/>
                    <a:pt x="51" y="75"/>
                    <a:pt x="51" y="59"/>
                  </a:cubicBezTo>
                  <a:close/>
                  <a:moveTo>
                    <a:pt x="52" y="56"/>
                  </a:moveTo>
                  <a:cubicBezTo>
                    <a:pt x="73" y="56"/>
                    <a:pt x="94" y="56"/>
                    <a:pt x="115" y="56"/>
                  </a:cubicBezTo>
                  <a:cubicBezTo>
                    <a:pt x="115" y="37"/>
                    <a:pt x="115" y="18"/>
                    <a:pt x="115" y="0"/>
                  </a:cubicBezTo>
                  <a:cubicBezTo>
                    <a:pt x="94" y="3"/>
                    <a:pt x="73" y="5"/>
                    <a:pt x="52" y="8"/>
                  </a:cubicBezTo>
                  <a:cubicBezTo>
                    <a:pt x="52" y="25"/>
                    <a:pt x="52" y="40"/>
                    <a:pt x="52" y="56"/>
                  </a:cubicBezTo>
                  <a:close/>
                  <a:moveTo>
                    <a:pt x="48" y="106"/>
                  </a:moveTo>
                  <a:cubicBezTo>
                    <a:pt x="48" y="90"/>
                    <a:pt x="48" y="74"/>
                    <a:pt x="48" y="59"/>
                  </a:cubicBezTo>
                  <a:cubicBezTo>
                    <a:pt x="32" y="59"/>
                    <a:pt x="16" y="59"/>
                    <a:pt x="0" y="59"/>
                  </a:cubicBezTo>
                  <a:cubicBezTo>
                    <a:pt x="0" y="72"/>
                    <a:pt x="0" y="86"/>
                    <a:pt x="0" y="99"/>
                  </a:cubicBezTo>
                  <a:cubicBezTo>
                    <a:pt x="16" y="101"/>
                    <a:pt x="32" y="103"/>
                    <a:pt x="48" y="106"/>
                  </a:cubicBezTo>
                  <a:close/>
                  <a:moveTo>
                    <a:pt x="195" y="37"/>
                  </a:moveTo>
                  <a:cubicBezTo>
                    <a:pt x="195" y="39"/>
                    <a:pt x="196" y="40"/>
                    <a:pt x="196" y="41"/>
                  </a:cubicBezTo>
                  <a:cubicBezTo>
                    <a:pt x="200" y="57"/>
                    <a:pt x="205" y="72"/>
                    <a:pt x="209" y="88"/>
                  </a:cubicBezTo>
                  <a:cubicBezTo>
                    <a:pt x="210" y="92"/>
                    <a:pt x="212" y="92"/>
                    <a:pt x="215" y="92"/>
                  </a:cubicBezTo>
                  <a:cubicBezTo>
                    <a:pt x="219" y="92"/>
                    <a:pt x="220" y="91"/>
                    <a:pt x="221" y="88"/>
                  </a:cubicBezTo>
                  <a:cubicBezTo>
                    <a:pt x="225" y="72"/>
                    <a:pt x="230" y="56"/>
                    <a:pt x="234" y="41"/>
                  </a:cubicBezTo>
                  <a:cubicBezTo>
                    <a:pt x="236" y="35"/>
                    <a:pt x="238" y="29"/>
                    <a:pt x="239" y="23"/>
                  </a:cubicBezTo>
                  <a:cubicBezTo>
                    <a:pt x="231" y="22"/>
                    <a:pt x="231" y="22"/>
                    <a:pt x="229" y="30"/>
                  </a:cubicBezTo>
                  <a:cubicBezTo>
                    <a:pt x="227" y="36"/>
                    <a:pt x="225" y="42"/>
                    <a:pt x="224" y="48"/>
                  </a:cubicBezTo>
                  <a:cubicBezTo>
                    <a:pt x="221" y="59"/>
                    <a:pt x="218" y="69"/>
                    <a:pt x="215" y="80"/>
                  </a:cubicBezTo>
                  <a:cubicBezTo>
                    <a:pt x="210" y="62"/>
                    <a:pt x="206" y="46"/>
                    <a:pt x="201" y="29"/>
                  </a:cubicBezTo>
                  <a:cubicBezTo>
                    <a:pt x="199" y="22"/>
                    <a:pt x="199" y="22"/>
                    <a:pt x="191" y="23"/>
                  </a:cubicBezTo>
                  <a:cubicBezTo>
                    <a:pt x="186" y="42"/>
                    <a:pt x="180" y="60"/>
                    <a:pt x="175" y="80"/>
                  </a:cubicBezTo>
                  <a:cubicBezTo>
                    <a:pt x="169" y="60"/>
                    <a:pt x="164" y="42"/>
                    <a:pt x="159" y="23"/>
                  </a:cubicBezTo>
                  <a:cubicBezTo>
                    <a:pt x="156" y="23"/>
                    <a:pt x="153" y="23"/>
                    <a:pt x="150" y="23"/>
                  </a:cubicBezTo>
                  <a:cubicBezTo>
                    <a:pt x="150" y="25"/>
                    <a:pt x="151" y="26"/>
                    <a:pt x="151" y="28"/>
                  </a:cubicBezTo>
                  <a:cubicBezTo>
                    <a:pt x="156" y="47"/>
                    <a:pt x="162" y="66"/>
                    <a:pt x="168" y="85"/>
                  </a:cubicBezTo>
                  <a:cubicBezTo>
                    <a:pt x="170" y="93"/>
                    <a:pt x="170" y="93"/>
                    <a:pt x="179" y="92"/>
                  </a:cubicBezTo>
                  <a:cubicBezTo>
                    <a:pt x="179" y="92"/>
                    <a:pt x="179" y="92"/>
                    <a:pt x="180" y="91"/>
                  </a:cubicBezTo>
                  <a:cubicBezTo>
                    <a:pt x="185" y="74"/>
                    <a:pt x="190" y="56"/>
                    <a:pt x="195" y="37"/>
                  </a:cubicBezTo>
                  <a:close/>
                  <a:moveTo>
                    <a:pt x="0" y="56"/>
                  </a:moveTo>
                  <a:cubicBezTo>
                    <a:pt x="16" y="56"/>
                    <a:pt x="32" y="56"/>
                    <a:pt x="48" y="56"/>
                  </a:cubicBezTo>
                  <a:cubicBezTo>
                    <a:pt x="48" y="40"/>
                    <a:pt x="48" y="25"/>
                    <a:pt x="48" y="9"/>
                  </a:cubicBezTo>
                  <a:cubicBezTo>
                    <a:pt x="32" y="11"/>
                    <a:pt x="16" y="13"/>
                    <a:pt x="0" y="16"/>
                  </a:cubicBezTo>
                  <a:cubicBezTo>
                    <a:pt x="0" y="29"/>
                    <a:pt x="0" y="43"/>
                    <a:pt x="0" y="56"/>
                  </a:cubicBezTo>
                  <a:close/>
                  <a:moveTo>
                    <a:pt x="467" y="88"/>
                  </a:moveTo>
                  <a:cubicBezTo>
                    <a:pt x="468" y="92"/>
                    <a:pt x="470" y="92"/>
                    <a:pt x="472" y="92"/>
                  </a:cubicBezTo>
                  <a:cubicBezTo>
                    <a:pt x="475" y="92"/>
                    <a:pt x="477" y="92"/>
                    <a:pt x="478" y="88"/>
                  </a:cubicBezTo>
                  <a:cubicBezTo>
                    <a:pt x="481" y="77"/>
                    <a:pt x="485" y="66"/>
                    <a:pt x="488" y="54"/>
                  </a:cubicBezTo>
                  <a:cubicBezTo>
                    <a:pt x="489" y="50"/>
                    <a:pt x="490" y="47"/>
                    <a:pt x="492" y="43"/>
                  </a:cubicBezTo>
                  <a:cubicBezTo>
                    <a:pt x="484" y="42"/>
                    <a:pt x="484" y="42"/>
                    <a:pt x="482" y="49"/>
                  </a:cubicBezTo>
                  <a:cubicBezTo>
                    <a:pt x="482" y="50"/>
                    <a:pt x="481" y="51"/>
                    <a:pt x="481" y="52"/>
                  </a:cubicBezTo>
                  <a:cubicBezTo>
                    <a:pt x="479" y="61"/>
                    <a:pt x="476" y="71"/>
                    <a:pt x="473" y="81"/>
                  </a:cubicBezTo>
                  <a:cubicBezTo>
                    <a:pt x="473" y="81"/>
                    <a:pt x="473" y="81"/>
                    <a:pt x="472" y="80"/>
                  </a:cubicBezTo>
                  <a:cubicBezTo>
                    <a:pt x="469" y="68"/>
                    <a:pt x="465" y="55"/>
                    <a:pt x="462" y="43"/>
                  </a:cubicBezTo>
                  <a:cubicBezTo>
                    <a:pt x="456" y="41"/>
                    <a:pt x="454" y="43"/>
                    <a:pt x="452" y="48"/>
                  </a:cubicBezTo>
                  <a:cubicBezTo>
                    <a:pt x="449" y="59"/>
                    <a:pt x="446" y="70"/>
                    <a:pt x="442" y="82"/>
                  </a:cubicBezTo>
                  <a:cubicBezTo>
                    <a:pt x="438" y="68"/>
                    <a:pt x="435" y="55"/>
                    <a:pt x="431" y="43"/>
                  </a:cubicBezTo>
                  <a:cubicBezTo>
                    <a:pt x="428" y="43"/>
                    <a:pt x="426" y="43"/>
                    <a:pt x="423" y="43"/>
                  </a:cubicBezTo>
                  <a:cubicBezTo>
                    <a:pt x="428" y="59"/>
                    <a:pt x="432" y="76"/>
                    <a:pt x="437" y="92"/>
                  </a:cubicBezTo>
                  <a:cubicBezTo>
                    <a:pt x="445" y="93"/>
                    <a:pt x="445" y="93"/>
                    <a:pt x="448" y="85"/>
                  </a:cubicBezTo>
                  <a:cubicBezTo>
                    <a:pt x="451" y="75"/>
                    <a:pt x="454" y="65"/>
                    <a:pt x="457" y="54"/>
                  </a:cubicBezTo>
                  <a:cubicBezTo>
                    <a:pt x="461" y="66"/>
                    <a:pt x="464" y="77"/>
                    <a:pt x="467" y="88"/>
                  </a:cubicBezTo>
                  <a:close/>
                  <a:moveTo>
                    <a:pt x="361" y="19"/>
                  </a:moveTo>
                  <a:cubicBezTo>
                    <a:pt x="359" y="19"/>
                    <a:pt x="356" y="19"/>
                    <a:pt x="353" y="19"/>
                  </a:cubicBezTo>
                  <a:cubicBezTo>
                    <a:pt x="353" y="24"/>
                    <a:pt x="353" y="28"/>
                    <a:pt x="353" y="33"/>
                  </a:cubicBezTo>
                  <a:cubicBezTo>
                    <a:pt x="353" y="38"/>
                    <a:pt x="353" y="42"/>
                    <a:pt x="353" y="47"/>
                  </a:cubicBezTo>
                  <a:cubicBezTo>
                    <a:pt x="353" y="47"/>
                    <a:pt x="352" y="47"/>
                    <a:pt x="352" y="47"/>
                  </a:cubicBezTo>
                  <a:cubicBezTo>
                    <a:pt x="340" y="37"/>
                    <a:pt x="324" y="41"/>
                    <a:pt x="318" y="56"/>
                  </a:cubicBezTo>
                  <a:cubicBezTo>
                    <a:pt x="315" y="63"/>
                    <a:pt x="315" y="70"/>
                    <a:pt x="317" y="78"/>
                  </a:cubicBezTo>
                  <a:cubicBezTo>
                    <a:pt x="320" y="90"/>
                    <a:pt x="331" y="96"/>
                    <a:pt x="343" y="92"/>
                  </a:cubicBezTo>
                  <a:cubicBezTo>
                    <a:pt x="347" y="91"/>
                    <a:pt x="350" y="88"/>
                    <a:pt x="353" y="86"/>
                  </a:cubicBezTo>
                  <a:cubicBezTo>
                    <a:pt x="353" y="88"/>
                    <a:pt x="354" y="90"/>
                    <a:pt x="354" y="92"/>
                  </a:cubicBezTo>
                  <a:cubicBezTo>
                    <a:pt x="356" y="92"/>
                    <a:pt x="359" y="92"/>
                    <a:pt x="361" y="92"/>
                  </a:cubicBezTo>
                  <a:cubicBezTo>
                    <a:pt x="361" y="67"/>
                    <a:pt x="361" y="43"/>
                    <a:pt x="361" y="19"/>
                  </a:cubicBezTo>
                  <a:close/>
                  <a:moveTo>
                    <a:pt x="352" y="77"/>
                  </a:moveTo>
                  <a:cubicBezTo>
                    <a:pt x="350" y="83"/>
                    <a:pt x="344" y="86"/>
                    <a:pt x="338" y="86"/>
                  </a:cubicBezTo>
                  <a:cubicBezTo>
                    <a:pt x="332" y="86"/>
                    <a:pt x="327" y="82"/>
                    <a:pt x="325" y="76"/>
                  </a:cubicBezTo>
                  <a:cubicBezTo>
                    <a:pt x="323" y="70"/>
                    <a:pt x="324" y="64"/>
                    <a:pt x="326" y="58"/>
                  </a:cubicBezTo>
                  <a:cubicBezTo>
                    <a:pt x="328" y="51"/>
                    <a:pt x="335" y="47"/>
                    <a:pt x="342" y="48"/>
                  </a:cubicBezTo>
                  <a:cubicBezTo>
                    <a:pt x="349" y="50"/>
                    <a:pt x="353" y="55"/>
                    <a:pt x="353" y="63"/>
                  </a:cubicBezTo>
                  <a:cubicBezTo>
                    <a:pt x="353" y="64"/>
                    <a:pt x="353" y="65"/>
                    <a:pt x="353" y="66"/>
                  </a:cubicBezTo>
                  <a:cubicBezTo>
                    <a:pt x="354" y="66"/>
                    <a:pt x="354" y="66"/>
                    <a:pt x="354" y="66"/>
                  </a:cubicBezTo>
                  <a:cubicBezTo>
                    <a:pt x="353" y="70"/>
                    <a:pt x="353" y="74"/>
                    <a:pt x="352" y="77"/>
                  </a:cubicBezTo>
                  <a:close/>
                  <a:moveTo>
                    <a:pt x="804" y="53"/>
                  </a:moveTo>
                  <a:cubicBezTo>
                    <a:pt x="801" y="46"/>
                    <a:pt x="796" y="42"/>
                    <a:pt x="789" y="42"/>
                  </a:cubicBezTo>
                  <a:cubicBezTo>
                    <a:pt x="777" y="40"/>
                    <a:pt x="768" y="46"/>
                    <a:pt x="765" y="57"/>
                  </a:cubicBezTo>
                  <a:cubicBezTo>
                    <a:pt x="760" y="69"/>
                    <a:pt x="764" y="84"/>
                    <a:pt x="773" y="90"/>
                  </a:cubicBezTo>
                  <a:cubicBezTo>
                    <a:pt x="775" y="91"/>
                    <a:pt x="777" y="92"/>
                    <a:pt x="779" y="92"/>
                  </a:cubicBezTo>
                  <a:cubicBezTo>
                    <a:pt x="785" y="92"/>
                    <a:pt x="791" y="92"/>
                    <a:pt x="797" y="91"/>
                  </a:cubicBezTo>
                  <a:cubicBezTo>
                    <a:pt x="803" y="90"/>
                    <a:pt x="803" y="88"/>
                    <a:pt x="802" y="82"/>
                  </a:cubicBezTo>
                  <a:cubicBezTo>
                    <a:pt x="784" y="90"/>
                    <a:pt x="773" y="86"/>
                    <a:pt x="772" y="69"/>
                  </a:cubicBezTo>
                  <a:cubicBezTo>
                    <a:pt x="783" y="69"/>
                    <a:pt x="794" y="69"/>
                    <a:pt x="807" y="69"/>
                  </a:cubicBezTo>
                  <a:cubicBezTo>
                    <a:pt x="806" y="63"/>
                    <a:pt x="805" y="58"/>
                    <a:pt x="804" y="53"/>
                  </a:cubicBezTo>
                  <a:close/>
                  <a:moveTo>
                    <a:pt x="786" y="48"/>
                  </a:moveTo>
                  <a:cubicBezTo>
                    <a:pt x="793" y="49"/>
                    <a:pt x="797" y="52"/>
                    <a:pt x="798" y="62"/>
                  </a:cubicBezTo>
                  <a:cubicBezTo>
                    <a:pt x="789" y="62"/>
                    <a:pt x="781" y="62"/>
                    <a:pt x="772" y="62"/>
                  </a:cubicBezTo>
                  <a:cubicBezTo>
                    <a:pt x="772" y="55"/>
                    <a:pt x="779" y="48"/>
                    <a:pt x="786" y="48"/>
                  </a:cubicBezTo>
                  <a:close/>
                  <a:moveTo>
                    <a:pt x="404" y="42"/>
                  </a:moveTo>
                  <a:cubicBezTo>
                    <a:pt x="389" y="39"/>
                    <a:pt x="373" y="44"/>
                    <a:pt x="371" y="64"/>
                  </a:cubicBezTo>
                  <a:cubicBezTo>
                    <a:pt x="369" y="78"/>
                    <a:pt x="377" y="90"/>
                    <a:pt x="389" y="93"/>
                  </a:cubicBezTo>
                  <a:cubicBezTo>
                    <a:pt x="407" y="96"/>
                    <a:pt x="420" y="85"/>
                    <a:pt x="420" y="67"/>
                  </a:cubicBezTo>
                  <a:cubicBezTo>
                    <a:pt x="420" y="54"/>
                    <a:pt x="414" y="45"/>
                    <a:pt x="404" y="42"/>
                  </a:cubicBezTo>
                  <a:close/>
                  <a:moveTo>
                    <a:pt x="392" y="86"/>
                  </a:moveTo>
                  <a:cubicBezTo>
                    <a:pt x="391" y="86"/>
                    <a:pt x="391" y="86"/>
                    <a:pt x="390" y="85"/>
                  </a:cubicBezTo>
                  <a:cubicBezTo>
                    <a:pt x="382" y="83"/>
                    <a:pt x="377" y="72"/>
                    <a:pt x="380" y="60"/>
                  </a:cubicBezTo>
                  <a:cubicBezTo>
                    <a:pt x="383" y="51"/>
                    <a:pt x="391" y="46"/>
                    <a:pt x="400" y="49"/>
                  </a:cubicBezTo>
                  <a:cubicBezTo>
                    <a:pt x="408" y="51"/>
                    <a:pt x="411" y="57"/>
                    <a:pt x="411" y="68"/>
                  </a:cubicBezTo>
                  <a:cubicBezTo>
                    <a:pt x="411" y="81"/>
                    <a:pt x="404" y="88"/>
                    <a:pt x="392" y="86"/>
                  </a:cubicBezTo>
                  <a:close/>
                  <a:moveTo>
                    <a:pt x="660" y="77"/>
                  </a:moveTo>
                  <a:cubicBezTo>
                    <a:pt x="661" y="89"/>
                    <a:pt x="669" y="95"/>
                    <a:pt x="681" y="93"/>
                  </a:cubicBezTo>
                  <a:cubicBezTo>
                    <a:pt x="685" y="92"/>
                    <a:pt x="689" y="89"/>
                    <a:pt x="692" y="87"/>
                  </a:cubicBezTo>
                  <a:cubicBezTo>
                    <a:pt x="693" y="88"/>
                    <a:pt x="693" y="90"/>
                    <a:pt x="693" y="91"/>
                  </a:cubicBezTo>
                  <a:cubicBezTo>
                    <a:pt x="696" y="91"/>
                    <a:pt x="698" y="91"/>
                    <a:pt x="701" y="91"/>
                  </a:cubicBezTo>
                  <a:cubicBezTo>
                    <a:pt x="701" y="75"/>
                    <a:pt x="701" y="59"/>
                    <a:pt x="701" y="43"/>
                  </a:cubicBezTo>
                  <a:cubicBezTo>
                    <a:pt x="698" y="43"/>
                    <a:pt x="695" y="43"/>
                    <a:pt x="693" y="43"/>
                  </a:cubicBezTo>
                  <a:cubicBezTo>
                    <a:pt x="693" y="52"/>
                    <a:pt x="693" y="61"/>
                    <a:pt x="693" y="69"/>
                  </a:cubicBezTo>
                  <a:cubicBezTo>
                    <a:pt x="692" y="72"/>
                    <a:pt x="692" y="76"/>
                    <a:pt x="691" y="79"/>
                  </a:cubicBezTo>
                  <a:cubicBezTo>
                    <a:pt x="689" y="84"/>
                    <a:pt x="684" y="87"/>
                    <a:pt x="677" y="86"/>
                  </a:cubicBezTo>
                  <a:cubicBezTo>
                    <a:pt x="672" y="85"/>
                    <a:pt x="669" y="82"/>
                    <a:pt x="668" y="75"/>
                  </a:cubicBezTo>
                  <a:cubicBezTo>
                    <a:pt x="668" y="73"/>
                    <a:pt x="668" y="71"/>
                    <a:pt x="668" y="68"/>
                  </a:cubicBezTo>
                  <a:cubicBezTo>
                    <a:pt x="668" y="60"/>
                    <a:pt x="668" y="51"/>
                    <a:pt x="668" y="43"/>
                  </a:cubicBezTo>
                  <a:cubicBezTo>
                    <a:pt x="665" y="43"/>
                    <a:pt x="663" y="43"/>
                    <a:pt x="660" y="43"/>
                  </a:cubicBezTo>
                  <a:cubicBezTo>
                    <a:pt x="660" y="54"/>
                    <a:pt x="659" y="65"/>
                    <a:pt x="660" y="77"/>
                  </a:cubicBezTo>
                  <a:close/>
                  <a:moveTo>
                    <a:pt x="722" y="64"/>
                  </a:moveTo>
                  <a:cubicBezTo>
                    <a:pt x="722" y="61"/>
                    <a:pt x="723" y="59"/>
                    <a:pt x="724" y="56"/>
                  </a:cubicBezTo>
                  <a:cubicBezTo>
                    <a:pt x="726" y="51"/>
                    <a:pt x="732" y="48"/>
                    <a:pt x="737" y="48"/>
                  </a:cubicBezTo>
                  <a:cubicBezTo>
                    <a:pt x="742" y="49"/>
                    <a:pt x="746" y="53"/>
                    <a:pt x="746" y="59"/>
                  </a:cubicBezTo>
                  <a:cubicBezTo>
                    <a:pt x="747" y="64"/>
                    <a:pt x="747" y="68"/>
                    <a:pt x="747" y="72"/>
                  </a:cubicBezTo>
                  <a:cubicBezTo>
                    <a:pt x="747" y="78"/>
                    <a:pt x="747" y="85"/>
                    <a:pt x="747" y="91"/>
                  </a:cubicBezTo>
                  <a:cubicBezTo>
                    <a:pt x="750" y="91"/>
                    <a:pt x="752" y="91"/>
                    <a:pt x="755" y="91"/>
                  </a:cubicBezTo>
                  <a:cubicBezTo>
                    <a:pt x="755" y="86"/>
                    <a:pt x="755" y="80"/>
                    <a:pt x="755" y="74"/>
                  </a:cubicBezTo>
                  <a:cubicBezTo>
                    <a:pt x="755" y="67"/>
                    <a:pt x="755" y="61"/>
                    <a:pt x="754" y="54"/>
                  </a:cubicBezTo>
                  <a:cubicBezTo>
                    <a:pt x="752" y="46"/>
                    <a:pt x="747" y="42"/>
                    <a:pt x="738" y="41"/>
                  </a:cubicBezTo>
                  <a:cubicBezTo>
                    <a:pt x="732" y="41"/>
                    <a:pt x="727" y="44"/>
                    <a:pt x="722" y="49"/>
                  </a:cubicBezTo>
                  <a:cubicBezTo>
                    <a:pt x="722" y="47"/>
                    <a:pt x="722" y="45"/>
                    <a:pt x="722" y="43"/>
                  </a:cubicBezTo>
                  <a:cubicBezTo>
                    <a:pt x="719" y="43"/>
                    <a:pt x="717" y="43"/>
                    <a:pt x="714" y="43"/>
                  </a:cubicBezTo>
                  <a:cubicBezTo>
                    <a:pt x="714" y="59"/>
                    <a:pt x="714" y="75"/>
                    <a:pt x="714" y="91"/>
                  </a:cubicBezTo>
                  <a:cubicBezTo>
                    <a:pt x="717" y="91"/>
                    <a:pt x="719" y="91"/>
                    <a:pt x="722" y="91"/>
                  </a:cubicBezTo>
                  <a:cubicBezTo>
                    <a:pt x="722" y="82"/>
                    <a:pt x="722" y="73"/>
                    <a:pt x="722" y="64"/>
                  </a:cubicBezTo>
                  <a:close/>
                  <a:moveTo>
                    <a:pt x="585" y="91"/>
                  </a:moveTo>
                  <a:cubicBezTo>
                    <a:pt x="585" y="82"/>
                    <a:pt x="585" y="73"/>
                    <a:pt x="586" y="65"/>
                  </a:cubicBezTo>
                  <a:cubicBezTo>
                    <a:pt x="586" y="61"/>
                    <a:pt x="587" y="56"/>
                    <a:pt x="589" y="53"/>
                  </a:cubicBezTo>
                  <a:cubicBezTo>
                    <a:pt x="592" y="49"/>
                    <a:pt x="597" y="48"/>
                    <a:pt x="602" y="49"/>
                  </a:cubicBezTo>
                  <a:cubicBezTo>
                    <a:pt x="607" y="50"/>
                    <a:pt x="609" y="53"/>
                    <a:pt x="610" y="58"/>
                  </a:cubicBezTo>
                  <a:cubicBezTo>
                    <a:pt x="610" y="61"/>
                    <a:pt x="610" y="64"/>
                    <a:pt x="610" y="66"/>
                  </a:cubicBezTo>
                  <a:cubicBezTo>
                    <a:pt x="610" y="75"/>
                    <a:pt x="610" y="83"/>
                    <a:pt x="610" y="91"/>
                  </a:cubicBezTo>
                  <a:cubicBezTo>
                    <a:pt x="613" y="91"/>
                    <a:pt x="616" y="91"/>
                    <a:pt x="618" y="91"/>
                  </a:cubicBezTo>
                  <a:cubicBezTo>
                    <a:pt x="618" y="79"/>
                    <a:pt x="618" y="67"/>
                    <a:pt x="617" y="55"/>
                  </a:cubicBezTo>
                  <a:cubicBezTo>
                    <a:pt x="617" y="46"/>
                    <a:pt x="611" y="42"/>
                    <a:pt x="601" y="41"/>
                  </a:cubicBezTo>
                  <a:cubicBezTo>
                    <a:pt x="595" y="41"/>
                    <a:pt x="590" y="44"/>
                    <a:pt x="586" y="49"/>
                  </a:cubicBezTo>
                  <a:cubicBezTo>
                    <a:pt x="585" y="47"/>
                    <a:pt x="585" y="45"/>
                    <a:pt x="585" y="43"/>
                  </a:cubicBezTo>
                  <a:cubicBezTo>
                    <a:pt x="582" y="43"/>
                    <a:pt x="580" y="43"/>
                    <a:pt x="577" y="43"/>
                  </a:cubicBezTo>
                  <a:cubicBezTo>
                    <a:pt x="577" y="59"/>
                    <a:pt x="577" y="75"/>
                    <a:pt x="577" y="91"/>
                  </a:cubicBezTo>
                  <a:cubicBezTo>
                    <a:pt x="580" y="91"/>
                    <a:pt x="583" y="91"/>
                    <a:pt x="585" y="91"/>
                  </a:cubicBezTo>
                  <a:close/>
                  <a:moveTo>
                    <a:pt x="266" y="92"/>
                  </a:moveTo>
                  <a:cubicBezTo>
                    <a:pt x="269" y="92"/>
                    <a:pt x="271" y="92"/>
                    <a:pt x="274" y="92"/>
                  </a:cubicBezTo>
                  <a:cubicBezTo>
                    <a:pt x="274" y="89"/>
                    <a:pt x="274" y="87"/>
                    <a:pt x="274" y="85"/>
                  </a:cubicBezTo>
                  <a:cubicBezTo>
                    <a:pt x="274" y="77"/>
                    <a:pt x="274" y="69"/>
                    <a:pt x="274" y="62"/>
                  </a:cubicBezTo>
                  <a:cubicBezTo>
                    <a:pt x="274" y="54"/>
                    <a:pt x="280" y="48"/>
                    <a:pt x="287" y="48"/>
                  </a:cubicBezTo>
                  <a:cubicBezTo>
                    <a:pt x="294" y="48"/>
                    <a:pt x="297" y="52"/>
                    <a:pt x="298" y="60"/>
                  </a:cubicBezTo>
                  <a:cubicBezTo>
                    <a:pt x="299" y="66"/>
                    <a:pt x="299" y="72"/>
                    <a:pt x="299" y="78"/>
                  </a:cubicBezTo>
                  <a:cubicBezTo>
                    <a:pt x="299" y="82"/>
                    <a:pt x="299" y="87"/>
                    <a:pt x="299" y="92"/>
                  </a:cubicBezTo>
                  <a:cubicBezTo>
                    <a:pt x="302" y="92"/>
                    <a:pt x="304" y="92"/>
                    <a:pt x="307" y="92"/>
                  </a:cubicBezTo>
                  <a:cubicBezTo>
                    <a:pt x="307" y="82"/>
                    <a:pt x="307" y="72"/>
                    <a:pt x="307" y="63"/>
                  </a:cubicBezTo>
                  <a:cubicBezTo>
                    <a:pt x="307" y="61"/>
                    <a:pt x="307" y="59"/>
                    <a:pt x="306" y="57"/>
                  </a:cubicBezTo>
                  <a:cubicBezTo>
                    <a:pt x="305" y="46"/>
                    <a:pt x="298" y="39"/>
                    <a:pt x="287" y="42"/>
                  </a:cubicBezTo>
                  <a:cubicBezTo>
                    <a:pt x="282" y="43"/>
                    <a:pt x="278" y="46"/>
                    <a:pt x="274" y="48"/>
                  </a:cubicBezTo>
                  <a:cubicBezTo>
                    <a:pt x="274" y="47"/>
                    <a:pt x="274" y="45"/>
                    <a:pt x="274" y="43"/>
                  </a:cubicBezTo>
                  <a:cubicBezTo>
                    <a:pt x="271" y="43"/>
                    <a:pt x="269" y="43"/>
                    <a:pt x="266" y="43"/>
                  </a:cubicBezTo>
                  <a:cubicBezTo>
                    <a:pt x="266" y="59"/>
                    <a:pt x="266" y="75"/>
                    <a:pt x="266" y="92"/>
                  </a:cubicBezTo>
                  <a:close/>
                  <a:moveTo>
                    <a:pt x="515" y="41"/>
                  </a:moveTo>
                  <a:cubicBezTo>
                    <a:pt x="513" y="41"/>
                    <a:pt x="512" y="41"/>
                    <a:pt x="510" y="41"/>
                  </a:cubicBezTo>
                  <a:cubicBezTo>
                    <a:pt x="502" y="42"/>
                    <a:pt x="496" y="47"/>
                    <a:pt x="495" y="54"/>
                  </a:cubicBezTo>
                  <a:cubicBezTo>
                    <a:pt x="494" y="60"/>
                    <a:pt x="497" y="66"/>
                    <a:pt x="505" y="69"/>
                  </a:cubicBezTo>
                  <a:cubicBezTo>
                    <a:pt x="508" y="71"/>
                    <a:pt x="512" y="72"/>
                    <a:pt x="514" y="74"/>
                  </a:cubicBezTo>
                  <a:cubicBezTo>
                    <a:pt x="516" y="76"/>
                    <a:pt x="517" y="79"/>
                    <a:pt x="517" y="81"/>
                  </a:cubicBezTo>
                  <a:cubicBezTo>
                    <a:pt x="516" y="83"/>
                    <a:pt x="514" y="85"/>
                    <a:pt x="512" y="86"/>
                  </a:cubicBezTo>
                  <a:cubicBezTo>
                    <a:pt x="510" y="86"/>
                    <a:pt x="507" y="86"/>
                    <a:pt x="505" y="86"/>
                  </a:cubicBezTo>
                  <a:cubicBezTo>
                    <a:pt x="502" y="85"/>
                    <a:pt x="498" y="84"/>
                    <a:pt x="495" y="82"/>
                  </a:cubicBezTo>
                  <a:cubicBezTo>
                    <a:pt x="494" y="91"/>
                    <a:pt x="495" y="92"/>
                    <a:pt x="503" y="93"/>
                  </a:cubicBezTo>
                  <a:cubicBezTo>
                    <a:pt x="507" y="93"/>
                    <a:pt x="512" y="93"/>
                    <a:pt x="515" y="92"/>
                  </a:cubicBezTo>
                  <a:cubicBezTo>
                    <a:pt x="521" y="90"/>
                    <a:pt x="524" y="86"/>
                    <a:pt x="525" y="81"/>
                  </a:cubicBezTo>
                  <a:cubicBezTo>
                    <a:pt x="526" y="74"/>
                    <a:pt x="524" y="70"/>
                    <a:pt x="518" y="67"/>
                  </a:cubicBezTo>
                  <a:cubicBezTo>
                    <a:pt x="515" y="65"/>
                    <a:pt x="511" y="63"/>
                    <a:pt x="508" y="62"/>
                  </a:cubicBezTo>
                  <a:cubicBezTo>
                    <a:pt x="504" y="60"/>
                    <a:pt x="503" y="57"/>
                    <a:pt x="504" y="53"/>
                  </a:cubicBezTo>
                  <a:cubicBezTo>
                    <a:pt x="504" y="50"/>
                    <a:pt x="507" y="48"/>
                    <a:pt x="511" y="48"/>
                  </a:cubicBezTo>
                  <a:cubicBezTo>
                    <a:pt x="515" y="49"/>
                    <a:pt x="519" y="50"/>
                    <a:pt x="523" y="50"/>
                  </a:cubicBezTo>
                  <a:cubicBezTo>
                    <a:pt x="523" y="43"/>
                    <a:pt x="523" y="42"/>
                    <a:pt x="515" y="41"/>
                  </a:cubicBezTo>
                  <a:close/>
                  <a:moveTo>
                    <a:pt x="642" y="81"/>
                  </a:moveTo>
                  <a:cubicBezTo>
                    <a:pt x="641" y="70"/>
                    <a:pt x="641" y="60"/>
                    <a:pt x="641" y="49"/>
                  </a:cubicBezTo>
                  <a:cubicBezTo>
                    <a:pt x="645" y="49"/>
                    <a:pt x="649" y="49"/>
                    <a:pt x="653" y="49"/>
                  </a:cubicBezTo>
                  <a:cubicBezTo>
                    <a:pt x="653" y="47"/>
                    <a:pt x="653" y="45"/>
                    <a:pt x="653" y="42"/>
                  </a:cubicBezTo>
                  <a:cubicBezTo>
                    <a:pt x="649" y="42"/>
                    <a:pt x="645" y="42"/>
                    <a:pt x="641" y="42"/>
                  </a:cubicBezTo>
                  <a:cubicBezTo>
                    <a:pt x="641" y="38"/>
                    <a:pt x="641" y="33"/>
                    <a:pt x="641" y="29"/>
                  </a:cubicBezTo>
                  <a:cubicBezTo>
                    <a:pt x="629" y="28"/>
                    <a:pt x="634" y="37"/>
                    <a:pt x="632" y="42"/>
                  </a:cubicBezTo>
                  <a:cubicBezTo>
                    <a:pt x="630" y="42"/>
                    <a:pt x="627" y="43"/>
                    <a:pt x="625" y="43"/>
                  </a:cubicBezTo>
                  <a:cubicBezTo>
                    <a:pt x="625" y="45"/>
                    <a:pt x="625" y="47"/>
                    <a:pt x="625" y="49"/>
                  </a:cubicBezTo>
                  <a:cubicBezTo>
                    <a:pt x="627" y="49"/>
                    <a:pt x="630" y="49"/>
                    <a:pt x="633" y="50"/>
                  </a:cubicBezTo>
                  <a:cubicBezTo>
                    <a:pt x="633" y="51"/>
                    <a:pt x="633" y="53"/>
                    <a:pt x="633" y="55"/>
                  </a:cubicBezTo>
                  <a:cubicBezTo>
                    <a:pt x="633" y="63"/>
                    <a:pt x="633" y="72"/>
                    <a:pt x="633" y="80"/>
                  </a:cubicBezTo>
                  <a:cubicBezTo>
                    <a:pt x="633" y="89"/>
                    <a:pt x="638" y="93"/>
                    <a:pt x="647" y="93"/>
                  </a:cubicBezTo>
                  <a:cubicBezTo>
                    <a:pt x="653" y="93"/>
                    <a:pt x="654" y="92"/>
                    <a:pt x="653" y="85"/>
                  </a:cubicBezTo>
                  <a:cubicBezTo>
                    <a:pt x="646" y="87"/>
                    <a:pt x="642" y="86"/>
                    <a:pt x="642" y="81"/>
                  </a:cubicBezTo>
                  <a:close/>
                  <a:moveTo>
                    <a:pt x="563" y="91"/>
                  </a:moveTo>
                  <a:cubicBezTo>
                    <a:pt x="563" y="69"/>
                    <a:pt x="563" y="46"/>
                    <a:pt x="563" y="23"/>
                  </a:cubicBezTo>
                  <a:cubicBezTo>
                    <a:pt x="560" y="23"/>
                    <a:pt x="557" y="23"/>
                    <a:pt x="555" y="23"/>
                  </a:cubicBezTo>
                  <a:cubicBezTo>
                    <a:pt x="555" y="46"/>
                    <a:pt x="555" y="69"/>
                    <a:pt x="555" y="91"/>
                  </a:cubicBezTo>
                  <a:cubicBezTo>
                    <a:pt x="558" y="91"/>
                    <a:pt x="560" y="91"/>
                    <a:pt x="563" y="91"/>
                  </a:cubicBezTo>
                  <a:close/>
                  <a:moveTo>
                    <a:pt x="246" y="92"/>
                  </a:moveTo>
                  <a:cubicBezTo>
                    <a:pt x="249" y="92"/>
                    <a:pt x="251" y="92"/>
                    <a:pt x="253" y="92"/>
                  </a:cubicBezTo>
                  <a:cubicBezTo>
                    <a:pt x="253" y="75"/>
                    <a:pt x="253" y="59"/>
                    <a:pt x="253" y="43"/>
                  </a:cubicBezTo>
                  <a:cubicBezTo>
                    <a:pt x="251" y="43"/>
                    <a:pt x="249" y="43"/>
                    <a:pt x="246" y="43"/>
                  </a:cubicBezTo>
                  <a:cubicBezTo>
                    <a:pt x="246" y="59"/>
                    <a:pt x="246" y="76"/>
                    <a:pt x="246" y="92"/>
                  </a:cubicBezTo>
                  <a:close/>
                  <a:moveTo>
                    <a:pt x="251" y="32"/>
                  </a:moveTo>
                  <a:cubicBezTo>
                    <a:pt x="252" y="30"/>
                    <a:pt x="254" y="29"/>
                    <a:pt x="255" y="27"/>
                  </a:cubicBezTo>
                  <a:cubicBezTo>
                    <a:pt x="256" y="23"/>
                    <a:pt x="253" y="21"/>
                    <a:pt x="250" y="21"/>
                  </a:cubicBezTo>
                  <a:cubicBezTo>
                    <a:pt x="247" y="21"/>
                    <a:pt x="244" y="23"/>
                    <a:pt x="245" y="26"/>
                  </a:cubicBezTo>
                  <a:cubicBezTo>
                    <a:pt x="245" y="28"/>
                    <a:pt x="247" y="30"/>
                    <a:pt x="248" y="32"/>
                  </a:cubicBezTo>
                  <a:cubicBezTo>
                    <a:pt x="249" y="32"/>
                    <a:pt x="250" y="32"/>
                    <a:pt x="251" y="32"/>
                  </a:cubicBezTo>
                  <a:close/>
                </a:path>
              </a:pathLst>
            </a:custGeom>
            <a:solidFill>
              <a:srgbClr val="FFFFFF"/>
            </a:solidFill>
            <a:ln>
              <a:noFill/>
            </a:ln>
          </p:spPr>
          <p:txBody>
            <a:bodyPr vert="horz" wrap="square" lIns="87857" tIns="43929" rIns="87857" bIns="43929" numCol="1" anchor="t" anchorCtr="0" compatLnSpc="1">
              <a:prstTxWarp prst="textNoShape">
                <a:avLst/>
              </a:prstTxWarp>
            </a:bodyPr>
            <a:lstStyle/>
            <a:p>
              <a:pPr defTabSz="896085"/>
              <a:endParaRPr lang="en-US" sz="1729">
                <a:solidFill>
                  <a:srgbClr val="505050"/>
                </a:solidFill>
              </a:endParaRPr>
            </a:p>
          </p:txBody>
        </p:sp>
      </p:grpSp>
      <p:sp>
        <p:nvSpPr>
          <p:cNvPr id="247" name="TextBox 246"/>
          <p:cNvSpPr txBox="1"/>
          <p:nvPr/>
        </p:nvSpPr>
        <p:spPr>
          <a:xfrm>
            <a:off x="10130727" y="2273673"/>
            <a:ext cx="2064977" cy="162890"/>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chemeClr val="bg1"/>
                </a:solidFill>
              </a:rPr>
              <a:t>3rd party clouds/hosting</a:t>
            </a:r>
          </a:p>
        </p:txBody>
      </p:sp>
      <p:grpSp>
        <p:nvGrpSpPr>
          <p:cNvPr id="257" name="Group 256"/>
          <p:cNvGrpSpPr/>
          <p:nvPr/>
        </p:nvGrpSpPr>
        <p:grpSpPr>
          <a:xfrm>
            <a:off x="7866497" y="1619894"/>
            <a:ext cx="694811" cy="493635"/>
            <a:chOff x="5543178" y="2749845"/>
            <a:chExt cx="1350118" cy="1163895"/>
          </a:xfrm>
        </p:grpSpPr>
        <p:sp>
          <p:nvSpPr>
            <p:cNvPr id="258" name="Isosceles Triangle 257"/>
            <p:cNvSpPr/>
            <p:nvPr/>
          </p:nvSpPr>
          <p:spPr bwMode="auto">
            <a:xfrm>
              <a:off x="5543178" y="2749845"/>
              <a:ext cx="1350118" cy="116389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259" name="Group 4"/>
            <p:cNvGrpSpPr>
              <a:grpSpLocks noChangeAspect="1"/>
            </p:cNvGrpSpPr>
            <p:nvPr/>
          </p:nvGrpSpPr>
          <p:grpSpPr bwMode="auto">
            <a:xfrm>
              <a:off x="5825237" y="3094530"/>
              <a:ext cx="783475" cy="778536"/>
              <a:chOff x="3125" y="1415"/>
              <a:chExt cx="1586" cy="1576"/>
            </a:xfrm>
            <a:solidFill>
              <a:schemeClr val="tx2"/>
            </a:solidFill>
          </p:grpSpPr>
          <p:sp>
            <p:nvSpPr>
              <p:cNvPr id="26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6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26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sp>
        <p:nvSpPr>
          <p:cNvPr id="263" name="Rectangle 262"/>
          <p:cNvSpPr>
            <a:spLocks noChangeAspect="1"/>
          </p:cNvSpPr>
          <p:nvPr/>
        </p:nvSpPr>
        <p:spPr>
          <a:xfrm>
            <a:off x="7616915" y="2121116"/>
            <a:ext cx="1314188" cy="605102"/>
          </a:xfrm>
          <a:prstGeom prst="rect">
            <a:avLst/>
          </a:prstGeom>
        </p:spPr>
        <p:txBody>
          <a:bodyPr wrap="square">
            <a:spAutoFit/>
          </a:bodyPr>
          <a:lstStyle/>
          <a:p>
            <a:pPr defTabSz="914093"/>
            <a:r>
              <a:rPr lang="en-US" sz="1960" kern="0" dirty="0">
                <a:solidFill>
                  <a:schemeClr val="bg1"/>
                </a:solidFill>
                <a:cs typeface="Arial" panose="020B0604020202020204" pitchFamily="34" charset="0"/>
              </a:rPr>
              <a:t> </a:t>
            </a:r>
            <a:r>
              <a:rPr lang="en-US" sz="1372" kern="0" dirty="0" smtClean="0">
                <a:solidFill>
                  <a:schemeClr val="bg1"/>
                </a:solidFill>
                <a:cs typeface="Arial" panose="020B0604020202020204" pitchFamily="34" charset="0"/>
              </a:rPr>
              <a:t>Microsoft </a:t>
            </a:r>
            <a:r>
              <a:rPr lang="en-US" sz="1372" kern="0" dirty="0">
                <a:solidFill>
                  <a:schemeClr val="bg1"/>
                </a:solidFill>
                <a:cs typeface="Arial" panose="020B0604020202020204" pitchFamily="34" charset="0"/>
              </a:rPr>
              <a:t>Azure AD</a:t>
            </a:r>
            <a:endParaRPr lang="en-US" sz="1372" dirty="0">
              <a:solidFill>
                <a:schemeClr val="bg1"/>
              </a:solidFill>
            </a:endParaRPr>
          </a:p>
        </p:txBody>
      </p:sp>
      <p:grpSp>
        <p:nvGrpSpPr>
          <p:cNvPr id="265" name="Group 264"/>
          <p:cNvGrpSpPr>
            <a:grpSpLocks noChangeAspect="1"/>
          </p:cNvGrpSpPr>
          <p:nvPr/>
        </p:nvGrpSpPr>
        <p:grpSpPr>
          <a:xfrm>
            <a:off x="5301003" y="5088576"/>
            <a:ext cx="3906065" cy="1701487"/>
            <a:chOff x="820718" y="2356195"/>
            <a:chExt cx="4727050" cy="1811787"/>
          </a:xfrm>
        </p:grpSpPr>
        <p:sp>
          <p:nvSpPr>
            <p:cNvPr id="296" name="Rectangle 295"/>
            <p:cNvSpPr/>
            <p:nvPr/>
          </p:nvSpPr>
          <p:spPr bwMode="auto">
            <a:xfrm>
              <a:off x="3154240" y="2356195"/>
              <a:ext cx="2393528" cy="1447846"/>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nvGrpSpPr>
            <p:cNvPr id="267" name="Group 3"/>
            <p:cNvGrpSpPr>
              <a:grpSpLocks noChangeAspect="1"/>
            </p:cNvGrpSpPr>
            <p:nvPr/>
          </p:nvGrpSpPr>
          <p:grpSpPr>
            <a:xfrm>
              <a:off x="820718" y="2771308"/>
              <a:ext cx="1663723" cy="1396674"/>
              <a:chOff x="5168302" y="3917505"/>
              <a:chExt cx="2195536" cy="1843122"/>
            </a:xfrm>
          </p:grpSpPr>
          <p:sp>
            <p:nvSpPr>
              <p:cNvPr id="268" name="Round Same Side Corner Rectangle 4"/>
              <p:cNvSpPr/>
              <p:nvPr>
                <p:custDataLst>
                  <p:tags r:id="rId1"/>
                </p:custDataLst>
              </p:nvPr>
            </p:nvSpPr>
            <p:spPr bwMode="auto">
              <a:xfrm rot="10800000">
                <a:off x="5168302" y="3917505"/>
                <a:ext cx="2195536" cy="1843122"/>
              </a:xfrm>
              <a:prstGeom prst="round2SameRect">
                <a:avLst>
                  <a:gd name="adj1" fmla="val 0"/>
                  <a:gd name="adj2" fmla="val 0"/>
                </a:avLst>
              </a:prstGeom>
              <a:noFill/>
              <a:ln w="19050" cap="flat" cmpd="sng" algn="ctr">
                <a:noFill/>
                <a:prstDash val="solid"/>
                <a:headEnd type="none" w="med" len="med"/>
                <a:tailEnd type="none" w="med" len="med"/>
              </a:ln>
              <a:effectLst/>
            </p:spPr>
            <p:txBody>
              <a:bodyPr vert="horz" wrap="square" lIns="111841" tIns="55919" rIns="111841" bIns="55919" numCol="1" rtlCol="0" anchor="ctr" anchorCtr="0" compatLnSpc="1">
                <a:prstTxWarp prst="textNoShape">
                  <a:avLst/>
                </a:prstTxWarp>
              </a:bodyPr>
              <a:lstStyle/>
              <a:p>
                <a:pPr algn="ctr" defTabSz="1118033" fontAlgn="base">
                  <a:spcBef>
                    <a:spcPct val="0"/>
                  </a:spcBef>
                  <a:spcAft>
                    <a:spcPct val="0"/>
                  </a:spcAft>
                  <a:defRPr/>
                </a:pPr>
                <a:endParaRPr lang="en-US" sz="2752" kern="0" dirty="0">
                  <a:solidFill>
                    <a:srgbClr val="505050"/>
                  </a:solidFill>
                </a:endParaRPr>
              </a:p>
            </p:txBody>
          </p:sp>
          <p:grpSp>
            <p:nvGrpSpPr>
              <p:cNvPr id="270" name="Group 8"/>
              <p:cNvGrpSpPr/>
              <p:nvPr/>
            </p:nvGrpSpPr>
            <p:grpSpPr>
              <a:xfrm>
                <a:off x="6132427" y="4348831"/>
                <a:ext cx="248013" cy="405722"/>
                <a:chOff x="2206989" y="4938392"/>
                <a:chExt cx="231983" cy="399928"/>
              </a:xfrm>
            </p:grpSpPr>
            <p:sp>
              <p:nvSpPr>
                <p:cNvPr id="283" name="Arc 26"/>
                <p:cNvSpPr/>
                <p:nvPr/>
              </p:nvSpPr>
              <p:spPr>
                <a:xfrm rot="5012506">
                  <a:off x="2200463"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505050"/>
                    </a:solidFill>
                  </a:endParaRPr>
                </a:p>
              </p:txBody>
            </p:sp>
            <p:sp>
              <p:nvSpPr>
                <p:cNvPr id="284" name="Arc 29"/>
                <p:cNvSpPr/>
                <p:nvPr/>
              </p:nvSpPr>
              <p:spPr>
                <a:xfrm rot="16587494" flipH="1">
                  <a:off x="2252986"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505050"/>
                    </a:solidFill>
                  </a:endParaRPr>
                </a:p>
              </p:txBody>
            </p:sp>
            <p:sp>
              <p:nvSpPr>
                <p:cNvPr id="285" name="Arc 30"/>
                <p:cNvSpPr/>
                <p:nvPr/>
              </p:nvSpPr>
              <p:spPr>
                <a:xfrm rot="7395384">
                  <a:off x="2218960" y="4926421"/>
                  <a:ext cx="150756" cy="174698"/>
                </a:xfrm>
                <a:prstGeom prst="arc">
                  <a:avLst>
                    <a:gd name="adj1" fmla="val 16200000"/>
                    <a:gd name="adj2" fmla="val 21459126"/>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505050"/>
                    </a:solidFill>
                  </a:endParaRPr>
                </a:p>
              </p:txBody>
            </p:sp>
            <p:cxnSp>
              <p:nvCxnSpPr>
                <p:cNvPr id="286" name="Straight Connector 33"/>
                <p:cNvCxnSpPr/>
                <p:nvPr/>
              </p:nvCxnSpPr>
              <p:spPr>
                <a:xfrm>
                  <a:off x="2247429" y="5077335"/>
                  <a:ext cx="0" cy="239757"/>
                </a:xfrm>
                <a:prstGeom prst="line">
                  <a:avLst/>
                </a:prstGeom>
                <a:noFill/>
                <a:ln w="9525" cap="flat" cmpd="sng" algn="ctr">
                  <a:noFill/>
                  <a:prstDash val="solid"/>
                </a:ln>
                <a:effectLst/>
              </p:spPr>
            </p:cxnSp>
            <p:cxnSp>
              <p:nvCxnSpPr>
                <p:cNvPr id="288" name="Straight Connector 36"/>
                <p:cNvCxnSpPr/>
                <p:nvPr/>
              </p:nvCxnSpPr>
              <p:spPr>
                <a:xfrm>
                  <a:off x="2396995" y="5077355"/>
                  <a:ext cx="0" cy="239755"/>
                </a:xfrm>
                <a:prstGeom prst="line">
                  <a:avLst/>
                </a:prstGeom>
                <a:noFill/>
                <a:ln w="9525" cap="flat" cmpd="sng" algn="ctr">
                  <a:noFill/>
                  <a:prstDash val="solid"/>
                </a:ln>
                <a:effectLst/>
              </p:spPr>
            </p:cxnSp>
          </p:grpSp>
        </p:grpSp>
      </p:grpSp>
      <p:sp>
        <p:nvSpPr>
          <p:cNvPr id="311" name="Freeform 310"/>
          <p:cNvSpPr/>
          <p:nvPr/>
        </p:nvSpPr>
        <p:spPr bwMode="auto">
          <a:xfrm rot="19083974">
            <a:off x="6751330" y="3091228"/>
            <a:ext cx="1389788" cy="1488555"/>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lumMod val="40000"/>
                <a:lumOff val="60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EFEFEF"/>
              </a:solidFill>
            </a:endParaRPr>
          </a:p>
        </p:txBody>
      </p:sp>
      <p:grpSp>
        <p:nvGrpSpPr>
          <p:cNvPr id="314" name="Group 313"/>
          <p:cNvGrpSpPr/>
          <p:nvPr/>
        </p:nvGrpSpPr>
        <p:grpSpPr>
          <a:xfrm>
            <a:off x="7684433" y="5245942"/>
            <a:ext cx="1727951" cy="1119424"/>
            <a:chOff x="4362450" y="3817938"/>
            <a:chExt cx="4495800" cy="2544763"/>
          </a:xfrm>
        </p:grpSpPr>
        <p:sp>
          <p:nvSpPr>
            <p:cNvPr id="315" name="Freeform 102"/>
            <p:cNvSpPr>
              <a:spLocks/>
            </p:cNvSpPr>
            <p:nvPr/>
          </p:nvSpPr>
          <p:spPr bwMode="auto">
            <a:xfrm>
              <a:off x="5302250"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16" name="Freeform 103"/>
            <p:cNvSpPr>
              <a:spLocks/>
            </p:cNvSpPr>
            <p:nvPr/>
          </p:nvSpPr>
          <p:spPr bwMode="auto">
            <a:xfrm>
              <a:off x="6078537"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17" name="Rectangle 105"/>
            <p:cNvSpPr>
              <a:spLocks noChangeArrowheads="1"/>
            </p:cNvSpPr>
            <p:nvPr/>
          </p:nvSpPr>
          <p:spPr bwMode="auto">
            <a:xfrm>
              <a:off x="4362450" y="4679951"/>
              <a:ext cx="1336675" cy="1682750"/>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18" name="Rectangle 107"/>
            <p:cNvSpPr>
              <a:spLocks noChangeArrowheads="1"/>
            </p:cNvSpPr>
            <p:nvPr/>
          </p:nvSpPr>
          <p:spPr bwMode="auto">
            <a:xfrm>
              <a:off x="4486275" y="4830763"/>
              <a:ext cx="173038" cy="17938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19" name="Rectangle 108"/>
            <p:cNvSpPr>
              <a:spLocks noChangeArrowheads="1"/>
            </p:cNvSpPr>
            <p:nvPr/>
          </p:nvSpPr>
          <p:spPr bwMode="auto">
            <a:xfrm>
              <a:off x="4486275" y="4830763"/>
              <a:ext cx="173038" cy="8890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0" name="Rectangle 109"/>
            <p:cNvSpPr>
              <a:spLocks noChangeArrowheads="1"/>
            </p:cNvSpPr>
            <p:nvPr/>
          </p:nvSpPr>
          <p:spPr bwMode="auto">
            <a:xfrm>
              <a:off x="4787900" y="4830763"/>
              <a:ext cx="173038" cy="179388"/>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1" name="Rectangle 110"/>
            <p:cNvSpPr>
              <a:spLocks noChangeArrowheads="1"/>
            </p:cNvSpPr>
            <p:nvPr/>
          </p:nvSpPr>
          <p:spPr bwMode="auto">
            <a:xfrm>
              <a:off x="5089525" y="4830763"/>
              <a:ext cx="179388" cy="17938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2" name="Rectangle 111"/>
            <p:cNvSpPr>
              <a:spLocks noChangeArrowheads="1"/>
            </p:cNvSpPr>
            <p:nvPr/>
          </p:nvSpPr>
          <p:spPr bwMode="auto">
            <a:xfrm>
              <a:off x="4787900" y="6021388"/>
              <a:ext cx="173038" cy="341313"/>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3" name="Rectangle 112"/>
            <p:cNvSpPr>
              <a:spLocks noChangeArrowheads="1"/>
            </p:cNvSpPr>
            <p:nvPr/>
          </p:nvSpPr>
          <p:spPr bwMode="auto">
            <a:xfrm>
              <a:off x="5089525" y="6021388"/>
              <a:ext cx="179388" cy="341313"/>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4" name="Rectangle 113"/>
            <p:cNvSpPr>
              <a:spLocks noChangeArrowheads="1"/>
            </p:cNvSpPr>
            <p:nvPr/>
          </p:nvSpPr>
          <p:spPr bwMode="auto">
            <a:xfrm>
              <a:off x="5397500" y="4830763"/>
              <a:ext cx="173038" cy="179388"/>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5" name="Rectangle 114"/>
            <p:cNvSpPr>
              <a:spLocks noChangeArrowheads="1"/>
            </p:cNvSpPr>
            <p:nvPr/>
          </p:nvSpPr>
          <p:spPr bwMode="auto">
            <a:xfrm>
              <a:off x="4486275" y="5132388"/>
              <a:ext cx="173038" cy="17938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6" name="Rectangle 115"/>
            <p:cNvSpPr>
              <a:spLocks noChangeArrowheads="1"/>
            </p:cNvSpPr>
            <p:nvPr/>
          </p:nvSpPr>
          <p:spPr bwMode="auto">
            <a:xfrm>
              <a:off x="4787900" y="5132388"/>
              <a:ext cx="173038" cy="179388"/>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7" name="Rectangle 116"/>
            <p:cNvSpPr>
              <a:spLocks noChangeArrowheads="1"/>
            </p:cNvSpPr>
            <p:nvPr/>
          </p:nvSpPr>
          <p:spPr bwMode="auto">
            <a:xfrm>
              <a:off x="5089525" y="5132388"/>
              <a:ext cx="179388" cy="179388"/>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8" name="Rectangle 117"/>
            <p:cNvSpPr>
              <a:spLocks noChangeArrowheads="1"/>
            </p:cNvSpPr>
            <p:nvPr/>
          </p:nvSpPr>
          <p:spPr bwMode="auto">
            <a:xfrm>
              <a:off x="5397500" y="5132388"/>
              <a:ext cx="173038" cy="17938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9" name="Rectangle 118"/>
            <p:cNvSpPr>
              <a:spLocks noChangeArrowheads="1"/>
            </p:cNvSpPr>
            <p:nvPr/>
          </p:nvSpPr>
          <p:spPr bwMode="auto">
            <a:xfrm>
              <a:off x="4486275" y="5440363"/>
              <a:ext cx="173038" cy="17303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0" name="Rectangle 119"/>
            <p:cNvSpPr>
              <a:spLocks noChangeArrowheads="1"/>
            </p:cNvSpPr>
            <p:nvPr/>
          </p:nvSpPr>
          <p:spPr bwMode="auto">
            <a:xfrm>
              <a:off x="4787900" y="5440363"/>
              <a:ext cx="173038" cy="17303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1" name="Rectangle 120"/>
            <p:cNvSpPr>
              <a:spLocks noChangeArrowheads="1"/>
            </p:cNvSpPr>
            <p:nvPr/>
          </p:nvSpPr>
          <p:spPr bwMode="auto">
            <a:xfrm>
              <a:off x="5089525" y="5440363"/>
              <a:ext cx="179388" cy="173038"/>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2" name="Rectangle 121"/>
            <p:cNvSpPr>
              <a:spLocks noChangeArrowheads="1"/>
            </p:cNvSpPr>
            <p:nvPr/>
          </p:nvSpPr>
          <p:spPr bwMode="auto">
            <a:xfrm>
              <a:off x="5397500" y="5440363"/>
              <a:ext cx="173038" cy="17303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3" name="Rectangle 122"/>
            <p:cNvSpPr>
              <a:spLocks noChangeArrowheads="1"/>
            </p:cNvSpPr>
            <p:nvPr/>
          </p:nvSpPr>
          <p:spPr bwMode="auto">
            <a:xfrm>
              <a:off x="4486275" y="5741988"/>
              <a:ext cx="173038" cy="173038"/>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4" name="Rectangle 123"/>
            <p:cNvSpPr>
              <a:spLocks noChangeArrowheads="1"/>
            </p:cNvSpPr>
            <p:nvPr/>
          </p:nvSpPr>
          <p:spPr bwMode="auto">
            <a:xfrm>
              <a:off x="4787900" y="5741988"/>
              <a:ext cx="173038" cy="17303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5" name="Rectangle 124"/>
            <p:cNvSpPr>
              <a:spLocks noChangeArrowheads="1"/>
            </p:cNvSpPr>
            <p:nvPr/>
          </p:nvSpPr>
          <p:spPr bwMode="auto">
            <a:xfrm>
              <a:off x="5089525" y="5741988"/>
              <a:ext cx="179388" cy="17303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6" name="Rectangle 125"/>
            <p:cNvSpPr>
              <a:spLocks noChangeArrowheads="1"/>
            </p:cNvSpPr>
            <p:nvPr/>
          </p:nvSpPr>
          <p:spPr bwMode="auto">
            <a:xfrm>
              <a:off x="5397500" y="5741988"/>
              <a:ext cx="173038" cy="173038"/>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7" name="Rectangle 126"/>
            <p:cNvSpPr>
              <a:spLocks noChangeArrowheads="1"/>
            </p:cNvSpPr>
            <p:nvPr/>
          </p:nvSpPr>
          <p:spPr bwMode="auto">
            <a:xfrm>
              <a:off x="4486275" y="5440363"/>
              <a:ext cx="173038" cy="84138"/>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8" name="Rectangle 127"/>
            <p:cNvSpPr>
              <a:spLocks noChangeArrowheads="1"/>
            </p:cNvSpPr>
            <p:nvPr/>
          </p:nvSpPr>
          <p:spPr bwMode="auto">
            <a:xfrm>
              <a:off x="5397500" y="5440363"/>
              <a:ext cx="173038" cy="84138"/>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39" name="Rectangle 128"/>
            <p:cNvSpPr>
              <a:spLocks noChangeArrowheads="1"/>
            </p:cNvSpPr>
            <p:nvPr/>
          </p:nvSpPr>
          <p:spPr bwMode="auto">
            <a:xfrm>
              <a:off x="5397500" y="5132388"/>
              <a:ext cx="173038" cy="8890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0" name="Rectangle 136"/>
            <p:cNvSpPr>
              <a:spLocks noChangeArrowheads="1"/>
            </p:cNvSpPr>
            <p:nvPr/>
          </p:nvSpPr>
          <p:spPr bwMode="auto">
            <a:xfrm>
              <a:off x="4960937" y="4416426"/>
              <a:ext cx="520700" cy="212725"/>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1" name="Rectangle 137"/>
            <p:cNvSpPr>
              <a:spLocks noChangeArrowheads="1"/>
            </p:cNvSpPr>
            <p:nvPr/>
          </p:nvSpPr>
          <p:spPr bwMode="auto">
            <a:xfrm>
              <a:off x="7639050" y="5294313"/>
              <a:ext cx="1219200" cy="1068388"/>
            </a:xfrm>
            <a:prstGeom prst="rect">
              <a:avLst/>
            </a:prstGeom>
            <a:solidFill>
              <a:srgbClr val="009E4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2" name="Rectangle 138"/>
            <p:cNvSpPr>
              <a:spLocks noChangeArrowheads="1"/>
            </p:cNvSpPr>
            <p:nvPr/>
          </p:nvSpPr>
          <p:spPr bwMode="auto">
            <a:xfrm>
              <a:off x="7572375" y="5245101"/>
              <a:ext cx="1285875" cy="49213"/>
            </a:xfrm>
            <a:prstGeom prst="rect">
              <a:avLst/>
            </a:prstGeom>
            <a:solidFill>
              <a:srgbClr val="0072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3" name="Rectangle 139"/>
            <p:cNvSpPr>
              <a:spLocks noChangeArrowheads="1"/>
            </p:cNvSpPr>
            <p:nvPr/>
          </p:nvSpPr>
          <p:spPr bwMode="auto">
            <a:xfrm>
              <a:off x="8064500" y="6021388"/>
              <a:ext cx="177800" cy="341313"/>
            </a:xfrm>
            <a:prstGeom prst="rect">
              <a:avLst/>
            </a:prstGeom>
            <a:solidFill>
              <a:srgbClr val="0072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4" name="Rectangle 140"/>
            <p:cNvSpPr>
              <a:spLocks noChangeArrowheads="1"/>
            </p:cNvSpPr>
            <p:nvPr/>
          </p:nvSpPr>
          <p:spPr bwMode="auto">
            <a:xfrm>
              <a:off x="8366125" y="6021388"/>
              <a:ext cx="177800" cy="341313"/>
            </a:xfrm>
            <a:prstGeom prst="rect">
              <a:avLst/>
            </a:prstGeom>
            <a:solidFill>
              <a:srgbClr val="0072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5" name="Rectangle 141"/>
            <p:cNvSpPr>
              <a:spLocks noChangeArrowheads="1"/>
            </p:cNvSpPr>
            <p:nvPr/>
          </p:nvSpPr>
          <p:spPr bwMode="auto">
            <a:xfrm>
              <a:off x="7761287" y="5440363"/>
              <a:ext cx="174625" cy="17303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6" name="Rectangle 142"/>
            <p:cNvSpPr>
              <a:spLocks noChangeArrowheads="1"/>
            </p:cNvSpPr>
            <p:nvPr/>
          </p:nvSpPr>
          <p:spPr bwMode="auto">
            <a:xfrm>
              <a:off x="8064500" y="5440363"/>
              <a:ext cx="177800" cy="17303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7" name="Rectangle 143"/>
            <p:cNvSpPr>
              <a:spLocks noChangeArrowheads="1"/>
            </p:cNvSpPr>
            <p:nvPr/>
          </p:nvSpPr>
          <p:spPr bwMode="auto">
            <a:xfrm>
              <a:off x="8366125" y="5440363"/>
              <a:ext cx="177800" cy="173038"/>
            </a:xfrm>
            <a:prstGeom prst="rect">
              <a:avLst/>
            </a:prstGeom>
            <a:solidFill>
              <a:srgbClr val="0072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8" name="Rectangle 144"/>
            <p:cNvSpPr>
              <a:spLocks noChangeArrowheads="1"/>
            </p:cNvSpPr>
            <p:nvPr/>
          </p:nvSpPr>
          <p:spPr bwMode="auto">
            <a:xfrm>
              <a:off x="8672512" y="5440363"/>
              <a:ext cx="174625" cy="17303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9" name="Rectangle 145"/>
            <p:cNvSpPr>
              <a:spLocks noChangeArrowheads="1"/>
            </p:cNvSpPr>
            <p:nvPr/>
          </p:nvSpPr>
          <p:spPr bwMode="auto">
            <a:xfrm>
              <a:off x="7761287" y="5741988"/>
              <a:ext cx="174625" cy="173038"/>
            </a:xfrm>
            <a:prstGeom prst="rect">
              <a:avLst/>
            </a:prstGeom>
            <a:solidFill>
              <a:srgbClr val="0072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0" name="Rectangle 146"/>
            <p:cNvSpPr>
              <a:spLocks noChangeArrowheads="1"/>
            </p:cNvSpPr>
            <p:nvPr/>
          </p:nvSpPr>
          <p:spPr bwMode="auto">
            <a:xfrm>
              <a:off x="8064500" y="5741988"/>
              <a:ext cx="177800" cy="17303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1" name="Rectangle 147"/>
            <p:cNvSpPr>
              <a:spLocks noChangeArrowheads="1"/>
            </p:cNvSpPr>
            <p:nvPr/>
          </p:nvSpPr>
          <p:spPr bwMode="auto">
            <a:xfrm>
              <a:off x="8366125" y="5741988"/>
              <a:ext cx="177800" cy="17303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2" name="Rectangle 148"/>
            <p:cNvSpPr>
              <a:spLocks noChangeArrowheads="1"/>
            </p:cNvSpPr>
            <p:nvPr/>
          </p:nvSpPr>
          <p:spPr bwMode="auto">
            <a:xfrm>
              <a:off x="8672512" y="5741988"/>
              <a:ext cx="174625" cy="173038"/>
            </a:xfrm>
            <a:prstGeom prst="rect">
              <a:avLst/>
            </a:prstGeom>
            <a:solidFill>
              <a:srgbClr val="0072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3" name="Rectangle 149"/>
            <p:cNvSpPr>
              <a:spLocks noChangeArrowheads="1"/>
            </p:cNvSpPr>
            <p:nvPr/>
          </p:nvSpPr>
          <p:spPr bwMode="auto">
            <a:xfrm>
              <a:off x="7761287" y="5440363"/>
              <a:ext cx="174625" cy="84138"/>
            </a:xfrm>
            <a:prstGeom prst="rect">
              <a:avLst/>
            </a:prstGeom>
            <a:solidFill>
              <a:srgbClr val="0072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4" name="Rectangle 150"/>
            <p:cNvSpPr>
              <a:spLocks noChangeArrowheads="1"/>
            </p:cNvSpPr>
            <p:nvPr/>
          </p:nvSpPr>
          <p:spPr bwMode="auto">
            <a:xfrm>
              <a:off x="8672512" y="5440363"/>
              <a:ext cx="174625" cy="84138"/>
            </a:xfrm>
            <a:prstGeom prst="rect">
              <a:avLst/>
            </a:prstGeom>
            <a:solidFill>
              <a:srgbClr val="0072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5" name="Rectangle 151"/>
            <p:cNvSpPr>
              <a:spLocks noChangeArrowheads="1"/>
            </p:cNvSpPr>
            <p:nvPr/>
          </p:nvSpPr>
          <p:spPr bwMode="auto">
            <a:xfrm>
              <a:off x="8242300" y="5032376"/>
              <a:ext cx="514350" cy="212725"/>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6" name="Rectangle 152"/>
            <p:cNvSpPr>
              <a:spLocks noChangeArrowheads="1"/>
            </p:cNvSpPr>
            <p:nvPr/>
          </p:nvSpPr>
          <p:spPr bwMode="auto">
            <a:xfrm>
              <a:off x="6000750" y="4079876"/>
              <a:ext cx="1336675" cy="228282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7" name="Rectangle 153"/>
            <p:cNvSpPr>
              <a:spLocks noChangeArrowheads="1"/>
            </p:cNvSpPr>
            <p:nvPr/>
          </p:nvSpPr>
          <p:spPr bwMode="auto">
            <a:xfrm>
              <a:off x="5934075" y="4024313"/>
              <a:ext cx="1470025" cy="55563"/>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8" name="Rectangle 154"/>
            <p:cNvSpPr>
              <a:spLocks noChangeArrowheads="1"/>
            </p:cNvSpPr>
            <p:nvPr/>
          </p:nvSpPr>
          <p:spPr bwMode="auto">
            <a:xfrm>
              <a:off x="6124575" y="4830763"/>
              <a:ext cx="173038" cy="17938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59" name="Rectangle 155"/>
            <p:cNvSpPr>
              <a:spLocks noChangeArrowheads="1"/>
            </p:cNvSpPr>
            <p:nvPr/>
          </p:nvSpPr>
          <p:spPr bwMode="auto">
            <a:xfrm>
              <a:off x="6124575" y="4830763"/>
              <a:ext cx="173038" cy="8890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0" name="Rectangle 156"/>
            <p:cNvSpPr>
              <a:spLocks noChangeArrowheads="1"/>
            </p:cNvSpPr>
            <p:nvPr/>
          </p:nvSpPr>
          <p:spPr bwMode="auto">
            <a:xfrm>
              <a:off x="6426200" y="4830763"/>
              <a:ext cx="173038" cy="17938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1" name="Rectangle 157"/>
            <p:cNvSpPr>
              <a:spLocks noChangeArrowheads="1"/>
            </p:cNvSpPr>
            <p:nvPr/>
          </p:nvSpPr>
          <p:spPr bwMode="auto">
            <a:xfrm>
              <a:off x="6727825" y="4830763"/>
              <a:ext cx="179388" cy="17938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2" name="Rectangle 158"/>
            <p:cNvSpPr>
              <a:spLocks noChangeArrowheads="1"/>
            </p:cNvSpPr>
            <p:nvPr/>
          </p:nvSpPr>
          <p:spPr bwMode="auto">
            <a:xfrm>
              <a:off x="6426200" y="6021388"/>
              <a:ext cx="173038" cy="341313"/>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3" name="Rectangle 159"/>
            <p:cNvSpPr>
              <a:spLocks noChangeArrowheads="1"/>
            </p:cNvSpPr>
            <p:nvPr/>
          </p:nvSpPr>
          <p:spPr bwMode="auto">
            <a:xfrm>
              <a:off x="6727825" y="6021388"/>
              <a:ext cx="179388" cy="341313"/>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4" name="Rectangle 160"/>
            <p:cNvSpPr>
              <a:spLocks noChangeArrowheads="1"/>
            </p:cNvSpPr>
            <p:nvPr/>
          </p:nvSpPr>
          <p:spPr bwMode="auto">
            <a:xfrm>
              <a:off x="7035800" y="4830763"/>
              <a:ext cx="173038" cy="17938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5" name="Rectangle 161"/>
            <p:cNvSpPr>
              <a:spLocks noChangeArrowheads="1"/>
            </p:cNvSpPr>
            <p:nvPr/>
          </p:nvSpPr>
          <p:spPr bwMode="auto">
            <a:xfrm>
              <a:off x="6124575" y="5132388"/>
              <a:ext cx="173038" cy="17938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6" name="Rectangle 162"/>
            <p:cNvSpPr>
              <a:spLocks noChangeArrowheads="1"/>
            </p:cNvSpPr>
            <p:nvPr/>
          </p:nvSpPr>
          <p:spPr bwMode="auto">
            <a:xfrm>
              <a:off x="6426200" y="5132388"/>
              <a:ext cx="173038" cy="17938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7" name="Rectangle 163"/>
            <p:cNvSpPr>
              <a:spLocks noChangeArrowheads="1"/>
            </p:cNvSpPr>
            <p:nvPr/>
          </p:nvSpPr>
          <p:spPr bwMode="auto">
            <a:xfrm>
              <a:off x="6727825" y="5132388"/>
              <a:ext cx="179388" cy="17938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8" name="Rectangle 164"/>
            <p:cNvSpPr>
              <a:spLocks noChangeArrowheads="1"/>
            </p:cNvSpPr>
            <p:nvPr/>
          </p:nvSpPr>
          <p:spPr bwMode="auto">
            <a:xfrm>
              <a:off x="7035800" y="5132388"/>
              <a:ext cx="173038" cy="17938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9" name="Rectangle 165"/>
            <p:cNvSpPr>
              <a:spLocks noChangeArrowheads="1"/>
            </p:cNvSpPr>
            <p:nvPr/>
          </p:nvSpPr>
          <p:spPr bwMode="auto">
            <a:xfrm>
              <a:off x="6124575" y="5440363"/>
              <a:ext cx="173038" cy="17303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0" name="Rectangle 166"/>
            <p:cNvSpPr>
              <a:spLocks noChangeArrowheads="1"/>
            </p:cNvSpPr>
            <p:nvPr/>
          </p:nvSpPr>
          <p:spPr bwMode="auto">
            <a:xfrm>
              <a:off x="6426200" y="5440363"/>
              <a:ext cx="173038" cy="17303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1" name="Rectangle 167"/>
            <p:cNvSpPr>
              <a:spLocks noChangeArrowheads="1"/>
            </p:cNvSpPr>
            <p:nvPr/>
          </p:nvSpPr>
          <p:spPr bwMode="auto">
            <a:xfrm>
              <a:off x="6727825" y="5440363"/>
              <a:ext cx="179388" cy="17303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2" name="Rectangle 168"/>
            <p:cNvSpPr>
              <a:spLocks noChangeArrowheads="1"/>
            </p:cNvSpPr>
            <p:nvPr/>
          </p:nvSpPr>
          <p:spPr bwMode="auto">
            <a:xfrm>
              <a:off x="7035800" y="5440363"/>
              <a:ext cx="173038" cy="17303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3" name="Rectangle 169"/>
            <p:cNvSpPr>
              <a:spLocks noChangeArrowheads="1"/>
            </p:cNvSpPr>
            <p:nvPr/>
          </p:nvSpPr>
          <p:spPr bwMode="auto">
            <a:xfrm>
              <a:off x="6124575" y="5741988"/>
              <a:ext cx="173038" cy="17303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4" name="Rectangle 170"/>
            <p:cNvSpPr>
              <a:spLocks noChangeArrowheads="1"/>
            </p:cNvSpPr>
            <p:nvPr/>
          </p:nvSpPr>
          <p:spPr bwMode="auto">
            <a:xfrm>
              <a:off x="6426200" y="5741988"/>
              <a:ext cx="173038" cy="17303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5" name="Rectangle 171"/>
            <p:cNvSpPr>
              <a:spLocks noChangeArrowheads="1"/>
            </p:cNvSpPr>
            <p:nvPr/>
          </p:nvSpPr>
          <p:spPr bwMode="auto">
            <a:xfrm>
              <a:off x="6727825" y="5741988"/>
              <a:ext cx="179388" cy="17303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6" name="Rectangle 172"/>
            <p:cNvSpPr>
              <a:spLocks noChangeArrowheads="1"/>
            </p:cNvSpPr>
            <p:nvPr/>
          </p:nvSpPr>
          <p:spPr bwMode="auto">
            <a:xfrm>
              <a:off x="7035800" y="5741988"/>
              <a:ext cx="173038" cy="17303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7" name="Rectangle 173"/>
            <p:cNvSpPr>
              <a:spLocks noChangeArrowheads="1"/>
            </p:cNvSpPr>
            <p:nvPr/>
          </p:nvSpPr>
          <p:spPr bwMode="auto">
            <a:xfrm>
              <a:off x="6124575" y="5440363"/>
              <a:ext cx="173038" cy="8413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8" name="Rectangle 174"/>
            <p:cNvSpPr>
              <a:spLocks noChangeArrowheads="1"/>
            </p:cNvSpPr>
            <p:nvPr/>
          </p:nvSpPr>
          <p:spPr bwMode="auto">
            <a:xfrm>
              <a:off x="7035800" y="5440363"/>
              <a:ext cx="173038" cy="8413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79" name="Rectangle 175"/>
            <p:cNvSpPr>
              <a:spLocks noChangeArrowheads="1"/>
            </p:cNvSpPr>
            <p:nvPr/>
          </p:nvSpPr>
          <p:spPr bwMode="auto">
            <a:xfrm>
              <a:off x="7035800" y="5132388"/>
              <a:ext cx="173038" cy="8890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0" name="Rectangle 176"/>
            <p:cNvSpPr>
              <a:spLocks noChangeArrowheads="1"/>
            </p:cNvSpPr>
            <p:nvPr/>
          </p:nvSpPr>
          <p:spPr bwMode="auto">
            <a:xfrm>
              <a:off x="6124575" y="4225926"/>
              <a:ext cx="173038" cy="17303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1" name="Rectangle 177"/>
            <p:cNvSpPr>
              <a:spLocks noChangeArrowheads="1"/>
            </p:cNvSpPr>
            <p:nvPr/>
          </p:nvSpPr>
          <p:spPr bwMode="auto">
            <a:xfrm>
              <a:off x="6124575" y="4225926"/>
              <a:ext cx="173038" cy="9048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2" name="Rectangle 178"/>
            <p:cNvSpPr>
              <a:spLocks noChangeArrowheads="1"/>
            </p:cNvSpPr>
            <p:nvPr/>
          </p:nvSpPr>
          <p:spPr bwMode="auto">
            <a:xfrm>
              <a:off x="6426200" y="4225926"/>
              <a:ext cx="173038" cy="17303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3" name="Rectangle 179"/>
            <p:cNvSpPr>
              <a:spLocks noChangeArrowheads="1"/>
            </p:cNvSpPr>
            <p:nvPr/>
          </p:nvSpPr>
          <p:spPr bwMode="auto">
            <a:xfrm>
              <a:off x="6727825" y="4225926"/>
              <a:ext cx="179388" cy="17303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4" name="Rectangle 180"/>
            <p:cNvSpPr>
              <a:spLocks noChangeArrowheads="1"/>
            </p:cNvSpPr>
            <p:nvPr/>
          </p:nvSpPr>
          <p:spPr bwMode="auto">
            <a:xfrm>
              <a:off x="7035800" y="4225926"/>
              <a:ext cx="173038" cy="17303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5" name="Rectangle 181"/>
            <p:cNvSpPr>
              <a:spLocks noChangeArrowheads="1"/>
            </p:cNvSpPr>
            <p:nvPr/>
          </p:nvSpPr>
          <p:spPr bwMode="auto">
            <a:xfrm>
              <a:off x="6124575" y="4527551"/>
              <a:ext cx="173038" cy="174625"/>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6" name="Rectangle 182"/>
            <p:cNvSpPr>
              <a:spLocks noChangeArrowheads="1"/>
            </p:cNvSpPr>
            <p:nvPr/>
          </p:nvSpPr>
          <p:spPr bwMode="auto">
            <a:xfrm>
              <a:off x="6426200" y="4527551"/>
              <a:ext cx="173038" cy="174625"/>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7" name="Rectangle 183"/>
            <p:cNvSpPr>
              <a:spLocks noChangeArrowheads="1"/>
            </p:cNvSpPr>
            <p:nvPr/>
          </p:nvSpPr>
          <p:spPr bwMode="auto">
            <a:xfrm>
              <a:off x="6727825" y="4527551"/>
              <a:ext cx="179388" cy="174625"/>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8" name="Rectangle 184"/>
            <p:cNvSpPr>
              <a:spLocks noChangeArrowheads="1"/>
            </p:cNvSpPr>
            <p:nvPr/>
          </p:nvSpPr>
          <p:spPr bwMode="auto">
            <a:xfrm>
              <a:off x="7035800" y="4527551"/>
              <a:ext cx="173038" cy="174625"/>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89" name="Rectangle 185"/>
            <p:cNvSpPr>
              <a:spLocks noChangeArrowheads="1"/>
            </p:cNvSpPr>
            <p:nvPr/>
          </p:nvSpPr>
          <p:spPr bwMode="auto">
            <a:xfrm>
              <a:off x="7035800" y="4527551"/>
              <a:ext cx="173038" cy="9048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0" name="Rectangle 186"/>
            <p:cNvSpPr>
              <a:spLocks noChangeArrowheads="1"/>
            </p:cNvSpPr>
            <p:nvPr/>
          </p:nvSpPr>
          <p:spPr bwMode="auto">
            <a:xfrm>
              <a:off x="6218237" y="3817938"/>
              <a:ext cx="163513" cy="206375"/>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1" name="Rectangle 187"/>
            <p:cNvSpPr>
              <a:spLocks noChangeArrowheads="1"/>
            </p:cNvSpPr>
            <p:nvPr/>
          </p:nvSpPr>
          <p:spPr bwMode="auto">
            <a:xfrm>
              <a:off x="6437312" y="3817938"/>
              <a:ext cx="155575" cy="206375"/>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2" name="Rectangle 188"/>
            <p:cNvSpPr>
              <a:spLocks noChangeArrowheads="1"/>
            </p:cNvSpPr>
            <p:nvPr/>
          </p:nvSpPr>
          <p:spPr bwMode="auto">
            <a:xfrm>
              <a:off x="5599112" y="6280151"/>
              <a:ext cx="503238" cy="82550"/>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3" name="Rectangle 189"/>
            <p:cNvSpPr>
              <a:spLocks noChangeArrowheads="1"/>
            </p:cNvSpPr>
            <p:nvPr/>
          </p:nvSpPr>
          <p:spPr bwMode="auto">
            <a:xfrm>
              <a:off x="7035800" y="6280151"/>
              <a:ext cx="725488" cy="82550"/>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sp>
        <p:nvSpPr>
          <p:cNvPr id="243" name="Freeform 9"/>
          <p:cNvSpPr>
            <a:spLocks noEditPoints="1"/>
          </p:cNvSpPr>
          <p:nvPr/>
        </p:nvSpPr>
        <p:spPr bwMode="auto">
          <a:xfrm>
            <a:off x="7592611" y="5178845"/>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399" name="Title 1"/>
          <p:cNvSpPr>
            <a:spLocks noGrp="1"/>
          </p:cNvSpPr>
          <p:nvPr>
            <p:ph type="ctrTitle"/>
          </p:nvPr>
        </p:nvSpPr>
        <p:spPr>
          <a:xfrm>
            <a:off x="9012606" y="3589777"/>
            <a:ext cx="940802" cy="749719"/>
          </a:xfrm>
          <a:prstGeom prst="rect">
            <a:avLst/>
          </a:prstGeom>
          <a:ln>
            <a:noFill/>
          </a:ln>
        </p:spPr>
        <p:txBody>
          <a:bodyPr/>
          <a:lstStyle/>
          <a:p>
            <a:r>
              <a:rPr lang="en-US" sz="3599" dirty="0"/>
              <a:t>You</a:t>
            </a:r>
          </a:p>
        </p:txBody>
      </p:sp>
      <p:cxnSp>
        <p:nvCxnSpPr>
          <p:cNvPr id="401" name="Straight Arrow Connector 400"/>
          <p:cNvCxnSpPr/>
          <p:nvPr/>
        </p:nvCxnSpPr>
        <p:spPr>
          <a:xfrm flipH="1">
            <a:off x="8361702" y="4338857"/>
            <a:ext cx="629068" cy="536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flipH="1" flipV="1">
            <a:off x="8173179" y="2877689"/>
            <a:ext cx="840762" cy="7211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6" name="Freeform 9"/>
          <p:cNvSpPr>
            <a:spLocks noEditPoints="1"/>
          </p:cNvSpPr>
          <p:nvPr/>
        </p:nvSpPr>
        <p:spPr bwMode="auto">
          <a:xfrm>
            <a:off x="8599452" y="2350243"/>
            <a:ext cx="168992" cy="23936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cxnSp>
        <p:nvCxnSpPr>
          <p:cNvPr id="407" name="Straight Arrow Connector 406"/>
          <p:cNvCxnSpPr/>
          <p:nvPr/>
        </p:nvCxnSpPr>
        <p:spPr>
          <a:xfrm flipV="1">
            <a:off x="9969566" y="2877689"/>
            <a:ext cx="807844" cy="7284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0" name="Freeform 9"/>
          <p:cNvSpPr>
            <a:spLocks noEditPoints="1"/>
          </p:cNvSpPr>
          <p:nvPr/>
        </p:nvSpPr>
        <p:spPr bwMode="auto">
          <a:xfrm>
            <a:off x="10412165" y="1863627"/>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cxnSp>
        <p:nvCxnSpPr>
          <p:cNvPr id="413" name="Straight Arrow Connector 412"/>
          <p:cNvCxnSpPr/>
          <p:nvPr/>
        </p:nvCxnSpPr>
        <p:spPr>
          <a:xfrm>
            <a:off x="9953408" y="4337177"/>
            <a:ext cx="689788" cy="5785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6" name="Freeform 9"/>
          <p:cNvSpPr>
            <a:spLocks noEditPoints="1"/>
          </p:cNvSpPr>
          <p:nvPr/>
        </p:nvSpPr>
        <p:spPr bwMode="auto">
          <a:xfrm>
            <a:off x="9974746" y="5160222"/>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Tree>
    <p:extLst>
      <p:ext uri="{BB962C8B-B14F-4D97-AF65-F5344CB8AC3E}">
        <p14:creationId xmlns:p14="http://schemas.microsoft.com/office/powerpoint/2010/main" val="987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p:bldP spid="399" grpId="0"/>
      <p:bldP spid="406" grpId="0" animBg="1"/>
      <p:bldP spid="410" grpId="0" animBg="1"/>
      <p:bldP spid="4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265" y="2709520"/>
            <a:ext cx="10719432" cy="1266359"/>
          </a:xfrm>
        </p:spPr>
        <p:txBody>
          <a:bodyPr>
            <a:noAutofit/>
          </a:bodyPr>
          <a:lstStyle/>
          <a:p>
            <a:pPr algn="ctr"/>
            <a:r>
              <a:rPr lang="en-US" sz="7998" dirty="0" smtClean="0"/>
              <a:t>Why the cloud?</a:t>
            </a:r>
            <a:endParaRPr lang="en-US" sz="7998" dirty="0"/>
          </a:p>
        </p:txBody>
      </p:sp>
    </p:spTree>
    <p:extLst>
      <p:ext uri="{BB962C8B-B14F-4D97-AF65-F5344CB8AC3E}">
        <p14:creationId xmlns:p14="http://schemas.microsoft.com/office/powerpoint/2010/main" val="13138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169" y="1189177"/>
            <a:ext cx="11650488" cy="4072843"/>
          </a:xfrm>
        </p:spPr>
        <p:txBody>
          <a:bodyPr/>
          <a:lstStyle/>
          <a:p>
            <a:r>
              <a:rPr lang="en-US" dirty="0" smtClean="0">
                <a:solidFill>
                  <a:schemeClr val="bg1"/>
                </a:solidFill>
              </a:rPr>
              <a:t>On Demand Media Services</a:t>
            </a:r>
            <a:endParaRPr lang="en-US" dirty="0">
              <a:solidFill>
                <a:schemeClr val="bg1"/>
              </a:solidFill>
            </a:endParaRPr>
          </a:p>
          <a:p>
            <a:r>
              <a:rPr lang="en-US" dirty="0" smtClean="0">
                <a:solidFill>
                  <a:schemeClr val="bg1"/>
                </a:solidFill>
              </a:rPr>
              <a:t>Video-on-demand</a:t>
            </a:r>
          </a:p>
          <a:p>
            <a:pPr lvl="1"/>
            <a:r>
              <a:rPr lang="en-US" dirty="0" smtClean="0">
                <a:solidFill>
                  <a:schemeClr val="bg1"/>
                </a:solidFill>
              </a:rPr>
              <a:t>Ingest</a:t>
            </a:r>
          </a:p>
          <a:p>
            <a:pPr lvl="1"/>
            <a:r>
              <a:rPr lang="en-US" dirty="0" smtClean="0">
                <a:solidFill>
                  <a:schemeClr val="bg1"/>
                </a:solidFill>
              </a:rPr>
              <a:t>Encode</a:t>
            </a:r>
          </a:p>
          <a:p>
            <a:pPr lvl="1"/>
            <a:r>
              <a:rPr lang="en-US" dirty="0" smtClean="0">
                <a:solidFill>
                  <a:schemeClr val="bg1"/>
                </a:solidFill>
              </a:rPr>
              <a:t>Package</a:t>
            </a:r>
          </a:p>
          <a:p>
            <a:pPr lvl="1"/>
            <a:r>
              <a:rPr lang="en-US" dirty="0" smtClean="0">
                <a:solidFill>
                  <a:schemeClr val="bg1"/>
                </a:solidFill>
              </a:rPr>
              <a:t>Encrypt</a:t>
            </a:r>
          </a:p>
          <a:p>
            <a:pPr lvl="1"/>
            <a:r>
              <a:rPr lang="en-US" dirty="0" smtClean="0">
                <a:solidFill>
                  <a:schemeClr val="bg1"/>
                </a:solidFill>
              </a:rPr>
              <a:t>Delivery</a:t>
            </a:r>
          </a:p>
          <a:p>
            <a:r>
              <a:rPr lang="en-US" dirty="0" smtClean="0">
                <a:solidFill>
                  <a:schemeClr val="bg1"/>
                </a:solidFill>
              </a:rPr>
              <a:t>Live Streaming Support</a:t>
            </a:r>
          </a:p>
        </p:txBody>
      </p:sp>
      <p:sp>
        <p:nvSpPr>
          <p:cNvPr id="3" name="Title 2"/>
          <p:cNvSpPr>
            <a:spLocks noGrp="1"/>
          </p:cNvSpPr>
          <p:nvPr>
            <p:ph type="title"/>
          </p:nvPr>
        </p:nvSpPr>
        <p:spPr/>
        <p:txBody>
          <a:bodyPr>
            <a:normAutofit fontScale="90000"/>
          </a:bodyPr>
          <a:lstStyle/>
          <a:p>
            <a:r>
              <a:rPr lang="en-US" dirty="0" smtClean="0">
                <a:solidFill>
                  <a:schemeClr val="bg1"/>
                </a:solidFill>
              </a:rPr>
              <a:t>Azure Media Services</a:t>
            </a:r>
            <a:endParaRPr lang="en-US" dirty="0">
              <a:solidFill>
                <a:schemeClr val="bg1"/>
              </a:solidFill>
            </a:endParaRPr>
          </a:p>
        </p:txBody>
      </p:sp>
      <p:grpSp>
        <p:nvGrpSpPr>
          <p:cNvPr id="5" name="Group 4"/>
          <p:cNvGrpSpPr/>
          <p:nvPr/>
        </p:nvGrpSpPr>
        <p:grpSpPr>
          <a:xfrm>
            <a:off x="7161211" y="1143000"/>
            <a:ext cx="4758445" cy="3192578"/>
            <a:chOff x="511759" y="377771"/>
            <a:chExt cx="8386464" cy="5728341"/>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317" b="38"/>
            <a:stretch/>
          </p:blipFill>
          <p:spPr>
            <a:xfrm>
              <a:off x="1308563" y="679579"/>
              <a:ext cx="6786037" cy="516406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759" y="377771"/>
              <a:ext cx="8386464" cy="5728341"/>
            </a:xfrm>
            <a:prstGeom prst="rect">
              <a:avLst/>
            </a:prstGeom>
          </p:spPr>
        </p:pic>
      </p:grpSp>
      <p:sp>
        <p:nvSpPr>
          <p:cNvPr id="8" name="Rectangle 7"/>
          <p:cNvSpPr/>
          <p:nvPr/>
        </p:nvSpPr>
        <p:spPr>
          <a:xfrm>
            <a:off x="7012558" y="4525413"/>
            <a:ext cx="4907099" cy="233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1999" dirty="0">
                <a:latin typeface="+mj-lt"/>
              </a:rPr>
              <a:t>Live video encoding and streaming</a:t>
            </a:r>
          </a:p>
          <a:p>
            <a:pPr>
              <a:spcAft>
                <a:spcPts val="1200"/>
              </a:spcAft>
            </a:pPr>
            <a:r>
              <a:rPr lang="en-US" sz="1999" dirty="0">
                <a:latin typeface="+mj-lt"/>
              </a:rPr>
              <a:t>Web + Mobile</a:t>
            </a:r>
          </a:p>
          <a:p>
            <a:pPr>
              <a:spcAft>
                <a:spcPts val="1200"/>
              </a:spcAft>
            </a:pPr>
            <a:r>
              <a:rPr lang="en-US" sz="1999" dirty="0">
                <a:latin typeface="+mj-lt"/>
              </a:rPr>
              <a:t>100 million viewers</a:t>
            </a:r>
          </a:p>
          <a:p>
            <a:pPr>
              <a:spcAft>
                <a:spcPts val="1200"/>
              </a:spcAft>
            </a:pPr>
            <a:r>
              <a:rPr lang="en-US" sz="1999" dirty="0">
                <a:latin typeface="+mj-lt"/>
              </a:rPr>
              <a:t>2.1 million concurrent HD viewers during the </a:t>
            </a:r>
            <a:br>
              <a:rPr lang="en-US" sz="1999" dirty="0">
                <a:latin typeface="+mj-lt"/>
              </a:rPr>
            </a:br>
            <a:r>
              <a:rPr lang="en-US" sz="1999" dirty="0">
                <a:latin typeface="+mj-lt"/>
              </a:rPr>
              <a:t>USA vs. Canada hockey match</a:t>
            </a:r>
          </a:p>
          <a:p>
            <a:pPr>
              <a:spcAft>
                <a:spcPts val="1200"/>
              </a:spcAft>
            </a:pPr>
            <a:endParaRPr lang="en-US" sz="1600" dirty="0"/>
          </a:p>
        </p:txBody>
      </p:sp>
      <p:sp>
        <p:nvSpPr>
          <p:cNvPr id="9" name="Rectangle 8"/>
          <p:cNvSpPr/>
          <p:nvPr/>
        </p:nvSpPr>
        <p:spPr>
          <a:xfrm>
            <a:off x="7183110" y="678751"/>
            <a:ext cx="3078920" cy="461665"/>
          </a:xfrm>
          <a:prstGeom prst="rect">
            <a:avLst/>
          </a:prstGeom>
        </p:spPr>
        <p:txBody>
          <a:bodyPr wrap="none">
            <a:spAutoFit/>
          </a:bodyPr>
          <a:lstStyle/>
          <a:p>
            <a:r>
              <a:rPr lang="en-US" sz="2400" dirty="0">
                <a:solidFill>
                  <a:schemeClr val="bg1"/>
                </a:solidFill>
              </a:rPr>
              <a:t>Olympics NBC Sports</a:t>
            </a:r>
          </a:p>
        </p:txBody>
      </p:sp>
    </p:spTree>
    <p:extLst>
      <p:ext uri="{BB962C8B-B14F-4D97-AF65-F5344CB8AC3E}">
        <p14:creationId xmlns:p14="http://schemas.microsoft.com/office/powerpoint/2010/main" val="3942044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Mobile Services</a:t>
            </a:r>
            <a:endParaRPr lang="en-US" dirty="0">
              <a:solidFill>
                <a:schemeClr val="bg1"/>
              </a:solidFill>
            </a:endParaRPr>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8148" y="3058699"/>
            <a:ext cx="1638385" cy="1638385"/>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3327" y="2227109"/>
            <a:ext cx="780085" cy="780085"/>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2460" y="3183333"/>
            <a:ext cx="780085" cy="780085"/>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7358" y="3553052"/>
            <a:ext cx="780085" cy="780085"/>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42461" y="4077621"/>
            <a:ext cx="780085" cy="780085"/>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42460" y="5191022"/>
            <a:ext cx="780085" cy="780085"/>
          </a:xfrm>
          <a:prstGeom prst="rect">
            <a:avLst/>
          </a:prstGeom>
        </p:spPr>
      </p:pic>
      <p:pic>
        <p:nvPicPr>
          <p:cNvPr id="19" name="Picture 18" descr="SQL Database (Windows Azure).png"/>
          <p:cNvPicPr>
            <a:picLocks noChangeAspect="1"/>
          </p:cNvPicPr>
          <p:nvPr/>
        </p:nvPicPr>
        <p:blipFill>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a:off x="8742459" y="1290720"/>
            <a:ext cx="780085" cy="780085"/>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3451" y="2552944"/>
            <a:ext cx="780085" cy="780085"/>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3451" y="4564881"/>
            <a:ext cx="780085" cy="780085"/>
          </a:xfrm>
          <a:prstGeom prst="rect">
            <a:avLst/>
          </a:prstGeom>
        </p:spPr>
      </p:pic>
      <p:sp>
        <p:nvSpPr>
          <p:cNvPr id="24" name="Left-Right Arrow 23"/>
          <p:cNvSpPr/>
          <p:nvPr/>
        </p:nvSpPr>
        <p:spPr>
          <a:xfrm>
            <a:off x="5240921" y="3477457"/>
            <a:ext cx="1708675" cy="80086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3" name="TextBox 2"/>
          <p:cNvSpPr txBox="1"/>
          <p:nvPr/>
        </p:nvSpPr>
        <p:spPr>
          <a:xfrm>
            <a:off x="9605968" y="1389493"/>
            <a:ext cx="3055265" cy="523220"/>
          </a:xfrm>
          <a:prstGeom prst="rect">
            <a:avLst/>
          </a:prstGeom>
          <a:noFill/>
        </p:spPr>
        <p:txBody>
          <a:bodyPr wrap="square" rtlCol="0">
            <a:spAutoFit/>
          </a:bodyPr>
          <a:lstStyle/>
          <a:p>
            <a:r>
              <a:rPr lang="en-US" sz="2800" dirty="0">
                <a:solidFill>
                  <a:schemeClr val="bg1"/>
                </a:solidFill>
              </a:rPr>
              <a:t>Storage</a:t>
            </a:r>
            <a:endParaRPr lang="en-US" sz="3600" dirty="0">
              <a:solidFill>
                <a:schemeClr val="bg1"/>
              </a:solidFill>
            </a:endParaRPr>
          </a:p>
        </p:txBody>
      </p:sp>
      <p:sp>
        <p:nvSpPr>
          <p:cNvPr id="25" name="TextBox 24"/>
          <p:cNvSpPr txBox="1"/>
          <p:nvPr/>
        </p:nvSpPr>
        <p:spPr>
          <a:xfrm>
            <a:off x="9599612" y="2335342"/>
            <a:ext cx="3055265" cy="523220"/>
          </a:xfrm>
          <a:prstGeom prst="rect">
            <a:avLst/>
          </a:prstGeom>
          <a:noFill/>
        </p:spPr>
        <p:txBody>
          <a:bodyPr wrap="square" rtlCol="0">
            <a:spAutoFit/>
          </a:bodyPr>
          <a:lstStyle/>
          <a:p>
            <a:r>
              <a:rPr lang="en-US" sz="2800" dirty="0">
                <a:solidFill>
                  <a:schemeClr val="bg1"/>
                </a:solidFill>
              </a:rPr>
              <a:t>Authentication</a:t>
            </a:r>
          </a:p>
        </p:txBody>
      </p:sp>
      <p:sp>
        <p:nvSpPr>
          <p:cNvPr id="27" name="TextBox 26"/>
          <p:cNvSpPr txBox="1"/>
          <p:nvPr/>
        </p:nvSpPr>
        <p:spPr>
          <a:xfrm>
            <a:off x="9613408" y="3201840"/>
            <a:ext cx="3055265" cy="523220"/>
          </a:xfrm>
          <a:prstGeom prst="rect">
            <a:avLst/>
          </a:prstGeom>
          <a:noFill/>
        </p:spPr>
        <p:txBody>
          <a:bodyPr wrap="square" rtlCol="0">
            <a:spAutoFit/>
          </a:bodyPr>
          <a:lstStyle/>
          <a:p>
            <a:r>
              <a:rPr lang="en-US" sz="2800" dirty="0">
                <a:solidFill>
                  <a:schemeClr val="bg1"/>
                </a:solidFill>
              </a:rPr>
              <a:t>Logic</a:t>
            </a:r>
          </a:p>
        </p:txBody>
      </p:sp>
      <p:sp>
        <p:nvSpPr>
          <p:cNvPr id="28" name="TextBox 27"/>
          <p:cNvSpPr txBox="1"/>
          <p:nvPr/>
        </p:nvSpPr>
        <p:spPr>
          <a:xfrm>
            <a:off x="9613097" y="4173864"/>
            <a:ext cx="3055265" cy="523220"/>
          </a:xfrm>
          <a:prstGeom prst="rect">
            <a:avLst/>
          </a:prstGeom>
          <a:noFill/>
        </p:spPr>
        <p:txBody>
          <a:bodyPr wrap="square" rtlCol="0">
            <a:spAutoFit/>
          </a:bodyPr>
          <a:lstStyle/>
          <a:p>
            <a:r>
              <a:rPr lang="en-US" sz="2800" dirty="0">
                <a:solidFill>
                  <a:schemeClr val="bg1"/>
                </a:solidFill>
              </a:rPr>
              <a:t>Push</a:t>
            </a:r>
          </a:p>
        </p:txBody>
      </p:sp>
      <p:sp>
        <p:nvSpPr>
          <p:cNvPr id="29" name="TextBox 28"/>
          <p:cNvSpPr txBox="1"/>
          <p:nvPr/>
        </p:nvSpPr>
        <p:spPr>
          <a:xfrm>
            <a:off x="9613097" y="5284744"/>
            <a:ext cx="3055265" cy="523220"/>
          </a:xfrm>
          <a:prstGeom prst="rect">
            <a:avLst/>
          </a:prstGeom>
          <a:noFill/>
        </p:spPr>
        <p:txBody>
          <a:bodyPr wrap="square" rtlCol="0">
            <a:spAutoFit/>
          </a:bodyPr>
          <a:lstStyle/>
          <a:p>
            <a:r>
              <a:rPr lang="en-US" sz="2800" dirty="0">
                <a:solidFill>
                  <a:schemeClr val="bg1"/>
                </a:solidFill>
              </a:rPr>
              <a:t>Scheduler</a:t>
            </a:r>
          </a:p>
        </p:txBody>
      </p:sp>
      <p:sp>
        <p:nvSpPr>
          <p:cNvPr id="20" name="Text Placeholder 1"/>
          <p:cNvSpPr txBox="1">
            <a:spLocks/>
          </p:cNvSpPr>
          <p:nvPr/>
        </p:nvSpPr>
        <p:spPr>
          <a:xfrm>
            <a:off x="269169" y="1189177"/>
            <a:ext cx="11650488" cy="5171606"/>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1"/>
                </a:solidFill>
              </a:rPr>
              <a:t>Provides essential services </a:t>
            </a:r>
            <a:br>
              <a:rPr lang="en-US" dirty="0" smtClean="0">
                <a:solidFill>
                  <a:schemeClr val="bg1"/>
                </a:solidFill>
              </a:rPr>
            </a:br>
            <a:r>
              <a:rPr lang="en-US" dirty="0" smtClean="0">
                <a:solidFill>
                  <a:schemeClr val="bg1"/>
                </a:solidFill>
              </a:rPr>
              <a:t>to support client development</a:t>
            </a:r>
            <a:endParaRPr lang="en-US" dirty="0">
              <a:solidFill>
                <a:schemeClr val="bg1"/>
              </a:solidFill>
            </a:endParaRPr>
          </a:p>
          <a:p>
            <a:r>
              <a:rPr lang="en-US" dirty="0" smtClean="0">
                <a:solidFill>
                  <a:schemeClr val="bg1"/>
                </a:solidFill>
              </a:rPr>
              <a:t>Client</a:t>
            </a:r>
            <a:r>
              <a:rPr lang="en-US" dirty="0">
                <a:solidFill>
                  <a:schemeClr val="bg1"/>
                </a:solidFill>
              </a:rPr>
              <a:t> </a:t>
            </a:r>
            <a:r>
              <a:rPr lang="en-US" dirty="0" smtClean="0">
                <a:solidFill>
                  <a:schemeClr val="bg1"/>
                </a:solidFill>
              </a:rPr>
              <a:t>Support</a:t>
            </a:r>
          </a:p>
          <a:p>
            <a:pPr lvl="1"/>
            <a:r>
              <a:rPr lang="en-US" dirty="0" smtClean="0">
                <a:solidFill>
                  <a:schemeClr val="bg1"/>
                </a:solidFill>
              </a:rPr>
              <a:t>iOS</a:t>
            </a:r>
          </a:p>
          <a:p>
            <a:pPr lvl="1"/>
            <a:r>
              <a:rPr lang="en-US" dirty="0" smtClean="0">
                <a:solidFill>
                  <a:schemeClr val="bg1"/>
                </a:solidFill>
              </a:rPr>
              <a:t>Android</a:t>
            </a:r>
          </a:p>
          <a:p>
            <a:pPr lvl="1"/>
            <a:r>
              <a:rPr lang="en-US" dirty="0" smtClean="0">
                <a:solidFill>
                  <a:schemeClr val="bg1"/>
                </a:solidFill>
              </a:rPr>
              <a:t>HTML5/Web</a:t>
            </a:r>
          </a:p>
          <a:p>
            <a:pPr lvl="1"/>
            <a:r>
              <a:rPr lang="en-US" dirty="0" err="1" smtClean="0">
                <a:solidFill>
                  <a:schemeClr val="bg1"/>
                </a:solidFill>
              </a:rPr>
              <a:t>Xamarin</a:t>
            </a:r>
            <a:endParaRPr lang="en-US" dirty="0" smtClean="0">
              <a:solidFill>
                <a:schemeClr val="bg1"/>
              </a:solidFill>
            </a:endParaRPr>
          </a:p>
          <a:p>
            <a:pPr lvl="1"/>
            <a:r>
              <a:rPr lang="en-US" dirty="0" smtClean="0">
                <a:solidFill>
                  <a:schemeClr val="bg1"/>
                </a:solidFill>
              </a:rPr>
              <a:t>Windows</a:t>
            </a:r>
          </a:p>
          <a:p>
            <a:pPr lvl="1"/>
            <a:r>
              <a:rPr lang="en-US" dirty="0" smtClean="0">
                <a:solidFill>
                  <a:schemeClr val="bg1"/>
                </a:solidFill>
              </a:rPr>
              <a:t>Windows Phone</a:t>
            </a:r>
          </a:p>
          <a:p>
            <a:pPr lvl="1"/>
            <a:r>
              <a:rPr lang="en-US" dirty="0" err="1" smtClean="0">
                <a:solidFill>
                  <a:schemeClr val="bg1"/>
                </a:solidFill>
              </a:rPr>
              <a:t>PhoneGap</a:t>
            </a:r>
            <a:endParaRPr lang="en-US" dirty="0" smtClean="0">
              <a:solidFill>
                <a:schemeClr val="bg1"/>
              </a:solidFill>
            </a:endParaRPr>
          </a:p>
          <a:p>
            <a:pPr lvl="1"/>
            <a:r>
              <a:rPr lang="en-US" dirty="0" err="1" smtClean="0">
                <a:solidFill>
                  <a:schemeClr val="bg1"/>
                </a:solidFill>
              </a:rPr>
              <a:t>Sencha</a:t>
            </a:r>
            <a:endParaRPr lang="en-US" dirty="0" smtClean="0">
              <a:solidFill>
                <a:schemeClr val="bg1"/>
              </a:solidFill>
            </a:endParaRPr>
          </a:p>
        </p:txBody>
      </p:sp>
    </p:spTree>
    <p:extLst>
      <p:ext uri="{BB962C8B-B14F-4D97-AF65-F5344CB8AC3E}">
        <p14:creationId xmlns:p14="http://schemas.microsoft.com/office/powerpoint/2010/main" val="3803598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1981200"/>
            <a:ext cx="11331799" cy="1756057"/>
          </a:xfrm>
        </p:spPr>
        <p:txBody>
          <a:bodyPr/>
          <a:lstStyle/>
          <a:p>
            <a:r>
              <a:rPr lang="en-US" sz="9600" dirty="0" smtClean="0"/>
              <a:t>LAB: </a:t>
            </a:r>
            <a:r>
              <a:rPr lang="en-US" sz="9600" dirty="0" smtClean="0"/>
              <a:t>Azure </a:t>
            </a:r>
            <a:r>
              <a:rPr lang="en-US" sz="9600" dirty="0" smtClean="0"/>
              <a:t>Portal</a:t>
            </a:r>
            <a:endParaRPr lang="en-US" sz="9600" dirty="0"/>
          </a:p>
        </p:txBody>
      </p:sp>
    </p:spTree>
    <p:extLst>
      <p:ext uri="{BB962C8B-B14F-4D97-AF65-F5344CB8AC3E}">
        <p14:creationId xmlns:p14="http://schemas.microsoft.com/office/powerpoint/2010/main" val="153357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169" y="990600"/>
            <a:ext cx="11650488" cy="5656933"/>
          </a:xfrm>
        </p:spPr>
        <p:txBody>
          <a:bodyPr/>
          <a:lstStyle/>
          <a:p>
            <a:pPr>
              <a:buFont typeface="Arial" panose="020B0604020202020204" pitchFamily="34" charset="0"/>
              <a:buChar char="•"/>
            </a:pPr>
            <a:r>
              <a:rPr lang="en-US" sz="2800" dirty="0">
                <a:solidFill>
                  <a:schemeClr val="bg1"/>
                </a:solidFill>
              </a:rPr>
              <a:t>Dev / Test</a:t>
            </a:r>
          </a:p>
          <a:p>
            <a:pPr lvl="1">
              <a:buFont typeface="Arial" panose="020B0604020202020204" pitchFamily="34" charset="0"/>
              <a:buChar char="•"/>
            </a:pPr>
            <a:r>
              <a:rPr lang="en-US" sz="2000">
                <a:solidFill>
                  <a:schemeClr val="bg1"/>
                </a:solidFill>
              </a:rPr>
              <a:t>Full </a:t>
            </a:r>
            <a:r>
              <a:rPr lang="en-US" sz="2000" smtClean="0">
                <a:solidFill>
                  <a:schemeClr val="bg1"/>
                </a:solidFill>
              </a:rPr>
              <a:t>Test </a:t>
            </a:r>
            <a:r>
              <a:rPr lang="en-US" sz="2000" dirty="0">
                <a:solidFill>
                  <a:schemeClr val="bg1"/>
                </a:solidFill>
              </a:rPr>
              <a:t>and </a:t>
            </a:r>
            <a:r>
              <a:rPr lang="en-US" sz="2000" dirty="0" smtClean="0">
                <a:solidFill>
                  <a:schemeClr val="bg1"/>
                </a:solidFill>
              </a:rPr>
              <a:t>Dev </a:t>
            </a:r>
            <a:r>
              <a:rPr lang="en-US" sz="2000" dirty="0">
                <a:solidFill>
                  <a:schemeClr val="bg1"/>
                </a:solidFill>
              </a:rPr>
              <a:t>environments in minutes</a:t>
            </a:r>
          </a:p>
          <a:p>
            <a:pPr lvl="1">
              <a:buFont typeface="Arial" panose="020B0604020202020204" pitchFamily="34" charset="0"/>
              <a:buChar char="•"/>
            </a:pPr>
            <a:r>
              <a:rPr lang="en-US" sz="2000" dirty="0">
                <a:solidFill>
                  <a:schemeClr val="bg1"/>
                </a:solidFill>
              </a:rPr>
              <a:t>VSO integration</a:t>
            </a:r>
          </a:p>
          <a:p>
            <a:pPr>
              <a:buFont typeface="Arial" panose="020B0604020202020204" pitchFamily="34" charset="0"/>
              <a:buChar char="•"/>
            </a:pPr>
            <a:r>
              <a:rPr lang="en-US" sz="2800" dirty="0">
                <a:solidFill>
                  <a:schemeClr val="bg1"/>
                </a:solidFill>
              </a:rPr>
              <a:t>Lift and Shift</a:t>
            </a:r>
          </a:p>
          <a:p>
            <a:pPr lvl="1">
              <a:buFont typeface="Arial" panose="020B0604020202020204" pitchFamily="34" charset="0"/>
              <a:buChar char="•"/>
            </a:pPr>
            <a:r>
              <a:rPr lang="en-US" sz="2000" dirty="0">
                <a:solidFill>
                  <a:schemeClr val="bg1"/>
                </a:solidFill>
              </a:rPr>
              <a:t>Take existing work loads and run then in a certified instance</a:t>
            </a:r>
          </a:p>
          <a:p>
            <a:pPr>
              <a:buFont typeface="Arial" panose="020B0604020202020204" pitchFamily="34" charset="0"/>
              <a:buChar char="•"/>
            </a:pPr>
            <a:r>
              <a:rPr lang="en-US" sz="2800" dirty="0">
                <a:solidFill>
                  <a:schemeClr val="bg1"/>
                </a:solidFill>
              </a:rPr>
              <a:t>Storage</a:t>
            </a:r>
          </a:p>
          <a:p>
            <a:pPr lvl="1">
              <a:buFont typeface="Arial" panose="020B0604020202020204" pitchFamily="34" charset="0"/>
              <a:buChar char="•"/>
            </a:pPr>
            <a:r>
              <a:rPr lang="en-US" sz="2000" dirty="0">
                <a:solidFill>
                  <a:schemeClr val="bg1"/>
                </a:solidFill>
              </a:rPr>
              <a:t>Archive key data in inexpensive cloud storage</a:t>
            </a:r>
          </a:p>
          <a:p>
            <a:pPr>
              <a:buFont typeface="Arial" panose="020B0604020202020204" pitchFamily="34" charset="0"/>
              <a:buChar char="•"/>
            </a:pPr>
            <a:r>
              <a:rPr lang="en-US" sz="2800" dirty="0">
                <a:solidFill>
                  <a:schemeClr val="bg1"/>
                </a:solidFill>
              </a:rPr>
              <a:t>Big Data</a:t>
            </a:r>
          </a:p>
          <a:p>
            <a:pPr lvl="1">
              <a:buFont typeface="Arial" panose="020B0604020202020204" pitchFamily="34" charset="0"/>
              <a:buChar char="•"/>
            </a:pPr>
            <a:r>
              <a:rPr lang="en-US" sz="2000" dirty="0">
                <a:solidFill>
                  <a:schemeClr val="bg1"/>
                </a:solidFill>
              </a:rPr>
              <a:t>Process key data into business intelligence using Hadoop or Machine Learning</a:t>
            </a:r>
          </a:p>
          <a:p>
            <a:pPr>
              <a:buFont typeface="Arial" panose="020B0604020202020204" pitchFamily="34" charset="0"/>
              <a:buChar char="•"/>
            </a:pPr>
            <a:r>
              <a:rPr lang="en-US" sz="2800" dirty="0">
                <a:solidFill>
                  <a:schemeClr val="bg1"/>
                </a:solidFill>
              </a:rPr>
              <a:t>Identity</a:t>
            </a:r>
          </a:p>
          <a:p>
            <a:pPr lvl="1">
              <a:buFont typeface="Arial" panose="020B0604020202020204" pitchFamily="34" charset="0"/>
              <a:buChar char="•"/>
            </a:pPr>
            <a:r>
              <a:rPr lang="en-US" sz="2000" dirty="0">
                <a:solidFill>
                  <a:schemeClr val="bg1"/>
                </a:solidFill>
              </a:rPr>
              <a:t>Synchronize all your identities through Azure AD to control access to Apps, Data and Services</a:t>
            </a:r>
          </a:p>
          <a:p>
            <a:pPr>
              <a:buFont typeface="Arial" panose="020B0604020202020204" pitchFamily="34" charset="0"/>
              <a:buChar char="•"/>
            </a:pPr>
            <a:r>
              <a:rPr lang="en-US" sz="2800" dirty="0">
                <a:solidFill>
                  <a:schemeClr val="bg1"/>
                </a:solidFill>
              </a:rPr>
              <a:t>Web Apps</a:t>
            </a:r>
          </a:p>
          <a:p>
            <a:pPr lvl="1">
              <a:buFont typeface="Arial" panose="020B0604020202020204" pitchFamily="34" charset="0"/>
              <a:buChar char="•"/>
            </a:pPr>
            <a:r>
              <a:rPr lang="en-US" sz="2000" dirty="0">
                <a:solidFill>
                  <a:schemeClr val="bg1"/>
                </a:solidFill>
              </a:rPr>
              <a:t>Take your web apps to the cloud using inexpensive </a:t>
            </a:r>
            <a:r>
              <a:rPr lang="en-US" sz="2000" dirty="0" smtClean="0">
                <a:solidFill>
                  <a:schemeClr val="bg1"/>
                </a:solidFill>
              </a:rPr>
              <a:t>Web </a:t>
            </a:r>
            <a:r>
              <a:rPr lang="en-US" sz="2000" dirty="0">
                <a:solidFill>
                  <a:schemeClr val="bg1"/>
                </a:solidFill>
              </a:rPr>
              <a:t>Sites</a:t>
            </a:r>
          </a:p>
        </p:txBody>
      </p:sp>
      <p:sp>
        <p:nvSpPr>
          <p:cNvPr id="3" name="Title 2"/>
          <p:cNvSpPr>
            <a:spLocks noGrp="1"/>
          </p:cNvSpPr>
          <p:nvPr>
            <p:ph type="title"/>
          </p:nvPr>
        </p:nvSpPr>
        <p:spPr>
          <a:xfrm>
            <a:off x="0" y="152400"/>
            <a:ext cx="12188825" cy="646042"/>
          </a:xfrm>
        </p:spPr>
        <p:txBody>
          <a:bodyPr>
            <a:noAutofit/>
          </a:bodyPr>
          <a:lstStyle/>
          <a:p>
            <a:r>
              <a:rPr lang="en-US" dirty="0" smtClean="0">
                <a:solidFill>
                  <a:schemeClr val="bg1"/>
                </a:solidFill>
              </a:rPr>
              <a:t>Key Scenarios to get started with Microsoft Azure</a:t>
            </a:r>
            <a:endParaRPr lang="en-US" dirty="0">
              <a:solidFill>
                <a:schemeClr val="bg1"/>
              </a:solidFill>
            </a:endParaRPr>
          </a:p>
        </p:txBody>
      </p:sp>
    </p:spTree>
    <p:extLst>
      <p:ext uri="{BB962C8B-B14F-4D97-AF65-F5344CB8AC3E}">
        <p14:creationId xmlns:p14="http://schemas.microsoft.com/office/powerpoint/2010/main" val="282107976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448" y="216917"/>
            <a:ext cx="11031571" cy="811590"/>
          </a:xfrm>
        </p:spPr>
        <p:txBody>
          <a:bodyPr anchor="t"/>
          <a:lstStyle/>
          <a:p>
            <a:r>
              <a:rPr lang="en-US" sz="4799" dirty="0"/>
              <a:t>Activate your MSDN Benefits…</a:t>
            </a:r>
          </a:p>
        </p:txBody>
      </p:sp>
      <p:sp>
        <p:nvSpPr>
          <p:cNvPr id="3" name="Rectangle 2"/>
          <p:cNvSpPr/>
          <p:nvPr/>
        </p:nvSpPr>
        <p:spPr>
          <a:xfrm>
            <a:off x="0" y="5404862"/>
            <a:ext cx="12188826" cy="1452245"/>
          </a:xfrm>
          <a:prstGeom prst="rect">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12" name="Group 11"/>
          <p:cNvGrpSpPr/>
          <p:nvPr/>
        </p:nvGrpSpPr>
        <p:grpSpPr>
          <a:xfrm>
            <a:off x="10136781" y="5570945"/>
            <a:ext cx="1482712" cy="1120074"/>
            <a:chOff x="2951543" y="5571503"/>
            <a:chExt cx="1483098" cy="1120366"/>
          </a:xfrm>
        </p:grpSpPr>
        <p:sp>
          <p:nvSpPr>
            <p:cNvPr id="10" name="TextBox 9"/>
            <p:cNvSpPr txBox="1"/>
            <p:nvPr/>
          </p:nvSpPr>
          <p:spPr>
            <a:xfrm>
              <a:off x="2951543" y="5571503"/>
              <a:ext cx="856526" cy="830997"/>
            </a:xfrm>
            <a:prstGeom prst="rect">
              <a:avLst/>
            </a:prstGeom>
            <a:noFill/>
          </p:spPr>
          <p:txBody>
            <a:bodyPr wrap="square" rtlCol="0">
              <a:spAutoFit/>
            </a:bodyPr>
            <a:lstStyle/>
            <a:p>
              <a:pPr algn="ctr"/>
              <a:r>
                <a:rPr lang="en-US" sz="4799" dirty="0">
                  <a:solidFill>
                    <a:schemeClr val="bg1"/>
                  </a:solidFill>
                </a:rPr>
                <a:t>89</a:t>
              </a:r>
            </a:p>
          </p:txBody>
        </p:sp>
        <p:sp>
          <p:nvSpPr>
            <p:cNvPr id="11" name="TextBox 10"/>
            <p:cNvSpPr txBox="1"/>
            <p:nvPr/>
          </p:nvSpPr>
          <p:spPr>
            <a:xfrm>
              <a:off x="2951543" y="6230204"/>
              <a:ext cx="1483098" cy="461665"/>
            </a:xfrm>
            <a:prstGeom prst="rect">
              <a:avLst/>
            </a:prstGeom>
            <a:noFill/>
          </p:spPr>
          <p:txBody>
            <a:bodyPr wrap="none" rtlCol="0">
              <a:spAutoFit/>
            </a:bodyPr>
            <a:lstStyle/>
            <a:p>
              <a:r>
                <a:rPr lang="en-US" sz="2399" dirty="0">
                  <a:solidFill>
                    <a:schemeClr val="bg1"/>
                  </a:solidFill>
                </a:rPr>
                <a:t>Countries</a:t>
              </a:r>
            </a:p>
          </p:txBody>
        </p:sp>
      </p:grpSp>
      <p:grpSp>
        <p:nvGrpSpPr>
          <p:cNvPr id="15" name="Group 14"/>
          <p:cNvGrpSpPr/>
          <p:nvPr/>
        </p:nvGrpSpPr>
        <p:grpSpPr>
          <a:xfrm>
            <a:off x="3542248" y="5570946"/>
            <a:ext cx="2204404" cy="1120075"/>
            <a:chOff x="2951542" y="5571503"/>
            <a:chExt cx="2204978" cy="1120367"/>
          </a:xfrm>
        </p:grpSpPr>
        <p:sp>
          <p:nvSpPr>
            <p:cNvPr id="13" name="TextBox 12"/>
            <p:cNvSpPr txBox="1"/>
            <p:nvPr/>
          </p:nvSpPr>
          <p:spPr>
            <a:xfrm>
              <a:off x="2951542" y="5571503"/>
              <a:ext cx="1828801" cy="830997"/>
            </a:xfrm>
            <a:prstGeom prst="rect">
              <a:avLst/>
            </a:prstGeom>
            <a:noFill/>
          </p:spPr>
          <p:txBody>
            <a:bodyPr wrap="square" rtlCol="0">
              <a:spAutoFit/>
            </a:bodyPr>
            <a:lstStyle/>
            <a:p>
              <a:pPr algn="ctr"/>
              <a:r>
                <a:rPr lang="en-US" sz="4799" b="1" dirty="0">
                  <a:solidFill>
                    <a:schemeClr val="bg1"/>
                  </a:solidFill>
                </a:rPr>
                <a:t>33%</a:t>
              </a:r>
              <a:r>
                <a:rPr lang="en-US" sz="2399" b="1" baseline="100000" dirty="0">
                  <a:solidFill>
                    <a:schemeClr val="bg1"/>
                  </a:solidFill>
                </a:rPr>
                <a:t>off</a:t>
              </a:r>
              <a:endParaRPr lang="en-US" sz="4799" b="1" baseline="100000" dirty="0">
                <a:solidFill>
                  <a:schemeClr val="bg1"/>
                </a:solidFill>
              </a:endParaRPr>
            </a:p>
          </p:txBody>
        </p:sp>
        <p:sp>
          <p:nvSpPr>
            <p:cNvPr id="14" name="TextBox 13"/>
            <p:cNvSpPr txBox="1"/>
            <p:nvPr/>
          </p:nvSpPr>
          <p:spPr>
            <a:xfrm>
              <a:off x="3045971" y="6230205"/>
              <a:ext cx="2110549" cy="461665"/>
            </a:xfrm>
            <a:prstGeom prst="rect">
              <a:avLst/>
            </a:prstGeom>
            <a:noFill/>
          </p:spPr>
          <p:txBody>
            <a:bodyPr wrap="square" rtlCol="0">
              <a:spAutoFit/>
            </a:bodyPr>
            <a:lstStyle/>
            <a:p>
              <a:r>
                <a:rPr lang="en-US" sz="2399" dirty="0">
                  <a:solidFill>
                    <a:schemeClr val="bg1"/>
                  </a:solidFill>
                </a:rPr>
                <a:t>Dev/Test VMs</a:t>
              </a:r>
            </a:p>
          </p:txBody>
        </p:sp>
      </p:grpSp>
      <p:grpSp>
        <p:nvGrpSpPr>
          <p:cNvPr id="16" name="Group 15"/>
          <p:cNvGrpSpPr/>
          <p:nvPr/>
        </p:nvGrpSpPr>
        <p:grpSpPr>
          <a:xfrm>
            <a:off x="6766277" y="5570946"/>
            <a:ext cx="2350880" cy="1120075"/>
            <a:chOff x="2951542" y="5571503"/>
            <a:chExt cx="2351492" cy="1120367"/>
          </a:xfrm>
        </p:grpSpPr>
        <p:sp>
          <p:nvSpPr>
            <p:cNvPr id="17" name="TextBox 16"/>
            <p:cNvSpPr txBox="1"/>
            <p:nvPr/>
          </p:nvSpPr>
          <p:spPr>
            <a:xfrm>
              <a:off x="2951542" y="5571503"/>
              <a:ext cx="1828801" cy="830997"/>
            </a:xfrm>
            <a:prstGeom prst="rect">
              <a:avLst/>
            </a:prstGeom>
            <a:noFill/>
          </p:spPr>
          <p:txBody>
            <a:bodyPr wrap="square" rtlCol="0">
              <a:spAutoFit/>
            </a:bodyPr>
            <a:lstStyle/>
            <a:p>
              <a:pPr algn="ctr"/>
              <a:r>
                <a:rPr lang="en-US" sz="4799" b="1" dirty="0">
                  <a:solidFill>
                    <a:schemeClr val="bg1"/>
                  </a:solidFill>
                </a:rPr>
                <a:t>25%</a:t>
              </a:r>
              <a:r>
                <a:rPr lang="en-US" sz="2399" b="1" baseline="100000" dirty="0">
                  <a:solidFill>
                    <a:schemeClr val="bg1"/>
                  </a:solidFill>
                </a:rPr>
                <a:t>off</a:t>
              </a:r>
              <a:endParaRPr lang="en-US" sz="4799" b="1" baseline="100000" dirty="0">
                <a:solidFill>
                  <a:schemeClr val="bg1"/>
                </a:solidFill>
              </a:endParaRPr>
            </a:p>
          </p:txBody>
        </p:sp>
        <p:sp>
          <p:nvSpPr>
            <p:cNvPr id="18" name="TextBox 17"/>
            <p:cNvSpPr txBox="1"/>
            <p:nvPr/>
          </p:nvSpPr>
          <p:spPr>
            <a:xfrm>
              <a:off x="3045971" y="6230205"/>
              <a:ext cx="2257063" cy="461665"/>
            </a:xfrm>
            <a:prstGeom prst="rect">
              <a:avLst/>
            </a:prstGeom>
            <a:noFill/>
          </p:spPr>
          <p:txBody>
            <a:bodyPr wrap="square" rtlCol="0">
              <a:spAutoFit/>
            </a:bodyPr>
            <a:lstStyle/>
            <a:p>
              <a:r>
                <a:rPr lang="en-US" sz="2399" dirty="0">
                  <a:solidFill>
                    <a:schemeClr val="bg1"/>
                  </a:solidFill>
                </a:rPr>
                <a:t>Other Dev/Test</a:t>
              </a:r>
            </a:p>
          </p:txBody>
        </p:sp>
      </p:grpSp>
      <p:cxnSp>
        <p:nvCxnSpPr>
          <p:cNvPr id="20" name="Straight Connector 19"/>
          <p:cNvCxnSpPr/>
          <p:nvPr/>
        </p:nvCxnSpPr>
        <p:spPr>
          <a:xfrm flipV="1">
            <a:off x="3749220" y="1817645"/>
            <a:ext cx="0" cy="26730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426103" y="1817644"/>
            <a:ext cx="0" cy="26730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26508" y="2008917"/>
            <a:ext cx="2815204" cy="1832894"/>
            <a:chOff x="76155" y="1945466"/>
            <a:chExt cx="3244200" cy="2041717"/>
          </a:xfrm>
        </p:grpSpPr>
        <p:pic>
          <p:nvPicPr>
            <p:cNvPr id="2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6155" y="2997169"/>
              <a:ext cx="1081400" cy="9900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2238955" y="2997169"/>
              <a:ext cx="1081400" cy="9900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157555" y="1945466"/>
              <a:ext cx="1081400" cy="9900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 name="Rectangle 29"/>
          <p:cNvSpPr/>
          <p:nvPr/>
        </p:nvSpPr>
        <p:spPr>
          <a:xfrm>
            <a:off x="300658" y="4688064"/>
            <a:ext cx="3266903" cy="461545"/>
          </a:xfrm>
          <a:prstGeom prst="rect">
            <a:avLst/>
          </a:prstGeom>
        </p:spPr>
        <p:txBody>
          <a:bodyPr wrap="none">
            <a:spAutoFit/>
          </a:bodyPr>
          <a:lstStyle/>
          <a:p>
            <a:r>
              <a:rPr lang="en-US" sz="2399" b="1" i="1" dirty="0">
                <a:solidFill>
                  <a:schemeClr val="bg1"/>
                </a:solidFill>
              </a:rPr>
              <a:t>3</a:t>
            </a:r>
            <a:r>
              <a:rPr lang="en-US" sz="2399" dirty="0">
                <a:solidFill>
                  <a:schemeClr val="bg1"/>
                </a:solidFill>
              </a:rPr>
              <a:t> VMs for </a:t>
            </a:r>
            <a:r>
              <a:rPr lang="en-US" sz="2399" b="1" i="1" dirty="0">
                <a:solidFill>
                  <a:schemeClr val="bg1"/>
                </a:solidFill>
              </a:rPr>
              <a:t>16 </a:t>
            </a:r>
            <a:r>
              <a:rPr lang="en-US" sz="2399" dirty="0" err="1">
                <a:solidFill>
                  <a:schemeClr val="bg1"/>
                </a:solidFill>
              </a:rPr>
              <a:t>hrs</a:t>
            </a:r>
            <a:r>
              <a:rPr lang="en-US" sz="2399" dirty="0">
                <a:solidFill>
                  <a:schemeClr val="bg1"/>
                </a:solidFill>
              </a:rPr>
              <a:t> a day</a:t>
            </a:r>
          </a:p>
        </p:txBody>
      </p:sp>
      <p:sp>
        <p:nvSpPr>
          <p:cNvPr id="31" name="Rectangle 30"/>
          <p:cNvSpPr/>
          <p:nvPr/>
        </p:nvSpPr>
        <p:spPr>
          <a:xfrm>
            <a:off x="4026465" y="4688064"/>
            <a:ext cx="4110889" cy="461545"/>
          </a:xfrm>
          <a:prstGeom prst="rect">
            <a:avLst/>
          </a:prstGeom>
        </p:spPr>
        <p:txBody>
          <a:bodyPr wrap="none">
            <a:spAutoFit/>
          </a:bodyPr>
          <a:lstStyle/>
          <a:p>
            <a:r>
              <a:rPr lang="en-US" sz="2399" b="1" i="1" dirty="0">
                <a:solidFill>
                  <a:schemeClr val="bg1"/>
                </a:solidFill>
              </a:rPr>
              <a:t>80</a:t>
            </a:r>
            <a:r>
              <a:rPr lang="en-US" sz="2399" dirty="0">
                <a:solidFill>
                  <a:schemeClr val="bg1"/>
                </a:solidFill>
              </a:rPr>
              <a:t> VMs for </a:t>
            </a:r>
            <a:r>
              <a:rPr lang="en-US" sz="2399" b="1" i="1" dirty="0">
                <a:solidFill>
                  <a:schemeClr val="bg1"/>
                </a:solidFill>
              </a:rPr>
              <a:t>20</a:t>
            </a:r>
            <a:r>
              <a:rPr lang="en-US" sz="2399" dirty="0">
                <a:solidFill>
                  <a:schemeClr val="bg1"/>
                </a:solidFill>
              </a:rPr>
              <a:t> hour load test</a:t>
            </a:r>
          </a:p>
        </p:txBody>
      </p:sp>
      <p:grpSp>
        <p:nvGrpSpPr>
          <p:cNvPr id="40" name="Group 39"/>
          <p:cNvGrpSpPr/>
          <p:nvPr/>
        </p:nvGrpSpPr>
        <p:grpSpPr>
          <a:xfrm>
            <a:off x="3904218" y="1817644"/>
            <a:ext cx="4371449" cy="529527"/>
            <a:chOff x="4055710" y="1817224"/>
            <a:chExt cx="4372588" cy="529665"/>
          </a:xfrm>
        </p:grpSpPr>
        <p:pic>
          <p:nvPicPr>
            <p:cNvPr id="3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40"/>
          <p:cNvGrpSpPr/>
          <p:nvPr/>
        </p:nvGrpSpPr>
        <p:grpSpPr>
          <a:xfrm>
            <a:off x="3899657" y="2513255"/>
            <a:ext cx="4371449" cy="529527"/>
            <a:chOff x="4055710" y="1817224"/>
            <a:chExt cx="4372588" cy="529665"/>
          </a:xfrm>
        </p:grpSpPr>
        <p:pic>
          <p:nvPicPr>
            <p:cNvPr id="4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9" name="Group 48"/>
          <p:cNvGrpSpPr/>
          <p:nvPr/>
        </p:nvGrpSpPr>
        <p:grpSpPr>
          <a:xfrm>
            <a:off x="3899656" y="3208415"/>
            <a:ext cx="4371449" cy="529527"/>
            <a:chOff x="4055710" y="1817224"/>
            <a:chExt cx="4372588" cy="529665"/>
          </a:xfrm>
        </p:grpSpPr>
        <p:pic>
          <p:nvPicPr>
            <p:cNvPr id="50"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7" name="Group 56"/>
          <p:cNvGrpSpPr/>
          <p:nvPr/>
        </p:nvGrpSpPr>
        <p:grpSpPr>
          <a:xfrm>
            <a:off x="3896186" y="3917011"/>
            <a:ext cx="4371449" cy="529527"/>
            <a:chOff x="4055710" y="1817224"/>
            <a:chExt cx="4372588" cy="529665"/>
          </a:xfrm>
        </p:grpSpPr>
        <p:pic>
          <p:nvPicPr>
            <p:cNvPr id="5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3" name="Rectangle 72"/>
          <p:cNvSpPr/>
          <p:nvPr/>
        </p:nvSpPr>
        <p:spPr>
          <a:xfrm>
            <a:off x="8428294" y="4688338"/>
            <a:ext cx="3633447" cy="461545"/>
          </a:xfrm>
          <a:prstGeom prst="rect">
            <a:avLst/>
          </a:prstGeom>
        </p:spPr>
        <p:txBody>
          <a:bodyPr wrap="none">
            <a:spAutoFit/>
          </a:bodyPr>
          <a:lstStyle/>
          <a:p>
            <a:r>
              <a:rPr lang="en-US" sz="2399" dirty="0">
                <a:solidFill>
                  <a:schemeClr val="bg1"/>
                </a:solidFill>
              </a:rPr>
              <a:t>Up to </a:t>
            </a:r>
            <a:r>
              <a:rPr lang="en-US" sz="2399" b="1" i="1" dirty="0">
                <a:solidFill>
                  <a:schemeClr val="bg1"/>
                </a:solidFill>
              </a:rPr>
              <a:t>100</a:t>
            </a:r>
            <a:r>
              <a:rPr lang="en-US" sz="2399" dirty="0">
                <a:solidFill>
                  <a:schemeClr val="bg1"/>
                </a:solidFill>
              </a:rPr>
              <a:t> web sites </a:t>
            </a:r>
            <a:r>
              <a:rPr lang="en-US" sz="2399" i="1" dirty="0">
                <a:solidFill>
                  <a:schemeClr val="bg1"/>
                </a:solidFill>
              </a:rPr>
              <a:t>+</a:t>
            </a:r>
            <a:r>
              <a:rPr lang="en-US" sz="2399" dirty="0">
                <a:solidFill>
                  <a:schemeClr val="bg1"/>
                </a:solidFill>
              </a:rPr>
              <a:t> DB</a:t>
            </a:r>
          </a:p>
        </p:txBody>
      </p:sp>
      <p:grpSp>
        <p:nvGrpSpPr>
          <p:cNvPr id="76" name="Group 75"/>
          <p:cNvGrpSpPr/>
          <p:nvPr/>
        </p:nvGrpSpPr>
        <p:grpSpPr>
          <a:xfrm>
            <a:off x="8830567" y="2259300"/>
            <a:ext cx="3162559" cy="1792986"/>
            <a:chOff x="8832867" y="2258995"/>
            <a:chExt cx="3163383" cy="1793453"/>
          </a:xfrm>
        </p:grpSpPr>
        <p:grpSp>
          <p:nvGrpSpPr>
            <p:cNvPr id="72" name="Group 71"/>
            <p:cNvGrpSpPr/>
            <p:nvPr/>
          </p:nvGrpSpPr>
          <p:grpSpPr>
            <a:xfrm>
              <a:off x="8832867" y="2258995"/>
              <a:ext cx="3163383" cy="1793453"/>
              <a:chOff x="8746484" y="2257997"/>
              <a:chExt cx="3163383" cy="1793453"/>
            </a:xfrm>
          </p:grpSpPr>
          <p:grpSp>
            <p:nvGrpSpPr>
              <p:cNvPr id="70" name="Group 69"/>
              <p:cNvGrpSpPr/>
              <p:nvPr/>
            </p:nvGrpSpPr>
            <p:grpSpPr>
              <a:xfrm>
                <a:off x="8746484" y="2257997"/>
                <a:ext cx="870747" cy="1793453"/>
                <a:chOff x="8748023" y="1816167"/>
                <a:chExt cx="870747" cy="1793453"/>
              </a:xfrm>
            </p:grpSpPr>
            <p:pic>
              <p:nvPicPr>
                <p:cNvPr id="66" name="Picture 11"/>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755142" y="1816167"/>
                  <a:ext cx="863628" cy="856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11"/>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748023" y="2753310"/>
                  <a:ext cx="863628" cy="856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7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10253545" y="2282861"/>
                <a:ext cx="1656322" cy="1746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5" name="TextBox 74"/>
            <p:cNvSpPr txBox="1"/>
            <p:nvPr/>
          </p:nvSpPr>
          <p:spPr>
            <a:xfrm>
              <a:off x="9629477" y="2651545"/>
              <a:ext cx="710451" cy="1015663"/>
            </a:xfrm>
            <a:prstGeom prst="rect">
              <a:avLst/>
            </a:prstGeom>
            <a:noFill/>
          </p:spPr>
          <p:txBody>
            <a:bodyPr wrap="none" rtlCol="0">
              <a:spAutoFit/>
            </a:bodyPr>
            <a:lstStyle/>
            <a:p>
              <a:r>
                <a:rPr lang="en-US" sz="5998" dirty="0">
                  <a:solidFill>
                    <a:schemeClr val="bg1"/>
                  </a:solidFill>
                </a:rPr>
                <a:t>+</a:t>
              </a:r>
            </a:p>
          </p:txBody>
        </p:sp>
      </p:grpSp>
      <p:grpSp>
        <p:nvGrpSpPr>
          <p:cNvPr id="77" name="Group 76"/>
          <p:cNvGrpSpPr/>
          <p:nvPr/>
        </p:nvGrpSpPr>
        <p:grpSpPr>
          <a:xfrm>
            <a:off x="165958" y="5570945"/>
            <a:ext cx="2356664" cy="1120074"/>
            <a:chOff x="166002" y="5571503"/>
            <a:chExt cx="2357278" cy="1120366"/>
          </a:xfrm>
        </p:grpSpPr>
        <p:grpSp>
          <p:nvGrpSpPr>
            <p:cNvPr id="78" name="Group 77"/>
            <p:cNvGrpSpPr/>
            <p:nvPr/>
          </p:nvGrpSpPr>
          <p:grpSpPr>
            <a:xfrm>
              <a:off x="312515" y="5571503"/>
              <a:ext cx="2210765" cy="1120366"/>
              <a:chOff x="1331088" y="5694745"/>
              <a:chExt cx="2210765" cy="1120366"/>
            </a:xfrm>
          </p:grpSpPr>
          <p:sp>
            <p:nvSpPr>
              <p:cNvPr id="80" name="Up Arrow 79"/>
              <p:cNvSpPr/>
              <p:nvPr/>
            </p:nvSpPr>
            <p:spPr>
              <a:xfrm>
                <a:off x="1331088" y="6153653"/>
                <a:ext cx="428263" cy="661458"/>
              </a:xfrm>
              <a:prstGeom prst="up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1" name="TextBox 80"/>
              <p:cNvSpPr txBox="1"/>
              <p:nvPr/>
            </p:nvSpPr>
            <p:spPr>
              <a:xfrm>
                <a:off x="1759351" y="5694745"/>
                <a:ext cx="1782502" cy="830997"/>
              </a:xfrm>
              <a:prstGeom prst="rect">
                <a:avLst/>
              </a:prstGeom>
              <a:noFill/>
            </p:spPr>
            <p:txBody>
              <a:bodyPr wrap="square" rtlCol="0">
                <a:spAutoFit/>
              </a:bodyPr>
              <a:lstStyle/>
              <a:p>
                <a:r>
                  <a:rPr lang="en-US" sz="4799" b="1" dirty="0">
                    <a:solidFill>
                      <a:schemeClr val="bg1"/>
                    </a:solidFill>
                  </a:rPr>
                  <a:t>$150</a:t>
                </a:r>
                <a:endParaRPr lang="en-US" sz="4799" b="1" baseline="100000" dirty="0">
                  <a:solidFill>
                    <a:schemeClr val="bg1"/>
                  </a:solidFill>
                </a:endParaRPr>
              </a:p>
            </p:txBody>
          </p:sp>
          <p:sp>
            <p:nvSpPr>
              <p:cNvPr id="82" name="TextBox 81"/>
              <p:cNvSpPr txBox="1"/>
              <p:nvPr/>
            </p:nvSpPr>
            <p:spPr>
              <a:xfrm>
                <a:off x="1759351" y="6353446"/>
                <a:ext cx="1736203" cy="461665"/>
              </a:xfrm>
              <a:prstGeom prst="rect">
                <a:avLst/>
              </a:prstGeom>
              <a:noFill/>
            </p:spPr>
            <p:txBody>
              <a:bodyPr wrap="square" rtlCol="0">
                <a:spAutoFit/>
              </a:bodyPr>
              <a:lstStyle/>
              <a:p>
                <a:r>
                  <a:rPr lang="en-US" sz="2399" dirty="0">
                    <a:solidFill>
                      <a:schemeClr val="bg1"/>
                    </a:solidFill>
                  </a:rPr>
                  <a:t>per Month</a:t>
                </a:r>
              </a:p>
            </p:txBody>
          </p:sp>
        </p:grpSp>
        <p:sp>
          <p:nvSpPr>
            <p:cNvPr id="79" name="TextBox 78"/>
            <p:cNvSpPr txBox="1"/>
            <p:nvPr/>
          </p:nvSpPr>
          <p:spPr>
            <a:xfrm>
              <a:off x="166002" y="5610043"/>
              <a:ext cx="721288" cy="400110"/>
            </a:xfrm>
            <a:prstGeom prst="rect">
              <a:avLst/>
            </a:prstGeom>
            <a:noFill/>
          </p:spPr>
          <p:txBody>
            <a:bodyPr wrap="none" rtlCol="0">
              <a:spAutoFit/>
            </a:bodyPr>
            <a:lstStyle/>
            <a:p>
              <a:r>
                <a:rPr lang="en-US" sz="1999" spc="-150" dirty="0">
                  <a:solidFill>
                    <a:schemeClr val="bg1"/>
                  </a:solidFill>
                </a:rPr>
                <a:t>Up to</a:t>
              </a:r>
            </a:p>
          </p:txBody>
        </p:sp>
      </p:grpSp>
    </p:spTree>
    <p:extLst>
      <p:ext uri="{BB962C8B-B14F-4D97-AF65-F5344CB8AC3E}">
        <p14:creationId xmlns:p14="http://schemas.microsoft.com/office/powerpoint/2010/main" val="4055571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3"/>
          <p:cNvSpPr/>
          <p:nvPr/>
        </p:nvSpPr>
        <p:spPr bwMode="auto">
          <a:xfrm>
            <a:off x="-1" y="0"/>
            <a:ext cx="12242278"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8941" y="-9676"/>
            <a:ext cx="1220670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9531" y="169539"/>
            <a:ext cx="12271808"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Content Placeholder 2"/>
          <p:cNvSpPr txBox="1">
            <a:spLocks/>
          </p:cNvSpPr>
          <p:nvPr/>
        </p:nvSpPr>
        <p:spPr>
          <a:xfrm>
            <a:off x="1217612" y="2955009"/>
            <a:ext cx="9201281" cy="965120"/>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smtClean="0">
                <a:solidFill>
                  <a:srgbClr val="0070C0"/>
                </a:solidFill>
              </a:rPr>
              <a:t>Get started today </a:t>
            </a:r>
            <a:r>
              <a:rPr lang="en-US" sz="6000" dirty="0">
                <a:solidFill>
                  <a:srgbClr val="0070C0"/>
                </a:solidFill>
              </a:rPr>
              <a:t>at http://azure.microsoft.com</a:t>
            </a:r>
          </a:p>
        </p:txBody>
      </p:sp>
    </p:spTree>
    <p:extLst>
      <p:ext uri="{BB962C8B-B14F-4D97-AF65-F5344CB8AC3E}">
        <p14:creationId xmlns:p14="http://schemas.microsoft.com/office/powerpoint/2010/main" val="302385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quarter" idx="10"/>
          </p:nvPr>
        </p:nvSpPr>
        <p:spPr>
          <a:xfrm>
            <a:off x="574433" y="609600"/>
            <a:ext cx="10986231" cy="5742287"/>
          </a:xfrm>
        </p:spPr>
        <p:txBody>
          <a:bodyPr>
            <a:normAutofit/>
          </a:bodyPr>
          <a:lstStyle/>
          <a:p>
            <a:pPr>
              <a:spcBef>
                <a:spcPts val="1799"/>
              </a:spcBef>
            </a:pPr>
            <a:r>
              <a:rPr lang="en-US" sz="4800" dirty="0" smtClean="0">
                <a:solidFill>
                  <a:schemeClr val="bg1"/>
                </a:solidFill>
              </a:rPr>
              <a:t>Why the cloud?</a:t>
            </a:r>
          </a:p>
          <a:p>
            <a:pPr>
              <a:spcBef>
                <a:spcPts val="1799"/>
              </a:spcBef>
            </a:pPr>
            <a:r>
              <a:rPr lang="en-US" sz="3200" dirty="0" smtClean="0">
                <a:solidFill>
                  <a:schemeClr val="bg1"/>
                </a:solidFill>
              </a:rPr>
              <a:t>Rapidly setup environments to drive business priorities</a:t>
            </a:r>
            <a:endParaRPr lang="en-US" sz="3200" dirty="0">
              <a:solidFill>
                <a:schemeClr val="bg1"/>
              </a:solidFill>
            </a:endParaRPr>
          </a:p>
          <a:p>
            <a:pPr>
              <a:spcBef>
                <a:spcPts val="1799"/>
              </a:spcBef>
            </a:pPr>
            <a:r>
              <a:rPr lang="en-US" sz="3200" dirty="0" smtClean="0">
                <a:solidFill>
                  <a:schemeClr val="bg1"/>
                </a:solidFill>
              </a:rPr>
              <a:t>Scale to meet peak demands </a:t>
            </a:r>
            <a:endParaRPr lang="en-US" sz="3200" dirty="0">
              <a:solidFill>
                <a:schemeClr val="bg1"/>
              </a:solidFill>
            </a:endParaRPr>
          </a:p>
          <a:p>
            <a:pPr>
              <a:spcBef>
                <a:spcPts val="1799"/>
              </a:spcBef>
            </a:pPr>
            <a:r>
              <a:rPr lang="en-US" sz="3200" dirty="0" smtClean="0">
                <a:solidFill>
                  <a:schemeClr val="bg1"/>
                </a:solidFill>
              </a:rPr>
              <a:t>Increase </a:t>
            </a:r>
            <a:r>
              <a:rPr lang="en-US" sz="3200" dirty="0">
                <a:solidFill>
                  <a:schemeClr val="bg1"/>
                </a:solidFill>
              </a:rPr>
              <a:t>daily activities, efficiency and reduced cost.</a:t>
            </a:r>
          </a:p>
          <a:p>
            <a:endParaRPr lang="en-US" sz="3200" dirty="0">
              <a:solidFill>
                <a:schemeClr val="bg1"/>
              </a:solidFill>
            </a:endParaRPr>
          </a:p>
          <a:p>
            <a:endParaRPr lang="en-US" sz="3200" dirty="0">
              <a:solidFill>
                <a:schemeClr val="bg1"/>
              </a:solidFill>
            </a:endParaRPr>
          </a:p>
        </p:txBody>
      </p:sp>
      <p:grpSp>
        <p:nvGrpSpPr>
          <p:cNvPr id="4" name="Group 3"/>
          <p:cNvGrpSpPr/>
          <p:nvPr/>
        </p:nvGrpSpPr>
        <p:grpSpPr>
          <a:xfrm>
            <a:off x="7909008" y="3436764"/>
            <a:ext cx="2884335" cy="2964175"/>
            <a:chOff x="7689364" y="2125663"/>
            <a:chExt cx="3599342" cy="3636485"/>
          </a:xfrm>
        </p:grpSpPr>
        <p:sp>
          <p:nvSpPr>
            <p:cNvPr id="5" name="Rectangle 4"/>
            <p:cNvSpPr/>
            <p:nvPr/>
          </p:nvSpPr>
          <p:spPr bwMode="auto">
            <a:xfrm>
              <a:off x="7724433" y="2125663"/>
              <a:ext cx="3564273" cy="3636485"/>
            </a:xfrm>
            <a:prstGeom prst="rect">
              <a:avLst/>
            </a:prstGeom>
            <a:solidFill>
              <a:srgbClr val="442359"/>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6" name="Rectangle 5"/>
            <p:cNvSpPr/>
            <p:nvPr/>
          </p:nvSpPr>
          <p:spPr>
            <a:xfrm>
              <a:off x="7689364" y="2218263"/>
              <a:ext cx="3308162" cy="927122"/>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Economics</a:t>
              </a:r>
            </a:p>
          </p:txBody>
        </p:sp>
        <p:sp>
          <p:nvSpPr>
            <p:cNvPr id="7"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nvGrpSpPr>
          <p:cNvPr id="8" name="Group 7"/>
          <p:cNvGrpSpPr/>
          <p:nvPr/>
        </p:nvGrpSpPr>
        <p:grpSpPr>
          <a:xfrm>
            <a:off x="4272314" y="3432882"/>
            <a:ext cx="2920398" cy="2968057"/>
            <a:chOff x="4004657" y="2125663"/>
            <a:chExt cx="3578092" cy="3636485"/>
          </a:xfrm>
        </p:grpSpPr>
        <p:sp>
          <p:nvSpPr>
            <p:cNvPr id="9" name="Rectangle 8"/>
            <p:cNvSpPr/>
            <p:nvPr/>
          </p:nvSpPr>
          <p:spPr bwMode="auto">
            <a:xfrm>
              <a:off x="4018476" y="2125663"/>
              <a:ext cx="3564273" cy="3636485"/>
            </a:xfrm>
            <a:prstGeom prst="rect">
              <a:avLst/>
            </a:prstGeom>
            <a:solidFill>
              <a:srgbClr val="68217A"/>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0" name="Rectangle 9"/>
            <p:cNvSpPr/>
            <p:nvPr/>
          </p:nvSpPr>
          <p:spPr>
            <a:xfrm>
              <a:off x="4004657" y="2218263"/>
              <a:ext cx="1677222"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Scale</a:t>
              </a:r>
            </a:p>
          </p:txBody>
        </p:sp>
        <p:grpSp>
          <p:nvGrpSpPr>
            <p:cNvPr id="11"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12"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3"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4"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5"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grpSp>
        <p:nvGrpSpPr>
          <p:cNvPr id="16" name="Group 15"/>
          <p:cNvGrpSpPr/>
          <p:nvPr/>
        </p:nvGrpSpPr>
        <p:grpSpPr>
          <a:xfrm>
            <a:off x="589787" y="3432882"/>
            <a:ext cx="2942202" cy="2968057"/>
            <a:chOff x="271986" y="2125663"/>
            <a:chExt cx="3604807" cy="3636485"/>
          </a:xfrm>
        </p:grpSpPr>
        <p:sp>
          <p:nvSpPr>
            <p:cNvPr id="17" name="Rectangle 16"/>
            <p:cNvSpPr/>
            <p:nvPr/>
          </p:nvSpPr>
          <p:spPr bwMode="auto">
            <a:xfrm>
              <a:off x="312520" y="2125663"/>
              <a:ext cx="3564273" cy="3636485"/>
            </a:xfrm>
            <a:prstGeom prst="rect">
              <a:avLst/>
            </a:prstGeom>
            <a:solidFill>
              <a:srgbClr val="9B4F96"/>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8" name="Rectangle 17"/>
            <p:cNvSpPr/>
            <p:nvPr/>
          </p:nvSpPr>
          <p:spPr>
            <a:xfrm>
              <a:off x="271986" y="2218263"/>
              <a:ext cx="2003163"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Speed</a:t>
              </a:r>
            </a:p>
          </p:txBody>
        </p:sp>
        <p:sp>
          <p:nvSpPr>
            <p:cNvPr id="19"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66" tIns="40333" rIns="80666" bIns="40333" numCol="1" anchor="t" anchorCtr="0" compatLnSpc="1">
              <a:prstTxWarp prst="textNoShape">
                <a:avLst/>
              </a:prstTxWarp>
            </a:bodyPr>
            <a:lstStyle/>
            <a:p>
              <a:pPr defTabSz="913859"/>
              <a:endParaRPr lang="en-US" sz="1568">
                <a:solidFill>
                  <a:srgbClr val="505050"/>
                </a:solidFill>
              </a:endParaRPr>
            </a:p>
          </p:txBody>
        </p:sp>
      </p:grpSp>
    </p:spTree>
    <p:extLst>
      <p:ext uri="{BB962C8B-B14F-4D97-AF65-F5344CB8AC3E}">
        <p14:creationId xmlns:p14="http://schemas.microsoft.com/office/powerpoint/2010/main" val="295215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8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600" fill="hold"/>
                                        <p:tgtEl>
                                          <p:spTgt spid="16"/>
                                        </p:tgtEl>
                                        <p:attrNameLst>
                                          <p:attrName>ppt_x</p:attrName>
                                        </p:attrNameLst>
                                      </p:cBhvr>
                                      <p:tavLst>
                                        <p:tav tm="0">
                                          <p:val>
                                            <p:strVal val="0-#ppt_w/2"/>
                                          </p:val>
                                        </p:tav>
                                        <p:tav tm="100000">
                                          <p:val>
                                            <p:strVal val="#ppt_x"/>
                                          </p:val>
                                        </p:tav>
                                      </p:tavLst>
                                    </p:anim>
                                    <p:anim calcmode="lin" valueType="num">
                                      <p:cBhvr additive="base">
                                        <p:cTn id="8" dur="6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12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00" fill="hold"/>
                                        <p:tgtEl>
                                          <p:spTgt spid="8"/>
                                        </p:tgtEl>
                                        <p:attrNameLst>
                                          <p:attrName>ppt_x</p:attrName>
                                        </p:attrNameLst>
                                      </p:cBhvr>
                                      <p:tavLst>
                                        <p:tav tm="0">
                                          <p:val>
                                            <p:strVal val="#ppt_x"/>
                                          </p:val>
                                        </p:tav>
                                        <p:tav tm="100000">
                                          <p:val>
                                            <p:strVal val="#ppt_x"/>
                                          </p:val>
                                        </p:tav>
                                      </p:tavLst>
                                    </p:anim>
                                    <p:anim calcmode="lin" valueType="num">
                                      <p:cBhvr additive="base">
                                        <p:cTn id="12" dur="7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17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00" fill="hold"/>
                                        <p:tgtEl>
                                          <p:spTgt spid="4"/>
                                        </p:tgtEl>
                                        <p:attrNameLst>
                                          <p:attrName>ppt_x</p:attrName>
                                        </p:attrNameLst>
                                      </p:cBhvr>
                                      <p:tavLst>
                                        <p:tav tm="0">
                                          <p:val>
                                            <p:strVal val="1+#ppt_w/2"/>
                                          </p:val>
                                        </p:tav>
                                        <p:tav tm="100000">
                                          <p:val>
                                            <p:strVal val="#ppt_x"/>
                                          </p:val>
                                        </p:tav>
                                      </p:tavLst>
                                    </p:anim>
                                    <p:anim calcmode="lin" valueType="num">
                                      <p:cBhvr additive="base">
                                        <p:cTn id="16" dur="7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05897" y="923543"/>
            <a:ext cx="8325664"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62" name="Rectangle 61"/>
          <p:cNvSpPr/>
          <p:nvPr/>
        </p:nvSpPr>
        <p:spPr>
          <a:xfrm>
            <a:off x="1053995" y="1685050"/>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728530" y="2724959"/>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resilient and manage</a:t>
            </a:r>
          </a:p>
        </p:txBody>
      </p:sp>
      <p:sp>
        <p:nvSpPr>
          <p:cNvPr id="64" name="Rectangle 63"/>
          <p:cNvSpPr/>
          <p:nvPr/>
        </p:nvSpPr>
        <p:spPr>
          <a:xfrm>
            <a:off x="3828060" y="1679022"/>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8335" y="5495395"/>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8335" y="504075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8335" y="595002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8335" y="413148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8335" y="367685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8335" y="4586123"/>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8335" y="276757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8335" y="231294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8335" y="322221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5145" y="4545030"/>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798532" y="460150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2290" y="2312942"/>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59697" y="2597746"/>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resilient &amp; manage</a:t>
            </a:r>
          </a:p>
        </p:txBody>
      </p:sp>
      <p:sp>
        <p:nvSpPr>
          <p:cNvPr id="78" name="Rectangle 77"/>
          <p:cNvSpPr/>
          <p:nvPr/>
        </p:nvSpPr>
        <p:spPr>
          <a:xfrm>
            <a:off x="6414334" y="1663756"/>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2237" y="3217451"/>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01098" y="3801663"/>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3637" y="2293899"/>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6020785" y="232107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5399" y="549539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5399" y="504075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5399" y="595002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5399" y="413148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5399" y="367684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5399" y="458612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5399" y="2312942"/>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5399" y="322221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5399" y="2767578"/>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2" name="Rectangle 91"/>
          <p:cNvSpPr/>
          <p:nvPr/>
        </p:nvSpPr>
        <p:spPr>
          <a:xfrm>
            <a:off x="883611" y="1008479"/>
            <a:ext cx="782702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Hosting models</a:t>
            </a:r>
          </a:p>
        </p:txBody>
      </p:sp>
      <p:sp>
        <p:nvSpPr>
          <p:cNvPr id="93" name="Rectangle 92"/>
          <p:cNvSpPr/>
          <p:nvPr/>
        </p:nvSpPr>
        <p:spPr bwMode="auto">
          <a:xfrm>
            <a:off x="9158638" y="914400"/>
            <a:ext cx="2658029" cy="5594509"/>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4" name="Rectangle 93"/>
          <p:cNvSpPr/>
          <p:nvPr/>
        </p:nvSpPr>
        <p:spPr>
          <a:xfrm>
            <a:off x="9283839" y="1685050"/>
            <a:ext cx="24296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Software</a:t>
            </a:r>
            <a:r>
              <a:rPr lang="en-US" sz="1999" dirty="0">
                <a:solidFill>
                  <a:schemeClr val="bg1"/>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300492" y="549539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6" name="Rectangle 95"/>
          <p:cNvSpPr/>
          <p:nvPr/>
        </p:nvSpPr>
        <p:spPr>
          <a:xfrm>
            <a:off x="9300492" y="504075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7" name="Rectangle 96"/>
          <p:cNvSpPr/>
          <p:nvPr/>
        </p:nvSpPr>
        <p:spPr>
          <a:xfrm>
            <a:off x="9300492" y="595002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8" name="Rectangle 97"/>
          <p:cNvSpPr/>
          <p:nvPr/>
        </p:nvSpPr>
        <p:spPr>
          <a:xfrm>
            <a:off x="9300492" y="413148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9" name="Rectangle 98"/>
          <p:cNvSpPr/>
          <p:nvPr/>
        </p:nvSpPr>
        <p:spPr>
          <a:xfrm>
            <a:off x="9300492" y="367684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300492" y="458611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1" name="Rectangle 100"/>
          <p:cNvSpPr/>
          <p:nvPr/>
        </p:nvSpPr>
        <p:spPr>
          <a:xfrm>
            <a:off x="9300492" y="231293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300492" y="3222211"/>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300492" y="276757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4" name="Rectangle 103"/>
          <p:cNvSpPr/>
          <p:nvPr/>
        </p:nvSpPr>
        <p:spPr>
          <a:xfrm>
            <a:off x="8931562" y="1020811"/>
            <a:ext cx="286604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Business model</a:t>
            </a:r>
          </a:p>
        </p:txBody>
      </p:sp>
      <p:sp>
        <p:nvSpPr>
          <p:cNvPr id="105" name="Rectangle 104"/>
          <p:cNvSpPr/>
          <p:nvPr/>
        </p:nvSpPr>
        <p:spPr>
          <a:xfrm>
            <a:off x="1425755" y="548825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5755" y="503361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5755" y="594288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5755" y="412434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5755" y="366970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5755" y="457897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5755" y="276043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5755" y="2305798"/>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5755" y="3215072"/>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6621" y="23057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115" name="TextBox 54"/>
          <p:cNvSpPr txBox="1"/>
          <p:nvPr/>
        </p:nvSpPr>
        <p:spPr>
          <a:xfrm rot="10800000" flipH="1">
            <a:off x="11201194" y="3280312"/>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116" name="Left Brace 115"/>
          <p:cNvSpPr/>
          <p:nvPr/>
        </p:nvSpPr>
        <p:spPr>
          <a:xfrm flipH="1">
            <a:off x="10967683" y="23059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 name="Rectangle 1"/>
          <p:cNvSpPr/>
          <p:nvPr/>
        </p:nvSpPr>
        <p:spPr>
          <a:xfrm>
            <a:off x="537520" y="152400"/>
            <a:ext cx="4188967" cy="830997"/>
          </a:xfrm>
          <a:prstGeom prst="rect">
            <a:avLst/>
          </a:prstGeom>
        </p:spPr>
        <p:txBody>
          <a:bodyPr wrap="none">
            <a:spAutoFit/>
          </a:bodyPr>
          <a:lstStyle/>
          <a:p>
            <a:pPr>
              <a:spcBef>
                <a:spcPts val="1799"/>
              </a:spcBef>
            </a:pPr>
            <a:r>
              <a:rPr lang="en-US" sz="4800" dirty="0">
                <a:solidFill>
                  <a:schemeClr val="bg1"/>
                </a:solidFill>
                <a:latin typeface="+mj-lt"/>
              </a:rPr>
              <a:t>Why the cloud?</a:t>
            </a:r>
          </a:p>
        </p:txBody>
      </p:sp>
    </p:spTree>
    <p:extLst>
      <p:ext uri="{BB962C8B-B14F-4D97-AF65-F5344CB8AC3E}">
        <p14:creationId xmlns:p14="http://schemas.microsoft.com/office/powerpoint/2010/main" val="394815089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txBox="1">
            <a:spLocks/>
          </p:cNvSpPr>
          <p:nvPr/>
        </p:nvSpPr>
        <p:spPr>
          <a:xfrm>
            <a:off x="2589212" y="2362200"/>
            <a:ext cx="6713756" cy="2169392"/>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595" dirty="0" smtClean="0">
                <a:solidFill>
                  <a:srgbClr val="FFFFFF"/>
                </a:solidFill>
                <a:latin typeface="Segoe UI Light"/>
              </a:rPr>
              <a:t>Azure</a:t>
            </a:r>
            <a:endParaRPr lang="en-US" sz="16595" dirty="0">
              <a:solidFill>
                <a:srgbClr val="FFFFFF"/>
              </a:solidFill>
              <a:latin typeface="Segoe UI Light"/>
            </a:endParaRPr>
          </a:p>
        </p:txBody>
      </p:sp>
    </p:spTree>
    <p:extLst>
      <p:ext uri="{BB962C8B-B14F-4D97-AF65-F5344CB8AC3E}">
        <p14:creationId xmlns:p14="http://schemas.microsoft.com/office/powerpoint/2010/main" val="194449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142251" y="2796231"/>
            <a:ext cx="3177592" cy="1755155"/>
          </a:xfrm>
          <a:prstGeom prst="rect">
            <a:avLst/>
          </a:prstGeom>
        </p:spPr>
        <p:txBody>
          <a:bodyPr vert="horz" wrap="square" lIns="146266" tIns="91416" rIns="146266" bIns="91416"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8" dirty="0">
                <a:latin typeface="Segoe UI Light" panose="020B0502040204020203" pitchFamily="34" charset="0"/>
                <a:ea typeface="メイリオ" pitchFamily="50" charset="-128"/>
                <a:cs typeface="Segoe UI Light" panose="020B0502040204020203" pitchFamily="34" charset="0"/>
              </a:rPr>
              <a:t>Azure</a:t>
            </a:r>
            <a:r>
              <a:rPr altLang="ja-JP" sz="4798" dirty="0">
                <a:latin typeface="Segoe UI Light" panose="020B0502040204020203" pitchFamily="34" charset="0"/>
                <a:ea typeface="メイリオ" pitchFamily="50" charset="-128"/>
                <a:cs typeface="Segoe UI Light" panose="020B0502040204020203" pitchFamily="34" charset="0"/>
              </a:rPr>
              <a:t> footprint</a:t>
            </a:r>
            <a:endParaRPr sz="4798" dirty="0">
              <a:latin typeface="Segoe UI Light" panose="020B0502040204020203" pitchFamily="34" charset="0"/>
              <a:ea typeface="メイリオ" pitchFamily="50" charset="-128"/>
              <a:cs typeface="Segoe UI Light" panose="020B0502040204020203" pitchFamily="34" charset="0"/>
            </a:endParaRPr>
          </a:p>
        </p:txBody>
      </p:sp>
      <p:grpSp>
        <p:nvGrpSpPr>
          <p:cNvPr id="1239" name="Group 1238"/>
          <p:cNvGrpSpPr/>
          <p:nvPr/>
        </p:nvGrpSpPr>
        <p:grpSpPr>
          <a:xfrm>
            <a:off x="512553" y="478015"/>
            <a:ext cx="11145834" cy="6213745"/>
            <a:chOff x="395371" y="1139688"/>
            <a:chExt cx="8399866" cy="4651514"/>
          </a:xfrm>
          <a:solidFill>
            <a:srgbClr val="00B0F0"/>
          </a:solidFill>
        </p:grpSpPr>
        <p:sp>
          <p:nvSpPr>
            <p:cNvPr id="1240" name="Oval 9"/>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1" name="Oval 10"/>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2" name="Oval 11"/>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3" name="Oval 12"/>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4" name="Oval 13"/>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5" name="Oval 14"/>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6" name="Oval 15"/>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7" name="Oval 16"/>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8" name="Oval 17"/>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9" name="Oval 18"/>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0" name="Oval 19"/>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1" name="Oval 20"/>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2" name="Oval 21"/>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3" name="Oval 22"/>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4" name="Oval 23"/>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5" name="Oval 24"/>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6" name="Oval 25"/>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7" name="Oval 26"/>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8" name="Oval 27"/>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9" name="Oval 28"/>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0" name="Oval 29"/>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1" name="Oval 30"/>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2" name="Oval 31"/>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3" name="Oval 32"/>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4" name="Oval 33"/>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5" name="Oval 34"/>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6" name="Oval 35"/>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7" name="Oval 36"/>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8" name="Oval 37"/>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9" name="Oval 38"/>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0" name="Oval 39"/>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1" name="Oval 40"/>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2" name="Oval 41"/>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3" name="Oval 42"/>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4" name="Oval 43"/>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5" name="Oval 44"/>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6" name="Oval 45"/>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7" name="Oval 46"/>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8" name="Oval 47"/>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9" name="Oval 48"/>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0" name="Oval 49"/>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1" name="Oval 50"/>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2" name="Oval 51"/>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3" name="Oval 52"/>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4" name="Oval 53"/>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5" name="Oval 54"/>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6" name="Oval 55"/>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7" name="Oval 56"/>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8" name="Oval 57"/>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9" name="Oval 58"/>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0" name="Oval 59"/>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1" name="Oval 60"/>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2" name="Oval 61"/>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3" name="Oval 62"/>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4" name="Oval 63"/>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5" name="Oval 64"/>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6" name="Oval 65"/>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7" name="Oval 66"/>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8" name="Oval 67"/>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9" name="Oval 68"/>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0" name="Oval 69"/>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1" name="Oval 70"/>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2" name="Oval 71"/>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3" name="Oval 72"/>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4" name="Oval 73"/>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5" name="Oval 74"/>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6" name="Oval 75"/>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7" name="Oval 76"/>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8" name="Oval 77"/>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9" name="Oval 78"/>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0" name="Oval 79"/>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1" name="Oval 80"/>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2" name="Oval 81"/>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3" name="Oval 82"/>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4" name="Oval 83"/>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5" name="Oval 84"/>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6" name="Oval 85"/>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7" name="Oval 86"/>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8" name="Oval 87"/>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9" name="Oval 88"/>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0" name="Oval 89"/>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1" name="Oval 90"/>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2" name="Oval 91"/>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3" name="Oval 92"/>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4" name="Oval 93"/>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5" name="Oval 94"/>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6" name="Oval 95"/>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7" name="Oval 96"/>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8" name="Oval 97"/>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9" name="Oval 98"/>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0" name="Oval 99"/>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1" name="Oval 100"/>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2" name="Oval 101"/>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3" name="Oval 102"/>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4" name="Oval 103"/>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5" name="Oval 104"/>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6" name="Oval 105"/>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7" name="Oval 106"/>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8" name="Oval 107"/>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9" name="Oval 108"/>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0" name="Oval 109"/>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1" name="Oval 110"/>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2" name="Oval 111"/>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3" name="Oval 112"/>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4" name="Oval 113"/>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5" name="Oval 114"/>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6" name="Oval 115"/>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7" name="Oval 116"/>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8" name="Oval 117"/>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9" name="Oval 118"/>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0" name="Oval 119"/>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1" name="Oval 120"/>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2" name="Oval 121"/>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3" name="Oval 122"/>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4" name="Oval 123"/>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5" name="Oval 124"/>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6" name="Oval 125"/>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7" name="Oval 126"/>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8" name="Oval 127"/>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9" name="Oval 128"/>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0" name="Oval 129"/>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1" name="Oval 130"/>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2" name="Oval 131"/>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3" name="Oval 132"/>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4" name="Oval 133"/>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5" name="Oval 134"/>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6" name="Oval 135"/>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7" name="Oval 136"/>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8" name="Oval 137"/>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9" name="Oval 138"/>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0" name="Oval 139"/>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1" name="Oval 140"/>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2" name="Oval 141"/>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3" name="Oval 142"/>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4" name="Oval 143"/>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5" name="Oval 144"/>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6" name="Oval 145"/>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7" name="Oval 146"/>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8" name="Oval 147"/>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9" name="Oval 148"/>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0" name="Oval 149"/>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1" name="Oval 150"/>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2" name="Oval 151"/>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3" name="Oval 152"/>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4" name="Oval 153"/>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5" name="Oval 154"/>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6" name="Oval 155"/>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7" name="Oval 156"/>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8" name="Oval 157"/>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9" name="Oval 158"/>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0" name="Oval 159"/>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1" name="Oval 160"/>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2" name="Oval 161"/>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3" name="Oval 162"/>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4" name="Oval 163"/>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5" name="Oval 164"/>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6" name="Oval 165"/>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7" name="Oval 166"/>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8" name="Oval 167"/>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9" name="Oval 168"/>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0" name="Oval 169"/>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1" name="Oval 170"/>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2" name="Oval 171"/>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3" name="Oval 172"/>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4" name="Oval 173"/>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5" name="Oval 174"/>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6" name="Oval 175"/>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7" name="Oval 176"/>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8" name="Oval 177"/>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9" name="Oval 178"/>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0" name="Oval 179"/>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1" name="Oval 180"/>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2" name="Oval 181"/>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3" name="Oval 182"/>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4" name="Oval 183"/>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5" name="Oval 184"/>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6" name="Oval 185"/>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7" name="Oval 186"/>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8" name="Oval 187"/>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9" name="Oval 188"/>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0" name="Oval 189"/>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1" name="Oval 190"/>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2" name="Oval 191"/>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3" name="Oval 192"/>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4" name="Oval 193"/>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5" name="Oval 194"/>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6" name="Oval 195"/>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7" name="Oval 196"/>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8" name="Oval 197"/>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9" name="Oval 198"/>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0" name="Oval 199"/>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1" name="Oval 200"/>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2" name="Oval 201"/>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3" name="Oval 202"/>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4" name="Oval 203"/>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5" name="Oval 204"/>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6" name="Oval 205"/>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7" name="Oval 206"/>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8" name="Oval 207"/>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9" name="Oval 208"/>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0" name="Oval 209"/>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1" name="Oval 210"/>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2" name="Oval 211"/>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3" name="Oval 212"/>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4" name="Oval 213"/>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5" name="Oval 214"/>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6" name="Oval 215"/>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7" name="Oval 216"/>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8" name="Oval 217"/>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9" name="Oval 218"/>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0" name="Oval 219"/>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1" name="Oval 220"/>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2" name="Oval 221"/>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3" name="Oval 222"/>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4" name="Oval 223"/>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5" name="Oval 224"/>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6" name="Oval 225"/>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7" name="Oval 226"/>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8" name="Oval 227"/>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9" name="Oval 228"/>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0" name="Oval 229"/>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1" name="Oval 230"/>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2" name="Oval 231"/>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3" name="Oval 232"/>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4" name="Oval 233"/>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5" name="Oval 234"/>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6" name="Oval 235"/>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7" name="Oval 236"/>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8" name="Oval 237"/>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9" name="Oval 238"/>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0" name="Oval 239"/>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1" name="Oval 240"/>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2" name="Oval 241"/>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3" name="Oval 242"/>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4" name="Oval 243"/>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5" name="Oval 244"/>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6" name="Oval 245"/>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7" name="Oval 246"/>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8" name="Oval 247"/>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9" name="Oval 248"/>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0" name="Oval 249"/>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1" name="Oval 250"/>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2" name="Oval 251"/>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3" name="Oval 252"/>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4" name="Oval 253"/>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5" name="Oval 254"/>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6" name="Oval 255"/>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7" name="Oval 256"/>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8" name="Oval 257"/>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9" name="Oval 258"/>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0" name="Oval 259"/>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1" name="Oval 260"/>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2" name="Oval 261"/>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3" name="Oval 262"/>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4" name="Oval 263"/>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5" name="Oval 264"/>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6" name="Oval 265"/>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7" name="Oval 266"/>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8" name="Oval 267"/>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9" name="Oval 268"/>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0" name="Oval 269"/>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1" name="Oval 270"/>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2" name="Oval 271"/>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3" name="Oval 272"/>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4" name="Oval 273"/>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5" name="Oval 274"/>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6" name="Oval 275"/>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7" name="Oval 276"/>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8" name="Oval 277"/>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9" name="Oval 278"/>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0" name="Oval 279"/>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1" name="Oval 280"/>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2" name="Oval 281"/>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3" name="Oval 282"/>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4" name="Oval 283"/>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5" name="Oval 284"/>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6" name="Oval 285"/>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7" name="Oval 286"/>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8" name="Oval 287"/>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9" name="Oval 288"/>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0" name="Oval 289"/>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1" name="Oval 290"/>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2" name="Oval 291"/>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3" name="Oval 292"/>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4" name="Oval 293"/>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5" name="Oval 294"/>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6" name="Oval 295"/>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7" name="Oval 296"/>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8" name="Oval 297"/>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9" name="Oval 298"/>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0" name="Oval 299"/>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1" name="Oval 300"/>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2" name="Oval 301"/>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3" name="Oval 302"/>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4" name="Oval 303"/>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5" name="Oval 304"/>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6" name="Oval 305"/>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7" name="Oval 306"/>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8" name="Oval 307"/>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9" name="Oval 308"/>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0" name="Oval 309"/>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1" name="Oval 310"/>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2" name="Oval 311"/>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3" name="Oval 312"/>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4" name="Oval 313"/>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5" name="Oval 314"/>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6" name="Oval 315"/>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7" name="Oval 316"/>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8" name="Oval 317"/>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9" name="Oval 318"/>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0" name="Oval 319"/>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1" name="Oval 320"/>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2" name="Oval 321"/>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3" name="Oval 322"/>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4" name="Oval 323"/>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5" name="Oval 324"/>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6" name="Oval 325"/>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7" name="Oval 326"/>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8" name="Oval 327"/>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9" name="Oval 328"/>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0" name="Oval 329"/>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1" name="Oval 330"/>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2" name="Oval 331"/>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3" name="Oval 332"/>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4" name="Oval 333"/>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5" name="Oval 334"/>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6" name="Oval 335"/>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7" name="Oval 336"/>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8" name="Oval 337"/>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9" name="Oval 338"/>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0" name="Oval 339"/>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1" name="Oval 340"/>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2" name="Oval 341"/>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3" name="Oval 342"/>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4" name="Oval 343"/>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5" name="Oval 344"/>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6" name="Oval 345"/>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7" name="Oval 346"/>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8" name="Oval 347"/>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9" name="Oval 348"/>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0" name="Oval 349"/>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1" name="Oval 350"/>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2" name="Oval 351"/>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3" name="Oval 352"/>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4" name="Oval 353"/>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5" name="Oval 354"/>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6" name="Oval 355"/>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7" name="Oval 356"/>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8" name="Oval 357"/>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9" name="Oval 358"/>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0" name="Oval 359"/>
            <p:cNvSpPr>
              <a:spLocks noChangeAspect="1" noChangeArrowheads="1"/>
            </p:cNvSpPr>
            <p:nvPr/>
          </p:nvSpPr>
          <p:spPr bwMode="auto">
            <a:xfrm>
              <a:off x="4663908" y="2074514"/>
              <a:ext cx="85943" cy="85943"/>
            </a:xfrm>
            <a:prstGeom prst="ellipse">
              <a:avLst/>
            </a:prstGeom>
            <a:grpFill/>
            <a:ln>
              <a:noFill/>
            </a:ln>
            <a:effectLst/>
          </p:spPr>
          <p:txBody>
            <a:bodyPr wrap="none" anchor="ctr"/>
            <a:lstStyle/>
            <a:p>
              <a:pPr defTabSz="1218138">
                <a:defRPr/>
              </a:pPr>
              <a:endParaRPr lang="en-US" sz="2398" kern="0" dirty="0">
                <a:solidFill>
                  <a:srgbClr val="292929"/>
                </a:solidFill>
              </a:endParaRPr>
            </a:p>
          </p:txBody>
        </p:sp>
        <p:sp>
          <p:nvSpPr>
            <p:cNvPr id="1591" name="Oval 360"/>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2" name="Oval 361"/>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3" name="Oval 362"/>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4" name="Oval 363"/>
            <p:cNvSpPr>
              <a:spLocks noChangeAspect="1" noChangeArrowheads="1"/>
            </p:cNvSpPr>
            <p:nvPr/>
          </p:nvSpPr>
          <p:spPr bwMode="auto">
            <a:xfrm>
              <a:off x="5226311" y="2074514"/>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595" name="Oval 364"/>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6" name="Oval 365"/>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7" name="Oval 366"/>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8" name="Oval 367"/>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9" name="Oval 368"/>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0" name="Oval 369"/>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1" name="Oval 370"/>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2" name="Oval 371"/>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3" name="Oval 372"/>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4" name="Oval 373"/>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5" name="Oval 374"/>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6" name="Oval 375"/>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7" name="Oval 376"/>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8" name="Oval 377"/>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9" name="Oval 378"/>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0" name="Oval 379"/>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1" name="Oval 380"/>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2" name="Oval 381"/>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3" name="Oval 382"/>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4" name="Oval 383"/>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5" name="Oval 384"/>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6" name="Oval 385"/>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7" name="Oval 386"/>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8" name="Oval 387"/>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9" name="Oval 388"/>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0" name="Oval 389"/>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1" name="Oval 390"/>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2" name="Oval 391"/>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3" name="Oval 392"/>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4" name="Oval 393"/>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5" name="Oval 394"/>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6" name="Oval 395"/>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7" name="Oval 396"/>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8" name="Oval 397"/>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9" name="Oval 398"/>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0" name="Oval 399"/>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1" name="Oval 400"/>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2" name="Oval 401"/>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3" name="Oval 402"/>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4" name="Oval 403"/>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5" name="Oval 404"/>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6" name="Oval 405"/>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7" name="Oval 406"/>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8" name="Oval 407"/>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9" name="Oval 408"/>
            <p:cNvSpPr>
              <a:spLocks noChangeAspect="1" noChangeArrowheads="1"/>
            </p:cNvSpPr>
            <p:nvPr/>
          </p:nvSpPr>
          <p:spPr bwMode="auto">
            <a:xfrm>
              <a:off x="4214589" y="2178551"/>
              <a:ext cx="85943" cy="85944"/>
            </a:xfrm>
            <a:prstGeom prst="ellipse">
              <a:avLst/>
            </a:prstGeom>
            <a:grpFill/>
            <a:ln>
              <a:noFill/>
            </a:ln>
            <a:effectLst/>
          </p:spPr>
          <p:txBody>
            <a:bodyPr wrap="none" anchor="ctr"/>
            <a:lstStyle/>
            <a:p>
              <a:pPr defTabSz="1218138">
                <a:defRPr/>
              </a:pPr>
              <a:endParaRPr lang="en-US" sz="2398" kern="0" dirty="0">
                <a:solidFill>
                  <a:srgbClr val="292929"/>
                </a:solidFill>
              </a:endParaRPr>
            </a:p>
          </p:txBody>
        </p:sp>
        <p:sp>
          <p:nvSpPr>
            <p:cNvPr id="1640" name="Oval 409"/>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1" name="Oval 410"/>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2" name="Oval 411"/>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3" name="Oval 412"/>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4" name="Oval 413"/>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5" name="Oval 414"/>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6" name="Oval 415"/>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7" name="Oval 416"/>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8" name="Oval 417"/>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9" name="Oval 418"/>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0" name="Oval 419"/>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1" name="Oval 420"/>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2" name="Oval 421"/>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3" name="Oval 422"/>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4" name="Oval 423"/>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5" name="Oval 424"/>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6" name="Oval 425"/>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7" name="Oval 426"/>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8" name="Oval 427"/>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9" name="Oval 428"/>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0" name="Oval 429"/>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1" name="Oval 430"/>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2" name="Oval 431"/>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3" name="Oval 432"/>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4" name="Oval 433"/>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5" name="Oval 434"/>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6" name="Oval 435"/>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7" name="Oval 436"/>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8" name="Oval 437"/>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9" name="Oval 438"/>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0" name="Oval 439"/>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1" name="Oval 440"/>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2" name="Oval 441"/>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3" name="Oval 442"/>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4" name="Oval 443"/>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5" name="Oval 444"/>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6" name="Oval 445"/>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7" name="Oval 446"/>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8" name="Oval 447"/>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9" name="Oval 448"/>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0" name="Oval 449"/>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1" name="Oval 450"/>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2" name="Oval 451"/>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3" name="Oval 452"/>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4" name="Oval 453"/>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5" name="Oval 454"/>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6" name="Oval 455"/>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7" name="Oval 456"/>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8" name="Oval 457"/>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9" name="Oval 458"/>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0" name="Oval 459"/>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1" name="Oval 460"/>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2" name="Oval 461"/>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3" name="Oval 462"/>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4" name="Oval 463"/>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5" name="Oval 464"/>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6" name="Oval 465"/>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7" name="Oval 466"/>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8" name="Oval 467"/>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9" name="Oval 468"/>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0" name="Oval 469"/>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1" name="Oval 470"/>
            <p:cNvSpPr>
              <a:spLocks noChangeAspect="1" noChangeArrowheads="1"/>
            </p:cNvSpPr>
            <p:nvPr/>
          </p:nvSpPr>
          <p:spPr bwMode="auto">
            <a:xfrm>
              <a:off x="6238035"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2" name="Oval 471"/>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3" name="Oval 472"/>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4" name="Oval 473"/>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5" name="Oval 474"/>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6" name="Oval 475"/>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7" name="Oval 476"/>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8" name="Oval 477"/>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9" name="Oval 478"/>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0" name="Oval 479"/>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1" name="Oval 480"/>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2" name="Oval 481"/>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3" name="Oval 482"/>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4" name="Oval 483"/>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5" name="Oval 484"/>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6" name="Oval 485"/>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7" name="Oval 486"/>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8" name="Oval 487"/>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9" name="Oval 488"/>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0" name="Oval 489"/>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1" name="Oval 490"/>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2" name="Oval 491"/>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3" name="Oval 492"/>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4" name="Oval 493"/>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5" name="Oval 494"/>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6" name="Oval 495"/>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7" name="Oval 496"/>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8" name="Oval 497"/>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9" name="Oval 498"/>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0" name="Oval 499"/>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1" name="Oval 500"/>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2" name="Oval 501"/>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3" name="Oval 502"/>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4" name="Oval 503"/>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5" name="Oval 504"/>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6" name="Oval 505"/>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7" name="Oval 506"/>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8" name="Oval 507"/>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9" name="Oval 508"/>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0" name="Oval 509"/>
            <p:cNvSpPr>
              <a:spLocks noChangeAspect="1" noChangeArrowheads="1"/>
            </p:cNvSpPr>
            <p:nvPr/>
          </p:nvSpPr>
          <p:spPr bwMode="auto">
            <a:xfrm>
              <a:off x="4888568" y="2385118"/>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741" name="Oval 510"/>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2" name="Oval 511"/>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3" name="Oval 512"/>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4" name="Oval 513"/>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5" name="Oval 514"/>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6" name="Oval 515"/>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7" name="Oval 516"/>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8" name="Oval 517"/>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9" name="Oval 518"/>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0" name="Oval 519"/>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1" name="Oval 520"/>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2" name="Oval 521"/>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3" name="Oval 522"/>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4" name="Oval 523"/>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5" name="Oval 524"/>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6" name="Oval 525"/>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7" name="Oval 526"/>
            <p:cNvSpPr>
              <a:spLocks noChangeAspect="1" noChangeArrowheads="1"/>
            </p:cNvSpPr>
            <p:nvPr/>
          </p:nvSpPr>
          <p:spPr bwMode="auto">
            <a:xfrm>
              <a:off x="6798931"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8" name="Oval 527"/>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9" name="Oval 528"/>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0" name="Oval 529"/>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1" name="Oval 530"/>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2" name="Oval 531"/>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3" name="Oval 532"/>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4" name="Oval 533"/>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5" name="Oval 534"/>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6" name="Oval 535"/>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7" name="Oval 536"/>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8" name="Oval 537"/>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9" name="Oval 538"/>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0" name="Oval 539"/>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1" name="Oval 540"/>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2" name="Oval 541"/>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3" name="Oval 542"/>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4" name="Oval 543"/>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5" name="Oval 544"/>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6" name="Oval 545"/>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7" name="Oval 546"/>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8" name="Oval 547"/>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9" name="Oval 548"/>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0" name="Oval 549"/>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1" name="Oval 550"/>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2" name="Oval 551"/>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3" name="Oval 552"/>
            <p:cNvSpPr>
              <a:spLocks noChangeAspect="1" noChangeArrowheads="1"/>
            </p:cNvSpPr>
            <p:nvPr/>
          </p:nvSpPr>
          <p:spPr bwMode="auto">
            <a:xfrm>
              <a:off x="4327672" y="2489154"/>
              <a:ext cx="85944" cy="85944"/>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784" name="Oval 553"/>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5" name="Oval 554"/>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6" name="Oval 555"/>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7" name="Oval 556"/>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8" name="Oval 557"/>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9" name="Oval 558"/>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0" name="Oval 559"/>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1" name="Oval 560"/>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2" name="Oval 561"/>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3" name="Oval 562"/>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4" name="Oval 563"/>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5" name="Oval 564"/>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6" name="Oval 565"/>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7" name="Oval 566"/>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8" name="Oval 567"/>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9" name="Oval 568"/>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0" name="Oval 569"/>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1" name="Oval 570"/>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2" name="Oval 571"/>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3" name="Oval 572"/>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4" name="Oval 573"/>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5" name="Oval 574"/>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6" name="Oval 575"/>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7" name="Oval 576"/>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8" name="Oval 577"/>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9" name="Oval 578"/>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0" name="Oval 579"/>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1" name="Oval 580"/>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2" name="Oval 581"/>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3" name="Oval 582"/>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4" name="Oval 583"/>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5" name="Oval 584"/>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6" name="Oval 585"/>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7" name="Oval 586"/>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8" name="Oval 587"/>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9" name="Oval 588"/>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0" name="Oval 589"/>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1" name="Oval 590"/>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2" name="Oval 591"/>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3" name="Oval 592"/>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4" name="Oval 593"/>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5" name="Oval 594"/>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6" name="Oval 595"/>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7" name="Oval 596"/>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8" name="Oval 597"/>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9" name="Oval 598"/>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0" name="Oval 599"/>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1" name="Oval 600"/>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2" name="Oval 601"/>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3" name="Oval 602"/>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4" name="Oval 603"/>
            <p:cNvSpPr>
              <a:spLocks noChangeAspect="1" noChangeArrowheads="1"/>
            </p:cNvSpPr>
            <p:nvPr/>
          </p:nvSpPr>
          <p:spPr bwMode="auto">
            <a:xfrm>
              <a:off x="4776992" y="2593192"/>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835" name="Oval 604"/>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6" name="Oval 605"/>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7" name="Oval 606"/>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8" name="Oval 607"/>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9" name="Oval 608"/>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0" name="Oval 609"/>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1" name="Oval 610"/>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2" name="Oval 611"/>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3" name="Oval 612"/>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4" name="Oval 613"/>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5" name="Oval 614"/>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6" name="Oval 615"/>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7" name="Oval 616"/>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8" name="Oval 617"/>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9" name="Oval 618"/>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0" name="Oval 619"/>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1" name="Oval 620"/>
            <p:cNvSpPr>
              <a:spLocks noChangeAspect="1" noChangeArrowheads="1"/>
            </p:cNvSpPr>
            <p:nvPr/>
          </p:nvSpPr>
          <p:spPr bwMode="auto">
            <a:xfrm>
              <a:off x="6687355"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2" name="Oval 621"/>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3" name="Oval 622"/>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4" name="Oval 623"/>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5" name="Oval 624"/>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6" name="Oval 625"/>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7" name="Oval 626"/>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8" name="Oval 627"/>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9" name="Oval 628"/>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0" name="Oval 629"/>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1" name="Oval 630"/>
            <p:cNvSpPr>
              <a:spLocks noChangeAspect="1" noChangeArrowheads="1"/>
            </p:cNvSpPr>
            <p:nvPr/>
          </p:nvSpPr>
          <p:spPr bwMode="auto">
            <a:xfrm>
              <a:off x="7810653" y="2593192"/>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862" name="Oval 631"/>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3" name="Oval 632"/>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4" name="Oval 633"/>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5" name="Oval 634"/>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6" name="Oval 635"/>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7" name="Oval 636"/>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8" name="Oval 637"/>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9" name="Oval 638"/>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0" name="Oval 639"/>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1" name="Oval 640"/>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2" name="Oval 641"/>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3" name="Oval 642"/>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4" name="Oval 643"/>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5" name="Oval 644"/>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6" name="Oval 645"/>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7" name="Oval 646"/>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8" name="Oval 647"/>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9" name="Oval 648"/>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0" name="Oval 649"/>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1" name="Oval 650"/>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2" name="Oval 651"/>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3" name="Oval 652"/>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4" name="Oval 653"/>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5" name="Oval 654"/>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6" name="Oval 655"/>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7" name="Oval 656"/>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8" name="Oval 657"/>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9" name="Oval 658"/>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0" name="Oval 659"/>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1" name="Oval 660"/>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2" name="Oval 661"/>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3" name="Oval 662"/>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4" name="Oval 663"/>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5" name="Oval 664"/>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6" name="Oval 665"/>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7" name="Oval 666"/>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8" name="Oval 667"/>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9" name="Oval 668"/>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0" name="Oval 669"/>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1" name="Oval 670"/>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2" name="Oval 671"/>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3" name="Oval 672"/>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4" name="Oval 673"/>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5" name="Oval 674"/>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6" name="Oval 675"/>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7" name="Oval 676"/>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8" name="Oval 677"/>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9" name="Oval 678"/>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0" name="Oval 679"/>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1" name="Oval 680"/>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2" name="Oval 681"/>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3" name="Oval 682"/>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4" name="Oval 683"/>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5" name="Oval 684"/>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6" name="Oval 685"/>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7" name="Oval 686"/>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8" name="Oval 687"/>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9" name="Oval 688"/>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0" name="Oval 689"/>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1" name="Oval 690"/>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2" name="Oval 691"/>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3" name="Oval 692"/>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4" name="Oval 693"/>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5" name="Oval 694"/>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6" name="Oval 695"/>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7" name="Oval 696"/>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8" name="Oval 697"/>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9" name="Oval 698"/>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0" name="Oval 699"/>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1" name="Oval 700"/>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2" name="Oval 701"/>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3" name="Oval 702"/>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4" name="Oval 703"/>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5" name="Oval 704"/>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6" name="Oval 705"/>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7" name="Oval 706"/>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8" name="Oval 707"/>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9" name="Oval 708"/>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0" name="Oval 709"/>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1" name="Oval 710"/>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2" name="Oval 711"/>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3" name="Oval 712"/>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4" name="Oval 713"/>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5" name="Oval 714"/>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6" name="Oval 715"/>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7" name="Oval 716"/>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8" name="Oval 717"/>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9" name="Oval 718"/>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0" name="Oval 719"/>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1" name="Oval 720"/>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2" name="Oval 721"/>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3" name="Oval 722"/>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4" name="Oval 723"/>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5" name="Oval 724"/>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6" name="Oval 725"/>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7" name="Oval 726"/>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8" name="Oval 727"/>
            <p:cNvSpPr>
              <a:spLocks noChangeAspect="1" noChangeArrowheads="1"/>
            </p:cNvSpPr>
            <p:nvPr/>
          </p:nvSpPr>
          <p:spPr bwMode="auto">
            <a:xfrm>
              <a:off x="5113228" y="2903796"/>
              <a:ext cx="85943"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959" name="Oval 728"/>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0" name="Oval 729"/>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1" name="Oval 730"/>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2" name="Oval 731"/>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3" name="Oval 732"/>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4" name="Oval 733"/>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5" name="Oval 734"/>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6" name="Oval 735"/>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7" name="Oval 736"/>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8" name="Oval 737"/>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9" name="Oval 738"/>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0" name="Oval 739"/>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1" name="Oval 740"/>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2" name="Oval 741"/>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3" name="Oval 742"/>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4" name="Oval 743"/>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5" name="Oval 744"/>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6" name="Oval 745"/>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7" name="Oval 746"/>
            <p:cNvSpPr>
              <a:spLocks noChangeAspect="1" noChangeArrowheads="1"/>
            </p:cNvSpPr>
            <p:nvPr/>
          </p:nvSpPr>
          <p:spPr bwMode="auto">
            <a:xfrm>
              <a:off x="7585994" y="2903796"/>
              <a:ext cx="85943"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978" name="Oval 747"/>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9" name="Oval 748"/>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0" name="Oval 749"/>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1" name="Oval 750"/>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2" name="Oval 751"/>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3" name="Oval 752"/>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4" name="Oval 753"/>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5" name="Oval 754"/>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6" name="Oval 755"/>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7" name="Oval 756"/>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8" name="Oval 757"/>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9" name="Oval 758"/>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0" name="Oval 759"/>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1" name="Oval 760"/>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2" name="Oval 761"/>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3" name="Oval 762"/>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4" name="Oval 763"/>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5" name="Oval 764"/>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6" name="Oval 765"/>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7" name="Oval 766"/>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8" name="Oval 767"/>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9" name="Oval 768"/>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0" name="Oval 769"/>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1" name="Oval 770"/>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2" name="Oval 771"/>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3" name="Oval 772"/>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4" name="Oval 773"/>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5" name="Oval 774"/>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6" name="Oval 775"/>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7" name="Oval 776"/>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8" name="Oval 777"/>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9" name="Oval 778"/>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0" name="Oval 779"/>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1" name="Oval 780"/>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2" name="Oval 781"/>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3" name="Oval 782"/>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4" name="Oval 783"/>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5" name="Oval 784"/>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6" name="Oval 785"/>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7" name="Oval 786"/>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8" name="Oval 787"/>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9" name="Oval 788"/>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0" name="Oval 789"/>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1" name="Oval 790"/>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2" name="Oval 791"/>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3" name="Oval 792"/>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4" name="Oval 793"/>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5" name="Oval 794"/>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6" name="Oval 795"/>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7" name="Oval 796"/>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8" name="Oval 797"/>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9" name="Oval 798"/>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0" name="Oval 799"/>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1" name="Oval 800"/>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2" name="Oval 801"/>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3" name="Oval 802"/>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4" name="Oval 803"/>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5" name="Oval 804"/>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6" name="Oval 805"/>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7" name="Oval 806"/>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8" name="Oval 807"/>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9" name="Oval 808"/>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0" name="Oval 809"/>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1" name="Oval 810"/>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2" name="Oval 811"/>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3" name="Oval 812"/>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4" name="Oval 813"/>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5" name="Oval 814"/>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6" name="Oval 815"/>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7" name="Oval 816"/>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8" name="Oval 817"/>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9" name="Oval 818"/>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0" name="Oval 819"/>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1" name="Oval 820"/>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2" name="Oval 821"/>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3" name="Oval 822"/>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4" name="Oval 823"/>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5" name="Oval 824"/>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6" name="Oval 825"/>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7" name="Oval 826"/>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8" name="Oval 827"/>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9" name="Oval 828"/>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0" name="Oval 829"/>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1" name="Oval 830"/>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2" name="Oval 831"/>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3" name="Oval 832"/>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4" name="Oval 833"/>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5" name="Oval 834"/>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6" name="Oval 835"/>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7" name="Oval 836"/>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8" name="Oval 837"/>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9" name="Oval 838"/>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0" name="Oval 839"/>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1" name="Oval 840"/>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2" name="Oval 841"/>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3" name="Oval 842"/>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4" name="Oval 843"/>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5" name="Oval 844"/>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6" name="Oval 845"/>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7" name="Oval 846"/>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8" name="Oval 847"/>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9" name="Oval 848"/>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0" name="Oval 849"/>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1" name="Oval 850"/>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2" name="Oval 851"/>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3" name="Oval 852"/>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4" name="Oval 853"/>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5" name="Oval 854"/>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6" name="Oval 855"/>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7" name="Oval 856"/>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8" name="Oval 857"/>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9" name="Oval 858"/>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0" name="Oval 859"/>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1" name="Oval 860"/>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2" name="Oval 861"/>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3" name="Oval 862"/>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4" name="Oval 863"/>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5" name="Oval 864"/>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6" name="Oval 865"/>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7" name="Oval 866"/>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8" name="Oval 867"/>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9" name="Oval 868"/>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0" name="Oval 869"/>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1" name="Oval 870"/>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2" name="Oval 871"/>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3" name="Oval 872"/>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4" name="Oval 873"/>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5" name="Oval 874"/>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6" name="Oval 875"/>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7" name="Oval 876"/>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8" name="Oval 877"/>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9" name="Oval 878"/>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0" name="Oval 879"/>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1" name="Oval 880"/>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2" name="Oval 881"/>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3" name="Oval 882"/>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4" name="Oval 883"/>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5" name="Oval 884"/>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6" name="Oval 885"/>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7" name="Oval 886"/>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8" name="Oval 887"/>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9" name="Oval 888"/>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0" name="Oval 889"/>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1" name="Oval 890"/>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2" name="Oval 891"/>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3" name="Oval 892"/>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4" name="Oval 893"/>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5" name="Oval 894"/>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6" name="Oval 895"/>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7" name="Oval 896"/>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8" name="Oval 897"/>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9" name="Oval 898"/>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0" name="Oval 899"/>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1" name="Oval 900"/>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2" name="Oval 901"/>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3" name="Oval 902"/>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4" name="Oval 903"/>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5" name="Oval 904"/>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6" name="Oval 905"/>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7" name="Oval 906"/>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8" name="Oval 907"/>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9" name="Oval 908"/>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0" name="Oval 909"/>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1" name="Oval 910"/>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2" name="Oval 911"/>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3" name="Oval 912"/>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4" name="Oval 913"/>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5" name="Oval 914"/>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6" name="Oval 915"/>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7" name="Oval 916"/>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8" name="Oval 917"/>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9" name="Oval 918"/>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0" name="Oval 919"/>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1" name="Oval 920"/>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2" name="Oval 921"/>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3" name="Oval 922"/>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4" name="Oval 923"/>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5" name="Oval 924"/>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6" name="Oval 925"/>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7" name="Oval 926"/>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8" name="Oval 927"/>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9" name="Oval 928"/>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0" name="Oval 929"/>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1" name="Oval 930"/>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2" name="Oval 931"/>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3" name="Oval 932"/>
            <p:cNvSpPr>
              <a:spLocks noChangeAspect="1" noChangeArrowheads="1"/>
            </p:cNvSpPr>
            <p:nvPr/>
          </p:nvSpPr>
          <p:spPr bwMode="auto">
            <a:xfrm>
              <a:off x="7248250" y="3526510"/>
              <a:ext cx="85943" cy="85944"/>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164" name="Oval 933"/>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5" name="Oval 934"/>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6" name="Oval 935"/>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7" name="Oval 936"/>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8" name="Oval 937"/>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9" name="Oval 938"/>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0" name="Oval 939"/>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1" name="Oval 940"/>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2" name="Oval 941"/>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3" name="Oval 942"/>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4" name="Oval 943"/>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5" name="Oval 944"/>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6" name="Oval 945"/>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7" name="Oval 946"/>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8" name="Oval 947"/>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9" name="Oval 948"/>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0" name="Oval 949"/>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1" name="Oval 950"/>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2" name="Oval 951"/>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3" name="Oval 952"/>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4" name="Oval 953"/>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5" name="Oval 954"/>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6" name="Oval 955"/>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7" name="Oval 956"/>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8" name="Oval 957"/>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9" name="Oval 958"/>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0" name="Oval 959"/>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1" name="Oval 960"/>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2" name="Oval 961"/>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3" name="Oval 962"/>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4" name="Oval 963"/>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5" name="Oval 964"/>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6" name="Oval 965"/>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7" name="Oval 966"/>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8" name="Oval 967"/>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9" name="Oval 968"/>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0" name="Oval 969"/>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1" name="Oval 970"/>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2" name="Oval 971"/>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3" name="Oval 972"/>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4" name="Oval 973"/>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5" name="Oval 974"/>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6" name="Oval 975"/>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7" name="Oval 976"/>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8" name="Oval 977"/>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9" name="Oval 978"/>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0" name="Oval 979"/>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1" name="Oval 980"/>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2" name="Oval 981"/>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3" name="Oval 982"/>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4" name="Oval 983"/>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5" name="Oval 984"/>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6" name="Oval 985"/>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7" name="Oval 986"/>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8" name="Oval 987"/>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9" name="Oval 988"/>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0" name="Oval 989"/>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1" name="Oval 990"/>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2" name="Oval 991"/>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3" name="Oval 992"/>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4" name="Oval 993"/>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5" name="Oval 994"/>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6" name="Oval 995"/>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7" name="Oval 996"/>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8" name="Oval 997"/>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9" name="Oval 998"/>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0" name="Oval 999"/>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1" name="Oval 1000"/>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2" name="Oval 1001"/>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3" name="Oval 1002"/>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4" name="Oval 1003"/>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5" name="Oval 1004"/>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6" name="Oval 1005"/>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7" name="Oval 1006"/>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8" name="Oval 1007"/>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9" name="Oval 1008"/>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0" name="Oval 1009"/>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1" name="Oval 1010"/>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2" name="Oval 1011"/>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3" name="Oval 1012"/>
            <p:cNvSpPr>
              <a:spLocks noChangeAspect="1" noChangeArrowheads="1"/>
            </p:cNvSpPr>
            <p:nvPr/>
          </p:nvSpPr>
          <p:spPr bwMode="auto">
            <a:xfrm>
              <a:off x="7023590" y="3941151"/>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244" name="Oval 1013"/>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5" name="Oval 1014"/>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6" name="Oval 1015"/>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7" name="Oval 1016"/>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8" name="Oval 1017"/>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9" name="Oval 1018"/>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0" name="Oval 1019"/>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1" name="Oval 1020"/>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2" name="Oval 1021"/>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3" name="Oval 1022"/>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4" name="Oval 1023"/>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5" name="Oval 1024"/>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6" name="Oval 1025"/>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7" name="Oval 1026"/>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8" name="Oval 1027"/>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9" name="Oval 1028"/>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0" name="Oval 1029"/>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1" name="Oval 1030"/>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2" name="Oval 1031"/>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3" name="Oval 1032"/>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4" name="Oval 1033"/>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5" name="Oval 1034"/>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6" name="Oval 1035"/>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7" name="Oval 1036"/>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8" name="Oval 1037"/>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9" name="Oval 1038"/>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0" name="Oval 1039"/>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1" name="Oval 1040"/>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2" name="Oval 1041"/>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3" name="Oval 1042"/>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4" name="Oval 1043"/>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5" name="Oval 1044"/>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6" name="Oval 1045"/>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7" name="Oval 1046"/>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8" name="Oval 1047"/>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9" name="Oval 1048"/>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0" name="Oval 1049"/>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1" name="Oval 1050"/>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2" name="Oval 1051"/>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3" name="Oval 1052"/>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4" name="Oval 1053"/>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5" name="Oval 1054"/>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6" name="Oval 1055"/>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7" name="Oval 1056"/>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8" name="Oval 1057"/>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9" name="Oval 1058"/>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0" name="Oval 1059"/>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1" name="Oval 1060"/>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2" name="Oval 1061"/>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3" name="Oval 1062"/>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4" name="Oval 1063"/>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5" name="Oval 1064"/>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6" name="Oval 1065"/>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7" name="Oval 1066"/>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8" name="Oval 1067"/>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9" name="Oval 1068"/>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0" name="Oval 1069"/>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1" name="Oval 1070"/>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2" name="Oval 1071"/>
            <p:cNvSpPr>
              <a:spLocks noChangeAspect="1" noChangeArrowheads="1"/>
            </p:cNvSpPr>
            <p:nvPr/>
          </p:nvSpPr>
          <p:spPr bwMode="auto">
            <a:xfrm>
              <a:off x="7697570" y="4253262"/>
              <a:ext cx="85943" cy="85944"/>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303" name="Oval 1072"/>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4" name="Oval 1073"/>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5" name="Oval 1074"/>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6" name="Oval 1075"/>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7" name="Oval 1076"/>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8" name="Oval 1077"/>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9" name="Oval 1078"/>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0" name="Oval 1079"/>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1" name="Oval 1080"/>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2" name="Oval 1081"/>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3" name="Oval 1082"/>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4" name="Oval 1083"/>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5" name="Oval 1084"/>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6" name="Oval 1085"/>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7" name="Oval 1086"/>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8" name="Oval 1087"/>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9" name="Oval 1088"/>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0" name="Oval 1089"/>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1" name="Oval 1090"/>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2" name="Oval 1091"/>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3" name="Oval 1092"/>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4" name="Oval 1093"/>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5" name="Oval 1094"/>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6" name="Oval 1095"/>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7" name="Oval 1096"/>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8" name="Oval 1097"/>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9" name="Oval 1098"/>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0" name="Oval 1099"/>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1" name="Oval 1100"/>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2" name="Oval 1101"/>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3" name="Oval 1102"/>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4" name="Oval 1103"/>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5" name="Oval 1104"/>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6" name="Oval 1105"/>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7" name="Oval 1106"/>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8" name="Oval 1107"/>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9" name="Oval 1108"/>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0" name="Oval 1109"/>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1" name="Oval 1110"/>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2" name="Oval 1111"/>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3" name="Oval 1112"/>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4" name="Oval 1113"/>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5" name="Oval 1114"/>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6" name="Oval 1115"/>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7" name="Oval 1116"/>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8" name="Oval 1117"/>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9" name="Oval 1118"/>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0" name="Oval 1119"/>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1" name="Oval 1120"/>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2" name="Oval 1121"/>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3" name="Oval 1122"/>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4" name="Oval 1123"/>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5" name="Oval 1124"/>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6" name="Oval 1125"/>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7" name="Oval 1126"/>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8" name="Oval 1127"/>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9" name="Oval 1128"/>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0" name="Oval 1129"/>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1" name="Oval 1130"/>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2" name="Oval 1131"/>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3" name="Oval 1132"/>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4" name="Oval 1133"/>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5" name="Oval 1134"/>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6" name="Oval 1135"/>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7" name="Oval 1136"/>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8" name="Oval 1137"/>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9" name="Oval 1138"/>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0" name="Oval 1139"/>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1" name="Oval 1140"/>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2" name="Oval 1141"/>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3" name="Oval 1142"/>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4" name="Oval 1143"/>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5" name="Oval 1144"/>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6" name="Oval 1145"/>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7" name="Oval 1146"/>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8" name="Oval 1147"/>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9" name="Oval 1148"/>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0" name="Oval 1149"/>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1" name="Oval 1150"/>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2" name="Oval 1151"/>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3" name="Oval 1152"/>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4" name="Oval 1153"/>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5" name="Oval 1154"/>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6" name="Oval 1155"/>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7" name="Oval 1156"/>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8" name="Oval 1157"/>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9" name="Oval 1158"/>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0" name="Oval 1159"/>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1" name="Oval 1160"/>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2" name="Oval 1161"/>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3" name="Oval 1162"/>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4" name="Oval 1163"/>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5" name="Oval 1164"/>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6" name="Oval 1165"/>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7" name="Oval 1166"/>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8" name="Oval 1167"/>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9" name="Oval 1168"/>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0" name="Oval 1169"/>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1" name="Oval 1170"/>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2" name="Oval 1171"/>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3" name="Oval 1172"/>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4" name="Oval 1173"/>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5" name="Oval 1174"/>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6" name="Oval 1175"/>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7" name="Oval 1176"/>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8" name="Oval 1177"/>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9" name="Oval 1178"/>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0" name="Oval 1179"/>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1" name="Oval 1180"/>
            <p:cNvSpPr>
              <a:spLocks noChangeAspect="1" noChangeArrowheads="1"/>
            </p:cNvSpPr>
            <p:nvPr/>
          </p:nvSpPr>
          <p:spPr bwMode="auto">
            <a:xfrm>
              <a:off x="7922229" y="4875977"/>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412" name="Oval 1181"/>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3" name="Oval 1182"/>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4" name="Oval 1183"/>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5" name="Oval 1184"/>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6" name="Oval 1185"/>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7" name="Oval 1186"/>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8" name="Oval 1187"/>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9" name="Oval 1188"/>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0" name="Oval 1189"/>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1" name="Oval 1190"/>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2" name="Oval 1191"/>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3" name="Oval 1192"/>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4" name="Oval 1193"/>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5" name="Oval 1194"/>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6" name="Oval 1195"/>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7" name="Oval 1196"/>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8" name="Oval 1197"/>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9" name="Oval 1198"/>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0" name="Oval 1199"/>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1" name="Oval 1200"/>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2" name="Oval 1201"/>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3" name="Oval 1202"/>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4" name="Oval 1203"/>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5" name="Oval 1204"/>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6" name="Oval 1205"/>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7" name="Oval 1206"/>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8" name="Oval 1207"/>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9" name="Oval 1208"/>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0" name="Oval 1209"/>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1" name="Oval 1210"/>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2" name="Oval 1211"/>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3" name="Oval 1212"/>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4" name="Oval 1213"/>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5" name="Oval 1214"/>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6" name="Oval 1215"/>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7" name="Oval 1216"/>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8" name="Oval 1217"/>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9" name="Oval 1218"/>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0" name="Oval 1219"/>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1" name="Oval 1220"/>
            <p:cNvSpPr>
              <a:spLocks noChangeAspect="1" noChangeArrowheads="1"/>
            </p:cNvSpPr>
            <p:nvPr/>
          </p:nvSpPr>
          <p:spPr bwMode="auto">
            <a:xfrm>
              <a:off x="2641969" y="570525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2" name="Oval 1221"/>
            <p:cNvSpPr>
              <a:spLocks noChangeAspect="1" noChangeArrowheads="1"/>
            </p:cNvSpPr>
            <p:nvPr/>
          </p:nvSpPr>
          <p:spPr bwMode="auto">
            <a:xfrm>
              <a:off x="2753545" y="5705259"/>
              <a:ext cx="85944" cy="85943"/>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3" name="Oval 1222"/>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4" name="Oval 1223"/>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grpSp>
      <p:sp>
        <p:nvSpPr>
          <p:cNvPr id="2456" name="Oval 2455"/>
          <p:cNvSpPr/>
          <p:nvPr/>
        </p:nvSpPr>
        <p:spPr bwMode="auto">
          <a:xfrm>
            <a:off x="1756583" y="2236811"/>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57" name="Oval 2456"/>
          <p:cNvSpPr/>
          <p:nvPr/>
        </p:nvSpPr>
        <p:spPr bwMode="auto">
          <a:xfrm>
            <a:off x="2924210" y="1909086"/>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58" name="Oval 2457"/>
          <p:cNvSpPr/>
          <p:nvPr/>
        </p:nvSpPr>
        <p:spPr bwMode="auto">
          <a:xfrm>
            <a:off x="2300739" y="2691721"/>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59" name="Oval 2458"/>
          <p:cNvSpPr/>
          <p:nvPr/>
        </p:nvSpPr>
        <p:spPr bwMode="auto">
          <a:xfrm>
            <a:off x="5803330" y="1737266"/>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60" name="Oval 2459"/>
          <p:cNvSpPr/>
          <p:nvPr/>
        </p:nvSpPr>
        <p:spPr bwMode="auto">
          <a:xfrm>
            <a:off x="5341703" y="1704955"/>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61" name="Oval 2460"/>
          <p:cNvSpPr/>
          <p:nvPr/>
        </p:nvSpPr>
        <p:spPr bwMode="auto">
          <a:xfrm>
            <a:off x="9355105" y="2967377"/>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2" name="Oval 2461"/>
          <p:cNvSpPr/>
          <p:nvPr/>
        </p:nvSpPr>
        <p:spPr bwMode="auto">
          <a:xfrm>
            <a:off x="8786570" y="3926488"/>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3" name="Oval 2462"/>
          <p:cNvSpPr/>
          <p:nvPr/>
        </p:nvSpPr>
        <p:spPr bwMode="auto">
          <a:xfrm>
            <a:off x="10209237" y="5343219"/>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4" name="Oval 2463"/>
          <p:cNvSpPr/>
          <p:nvPr/>
        </p:nvSpPr>
        <p:spPr bwMode="auto">
          <a:xfrm>
            <a:off x="10030422" y="5678856"/>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5" name="Oval 2464"/>
          <p:cNvSpPr/>
          <p:nvPr/>
        </p:nvSpPr>
        <p:spPr bwMode="auto">
          <a:xfrm>
            <a:off x="9993051" y="2504980"/>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6" name="Oval 2465"/>
          <p:cNvSpPr/>
          <p:nvPr/>
        </p:nvSpPr>
        <p:spPr bwMode="auto">
          <a:xfrm>
            <a:off x="9993051" y="2213910"/>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7" name="Oval 2466"/>
          <p:cNvSpPr/>
          <p:nvPr/>
        </p:nvSpPr>
        <p:spPr bwMode="auto">
          <a:xfrm>
            <a:off x="9216853" y="1941593"/>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8" name="Oval 2467"/>
          <p:cNvSpPr/>
          <p:nvPr/>
        </p:nvSpPr>
        <p:spPr bwMode="auto">
          <a:xfrm>
            <a:off x="8932518" y="2722624"/>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9" name="Oval 2468"/>
          <p:cNvSpPr/>
          <p:nvPr/>
        </p:nvSpPr>
        <p:spPr bwMode="auto">
          <a:xfrm>
            <a:off x="2831006" y="2370217"/>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70" name="Oval 2469"/>
          <p:cNvSpPr/>
          <p:nvPr/>
        </p:nvSpPr>
        <p:spPr bwMode="auto">
          <a:xfrm>
            <a:off x="3391017" y="2213910"/>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71" name="Oval 2470"/>
          <p:cNvSpPr/>
          <p:nvPr/>
        </p:nvSpPr>
        <p:spPr bwMode="auto">
          <a:xfrm>
            <a:off x="3825809" y="4404013"/>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 name="TextBox 1"/>
          <p:cNvSpPr txBox="1"/>
          <p:nvPr/>
        </p:nvSpPr>
        <p:spPr>
          <a:xfrm>
            <a:off x="-17884" y="894"/>
            <a:ext cx="12206708" cy="954244"/>
          </a:xfrm>
          <a:prstGeom prst="rect">
            <a:avLst/>
          </a:prstGeom>
          <a:solidFill>
            <a:schemeClr val="accent1">
              <a:lumMod val="60000"/>
              <a:lumOff val="40000"/>
              <a:alpha val="85098"/>
            </a:schemeClr>
          </a:solidFill>
          <a:ln>
            <a:solidFill>
              <a:schemeClr val="tx1">
                <a:lumMod val="40000"/>
                <a:lumOff val="60000"/>
              </a:schemeClr>
            </a:solidFill>
          </a:ln>
        </p:spPr>
        <p:txBody>
          <a:bodyPr wrap="square" rtlCol="0" anchor="ctr">
            <a:noAutofit/>
          </a:bodyPr>
          <a:lstStyle/>
          <a:p>
            <a:pPr algn="ctr"/>
            <a:r>
              <a:rPr lang="en-US" sz="3599" dirty="0" smtClean="0">
                <a:solidFill>
                  <a:schemeClr val="bg1"/>
                </a:solidFill>
                <a:latin typeface="Segoe UI Light" panose="020B0502040204020203" pitchFamily="34" charset="0"/>
                <a:cs typeface="Segoe UI Light" panose="020B0502040204020203" pitchFamily="34" charset="0"/>
              </a:rPr>
              <a:t>17 </a:t>
            </a:r>
            <a:r>
              <a:rPr lang="en-US" sz="3599" dirty="0">
                <a:solidFill>
                  <a:schemeClr val="bg1"/>
                </a:solidFill>
                <a:latin typeface="Segoe UI Light" panose="020B0502040204020203" pitchFamily="34" charset="0"/>
                <a:cs typeface="Segoe UI Light" panose="020B0502040204020203" pitchFamily="34" charset="0"/>
              </a:rPr>
              <a:t>regions worldwide in 2014</a:t>
            </a:r>
          </a:p>
        </p:txBody>
      </p:sp>
      <p:sp>
        <p:nvSpPr>
          <p:cNvPr id="1237" name="Oval 1236"/>
          <p:cNvSpPr>
            <a:spLocks noChangeAspect="1"/>
          </p:cNvSpPr>
          <p:nvPr/>
        </p:nvSpPr>
        <p:spPr bwMode="auto">
          <a:xfrm>
            <a:off x="9310421" y="516250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55" name="Oval 2454"/>
          <p:cNvSpPr>
            <a:spLocks noChangeAspect="1"/>
          </p:cNvSpPr>
          <p:nvPr/>
        </p:nvSpPr>
        <p:spPr bwMode="auto">
          <a:xfrm>
            <a:off x="6183331" y="4979225"/>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2" name="Oval 2471"/>
          <p:cNvSpPr>
            <a:spLocks noChangeAspect="1"/>
          </p:cNvSpPr>
          <p:nvPr/>
        </p:nvSpPr>
        <p:spPr bwMode="auto">
          <a:xfrm>
            <a:off x="3978701" y="4642116"/>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3" name="Oval 2472"/>
          <p:cNvSpPr>
            <a:spLocks noChangeAspect="1"/>
          </p:cNvSpPr>
          <p:nvPr/>
        </p:nvSpPr>
        <p:spPr bwMode="auto">
          <a:xfrm>
            <a:off x="2338242" y="2201036"/>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4" name="Oval 2473"/>
          <p:cNvSpPr>
            <a:spLocks noChangeAspect="1"/>
          </p:cNvSpPr>
          <p:nvPr/>
        </p:nvSpPr>
        <p:spPr bwMode="auto">
          <a:xfrm>
            <a:off x="6271440" y="192588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5" name="Oval 2474"/>
          <p:cNvSpPr>
            <a:spLocks noChangeAspect="1"/>
          </p:cNvSpPr>
          <p:nvPr/>
        </p:nvSpPr>
        <p:spPr bwMode="auto">
          <a:xfrm>
            <a:off x="5843152" y="2455956"/>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6" name="Oval 2475"/>
          <p:cNvSpPr>
            <a:spLocks noChangeAspect="1"/>
          </p:cNvSpPr>
          <p:nvPr/>
        </p:nvSpPr>
        <p:spPr bwMode="auto">
          <a:xfrm>
            <a:off x="5599591" y="2624600"/>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7" name="Oval 2476"/>
          <p:cNvSpPr>
            <a:spLocks noChangeAspect="1"/>
          </p:cNvSpPr>
          <p:nvPr/>
        </p:nvSpPr>
        <p:spPr bwMode="auto">
          <a:xfrm>
            <a:off x="8682276" y="346529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8" name="Oval 2477"/>
          <p:cNvSpPr>
            <a:spLocks noChangeAspect="1"/>
          </p:cNvSpPr>
          <p:nvPr/>
        </p:nvSpPr>
        <p:spPr bwMode="auto">
          <a:xfrm>
            <a:off x="6497276" y="3202409"/>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9" name="Oval 2478"/>
          <p:cNvSpPr>
            <a:spLocks noChangeAspect="1"/>
          </p:cNvSpPr>
          <p:nvPr/>
        </p:nvSpPr>
        <p:spPr bwMode="auto">
          <a:xfrm>
            <a:off x="5896534" y="275187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0" name="Oval 2479"/>
          <p:cNvSpPr>
            <a:spLocks noChangeAspect="1"/>
          </p:cNvSpPr>
          <p:nvPr/>
        </p:nvSpPr>
        <p:spPr bwMode="auto">
          <a:xfrm>
            <a:off x="9539356" y="309714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1" name="Oval 2480"/>
          <p:cNvSpPr>
            <a:spLocks noChangeAspect="1"/>
          </p:cNvSpPr>
          <p:nvPr/>
        </p:nvSpPr>
        <p:spPr bwMode="auto">
          <a:xfrm>
            <a:off x="6623342" y="4282189"/>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2" name="Oval 2481"/>
          <p:cNvSpPr>
            <a:spLocks noChangeAspect="1"/>
          </p:cNvSpPr>
          <p:nvPr/>
        </p:nvSpPr>
        <p:spPr bwMode="auto">
          <a:xfrm>
            <a:off x="2521748" y="3343322"/>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3" name="Oval 2482"/>
          <p:cNvSpPr>
            <a:spLocks noChangeAspect="1"/>
          </p:cNvSpPr>
          <p:nvPr/>
        </p:nvSpPr>
        <p:spPr bwMode="auto">
          <a:xfrm>
            <a:off x="10962710" y="5896500"/>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4" name="Oval 2483"/>
          <p:cNvSpPr>
            <a:spLocks noChangeAspect="1"/>
          </p:cNvSpPr>
          <p:nvPr/>
        </p:nvSpPr>
        <p:spPr bwMode="auto">
          <a:xfrm>
            <a:off x="5681448" y="3992052"/>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5" name="Oval 2484"/>
          <p:cNvSpPr>
            <a:spLocks noChangeAspect="1"/>
          </p:cNvSpPr>
          <p:nvPr/>
        </p:nvSpPr>
        <p:spPr bwMode="auto">
          <a:xfrm>
            <a:off x="5753159" y="1984004"/>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6" name="Oval 2485"/>
          <p:cNvSpPr>
            <a:spLocks noChangeAspect="1"/>
          </p:cNvSpPr>
          <p:nvPr/>
        </p:nvSpPr>
        <p:spPr bwMode="auto">
          <a:xfrm>
            <a:off x="6271440" y="519431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7" name="Oval 2486"/>
          <p:cNvSpPr>
            <a:spLocks noChangeAspect="1"/>
          </p:cNvSpPr>
          <p:nvPr/>
        </p:nvSpPr>
        <p:spPr bwMode="auto">
          <a:xfrm>
            <a:off x="5961654" y="2103496"/>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8" name="Oval 2487"/>
          <p:cNvSpPr>
            <a:spLocks noChangeAspect="1"/>
          </p:cNvSpPr>
          <p:nvPr/>
        </p:nvSpPr>
        <p:spPr bwMode="auto">
          <a:xfrm>
            <a:off x="6449478" y="287218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9" name="Oval 2488"/>
          <p:cNvSpPr>
            <a:spLocks noChangeAspect="1"/>
          </p:cNvSpPr>
          <p:nvPr/>
        </p:nvSpPr>
        <p:spPr bwMode="auto">
          <a:xfrm>
            <a:off x="5426926" y="2379703"/>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90" name="Oval 2489"/>
          <p:cNvSpPr>
            <a:spLocks noChangeAspect="1"/>
          </p:cNvSpPr>
          <p:nvPr/>
        </p:nvSpPr>
        <p:spPr bwMode="auto">
          <a:xfrm>
            <a:off x="2502723" y="2842951"/>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91" name="Oval 2490"/>
          <p:cNvSpPr>
            <a:spLocks noChangeAspect="1"/>
          </p:cNvSpPr>
          <p:nvPr/>
        </p:nvSpPr>
        <p:spPr bwMode="auto">
          <a:xfrm>
            <a:off x="8508347" y="3792775"/>
            <a:ext cx="364100" cy="366553"/>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92" name="Oval 2491"/>
          <p:cNvSpPr/>
          <p:nvPr/>
        </p:nvSpPr>
        <p:spPr bwMode="auto">
          <a:xfrm>
            <a:off x="279523" y="4730383"/>
            <a:ext cx="432371" cy="435288"/>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93" name="Oval 2492"/>
          <p:cNvSpPr>
            <a:spLocks noChangeAspect="1"/>
          </p:cNvSpPr>
          <p:nvPr/>
        </p:nvSpPr>
        <p:spPr bwMode="auto">
          <a:xfrm>
            <a:off x="279523" y="5306282"/>
            <a:ext cx="432371" cy="418694"/>
          </a:xfrm>
          <a:prstGeom prst="ellipse">
            <a:avLst/>
          </a:prstGeom>
          <a:solidFill>
            <a:srgbClr val="7FBA00"/>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3" name="Rectangle 2"/>
          <p:cNvSpPr/>
          <p:nvPr/>
        </p:nvSpPr>
        <p:spPr>
          <a:xfrm>
            <a:off x="788759" y="4733404"/>
            <a:ext cx="1436879" cy="369236"/>
          </a:xfrm>
          <a:prstGeom prst="rect">
            <a:avLst/>
          </a:prstGeom>
        </p:spPr>
        <p:txBody>
          <a:bodyPr wrap="none">
            <a:spAutoFit/>
          </a:bodyPr>
          <a:lstStyle/>
          <a:p>
            <a:r>
              <a:rPr lang="en-US" altLang="ja-JP" sz="1799" dirty="0">
                <a:solidFill>
                  <a:schemeClr val="bg1"/>
                </a:solidFill>
                <a:latin typeface="Segoe UI Light" panose="020B0502040204020203" pitchFamily="34" charset="0"/>
                <a:ea typeface="メイリオ" pitchFamily="50" charset="-128"/>
                <a:cs typeface="Segoe UI Light" panose="020B0502040204020203" pitchFamily="34" charset="0"/>
              </a:rPr>
              <a:t>Data Centers</a:t>
            </a:r>
            <a:endParaRPr lang="en-US" sz="1799" dirty="0">
              <a:solidFill>
                <a:schemeClr val="bg1"/>
              </a:solidFill>
            </a:endParaRPr>
          </a:p>
        </p:txBody>
      </p:sp>
      <p:sp>
        <p:nvSpPr>
          <p:cNvPr id="2494" name="Rectangle 2493"/>
          <p:cNvSpPr/>
          <p:nvPr/>
        </p:nvSpPr>
        <p:spPr>
          <a:xfrm>
            <a:off x="788758" y="5310063"/>
            <a:ext cx="1878039" cy="369236"/>
          </a:xfrm>
          <a:prstGeom prst="rect">
            <a:avLst/>
          </a:prstGeom>
        </p:spPr>
        <p:txBody>
          <a:bodyPr wrap="none">
            <a:spAutoFit/>
          </a:bodyPr>
          <a:lstStyle/>
          <a:p>
            <a:r>
              <a:rPr lang="en-US" altLang="ja-JP" sz="1799" dirty="0">
                <a:solidFill>
                  <a:schemeClr val="bg1"/>
                </a:solidFill>
                <a:latin typeface="Segoe UI Light" panose="020B0502040204020203" pitchFamily="34" charset="0"/>
                <a:ea typeface="メイリオ" pitchFamily="50" charset="-128"/>
                <a:cs typeface="Segoe UI Light" panose="020B0502040204020203" pitchFamily="34" charset="0"/>
              </a:rPr>
              <a:t>Regional Partners</a:t>
            </a:r>
            <a:endParaRPr lang="en-US" sz="1799" dirty="0">
              <a:solidFill>
                <a:schemeClr val="bg1"/>
              </a:solidFill>
            </a:endParaRPr>
          </a:p>
        </p:txBody>
      </p:sp>
      <p:sp>
        <p:nvSpPr>
          <p:cNvPr id="2496" name="Oval 2495"/>
          <p:cNvSpPr/>
          <p:nvPr/>
        </p:nvSpPr>
        <p:spPr bwMode="auto">
          <a:xfrm>
            <a:off x="3210649" y="2431554"/>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97" name="Oval 2496"/>
          <p:cNvSpPr/>
          <p:nvPr/>
        </p:nvSpPr>
        <p:spPr bwMode="auto">
          <a:xfrm>
            <a:off x="2555569" y="1984004"/>
            <a:ext cx="432372" cy="435289"/>
          </a:xfrm>
          <a:prstGeom prst="ellipse">
            <a:avLst/>
          </a:prstGeom>
          <a:solidFill>
            <a:srgbClr val="9B4F96">
              <a:alpha val="80000"/>
            </a:srgbClr>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Tree>
    <p:extLst>
      <p:ext uri="{BB962C8B-B14F-4D97-AF65-F5344CB8AC3E}">
        <p14:creationId xmlns:p14="http://schemas.microsoft.com/office/powerpoint/2010/main" val="256141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1" presetClass="entr" presetSubtype="0" fill="hold" grpId="0" nodeType="withEffect">
                                  <p:stCondLst>
                                    <p:cond delay="0"/>
                                  </p:stCondLst>
                                  <p:childTnLst>
                                    <p:set>
                                      <p:cBhvr>
                                        <p:cTn id="57" dur="1" fill="hold">
                                          <p:stCondLst>
                                            <p:cond delay="249"/>
                                          </p:stCondLst>
                                        </p:cTn>
                                        <p:tgtEl>
                                          <p:spTgt spid="2473"/>
                                        </p:tgtEl>
                                        <p:attrNameLst>
                                          <p:attrName>style.visibility</p:attrName>
                                        </p:attrNameLst>
                                      </p:cBhvr>
                                      <p:to>
                                        <p:strVal val="visible"/>
                                      </p:to>
                                    </p:set>
                                  </p:childTnLst>
                                </p:cTn>
                              </p:par>
                              <p:par>
                                <p:cTn id="58" presetID="6" presetClass="emph" presetSubtype="0" accel="100000" autoRev="1" fill="hold" grpId="1" nodeType="withEffect">
                                  <p:stCondLst>
                                    <p:cond delay="0"/>
                                  </p:stCondLst>
                                  <p:childTnLst>
                                    <p:animScale>
                                      <p:cBhvr>
                                        <p:cTn id="59" dur="250" fill="hold"/>
                                        <p:tgtEl>
                                          <p:spTgt spid="2473"/>
                                        </p:tgtEl>
                                      </p:cBhvr>
                                      <p:by x="0" y="0"/>
                                    </p:animScale>
                                  </p:childTnLst>
                                </p:cTn>
                              </p:par>
                              <p:par>
                                <p:cTn id="60" presetID="1" presetClass="entr" presetSubtype="0" fill="hold" grpId="0" nodeType="withEffect">
                                  <p:stCondLst>
                                    <p:cond delay="100"/>
                                  </p:stCondLst>
                                  <p:childTnLst>
                                    <p:set>
                                      <p:cBhvr>
                                        <p:cTn id="61" dur="1" fill="hold">
                                          <p:stCondLst>
                                            <p:cond delay="249"/>
                                          </p:stCondLst>
                                        </p:cTn>
                                        <p:tgtEl>
                                          <p:spTgt spid="2490"/>
                                        </p:tgtEl>
                                        <p:attrNameLst>
                                          <p:attrName>style.visibility</p:attrName>
                                        </p:attrNameLst>
                                      </p:cBhvr>
                                      <p:to>
                                        <p:strVal val="visible"/>
                                      </p:to>
                                    </p:set>
                                  </p:childTnLst>
                                </p:cTn>
                              </p:par>
                              <p:par>
                                <p:cTn id="62" presetID="6" presetClass="emph" presetSubtype="0" accel="100000" autoRev="1" fill="hold" grpId="1" nodeType="withEffect">
                                  <p:stCondLst>
                                    <p:cond delay="100"/>
                                  </p:stCondLst>
                                  <p:childTnLst>
                                    <p:animScale>
                                      <p:cBhvr>
                                        <p:cTn id="63" dur="250" fill="hold"/>
                                        <p:tgtEl>
                                          <p:spTgt spid="2490"/>
                                        </p:tgtEl>
                                      </p:cBhvr>
                                      <p:by x="0" y="0"/>
                                    </p:animScale>
                                  </p:childTnLst>
                                </p:cTn>
                              </p:par>
                              <p:par>
                                <p:cTn id="64" presetID="1" presetClass="entr" presetSubtype="0" fill="hold" grpId="0" nodeType="withEffect">
                                  <p:stCondLst>
                                    <p:cond delay="200"/>
                                  </p:stCondLst>
                                  <p:childTnLst>
                                    <p:set>
                                      <p:cBhvr>
                                        <p:cTn id="65" dur="1" fill="hold">
                                          <p:stCondLst>
                                            <p:cond delay="249"/>
                                          </p:stCondLst>
                                        </p:cTn>
                                        <p:tgtEl>
                                          <p:spTgt spid="1237"/>
                                        </p:tgtEl>
                                        <p:attrNameLst>
                                          <p:attrName>style.visibility</p:attrName>
                                        </p:attrNameLst>
                                      </p:cBhvr>
                                      <p:to>
                                        <p:strVal val="visible"/>
                                      </p:to>
                                    </p:set>
                                  </p:childTnLst>
                                </p:cTn>
                              </p:par>
                              <p:par>
                                <p:cTn id="66" presetID="6" presetClass="emph" presetSubtype="0" accel="100000" autoRev="1" fill="hold" grpId="1" nodeType="withEffect">
                                  <p:stCondLst>
                                    <p:cond delay="200"/>
                                  </p:stCondLst>
                                  <p:childTnLst>
                                    <p:animScale>
                                      <p:cBhvr>
                                        <p:cTn id="67" dur="250" fill="hold"/>
                                        <p:tgtEl>
                                          <p:spTgt spid="1237"/>
                                        </p:tgtEl>
                                      </p:cBhvr>
                                      <p:by x="0" y="0"/>
                                    </p:animScale>
                                  </p:childTnLst>
                                </p:cTn>
                              </p:par>
                              <p:par>
                                <p:cTn id="68" presetID="1" presetClass="entr" presetSubtype="0" fill="hold" grpId="0" nodeType="withEffect">
                                  <p:stCondLst>
                                    <p:cond delay="300"/>
                                  </p:stCondLst>
                                  <p:childTnLst>
                                    <p:set>
                                      <p:cBhvr>
                                        <p:cTn id="69" dur="1" fill="hold">
                                          <p:stCondLst>
                                            <p:cond delay="249"/>
                                          </p:stCondLst>
                                        </p:cTn>
                                        <p:tgtEl>
                                          <p:spTgt spid="2455"/>
                                        </p:tgtEl>
                                        <p:attrNameLst>
                                          <p:attrName>style.visibility</p:attrName>
                                        </p:attrNameLst>
                                      </p:cBhvr>
                                      <p:to>
                                        <p:strVal val="visible"/>
                                      </p:to>
                                    </p:set>
                                  </p:childTnLst>
                                </p:cTn>
                              </p:par>
                              <p:par>
                                <p:cTn id="70" presetID="6" presetClass="emph" presetSubtype="0" accel="100000" autoRev="1" fill="hold" grpId="1" nodeType="withEffect">
                                  <p:stCondLst>
                                    <p:cond delay="300"/>
                                  </p:stCondLst>
                                  <p:childTnLst>
                                    <p:animScale>
                                      <p:cBhvr>
                                        <p:cTn id="71" dur="250" fill="hold"/>
                                        <p:tgtEl>
                                          <p:spTgt spid="2455"/>
                                        </p:tgtEl>
                                      </p:cBhvr>
                                      <p:by x="0" y="0"/>
                                    </p:animScale>
                                  </p:childTnLst>
                                </p:cTn>
                              </p:par>
                              <p:par>
                                <p:cTn id="72" presetID="1" presetClass="entr" presetSubtype="0" fill="hold" grpId="0" nodeType="withEffect">
                                  <p:stCondLst>
                                    <p:cond delay="400"/>
                                  </p:stCondLst>
                                  <p:childTnLst>
                                    <p:set>
                                      <p:cBhvr>
                                        <p:cTn id="73" dur="1" fill="hold">
                                          <p:stCondLst>
                                            <p:cond delay="249"/>
                                          </p:stCondLst>
                                        </p:cTn>
                                        <p:tgtEl>
                                          <p:spTgt spid="2472"/>
                                        </p:tgtEl>
                                        <p:attrNameLst>
                                          <p:attrName>style.visibility</p:attrName>
                                        </p:attrNameLst>
                                      </p:cBhvr>
                                      <p:to>
                                        <p:strVal val="visible"/>
                                      </p:to>
                                    </p:set>
                                  </p:childTnLst>
                                </p:cTn>
                              </p:par>
                              <p:par>
                                <p:cTn id="74" presetID="6" presetClass="emph" presetSubtype="0" accel="100000" autoRev="1" fill="hold" grpId="1" nodeType="withEffect">
                                  <p:stCondLst>
                                    <p:cond delay="400"/>
                                  </p:stCondLst>
                                  <p:childTnLst>
                                    <p:animScale>
                                      <p:cBhvr>
                                        <p:cTn id="75" dur="250" fill="hold"/>
                                        <p:tgtEl>
                                          <p:spTgt spid="2472"/>
                                        </p:tgtEl>
                                      </p:cBhvr>
                                      <p:by x="0" y="0"/>
                                    </p:animScale>
                                  </p:childTnLst>
                                </p:cTn>
                              </p:par>
                              <p:par>
                                <p:cTn id="76" presetID="1" presetClass="entr" presetSubtype="0" fill="hold" grpId="0" nodeType="withEffect">
                                  <p:stCondLst>
                                    <p:cond delay="500"/>
                                  </p:stCondLst>
                                  <p:childTnLst>
                                    <p:set>
                                      <p:cBhvr>
                                        <p:cTn id="77" dur="1" fill="hold">
                                          <p:stCondLst>
                                            <p:cond delay="249"/>
                                          </p:stCondLst>
                                        </p:cTn>
                                        <p:tgtEl>
                                          <p:spTgt spid="2474"/>
                                        </p:tgtEl>
                                        <p:attrNameLst>
                                          <p:attrName>style.visibility</p:attrName>
                                        </p:attrNameLst>
                                      </p:cBhvr>
                                      <p:to>
                                        <p:strVal val="visible"/>
                                      </p:to>
                                    </p:set>
                                  </p:childTnLst>
                                </p:cTn>
                              </p:par>
                              <p:par>
                                <p:cTn id="78" presetID="6" presetClass="emph" presetSubtype="0" accel="100000" autoRev="1" fill="hold" grpId="1" nodeType="withEffect">
                                  <p:stCondLst>
                                    <p:cond delay="500"/>
                                  </p:stCondLst>
                                  <p:childTnLst>
                                    <p:animScale>
                                      <p:cBhvr>
                                        <p:cTn id="79" dur="250" fill="hold"/>
                                        <p:tgtEl>
                                          <p:spTgt spid="2474"/>
                                        </p:tgtEl>
                                      </p:cBhvr>
                                      <p:by x="0" y="0"/>
                                    </p:animScale>
                                  </p:childTnLst>
                                </p:cTn>
                              </p:par>
                              <p:par>
                                <p:cTn id="80" presetID="1" presetClass="entr" presetSubtype="0" fill="hold" grpId="0" nodeType="withEffect">
                                  <p:stCondLst>
                                    <p:cond delay="600"/>
                                  </p:stCondLst>
                                  <p:childTnLst>
                                    <p:set>
                                      <p:cBhvr>
                                        <p:cTn id="81" dur="1" fill="hold">
                                          <p:stCondLst>
                                            <p:cond delay="249"/>
                                          </p:stCondLst>
                                        </p:cTn>
                                        <p:tgtEl>
                                          <p:spTgt spid="2475"/>
                                        </p:tgtEl>
                                        <p:attrNameLst>
                                          <p:attrName>style.visibility</p:attrName>
                                        </p:attrNameLst>
                                      </p:cBhvr>
                                      <p:to>
                                        <p:strVal val="visible"/>
                                      </p:to>
                                    </p:set>
                                  </p:childTnLst>
                                </p:cTn>
                              </p:par>
                              <p:par>
                                <p:cTn id="82" presetID="6" presetClass="emph" presetSubtype="0" accel="100000" autoRev="1" fill="hold" grpId="1" nodeType="withEffect">
                                  <p:stCondLst>
                                    <p:cond delay="600"/>
                                  </p:stCondLst>
                                  <p:childTnLst>
                                    <p:animScale>
                                      <p:cBhvr>
                                        <p:cTn id="83" dur="250" fill="hold"/>
                                        <p:tgtEl>
                                          <p:spTgt spid="2475"/>
                                        </p:tgtEl>
                                      </p:cBhvr>
                                      <p:by x="0" y="0"/>
                                    </p:animScale>
                                  </p:childTnLst>
                                </p:cTn>
                              </p:par>
                              <p:par>
                                <p:cTn id="84" presetID="1" presetClass="entr" presetSubtype="0" fill="hold" grpId="0" nodeType="withEffect">
                                  <p:stCondLst>
                                    <p:cond delay="700"/>
                                  </p:stCondLst>
                                  <p:childTnLst>
                                    <p:set>
                                      <p:cBhvr>
                                        <p:cTn id="85" dur="1" fill="hold">
                                          <p:stCondLst>
                                            <p:cond delay="249"/>
                                          </p:stCondLst>
                                        </p:cTn>
                                        <p:tgtEl>
                                          <p:spTgt spid="2476"/>
                                        </p:tgtEl>
                                        <p:attrNameLst>
                                          <p:attrName>style.visibility</p:attrName>
                                        </p:attrNameLst>
                                      </p:cBhvr>
                                      <p:to>
                                        <p:strVal val="visible"/>
                                      </p:to>
                                    </p:set>
                                  </p:childTnLst>
                                </p:cTn>
                              </p:par>
                              <p:par>
                                <p:cTn id="86" presetID="6" presetClass="emph" presetSubtype="0" accel="100000" autoRev="1" fill="hold" grpId="1" nodeType="withEffect">
                                  <p:stCondLst>
                                    <p:cond delay="700"/>
                                  </p:stCondLst>
                                  <p:childTnLst>
                                    <p:animScale>
                                      <p:cBhvr>
                                        <p:cTn id="87" dur="250" fill="hold"/>
                                        <p:tgtEl>
                                          <p:spTgt spid="2476"/>
                                        </p:tgtEl>
                                      </p:cBhvr>
                                      <p:by x="0" y="0"/>
                                    </p:animScale>
                                  </p:childTnLst>
                                </p:cTn>
                              </p:par>
                              <p:par>
                                <p:cTn id="88" presetID="1" presetClass="entr" presetSubtype="0" fill="hold" grpId="0" nodeType="withEffect">
                                  <p:stCondLst>
                                    <p:cond delay="800"/>
                                  </p:stCondLst>
                                  <p:childTnLst>
                                    <p:set>
                                      <p:cBhvr>
                                        <p:cTn id="89" dur="1" fill="hold">
                                          <p:stCondLst>
                                            <p:cond delay="249"/>
                                          </p:stCondLst>
                                        </p:cTn>
                                        <p:tgtEl>
                                          <p:spTgt spid="2477"/>
                                        </p:tgtEl>
                                        <p:attrNameLst>
                                          <p:attrName>style.visibility</p:attrName>
                                        </p:attrNameLst>
                                      </p:cBhvr>
                                      <p:to>
                                        <p:strVal val="visible"/>
                                      </p:to>
                                    </p:set>
                                  </p:childTnLst>
                                </p:cTn>
                              </p:par>
                              <p:par>
                                <p:cTn id="90" presetID="6" presetClass="emph" presetSubtype="0" accel="100000" autoRev="1" fill="hold" grpId="1" nodeType="withEffect">
                                  <p:stCondLst>
                                    <p:cond delay="800"/>
                                  </p:stCondLst>
                                  <p:childTnLst>
                                    <p:animScale>
                                      <p:cBhvr>
                                        <p:cTn id="91" dur="250" fill="hold"/>
                                        <p:tgtEl>
                                          <p:spTgt spid="2477"/>
                                        </p:tgtEl>
                                      </p:cBhvr>
                                      <p:by x="0" y="0"/>
                                    </p:animScale>
                                  </p:childTnLst>
                                </p:cTn>
                              </p:par>
                              <p:par>
                                <p:cTn id="92" presetID="1" presetClass="entr" presetSubtype="0" fill="hold" grpId="0" nodeType="withEffect">
                                  <p:stCondLst>
                                    <p:cond delay="900"/>
                                  </p:stCondLst>
                                  <p:childTnLst>
                                    <p:set>
                                      <p:cBhvr>
                                        <p:cTn id="93" dur="1" fill="hold">
                                          <p:stCondLst>
                                            <p:cond delay="249"/>
                                          </p:stCondLst>
                                        </p:cTn>
                                        <p:tgtEl>
                                          <p:spTgt spid="2478"/>
                                        </p:tgtEl>
                                        <p:attrNameLst>
                                          <p:attrName>style.visibility</p:attrName>
                                        </p:attrNameLst>
                                      </p:cBhvr>
                                      <p:to>
                                        <p:strVal val="visible"/>
                                      </p:to>
                                    </p:set>
                                  </p:childTnLst>
                                </p:cTn>
                              </p:par>
                              <p:par>
                                <p:cTn id="94" presetID="6" presetClass="emph" presetSubtype="0" accel="100000" autoRev="1" fill="hold" grpId="1" nodeType="withEffect">
                                  <p:stCondLst>
                                    <p:cond delay="900"/>
                                  </p:stCondLst>
                                  <p:childTnLst>
                                    <p:animScale>
                                      <p:cBhvr>
                                        <p:cTn id="95" dur="250" fill="hold"/>
                                        <p:tgtEl>
                                          <p:spTgt spid="2478"/>
                                        </p:tgtEl>
                                      </p:cBhvr>
                                      <p:by x="0" y="0"/>
                                    </p:animScale>
                                  </p:childTnLst>
                                </p:cTn>
                              </p:par>
                              <p:par>
                                <p:cTn id="96" presetID="1" presetClass="entr" presetSubtype="0" fill="hold" grpId="0" nodeType="withEffect">
                                  <p:stCondLst>
                                    <p:cond delay="1000"/>
                                  </p:stCondLst>
                                  <p:childTnLst>
                                    <p:set>
                                      <p:cBhvr>
                                        <p:cTn id="97" dur="1" fill="hold">
                                          <p:stCondLst>
                                            <p:cond delay="249"/>
                                          </p:stCondLst>
                                        </p:cTn>
                                        <p:tgtEl>
                                          <p:spTgt spid="2479"/>
                                        </p:tgtEl>
                                        <p:attrNameLst>
                                          <p:attrName>style.visibility</p:attrName>
                                        </p:attrNameLst>
                                      </p:cBhvr>
                                      <p:to>
                                        <p:strVal val="visible"/>
                                      </p:to>
                                    </p:set>
                                  </p:childTnLst>
                                </p:cTn>
                              </p:par>
                              <p:par>
                                <p:cTn id="98" presetID="6" presetClass="emph" presetSubtype="0" accel="100000" autoRev="1" fill="hold" grpId="1" nodeType="withEffect">
                                  <p:stCondLst>
                                    <p:cond delay="1000"/>
                                  </p:stCondLst>
                                  <p:childTnLst>
                                    <p:animScale>
                                      <p:cBhvr>
                                        <p:cTn id="99" dur="250" fill="hold"/>
                                        <p:tgtEl>
                                          <p:spTgt spid="2479"/>
                                        </p:tgtEl>
                                      </p:cBhvr>
                                      <p:by x="0" y="0"/>
                                    </p:animScale>
                                  </p:childTnLst>
                                </p:cTn>
                              </p:par>
                              <p:par>
                                <p:cTn id="100" presetID="1" presetClass="entr" presetSubtype="0" fill="hold" grpId="0" nodeType="withEffect">
                                  <p:stCondLst>
                                    <p:cond delay="1100"/>
                                  </p:stCondLst>
                                  <p:childTnLst>
                                    <p:set>
                                      <p:cBhvr>
                                        <p:cTn id="101" dur="1" fill="hold">
                                          <p:stCondLst>
                                            <p:cond delay="249"/>
                                          </p:stCondLst>
                                        </p:cTn>
                                        <p:tgtEl>
                                          <p:spTgt spid="2480"/>
                                        </p:tgtEl>
                                        <p:attrNameLst>
                                          <p:attrName>style.visibility</p:attrName>
                                        </p:attrNameLst>
                                      </p:cBhvr>
                                      <p:to>
                                        <p:strVal val="visible"/>
                                      </p:to>
                                    </p:set>
                                  </p:childTnLst>
                                </p:cTn>
                              </p:par>
                              <p:par>
                                <p:cTn id="102" presetID="6" presetClass="emph" presetSubtype="0" accel="100000" autoRev="1" fill="hold" grpId="1" nodeType="withEffect">
                                  <p:stCondLst>
                                    <p:cond delay="1100"/>
                                  </p:stCondLst>
                                  <p:childTnLst>
                                    <p:animScale>
                                      <p:cBhvr>
                                        <p:cTn id="103" dur="250" fill="hold"/>
                                        <p:tgtEl>
                                          <p:spTgt spid="2480"/>
                                        </p:tgtEl>
                                      </p:cBhvr>
                                      <p:by x="0" y="0"/>
                                    </p:animScale>
                                  </p:childTnLst>
                                </p:cTn>
                              </p:par>
                              <p:par>
                                <p:cTn id="104" presetID="1" presetClass="entr" presetSubtype="0" fill="hold" grpId="0" nodeType="withEffect">
                                  <p:stCondLst>
                                    <p:cond delay="1200"/>
                                  </p:stCondLst>
                                  <p:childTnLst>
                                    <p:set>
                                      <p:cBhvr>
                                        <p:cTn id="105" dur="1" fill="hold">
                                          <p:stCondLst>
                                            <p:cond delay="249"/>
                                          </p:stCondLst>
                                        </p:cTn>
                                        <p:tgtEl>
                                          <p:spTgt spid="2481"/>
                                        </p:tgtEl>
                                        <p:attrNameLst>
                                          <p:attrName>style.visibility</p:attrName>
                                        </p:attrNameLst>
                                      </p:cBhvr>
                                      <p:to>
                                        <p:strVal val="visible"/>
                                      </p:to>
                                    </p:set>
                                  </p:childTnLst>
                                </p:cTn>
                              </p:par>
                              <p:par>
                                <p:cTn id="106" presetID="6" presetClass="emph" presetSubtype="0" accel="100000" autoRev="1" fill="hold" grpId="1" nodeType="withEffect">
                                  <p:stCondLst>
                                    <p:cond delay="1200"/>
                                  </p:stCondLst>
                                  <p:childTnLst>
                                    <p:animScale>
                                      <p:cBhvr>
                                        <p:cTn id="107" dur="250" fill="hold"/>
                                        <p:tgtEl>
                                          <p:spTgt spid="2481"/>
                                        </p:tgtEl>
                                      </p:cBhvr>
                                      <p:by x="0" y="0"/>
                                    </p:animScale>
                                  </p:childTnLst>
                                </p:cTn>
                              </p:par>
                              <p:par>
                                <p:cTn id="108" presetID="1" presetClass="entr" presetSubtype="0" fill="hold" grpId="0" nodeType="withEffect">
                                  <p:stCondLst>
                                    <p:cond delay="1300"/>
                                  </p:stCondLst>
                                  <p:childTnLst>
                                    <p:set>
                                      <p:cBhvr>
                                        <p:cTn id="109" dur="1" fill="hold">
                                          <p:stCondLst>
                                            <p:cond delay="249"/>
                                          </p:stCondLst>
                                        </p:cTn>
                                        <p:tgtEl>
                                          <p:spTgt spid="2482"/>
                                        </p:tgtEl>
                                        <p:attrNameLst>
                                          <p:attrName>style.visibility</p:attrName>
                                        </p:attrNameLst>
                                      </p:cBhvr>
                                      <p:to>
                                        <p:strVal val="visible"/>
                                      </p:to>
                                    </p:set>
                                  </p:childTnLst>
                                </p:cTn>
                              </p:par>
                              <p:par>
                                <p:cTn id="110" presetID="6" presetClass="emph" presetSubtype="0" accel="100000" autoRev="1" fill="hold" grpId="1" nodeType="withEffect">
                                  <p:stCondLst>
                                    <p:cond delay="1300"/>
                                  </p:stCondLst>
                                  <p:childTnLst>
                                    <p:animScale>
                                      <p:cBhvr>
                                        <p:cTn id="111" dur="250" fill="hold"/>
                                        <p:tgtEl>
                                          <p:spTgt spid="2482"/>
                                        </p:tgtEl>
                                      </p:cBhvr>
                                      <p:by x="0" y="0"/>
                                    </p:animScale>
                                  </p:childTnLst>
                                </p:cTn>
                              </p:par>
                              <p:par>
                                <p:cTn id="112" presetID="1" presetClass="entr" presetSubtype="0" fill="hold" grpId="0" nodeType="withEffect">
                                  <p:stCondLst>
                                    <p:cond delay="1500"/>
                                  </p:stCondLst>
                                  <p:childTnLst>
                                    <p:set>
                                      <p:cBhvr>
                                        <p:cTn id="113" dur="1" fill="hold">
                                          <p:stCondLst>
                                            <p:cond delay="249"/>
                                          </p:stCondLst>
                                        </p:cTn>
                                        <p:tgtEl>
                                          <p:spTgt spid="2483"/>
                                        </p:tgtEl>
                                        <p:attrNameLst>
                                          <p:attrName>style.visibility</p:attrName>
                                        </p:attrNameLst>
                                      </p:cBhvr>
                                      <p:to>
                                        <p:strVal val="visible"/>
                                      </p:to>
                                    </p:set>
                                  </p:childTnLst>
                                </p:cTn>
                              </p:par>
                              <p:par>
                                <p:cTn id="114" presetID="6" presetClass="emph" presetSubtype="0" accel="100000" autoRev="1" fill="hold" grpId="1" nodeType="withEffect">
                                  <p:stCondLst>
                                    <p:cond delay="1500"/>
                                  </p:stCondLst>
                                  <p:childTnLst>
                                    <p:animScale>
                                      <p:cBhvr>
                                        <p:cTn id="115" dur="250" fill="hold"/>
                                        <p:tgtEl>
                                          <p:spTgt spid="2483"/>
                                        </p:tgtEl>
                                      </p:cBhvr>
                                      <p:by x="0" y="0"/>
                                    </p:animScale>
                                  </p:childTnLst>
                                </p:cTn>
                              </p:par>
                              <p:par>
                                <p:cTn id="116" presetID="1" presetClass="entr" presetSubtype="0" fill="hold" grpId="0" nodeType="withEffect">
                                  <p:stCondLst>
                                    <p:cond delay="1600"/>
                                  </p:stCondLst>
                                  <p:childTnLst>
                                    <p:set>
                                      <p:cBhvr>
                                        <p:cTn id="117" dur="1" fill="hold">
                                          <p:stCondLst>
                                            <p:cond delay="249"/>
                                          </p:stCondLst>
                                        </p:cTn>
                                        <p:tgtEl>
                                          <p:spTgt spid="2484"/>
                                        </p:tgtEl>
                                        <p:attrNameLst>
                                          <p:attrName>style.visibility</p:attrName>
                                        </p:attrNameLst>
                                      </p:cBhvr>
                                      <p:to>
                                        <p:strVal val="visible"/>
                                      </p:to>
                                    </p:set>
                                  </p:childTnLst>
                                </p:cTn>
                              </p:par>
                              <p:par>
                                <p:cTn id="118" presetID="6" presetClass="emph" presetSubtype="0" accel="100000" autoRev="1" fill="hold" grpId="1" nodeType="withEffect">
                                  <p:stCondLst>
                                    <p:cond delay="1600"/>
                                  </p:stCondLst>
                                  <p:childTnLst>
                                    <p:animScale>
                                      <p:cBhvr>
                                        <p:cTn id="119" dur="250" fill="hold"/>
                                        <p:tgtEl>
                                          <p:spTgt spid="2484"/>
                                        </p:tgtEl>
                                      </p:cBhvr>
                                      <p:by x="0" y="0"/>
                                    </p:animScale>
                                  </p:childTnLst>
                                </p:cTn>
                              </p:par>
                              <p:par>
                                <p:cTn id="120" presetID="1" presetClass="entr" presetSubtype="0" fill="hold" grpId="0" nodeType="withEffect">
                                  <p:stCondLst>
                                    <p:cond delay="1700"/>
                                  </p:stCondLst>
                                  <p:childTnLst>
                                    <p:set>
                                      <p:cBhvr>
                                        <p:cTn id="121" dur="1" fill="hold">
                                          <p:stCondLst>
                                            <p:cond delay="249"/>
                                          </p:stCondLst>
                                        </p:cTn>
                                        <p:tgtEl>
                                          <p:spTgt spid="2485"/>
                                        </p:tgtEl>
                                        <p:attrNameLst>
                                          <p:attrName>style.visibility</p:attrName>
                                        </p:attrNameLst>
                                      </p:cBhvr>
                                      <p:to>
                                        <p:strVal val="visible"/>
                                      </p:to>
                                    </p:set>
                                  </p:childTnLst>
                                </p:cTn>
                              </p:par>
                              <p:par>
                                <p:cTn id="122" presetID="6" presetClass="emph" presetSubtype="0" accel="100000" autoRev="1" fill="hold" grpId="1" nodeType="withEffect">
                                  <p:stCondLst>
                                    <p:cond delay="1700"/>
                                  </p:stCondLst>
                                  <p:childTnLst>
                                    <p:animScale>
                                      <p:cBhvr>
                                        <p:cTn id="123" dur="250" fill="hold"/>
                                        <p:tgtEl>
                                          <p:spTgt spid="2485"/>
                                        </p:tgtEl>
                                      </p:cBhvr>
                                      <p:by x="0" y="0"/>
                                    </p:animScale>
                                  </p:childTnLst>
                                </p:cTn>
                              </p:par>
                              <p:par>
                                <p:cTn id="124" presetID="1" presetClass="entr" presetSubtype="0" fill="hold" grpId="0" nodeType="withEffect">
                                  <p:stCondLst>
                                    <p:cond delay="1900"/>
                                  </p:stCondLst>
                                  <p:childTnLst>
                                    <p:set>
                                      <p:cBhvr>
                                        <p:cTn id="125" dur="1" fill="hold">
                                          <p:stCondLst>
                                            <p:cond delay="249"/>
                                          </p:stCondLst>
                                        </p:cTn>
                                        <p:tgtEl>
                                          <p:spTgt spid="2486"/>
                                        </p:tgtEl>
                                        <p:attrNameLst>
                                          <p:attrName>style.visibility</p:attrName>
                                        </p:attrNameLst>
                                      </p:cBhvr>
                                      <p:to>
                                        <p:strVal val="visible"/>
                                      </p:to>
                                    </p:set>
                                  </p:childTnLst>
                                </p:cTn>
                              </p:par>
                              <p:par>
                                <p:cTn id="126" presetID="6" presetClass="emph" presetSubtype="0" accel="100000" autoRev="1" fill="hold" grpId="1" nodeType="withEffect">
                                  <p:stCondLst>
                                    <p:cond delay="1900"/>
                                  </p:stCondLst>
                                  <p:childTnLst>
                                    <p:animScale>
                                      <p:cBhvr>
                                        <p:cTn id="127" dur="250" fill="hold"/>
                                        <p:tgtEl>
                                          <p:spTgt spid="2486"/>
                                        </p:tgtEl>
                                      </p:cBhvr>
                                      <p:by x="0" y="0"/>
                                    </p:animScale>
                                  </p:childTnLst>
                                </p:cTn>
                              </p:par>
                              <p:par>
                                <p:cTn id="128" presetID="1" presetClass="entr" presetSubtype="0" fill="hold" grpId="0" nodeType="withEffect">
                                  <p:stCondLst>
                                    <p:cond delay="2000"/>
                                  </p:stCondLst>
                                  <p:childTnLst>
                                    <p:set>
                                      <p:cBhvr>
                                        <p:cTn id="129" dur="1" fill="hold">
                                          <p:stCondLst>
                                            <p:cond delay="249"/>
                                          </p:stCondLst>
                                        </p:cTn>
                                        <p:tgtEl>
                                          <p:spTgt spid="2487"/>
                                        </p:tgtEl>
                                        <p:attrNameLst>
                                          <p:attrName>style.visibility</p:attrName>
                                        </p:attrNameLst>
                                      </p:cBhvr>
                                      <p:to>
                                        <p:strVal val="visible"/>
                                      </p:to>
                                    </p:set>
                                  </p:childTnLst>
                                </p:cTn>
                              </p:par>
                              <p:par>
                                <p:cTn id="130" presetID="6" presetClass="emph" presetSubtype="0" accel="100000" autoRev="1" fill="hold" grpId="1" nodeType="withEffect">
                                  <p:stCondLst>
                                    <p:cond delay="2000"/>
                                  </p:stCondLst>
                                  <p:childTnLst>
                                    <p:animScale>
                                      <p:cBhvr>
                                        <p:cTn id="131" dur="250" fill="hold"/>
                                        <p:tgtEl>
                                          <p:spTgt spid="2487"/>
                                        </p:tgtEl>
                                      </p:cBhvr>
                                      <p:by x="0" y="0"/>
                                    </p:animScale>
                                  </p:childTnLst>
                                </p:cTn>
                              </p:par>
                              <p:par>
                                <p:cTn id="132" presetID="1" presetClass="entr" presetSubtype="0" fill="hold" grpId="0" nodeType="withEffect">
                                  <p:stCondLst>
                                    <p:cond delay="2100"/>
                                  </p:stCondLst>
                                  <p:childTnLst>
                                    <p:set>
                                      <p:cBhvr>
                                        <p:cTn id="133" dur="1" fill="hold">
                                          <p:stCondLst>
                                            <p:cond delay="249"/>
                                          </p:stCondLst>
                                        </p:cTn>
                                        <p:tgtEl>
                                          <p:spTgt spid="2488"/>
                                        </p:tgtEl>
                                        <p:attrNameLst>
                                          <p:attrName>style.visibility</p:attrName>
                                        </p:attrNameLst>
                                      </p:cBhvr>
                                      <p:to>
                                        <p:strVal val="visible"/>
                                      </p:to>
                                    </p:set>
                                  </p:childTnLst>
                                </p:cTn>
                              </p:par>
                              <p:par>
                                <p:cTn id="134" presetID="6" presetClass="emph" presetSubtype="0" accel="100000" autoRev="1" fill="hold" grpId="1" nodeType="withEffect">
                                  <p:stCondLst>
                                    <p:cond delay="2100"/>
                                  </p:stCondLst>
                                  <p:childTnLst>
                                    <p:animScale>
                                      <p:cBhvr>
                                        <p:cTn id="135" dur="250" fill="hold"/>
                                        <p:tgtEl>
                                          <p:spTgt spid="2488"/>
                                        </p:tgtEl>
                                      </p:cBhvr>
                                      <p:by x="0" y="0"/>
                                    </p:animScale>
                                  </p:childTnLst>
                                </p:cTn>
                              </p:par>
                              <p:par>
                                <p:cTn id="136" presetID="1" presetClass="entr" presetSubtype="0" fill="hold" grpId="0" nodeType="withEffect">
                                  <p:stCondLst>
                                    <p:cond delay="2200"/>
                                  </p:stCondLst>
                                  <p:childTnLst>
                                    <p:set>
                                      <p:cBhvr>
                                        <p:cTn id="137" dur="1" fill="hold">
                                          <p:stCondLst>
                                            <p:cond delay="249"/>
                                          </p:stCondLst>
                                        </p:cTn>
                                        <p:tgtEl>
                                          <p:spTgt spid="2489"/>
                                        </p:tgtEl>
                                        <p:attrNameLst>
                                          <p:attrName>style.visibility</p:attrName>
                                        </p:attrNameLst>
                                      </p:cBhvr>
                                      <p:to>
                                        <p:strVal val="visible"/>
                                      </p:to>
                                    </p:set>
                                  </p:childTnLst>
                                </p:cTn>
                              </p:par>
                              <p:par>
                                <p:cTn id="138" presetID="6" presetClass="emph" presetSubtype="0" accel="100000" autoRev="1" fill="hold" grpId="1" nodeType="withEffect">
                                  <p:stCondLst>
                                    <p:cond delay="2200"/>
                                  </p:stCondLst>
                                  <p:childTnLst>
                                    <p:animScale>
                                      <p:cBhvr>
                                        <p:cTn id="139" dur="250" fill="hold"/>
                                        <p:tgtEl>
                                          <p:spTgt spid="2489"/>
                                        </p:tgtEl>
                                      </p:cBhvr>
                                      <p:by x="0" y="0"/>
                                    </p:animScale>
                                  </p:childTnLst>
                                </p:cTn>
                              </p:par>
                              <p:par>
                                <p:cTn id="140" presetID="1" presetClass="entr" presetSubtype="0" fill="hold" grpId="0" nodeType="withEffect">
                                  <p:stCondLst>
                                    <p:cond delay="2300"/>
                                  </p:stCondLst>
                                  <p:childTnLst>
                                    <p:set>
                                      <p:cBhvr>
                                        <p:cTn id="141" dur="1" fill="hold">
                                          <p:stCondLst>
                                            <p:cond delay="249"/>
                                          </p:stCondLst>
                                        </p:cTn>
                                        <p:tgtEl>
                                          <p:spTgt spid="2491"/>
                                        </p:tgtEl>
                                        <p:attrNameLst>
                                          <p:attrName>style.visibility</p:attrName>
                                        </p:attrNameLst>
                                      </p:cBhvr>
                                      <p:to>
                                        <p:strVal val="visible"/>
                                      </p:to>
                                    </p:set>
                                  </p:childTnLst>
                                </p:cTn>
                              </p:par>
                              <p:par>
                                <p:cTn id="142" presetID="6" presetClass="emph" presetSubtype="0" accel="100000" autoRev="1" fill="hold" grpId="1" nodeType="withEffect">
                                  <p:stCondLst>
                                    <p:cond delay="2300"/>
                                  </p:stCondLst>
                                  <p:childTnLst>
                                    <p:animScale>
                                      <p:cBhvr>
                                        <p:cTn id="143" dur="250" fill="hold"/>
                                        <p:tgtEl>
                                          <p:spTgt spid="2491"/>
                                        </p:tgtEl>
                                      </p:cBhvr>
                                      <p:by x="0" y="0"/>
                                    </p:animScale>
                                  </p:childTnLst>
                                </p:cTn>
                              </p:par>
                              <p:par>
                                <p:cTn id="144" presetID="1" presetClass="entr" presetSubtype="0" fill="hold" grpId="0" nodeType="withEffect">
                                  <p:stCondLst>
                                    <p:cond delay="1300"/>
                                  </p:stCondLst>
                                  <p:childTnLst>
                                    <p:set>
                                      <p:cBhvr>
                                        <p:cTn id="145" dur="1" fill="hold">
                                          <p:stCondLst>
                                            <p:cond delay="0"/>
                                          </p:stCondLst>
                                        </p:cTn>
                                        <p:tgtEl>
                                          <p:spTgt spid="2494"/>
                                        </p:tgtEl>
                                        <p:attrNameLst>
                                          <p:attrName>style.visibility</p:attrName>
                                        </p:attrNameLst>
                                      </p:cBhvr>
                                      <p:to>
                                        <p:strVal val="visible"/>
                                      </p:to>
                                    </p:set>
                                  </p:childTnLst>
                                </p:cTn>
                              </p:par>
                              <p:par>
                                <p:cTn id="146" presetID="1" presetClass="entr" presetSubtype="0" fill="hold" grpId="0" nodeType="withEffect">
                                  <p:stCondLst>
                                    <p:cond delay="1300"/>
                                  </p:stCondLst>
                                  <p:childTnLst>
                                    <p:set>
                                      <p:cBhvr>
                                        <p:cTn id="147" dur="1" fill="hold">
                                          <p:stCondLst>
                                            <p:cond delay="0"/>
                                          </p:stCondLst>
                                        </p:cTn>
                                        <p:tgtEl>
                                          <p:spTgt spid="2493"/>
                                        </p:tgtEl>
                                        <p:attrNameLst>
                                          <p:attrName>style.visibility</p:attrName>
                                        </p:attrNameLst>
                                      </p:cBhvr>
                                      <p:to>
                                        <p:strVal val="visible"/>
                                      </p:to>
                                    </p:set>
                                  </p:childTnLst>
                                </p:cTn>
                              </p:par>
                              <p:par>
                                <p:cTn id="148" presetID="10" presetClass="entr" presetSubtype="0" fill="hold" grpId="0" nodeType="withEffect">
                                  <p:stCondLst>
                                    <p:cond delay="1300"/>
                                  </p:stCondLst>
                                  <p:childTnLst>
                                    <p:set>
                                      <p:cBhvr>
                                        <p:cTn id="149" dur="1" fill="hold">
                                          <p:stCondLst>
                                            <p:cond delay="0"/>
                                          </p:stCondLst>
                                        </p:cTn>
                                        <p:tgtEl>
                                          <p:spTgt spid="2492"/>
                                        </p:tgtEl>
                                        <p:attrNameLst>
                                          <p:attrName>style.visibility</p:attrName>
                                        </p:attrNameLst>
                                      </p:cBhvr>
                                      <p:to>
                                        <p:strVal val="visible"/>
                                      </p:to>
                                    </p:set>
                                    <p:animEffect transition="in" filter="fade">
                                      <p:cBhvr>
                                        <p:cTn id="150" dur="250"/>
                                        <p:tgtEl>
                                          <p:spTgt spid="2492"/>
                                        </p:tgtEl>
                                      </p:cBhvr>
                                    </p:animEffect>
                                  </p:childTnLst>
                                </p:cTn>
                              </p:par>
                              <p:par>
                                <p:cTn id="151" presetID="1" presetClass="entr" presetSubtype="0" fill="hold" grpId="0" nodeType="withEffect">
                                  <p:stCondLst>
                                    <p:cond delay="1300"/>
                                  </p:stCondLst>
                                  <p:childTnLst>
                                    <p:set>
                                      <p:cBhvr>
                                        <p:cTn id="152" dur="1" fill="hold">
                                          <p:stCondLst>
                                            <p:cond delay="0"/>
                                          </p:stCondLst>
                                        </p:cTn>
                                        <p:tgtEl>
                                          <p:spTgt spid="3"/>
                                        </p:tgtEl>
                                        <p:attrNameLst>
                                          <p:attrName>style.visibility</p:attrName>
                                        </p:attrNameLst>
                                      </p:cBhvr>
                                      <p:to>
                                        <p:strVal val="visible"/>
                                      </p:to>
                                    </p:set>
                                  </p:childTnLst>
                                </p:cTn>
                              </p:par>
                              <p:par>
                                <p:cTn id="153" presetID="10" presetClass="entr" presetSubtype="0" fill="hold" grpId="0" nodeType="withEffect">
                                  <p:stCondLst>
                                    <p:cond delay="500"/>
                                  </p:stCondLst>
                                  <p:childTnLst>
                                    <p:set>
                                      <p:cBhvr>
                                        <p:cTn id="154" dur="1" fill="hold">
                                          <p:stCondLst>
                                            <p:cond delay="0"/>
                                          </p:stCondLst>
                                        </p:cTn>
                                        <p:tgtEl>
                                          <p:spTgt spid="2496"/>
                                        </p:tgtEl>
                                        <p:attrNameLst>
                                          <p:attrName>style.visibility</p:attrName>
                                        </p:attrNameLst>
                                      </p:cBhvr>
                                      <p:to>
                                        <p:strVal val="visible"/>
                                      </p:to>
                                    </p:set>
                                    <p:animEffect transition="in" filter="fade">
                                      <p:cBhvr>
                                        <p:cTn id="155" dur="250"/>
                                        <p:tgtEl>
                                          <p:spTgt spid="2496"/>
                                        </p:tgtEl>
                                      </p:cBhvr>
                                    </p:animEffect>
                                  </p:childTnLst>
                                </p:cTn>
                              </p:par>
                              <p:par>
                                <p:cTn id="156" presetID="10" presetClass="entr" presetSubtype="0" fill="hold" grpId="0" nodeType="withEffect">
                                  <p:stCondLst>
                                    <p:cond delay="500"/>
                                  </p:stCondLst>
                                  <p:childTnLst>
                                    <p:set>
                                      <p:cBhvr>
                                        <p:cTn id="157" dur="1" fill="hold">
                                          <p:stCondLst>
                                            <p:cond delay="0"/>
                                          </p:stCondLst>
                                        </p:cTn>
                                        <p:tgtEl>
                                          <p:spTgt spid="2497"/>
                                        </p:tgtEl>
                                        <p:attrNameLst>
                                          <p:attrName>style.visibility</p:attrName>
                                        </p:attrNameLst>
                                      </p:cBhvr>
                                      <p:to>
                                        <p:strVal val="visible"/>
                                      </p:to>
                                    </p:set>
                                    <p:animEffect transition="in" filter="fade">
                                      <p:cBhvr>
                                        <p:cTn id="158" dur="250"/>
                                        <p:tgtEl>
                                          <p:spTgt spid="2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P spid="1237" grpId="0" animBg="1"/>
      <p:bldP spid="1237" grpId="1" animBg="1"/>
      <p:bldP spid="2455" grpId="0" animBg="1"/>
      <p:bldP spid="2455" grpId="1" animBg="1"/>
      <p:bldP spid="2472" grpId="0" animBg="1"/>
      <p:bldP spid="2472" grpId="1" animBg="1"/>
      <p:bldP spid="2473" grpId="0" animBg="1"/>
      <p:bldP spid="2473" grpId="1" animBg="1"/>
      <p:bldP spid="2474" grpId="0" animBg="1"/>
      <p:bldP spid="2474" grpId="1" animBg="1"/>
      <p:bldP spid="2475" grpId="0" animBg="1"/>
      <p:bldP spid="2475" grpId="1" animBg="1"/>
      <p:bldP spid="2476" grpId="0" animBg="1"/>
      <p:bldP spid="2476" grpId="1" animBg="1"/>
      <p:bldP spid="2477" grpId="0" animBg="1"/>
      <p:bldP spid="2477" grpId="1" animBg="1"/>
      <p:bldP spid="2478" grpId="0" animBg="1"/>
      <p:bldP spid="2478" grpId="1" animBg="1"/>
      <p:bldP spid="2479" grpId="0" animBg="1"/>
      <p:bldP spid="2479" grpId="1" animBg="1"/>
      <p:bldP spid="2480" grpId="0" animBg="1"/>
      <p:bldP spid="2480" grpId="1" animBg="1"/>
      <p:bldP spid="2481" grpId="0" animBg="1"/>
      <p:bldP spid="2481" grpId="1" animBg="1"/>
      <p:bldP spid="2482" grpId="0" animBg="1"/>
      <p:bldP spid="2482" grpId="1" animBg="1"/>
      <p:bldP spid="2483" grpId="0" animBg="1"/>
      <p:bldP spid="2483" grpId="1" animBg="1"/>
      <p:bldP spid="2484" grpId="0" animBg="1"/>
      <p:bldP spid="2484" grpId="1" animBg="1"/>
      <p:bldP spid="2485" grpId="0" animBg="1"/>
      <p:bldP spid="2485" grpId="1" animBg="1"/>
      <p:bldP spid="2486" grpId="0" animBg="1"/>
      <p:bldP spid="2486" grpId="1" animBg="1"/>
      <p:bldP spid="2487" grpId="0" animBg="1"/>
      <p:bldP spid="2487" grpId="1" animBg="1"/>
      <p:bldP spid="2488" grpId="0" animBg="1"/>
      <p:bldP spid="2488" grpId="1" animBg="1"/>
      <p:bldP spid="2489" grpId="0" animBg="1"/>
      <p:bldP spid="2489" grpId="1" animBg="1"/>
      <p:bldP spid="2490" grpId="0" animBg="1"/>
      <p:bldP spid="2490" grpId="1" animBg="1"/>
      <p:bldP spid="2491" grpId="0" animBg="1"/>
      <p:bldP spid="2491" grpId="1" animBg="1"/>
      <p:bldP spid="2492" grpId="0" animBg="1"/>
      <p:bldP spid="2493" grpId="0" animBg="1"/>
      <p:bldP spid="3" grpId="0"/>
      <p:bldP spid="2494" grpId="0"/>
      <p:bldP spid="2496" grpId="0" animBg="1"/>
      <p:bldP spid="249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5027612" y="2395152"/>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smtClean="0">
              <a:solidFill>
                <a:prstClr val="white"/>
              </a:solidFill>
            </a:endParaRPr>
          </a:p>
        </p:txBody>
      </p:sp>
      <p:sp>
        <p:nvSpPr>
          <p:cNvPr id="3" name="Oval 2"/>
          <p:cNvSpPr/>
          <p:nvPr/>
        </p:nvSpPr>
        <p:spPr>
          <a:xfrm>
            <a:off x="6410589" y="381000"/>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smtClean="0">
              <a:solidFill>
                <a:prstClr val="white"/>
              </a:solidFill>
            </a:endParaRPr>
          </a:p>
        </p:txBody>
      </p:sp>
      <p:sp>
        <p:nvSpPr>
          <p:cNvPr id="5" name="Oval 4"/>
          <p:cNvSpPr/>
          <p:nvPr/>
        </p:nvSpPr>
        <p:spPr>
          <a:xfrm>
            <a:off x="7820239" y="2395152"/>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smtClean="0">
              <a:solidFill>
                <a:prstClr val="white"/>
              </a:solidFill>
            </a:endParaRPr>
          </a:p>
        </p:txBody>
      </p:sp>
      <p:sp>
        <p:nvSpPr>
          <p:cNvPr id="6" name="Text Placeholder 12"/>
          <p:cNvSpPr txBox="1">
            <a:spLocks/>
          </p:cNvSpPr>
          <p:nvPr/>
        </p:nvSpPr>
        <p:spPr>
          <a:xfrm>
            <a:off x="371555" y="2108446"/>
            <a:ext cx="4467864" cy="2923298"/>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600" dirty="0" smtClean="0">
                <a:solidFill>
                  <a:prstClr val="white"/>
                </a:solidFill>
              </a:rPr>
              <a:t>How we differentiate with Azure</a:t>
            </a:r>
          </a:p>
        </p:txBody>
      </p:sp>
      <p:sp>
        <p:nvSpPr>
          <p:cNvPr id="16" name="Rectangle 15"/>
          <p:cNvSpPr/>
          <p:nvPr/>
        </p:nvSpPr>
        <p:spPr>
          <a:xfrm>
            <a:off x="5561012" y="4744197"/>
            <a:ext cx="2735825"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smtClean="0">
                <a:solidFill>
                  <a:prstClr val="white"/>
                </a:solidFill>
                <a:latin typeface="Segoe UI Light"/>
                <a:ea typeface="Segoe UI" pitchFamily="34" charset="0"/>
                <a:cs typeface="Segoe UI" pitchFamily="34" charset="0"/>
              </a:rPr>
              <a:t>Enterprise Grade</a:t>
            </a:r>
            <a:endParaRPr lang="en-US" sz="2800" dirty="0">
              <a:solidFill>
                <a:prstClr val="white"/>
              </a:solidFill>
              <a:latin typeface="Segoe UI Light"/>
              <a:ea typeface="Segoe UI" pitchFamily="34" charset="0"/>
              <a:cs typeface="Segoe UI" pitchFamily="34" charset="0"/>
            </a:endParaRPr>
          </a:p>
        </p:txBody>
      </p:sp>
      <p:sp>
        <p:nvSpPr>
          <p:cNvPr id="18" name="Rectangle 17"/>
          <p:cNvSpPr/>
          <p:nvPr/>
        </p:nvSpPr>
        <p:spPr>
          <a:xfrm>
            <a:off x="8860463" y="4744197"/>
            <a:ext cx="2154684"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smtClean="0">
                <a:solidFill>
                  <a:prstClr val="white"/>
                </a:solidFill>
                <a:latin typeface="Segoe UI Light"/>
                <a:ea typeface="Segoe UI" pitchFamily="34" charset="0"/>
                <a:cs typeface="Segoe UI" pitchFamily="34" charset="0"/>
              </a:rPr>
              <a:t>Hybrid</a:t>
            </a:r>
            <a:endParaRPr lang="en-US" sz="2800" dirty="0">
              <a:solidFill>
                <a:prstClr val="white"/>
              </a:solidFill>
              <a:latin typeface="Segoe UI Light"/>
              <a:ea typeface="Segoe UI" pitchFamily="34" charset="0"/>
              <a:cs typeface="Segoe UI" pitchFamily="34" charset="0"/>
            </a:endParaRPr>
          </a:p>
        </p:txBody>
      </p:sp>
      <p:sp>
        <p:nvSpPr>
          <p:cNvPr id="31" name="Freeform 138"/>
          <p:cNvSpPr>
            <a:spLocks noEditPoints="1"/>
          </p:cNvSpPr>
          <p:nvPr/>
        </p:nvSpPr>
        <p:spPr bwMode="black">
          <a:xfrm rot="2731855">
            <a:off x="9641671" y="3878039"/>
            <a:ext cx="597877" cy="74451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nvGrpSpPr>
          <p:cNvPr id="32" name="Group 31"/>
          <p:cNvGrpSpPr/>
          <p:nvPr/>
        </p:nvGrpSpPr>
        <p:grpSpPr>
          <a:xfrm>
            <a:off x="6425668" y="2391838"/>
            <a:ext cx="3937156" cy="3359384"/>
            <a:chOff x="6425668" y="2391838"/>
            <a:chExt cx="3937156" cy="3359384"/>
          </a:xfrm>
        </p:grpSpPr>
        <p:sp>
          <p:nvSpPr>
            <p:cNvPr id="33" name="Freeform 32"/>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33"/>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7" name="Rectangle 16"/>
          <p:cNvSpPr/>
          <p:nvPr/>
        </p:nvSpPr>
        <p:spPr>
          <a:xfrm>
            <a:off x="7237412" y="2667000"/>
            <a:ext cx="2220480" cy="535531"/>
          </a:xfrm>
          <a:prstGeom prst="rect">
            <a:avLst/>
          </a:prstGeom>
        </p:spPr>
        <p:txBody>
          <a:bodyPr wrap="none">
            <a:spAutoFit/>
          </a:bodyPr>
          <a:lstStyle/>
          <a:p>
            <a:pPr defTabSz="932192" fontAlgn="base">
              <a:lnSpc>
                <a:spcPct val="90000"/>
              </a:lnSpc>
              <a:spcBef>
                <a:spcPct val="0"/>
              </a:spcBef>
              <a:spcAft>
                <a:spcPct val="0"/>
              </a:spcAft>
            </a:pPr>
            <a:r>
              <a:rPr lang="en-US" sz="3200" dirty="0" smtClean="0">
                <a:solidFill>
                  <a:prstClr val="white"/>
                </a:solidFill>
                <a:latin typeface="Segoe UI Light"/>
                <a:ea typeface="Segoe UI" pitchFamily="34" charset="0"/>
                <a:cs typeface="Segoe UI" pitchFamily="34" charset="0"/>
              </a:rPr>
              <a:t>Hyper-scale</a:t>
            </a:r>
            <a:endParaRPr lang="en-US" sz="3200" dirty="0">
              <a:solidFill>
                <a:prstClr val="white"/>
              </a:solidFill>
              <a:latin typeface="Segoe UI Light"/>
              <a:ea typeface="Segoe UI" pitchFamily="34" charset="0"/>
              <a:cs typeface="Segoe UI" pitchFamily="34" charset="0"/>
            </a:endParaRPr>
          </a:p>
        </p:txBody>
      </p:sp>
      <p:pic>
        <p:nvPicPr>
          <p:cNvPr id="2" name="Picture 1"/>
          <p:cNvPicPr>
            <a:picLocks noChangeAspect="1"/>
          </p:cNvPicPr>
          <p:nvPr/>
        </p:nvPicPr>
        <p:blipFill>
          <a:blip r:embed="rId3"/>
          <a:stretch>
            <a:fillRect/>
          </a:stretch>
        </p:blipFill>
        <p:spPr>
          <a:xfrm>
            <a:off x="6666372" y="3906642"/>
            <a:ext cx="571040" cy="741558"/>
          </a:xfrm>
          <a:prstGeom prst="rect">
            <a:avLst/>
          </a:prstGeom>
        </p:spPr>
      </p:pic>
      <p:pic>
        <p:nvPicPr>
          <p:cNvPr id="19" name="Picture 18"/>
          <p:cNvPicPr>
            <a:picLocks noChangeAspect="1"/>
          </p:cNvPicPr>
          <p:nvPr/>
        </p:nvPicPr>
        <p:blipFill>
          <a:blip r:embed="rId4"/>
          <a:stretch>
            <a:fillRect/>
          </a:stretch>
        </p:blipFill>
        <p:spPr>
          <a:xfrm>
            <a:off x="8012000" y="1962889"/>
            <a:ext cx="749412" cy="593646"/>
          </a:xfrm>
          <a:prstGeom prst="rect">
            <a:avLst/>
          </a:prstGeom>
        </p:spPr>
      </p:pic>
    </p:spTree>
    <p:extLst>
      <p:ext uri="{BB962C8B-B14F-4D97-AF65-F5344CB8AC3E}">
        <p14:creationId xmlns:p14="http://schemas.microsoft.com/office/powerpoint/2010/main" val="121736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9"/>
          <p:cNvSpPr>
            <a:spLocks noEditPoints="1"/>
          </p:cNvSpPr>
          <p:nvPr/>
        </p:nvSpPr>
        <p:spPr bwMode="black">
          <a:xfrm>
            <a:off x="2403924" y="3439681"/>
            <a:ext cx="653348" cy="65600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7715" tIns="143391" rIns="0" bIns="143391" numCol="1" spcCol="0" rtlCol="0" fromWordArt="0" anchor="ctr" anchorCtr="0" forceAA="0" compatLnSpc="1">
            <a:prstTxWarp prst="textNoShape">
              <a:avLst/>
            </a:prstTxWarp>
            <a:noAutofit/>
          </a:bodyPr>
          <a:lstStyle/>
          <a:p>
            <a:pPr defTabSz="913859"/>
            <a:endParaRPr lang="en-US" sz="3136">
              <a:gradFill>
                <a:gsLst>
                  <a:gs pos="0">
                    <a:srgbClr val="FFFFFF"/>
                  </a:gs>
                  <a:gs pos="100000">
                    <a:srgbClr val="FFFFFF"/>
                  </a:gs>
                </a:gsLst>
                <a:lin ang="5400000" scaled="0"/>
              </a:gradFill>
              <a:latin typeface="Segoe UI Light"/>
            </a:endParaRPr>
          </a:p>
        </p:txBody>
      </p:sp>
      <p:sp>
        <p:nvSpPr>
          <p:cNvPr id="6" name="Title 5"/>
          <p:cNvSpPr>
            <a:spLocks noGrp="1"/>
          </p:cNvSpPr>
          <p:nvPr>
            <p:ph type="title"/>
          </p:nvPr>
        </p:nvSpPr>
        <p:spPr/>
        <p:txBody>
          <a:bodyPr>
            <a:noAutofit/>
          </a:bodyPr>
          <a:lstStyle/>
          <a:p>
            <a:pPr defTabSz="914274"/>
            <a:r>
              <a:rPr lang="en-US" sz="5400" dirty="0">
                <a:solidFill>
                  <a:srgbClr val="00B0F0"/>
                </a:solidFill>
                <a:cs typeface="+mn-cs"/>
              </a:rPr>
              <a:t>Support for Open Source</a:t>
            </a:r>
          </a:p>
        </p:txBody>
      </p:sp>
      <p:grpSp>
        <p:nvGrpSpPr>
          <p:cNvPr id="13" name="Group 15"/>
          <p:cNvGrpSpPr/>
          <p:nvPr/>
        </p:nvGrpSpPr>
        <p:grpSpPr>
          <a:xfrm>
            <a:off x="296304" y="1190243"/>
            <a:ext cx="4829807" cy="5147628"/>
            <a:chOff x="6591615" y="1212026"/>
            <a:chExt cx="4831066" cy="5148969"/>
          </a:xfrm>
        </p:grpSpPr>
        <p:grpSp>
          <p:nvGrpSpPr>
            <p:cNvPr id="12" name="Group 23"/>
            <p:cNvGrpSpPr/>
            <p:nvPr/>
          </p:nvGrpSpPr>
          <p:grpSpPr>
            <a:xfrm>
              <a:off x="6591615" y="1212026"/>
              <a:ext cx="4831066" cy="4165704"/>
              <a:chOff x="6864788" y="1235831"/>
              <a:chExt cx="4997345" cy="4254357"/>
            </a:xfrm>
          </p:grpSpPr>
          <p:grpSp>
            <p:nvGrpSpPr>
              <p:cNvPr id="44" name="Group 29"/>
              <p:cNvGrpSpPr/>
              <p:nvPr/>
            </p:nvGrpSpPr>
            <p:grpSpPr>
              <a:xfrm>
                <a:off x="8322903" y="1235831"/>
                <a:ext cx="3311320" cy="968115"/>
                <a:chOff x="6621400" y="1260137"/>
                <a:chExt cx="5695750" cy="1577381"/>
              </a:xfrm>
            </p:grpSpPr>
            <p:pic>
              <p:nvPicPr>
                <p:cNvPr id="81" name="Picture 2" descr="https://mediabank.partners.extranet.microsoft.com/Assets/Active/M-Q/Microsoft_.NET/Microsoft_NET_ADO_.NET/Logos+Logotypes/NET-ADO_bL.png"/>
                <p:cNvPicPr>
                  <a:picLocks noChangeAspect="1" noChangeArrowheads="1"/>
                </p:cNvPicPr>
                <p:nvPr/>
              </p:nvPicPr>
              <p:blipFill rotWithShape="1">
                <a:blip r:embed="rId3" cstate="print">
                  <a:alphaModFix/>
                  <a:duotone>
                    <a:prstClr val="black"/>
                    <a:schemeClr val="tx1">
                      <a:tint val="45000"/>
                      <a:satMod val="400000"/>
                    </a:schemeClr>
                  </a:duotone>
                  <a:extLst>
                    <a:ext uri="{BEBA8EAE-BF5A-486C-A8C5-ECC9F3942E4B}">
                      <a14:imgProps xmlns:a14="http://schemas.microsoft.com/office/drawing/2010/main">
                        <a14:imgLayer r:embed="rId4">
                          <a14:imgEffect>
                            <a14:backgroundRemoval t="10000" b="90000" l="41815" r="65546">
                              <a14:backgroundMark x1="37959" y1="30928" x2="40816" y2="21649"/>
                              <a14:backgroundMark x1="39592" y1="31959" x2="42653" y2="0"/>
                              <a14:backgroundMark x1="42041" y1="4124" x2="37755" y2="4124"/>
                              <a14:backgroundMark x1="38367" y1="7216" x2="38980" y2="27835"/>
                            </a14:backgroundRemoval>
                          </a14:imgEffect>
                          <a14:imgEffect>
                            <a14:brightnessContrast bright="-100000"/>
                          </a14:imgEffect>
                        </a14:imgLayer>
                      </a14:imgProps>
                    </a:ext>
                  </a:extLst>
                </a:blip>
                <a:srcRect l="38849" r="31488"/>
                <a:stretch/>
              </p:blipFill>
              <p:spPr bwMode="auto">
                <a:xfrm>
                  <a:off x="8058508" y="1361491"/>
                  <a:ext cx="1022972" cy="682880"/>
                </a:xfrm>
                <a:prstGeom prst="rect">
                  <a:avLst/>
                </a:prstGeom>
                <a:noFill/>
              </p:spPr>
            </p:pic>
            <p:pic>
              <p:nvPicPr>
                <p:cNvPr id="82" name="Picture 4" descr="http://www.jbase.com/new/products/images/java.png"/>
                <p:cNvPicPr>
                  <a:picLocks noChangeAspect="1" noChangeArrowheads="1"/>
                </p:cNvPicPr>
                <p:nvPr/>
              </p:nvPicPr>
              <p:blipFill>
                <a:blip r:embed="rId5" cstate="print">
                  <a:duotone>
                    <a:prstClr val="black"/>
                    <a:schemeClr val="tx1">
                      <a:tint val="45000"/>
                      <a:satMod val="400000"/>
                    </a:schemeClr>
                  </a:duotone>
                  <a:extLst>
                    <a:ext uri="{BEBA8EAE-BF5A-486C-A8C5-ECC9F3942E4B}">
                      <a14:imgProps xmlns:a14="http://schemas.microsoft.com/office/drawing/2010/main">
                        <a14:imgLayer r:embed="rId6">
                          <a14:imgEffect>
                            <a14:brightnessContrast bright="-100000"/>
                          </a14:imgEffect>
                        </a14:imgLayer>
                      </a14:imgProps>
                    </a:ext>
                  </a:extLst>
                </a:blip>
                <a:srcRect/>
                <a:stretch>
                  <a:fillRect/>
                </a:stretch>
              </p:blipFill>
              <p:spPr bwMode="auto">
                <a:xfrm>
                  <a:off x="11483714" y="1260137"/>
                  <a:ext cx="833436" cy="1555036"/>
                </a:xfrm>
                <a:prstGeom prst="rect">
                  <a:avLst/>
                </a:prstGeom>
                <a:noFill/>
              </p:spPr>
            </p:pic>
            <p:pic>
              <p:nvPicPr>
                <p:cNvPr id="83" name="Picture 87" descr="PHP.png"/>
                <p:cNvPicPr>
                  <a:picLocks noChangeAspect="1"/>
                </p:cNvPicPr>
                <p:nvPr/>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9420110" y="1415697"/>
                  <a:ext cx="1180078" cy="620645"/>
                </a:xfrm>
                <a:prstGeom prst="rect">
                  <a:avLst/>
                </a:prstGeom>
                <a:noFill/>
              </p:spPr>
            </p:pic>
            <p:pic>
              <p:nvPicPr>
                <p:cNvPr id="84" name="Picture 88"/>
                <p:cNvPicPr>
                  <a:picLocks noChangeAspect="1"/>
                </p:cNvPicPr>
                <p:nvPr/>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colorTemperature colorTemp="10900"/>
                          </a14:imgEffect>
                          <a14:imgEffect>
                            <a14:saturation sat="400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21400" y="2302711"/>
                  <a:ext cx="1946761" cy="514634"/>
                </a:xfrm>
                <a:prstGeom prst="rect">
                  <a:avLst/>
                </a:prstGeom>
              </p:spPr>
            </p:pic>
            <p:pic>
              <p:nvPicPr>
                <p:cNvPr id="85" name="Picture 89"/>
                <p:cNvPicPr>
                  <a:picLocks noChangeAspect="1"/>
                </p:cNvPicPr>
                <p:nvPr/>
              </p:nvPicPr>
              <p:blipFill>
                <a:blip r:embed="rId11" cstate="print">
                  <a:duotone>
                    <a:prstClr val="black"/>
                    <a:schemeClr val="tx1">
                      <a:tint val="45000"/>
                      <a:satMod val="400000"/>
                    </a:schemeClr>
                  </a:duotone>
                  <a:lum bright="-100000"/>
                </a:blip>
                <a:stretch>
                  <a:fillRect/>
                </a:stretch>
              </p:blipFill>
              <p:spPr>
                <a:xfrm>
                  <a:off x="9152678" y="2385470"/>
                  <a:ext cx="1840745" cy="452048"/>
                </a:xfrm>
                <a:prstGeom prst="rect">
                  <a:avLst/>
                </a:prstGeom>
              </p:spPr>
            </p:pic>
          </p:grpSp>
          <p:grpSp>
            <p:nvGrpSpPr>
              <p:cNvPr id="9" name="Group 30"/>
              <p:cNvGrpSpPr/>
              <p:nvPr/>
            </p:nvGrpSpPr>
            <p:grpSpPr>
              <a:xfrm>
                <a:off x="8781196" y="4810762"/>
                <a:ext cx="1928351" cy="679426"/>
                <a:chOff x="8781196" y="4810762"/>
                <a:chExt cx="1928351" cy="679426"/>
              </a:xfrm>
            </p:grpSpPr>
            <p:grpSp>
              <p:nvGrpSpPr>
                <p:cNvPr id="45" name="Group 56"/>
                <p:cNvGrpSpPr/>
                <p:nvPr/>
              </p:nvGrpSpPr>
              <p:grpSpPr>
                <a:xfrm>
                  <a:off x="8781196" y="4827520"/>
                  <a:ext cx="668856" cy="617542"/>
                  <a:chOff x="7110684" y="4142550"/>
                  <a:chExt cx="552708" cy="552708"/>
                </a:xfrm>
                <a:solidFill>
                  <a:srgbClr val="000000"/>
                </a:solidFill>
              </p:grpSpPr>
              <p:sp>
                <p:nvSpPr>
                  <p:cNvPr id="77" name="Freeform 12"/>
                  <p:cNvSpPr>
                    <a:spLocks/>
                  </p:cNvSpPr>
                  <p:nvPr/>
                </p:nvSpPr>
                <p:spPr bwMode="auto">
                  <a:xfrm>
                    <a:off x="7355732" y="4142550"/>
                    <a:ext cx="307660" cy="271766"/>
                  </a:xfrm>
                  <a:custGeom>
                    <a:avLst/>
                    <a:gdLst>
                      <a:gd name="T0" fmla="*/ 0 w 1140"/>
                      <a:gd name="T1" fmla="*/ 1007 h 1007"/>
                      <a:gd name="T2" fmla="*/ 1140 w 1140"/>
                      <a:gd name="T3" fmla="*/ 1007 h 1007"/>
                      <a:gd name="T4" fmla="*/ 1140 w 1140"/>
                      <a:gd name="T5" fmla="*/ 0 h 1007"/>
                      <a:gd name="T6" fmla="*/ 0 w 1140"/>
                      <a:gd name="T7" fmla="*/ 161 h 1007"/>
                      <a:gd name="T8" fmla="*/ 0 w 1140"/>
                      <a:gd name="T9" fmla="*/ 1007 h 1007"/>
                    </a:gdLst>
                    <a:ahLst/>
                    <a:cxnLst>
                      <a:cxn ang="0">
                        <a:pos x="T0" y="T1"/>
                      </a:cxn>
                      <a:cxn ang="0">
                        <a:pos x="T2" y="T3"/>
                      </a:cxn>
                      <a:cxn ang="0">
                        <a:pos x="T4" y="T5"/>
                      </a:cxn>
                      <a:cxn ang="0">
                        <a:pos x="T6" y="T7"/>
                      </a:cxn>
                      <a:cxn ang="0">
                        <a:pos x="T8" y="T9"/>
                      </a:cxn>
                    </a:cxnLst>
                    <a:rect l="0" t="0" r="r" b="b"/>
                    <a:pathLst>
                      <a:path w="1140" h="1007">
                        <a:moveTo>
                          <a:pt x="0" y="1007"/>
                        </a:moveTo>
                        <a:lnTo>
                          <a:pt x="1140" y="1007"/>
                        </a:lnTo>
                        <a:lnTo>
                          <a:pt x="1140" y="0"/>
                        </a:lnTo>
                        <a:lnTo>
                          <a:pt x="0" y="161"/>
                        </a:lnTo>
                        <a:lnTo>
                          <a:pt x="0" y="1007"/>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78" name="Freeform 13"/>
                  <p:cNvSpPr>
                    <a:spLocks/>
                  </p:cNvSpPr>
                  <p:nvPr/>
                </p:nvSpPr>
                <p:spPr bwMode="auto">
                  <a:xfrm>
                    <a:off x="7110684" y="4187350"/>
                    <a:ext cx="235333" cy="226967"/>
                  </a:xfrm>
                  <a:custGeom>
                    <a:avLst/>
                    <a:gdLst>
                      <a:gd name="T0" fmla="*/ 872 w 872"/>
                      <a:gd name="T1" fmla="*/ 841 h 841"/>
                      <a:gd name="T2" fmla="*/ 872 w 872"/>
                      <a:gd name="T3" fmla="*/ 0 h 841"/>
                      <a:gd name="T4" fmla="*/ 0 w 872"/>
                      <a:gd name="T5" fmla="*/ 121 h 841"/>
                      <a:gd name="T6" fmla="*/ 0 w 872"/>
                      <a:gd name="T7" fmla="*/ 841 h 841"/>
                      <a:gd name="T8" fmla="*/ 872 w 872"/>
                      <a:gd name="T9" fmla="*/ 841 h 841"/>
                    </a:gdLst>
                    <a:ahLst/>
                    <a:cxnLst>
                      <a:cxn ang="0">
                        <a:pos x="T0" y="T1"/>
                      </a:cxn>
                      <a:cxn ang="0">
                        <a:pos x="T2" y="T3"/>
                      </a:cxn>
                      <a:cxn ang="0">
                        <a:pos x="T4" y="T5"/>
                      </a:cxn>
                      <a:cxn ang="0">
                        <a:pos x="T6" y="T7"/>
                      </a:cxn>
                      <a:cxn ang="0">
                        <a:pos x="T8" y="T9"/>
                      </a:cxn>
                    </a:cxnLst>
                    <a:rect l="0" t="0" r="r" b="b"/>
                    <a:pathLst>
                      <a:path w="872" h="841">
                        <a:moveTo>
                          <a:pt x="872" y="841"/>
                        </a:moveTo>
                        <a:lnTo>
                          <a:pt x="872" y="0"/>
                        </a:lnTo>
                        <a:lnTo>
                          <a:pt x="0" y="121"/>
                        </a:lnTo>
                        <a:lnTo>
                          <a:pt x="0" y="841"/>
                        </a:lnTo>
                        <a:lnTo>
                          <a:pt x="872" y="841"/>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79" name="Freeform 14"/>
                  <p:cNvSpPr>
                    <a:spLocks/>
                  </p:cNvSpPr>
                  <p:nvPr/>
                </p:nvSpPr>
                <p:spPr bwMode="auto">
                  <a:xfrm>
                    <a:off x="7355732" y="4424032"/>
                    <a:ext cx="307660" cy="271226"/>
                  </a:xfrm>
                  <a:custGeom>
                    <a:avLst/>
                    <a:gdLst>
                      <a:gd name="T0" fmla="*/ 0 w 1140"/>
                      <a:gd name="T1" fmla="*/ 0 h 1005"/>
                      <a:gd name="T2" fmla="*/ 0 w 1140"/>
                      <a:gd name="T3" fmla="*/ 846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6"/>
                        </a:lnTo>
                        <a:lnTo>
                          <a:pt x="1140" y="1005"/>
                        </a:lnTo>
                        <a:lnTo>
                          <a:pt x="1140" y="0"/>
                        </a:lnTo>
                        <a:lnTo>
                          <a:pt x="0" y="0"/>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80" name="Freeform 15"/>
                  <p:cNvSpPr>
                    <a:spLocks/>
                  </p:cNvSpPr>
                  <p:nvPr/>
                </p:nvSpPr>
                <p:spPr bwMode="auto">
                  <a:xfrm>
                    <a:off x="7110684" y="4424032"/>
                    <a:ext cx="235333" cy="226967"/>
                  </a:xfrm>
                  <a:custGeom>
                    <a:avLst/>
                    <a:gdLst>
                      <a:gd name="T0" fmla="*/ 872 w 872"/>
                      <a:gd name="T1" fmla="*/ 0 h 841"/>
                      <a:gd name="T2" fmla="*/ 0 w 872"/>
                      <a:gd name="T3" fmla="*/ 0 h 841"/>
                      <a:gd name="T4" fmla="*/ 0 w 872"/>
                      <a:gd name="T5" fmla="*/ 720 h 841"/>
                      <a:gd name="T6" fmla="*/ 872 w 872"/>
                      <a:gd name="T7" fmla="*/ 841 h 841"/>
                      <a:gd name="T8" fmla="*/ 872 w 872"/>
                      <a:gd name="T9" fmla="*/ 0 h 841"/>
                    </a:gdLst>
                    <a:ahLst/>
                    <a:cxnLst>
                      <a:cxn ang="0">
                        <a:pos x="T0" y="T1"/>
                      </a:cxn>
                      <a:cxn ang="0">
                        <a:pos x="T2" y="T3"/>
                      </a:cxn>
                      <a:cxn ang="0">
                        <a:pos x="T4" y="T5"/>
                      </a:cxn>
                      <a:cxn ang="0">
                        <a:pos x="T6" y="T7"/>
                      </a:cxn>
                      <a:cxn ang="0">
                        <a:pos x="T8" y="T9"/>
                      </a:cxn>
                    </a:cxnLst>
                    <a:rect l="0" t="0" r="r" b="b"/>
                    <a:pathLst>
                      <a:path w="872" h="841">
                        <a:moveTo>
                          <a:pt x="872" y="0"/>
                        </a:moveTo>
                        <a:lnTo>
                          <a:pt x="0" y="0"/>
                        </a:lnTo>
                        <a:lnTo>
                          <a:pt x="0" y="720"/>
                        </a:lnTo>
                        <a:lnTo>
                          <a:pt x="872" y="841"/>
                        </a:lnTo>
                        <a:lnTo>
                          <a:pt x="872" y="0"/>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sp>
              <p:nvSpPr>
                <p:cNvPr id="51" name="Freeform 6"/>
                <p:cNvSpPr>
                  <a:spLocks noEditPoints="1"/>
                </p:cNvSpPr>
                <p:nvPr/>
              </p:nvSpPr>
              <p:spPr bwMode="auto">
                <a:xfrm>
                  <a:off x="10065682" y="4810762"/>
                  <a:ext cx="643865" cy="679426"/>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gradFill>
                      <a:gsLst>
                        <a:gs pos="1250">
                          <a:srgbClr val="EFEFEF"/>
                        </a:gs>
                        <a:gs pos="10417">
                          <a:srgbClr val="EFEFEF"/>
                        </a:gs>
                      </a:gsLst>
                      <a:lin ang="5400000" scaled="0"/>
                    </a:gradFill>
                  </a:endParaRPr>
                </a:p>
              </p:txBody>
            </p:sp>
          </p:grpSp>
          <p:cxnSp>
            <p:nvCxnSpPr>
              <p:cNvPr id="52" name="Straight Connector 31"/>
              <p:cNvCxnSpPr/>
              <p:nvPr/>
            </p:nvCxnSpPr>
            <p:spPr>
              <a:xfrm>
                <a:off x="7061533" y="3987986"/>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pic>
            <p:nvPicPr>
              <p:cNvPr id="54" name="Picture 2" descr="https://encrypted-tbn1.gstatic.com/images?q=tbn:ANd9GcSU4_TkMLpE3Fd8IzUzpdhHuyuUHMZj1NQSvjo-kBjZLpJnpc_Uxg"/>
              <p:cNvPicPr>
                <a:picLocks noChangeAspect="1" noChangeArrowheads="1"/>
              </p:cNvPicPr>
              <p:nvPr/>
            </p:nvPicPr>
            <p:blipFill>
              <a:blip r:embed="rId12" cstate="print">
                <a:biLevel thresh="25000"/>
                <a:extLst>
                  <a:ext uri="{BEBA8EAE-BF5A-486C-A8C5-ECC9F3942E4B}">
                    <a14:imgProps xmlns:a14="http://schemas.microsoft.com/office/drawing/2010/main">
                      <a14:imgLayer r:embed="rId13">
                        <a14:imgEffect>
                          <a14:backgroundRemoval t="0" b="99083" l="0" r="10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256211" y="4151886"/>
                <a:ext cx="1467818" cy="33786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9" name="Straight Connector 33"/>
              <p:cNvCxnSpPr/>
              <p:nvPr/>
            </p:nvCxnSpPr>
            <p:spPr>
              <a:xfrm>
                <a:off x="7061533" y="3107074"/>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cxnSp>
            <p:nvCxnSpPr>
              <p:cNvPr id="60" name="Straight Connector 34"/>
              <p:cNvCxnSpPr/>
              <p:nvPr/>
            </p:nvCxnSpPr>
            <p:spPr>
              <a:xfrm>
                <a:off x="7061533" y="4627399"/>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cxnSp>
            <p:nvCxnSpPr>
              <p:cNvPr id="65" name="Straight Connector 35"/>
              <p:cNvCxnSpPr/>
              <p:nvPr/>
            </p:nvCxnSpPr>
            <p:spPr>
              <a:xfrm>
                <a:off x="7061533" y="2279725"/>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sp>
            <p:nvSpPr>
              <p:cNvPr id="66" name="TextBox 36"/>
              <p:cNvSpPr txBox="1"/>
              <p:nvPr/>
            </p:nvSpPr>
            <p:spPr>
              <a:xfrm>
                <a:off x="6864788" y="1257384"/>
                <a:ext cx="1199529" cy="493253"/>
              </a:xfrm>
              <a:prstGeom prst="rect">
                <a:avLst/>
              </a:prstGeom>
              <a:noFill/>
            </p:spPr>
            <p:txBody>
              <a:bodyPr wrap="non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Languages</a:t>
                </a:r>
                <a:endParaRPr lang="en-US" sz="1999" spc="-49" dirty="0">
                  <a:latin typeface="Segoe UI" panose="020B0502040204020203" pitchFamily="34" charset="0"/>
                  <a:cs typeface="Segoe UI" panose="020B0502040204020203" pitchFamily="34" charset="0"/>
                </a:endParaRPr>
              </a:p>
            </p:txBody>
          </p:sp>
          <p:sp>
            <p:nvSpPr>
              <p:cNvPr id="67" name="TextBox 37"/>
              <p:cNvSpPr txBox="1"/>
              <p:nvPr/>
            </p:nvSpPr>
            <p:spPr>
              <a:xfrm>
                <a:off x="6864788" y="2301604"/>
                <a:ext cx="1448564" cy="493253"/>
              </a:xfrm>
              <a:prstGeom prst="rect">
                <a:avLst/>
              </a:prstGeom>
              <a:noFill/>
            </p:spPr>
            <p:txBody>
              <a:bodyPr wrap="squar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CMS</a:t>
                </a:r>
              </a:p>
            </p:txBody>
          </p:sp>
          <p:sp>
            <p:nvSpPr>
              <p:cNvPr id="68" name="TextBox 38"/>
              <p:cNvSpPr txBox="1"/>
              <p:nvPr/>
            </p:nvSpPr>
            <p:spPr>
              <a:xfrm>
                <a:off x="6864788" y="3101042"/>
                <a:ext cx="957266" cy="493253"/>
              </a:xfrm>
              <a:prstGeom prst="rect">
                <a:avLst/>
              </a:prstGeom>
              <a:noFill/>
            </p:spPr>
            <p:txBody>
              <a:bodyPr wrap="non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Devices</a:t>
                </a:r>
                <a:endParaRPr lang="en-US" sz="1999" spc="-49" dirty="0">
                  <a:latin typeface="Segoe UI" panose="020B0502040204020203" pitchFamily="34" charset="0"/>
                  <a:cs typeface="Segoe UI" panose="020B0502040204020203" pitchFamily="34" charset="0"/>
                </a:endParaRPr>
              </a:p>
            </p:txBody>
          </p:sp>
          <p:sp>
            <p:nvSpPr>
              <p:cNvPr id="69" name="TextBox 39"/>
              <p:cNvSpPr txBox="1"/>
              <p:nvPr/>
            </p:nvSpPr>
            <p:spPr>
              <a:xfrm>
                <a:off x="6864788" y="3987986"/>
                <a:ext cx="1355475" cy="715099"/>
              </a:xfrm>
              <a:prstGeom prst="rect">
                <a:avLst/>
              </a:prstGeom>
              <a:noFill/>
            </p:spPr>
            <p:txBody>
              <a:bodyPr wrap="squar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Databases / Apps</a:t>
                </a:r>
                <a:endParaRPr lang="en-US" sz="1999" spc="-49" dirty="0">
                  <a:latin typeface="Segoe UI" panose="020B0502040204020203" pitchFamily="34" charset="0"/>
                  <a:cs typeface="Segoe UI" panose="020B0502040204020203" pitchFamily="34" charset="0"/>
                </a:endParaRPr>
              </a:p>
            </p:txBody>
          </p:sp>
          <p:sp>
            <p:nvSpPr>
              <p:cNvPr id="70" name="TextBox 40"/>
              <p:cNvSpPr txBox="1"/>
              <p:nvPr/>
            </p:nvSpPr>
            <p:spPr>
              <a:xfrm>
                <a:off x="6864788" y="4640499"/>
                <a:ext cx="1148839" cy="691040"/>
              </a:xfrm>
              <a:prstGeom prst="rect">
                <a:avLst/>
              </a:prstGeom>
              <a:noFill/>
            </p:spPr>
            <p:txBody>
              <a:bodyPr wrap="none" lIns="179238" tIns="143391" rIns="179238" bIns="143391" rtlCol="0">
                <a:spAutoFit/>
              </a:bodyPr>
              <a:lstStyle/>
              <a:p>
                <a:pPr defTabSz="913859">
                  <a:lnSpc>
                    <a:spcPct val="90000"/>
                  </a:lnSpc>
                </a:pPr>
                <a:r>
                  <a:rPr lang="en-US" sz="1400" spc="-49" dirty="0">
                    <a:latin typeface="Segoe UI" panose="020B0502040204020203" pitchFamily="34" charset="0"/>
                    <a:cs typeface="Segoe UI" panose="020B0502040204020203" pitchFamily="34" charset="0"/>
                  </a:rPr>
                  <a:t>Operating</a:t>
                </a:r>
              </a:p>
              <a:p>
                <a:pPr defTabSz="913859">
                  <a:lnSpc>
                    <a:spcPct val="90000"/>
                  </a:lnSpc>
                </a:pPr>
                <a:r>
                  <a:rPr lang="en-US" sz="1400" spc="-49" dirty="0">
                    <a:latin typeface="Segoe UI" panose="020B0502040204020203" pitchFamily="34" charset="0"/>
                    <a:cs typeface="Segoe UI" panose="020B0502040204020203" pitchFamily="34" charset="0"/>
                  </a:rPr>
                  <a:t>systems</a:t>
                </a:r>
                <a:endParaRPr lang="en-US" sz="1999" spc="-49" dirty="0">
                  <a:latin typeface="Segoe UI" panose="020B0502040204020203" pitchFamily="34" charset="0"/>
                  <a:cs typeface="Segoe UI" panose="020B0502040204020203" pitchFamily="34" charset="0"/>
                </a:endParaRPr>
              </a:p>
            </p:txBody>
          </p:sp>
          <p:grpSp>
            <p:nvGrpSpPr>
              <p:cNvPr id="7" name="Group 41"/>
              <p:cNvGrpSpPr/>
              <p:nvPr/>
            </p:nvGrpSpPr>
            <p:grpSpPr>
              <a:xfrm>
                <a:off x="8580876" y="2362652"/>
                <a:ext cx="2502978" cy="647856"/>
                <a:chOff x="8580876" y="2315027"/>
                <a:chExt cx="2502978" cy="647856"/>
              </a:xfrm>
            </p:grpSpPr>
            <p:pic>
              <p:nvPicPr>
                <p:cNvPr id="71" name="Picture 10" descr="https://encrypted-tbn3.gstatic.com/images?q=tbn:ANd9GcQgAB8I4GUYPGAuHqEufTpFML_JWZior9mwUJP3P5Tro4I_bcL5"/>
                <p:cNvPicPr>
                  <a:picLocks noChangeAspect="1" noChangeArrowheads="1"/>
                </p:cNvPicPr>
                <p:nvPr/>
              </p:nvPicPr>
              <p:blipFill>
                <a:blip r:embed="rId14" cstate="print">
                  <a:biLevel thresh="50000"/>
                  <a:extLst>
                    <a:ext uri="{BEBA8EAE-BF5A-486C-A8C5-ECC9F3942E4B}">
                      <a14:imgProps xmlns:a14="http://schemas.microsoft.com/office/drawing/2010/main">
                        <a14:imgLayer r:embed="rId15">
                          <a14:imgEffect>
                            <a14:backgroundRemoval t="0" b="100000" l="0" r="100000">
                              <a14:foregroundMark x1="14222" y1="48889" x2="16000" y2="67556"/>
                              <a14:foregroundMark x1="44889" y1="64444" x2="51556" y2="84444"/>
                              <a14:foregroundMark x1="84444" y1="52000" x2="86667" y2="71556"/>
                              <a14:foregroundMark x1="67556" y1="4444" x2="73333" y2="9333"/>
                            </a14:backgroundRemoval>
                          </a14:imgEffect>
                        </a14:imgLayer>
                      </a14:imgProps>
                    </a:ext>
                    <a:ext uri="{28A0092B-C50C-407E-A947-70E740481C1C}">
                      <a14:useLocalDpi xmlns:a14="http://schemas.microsoft.com/office/drawing/2010/main" val="0"/>
                    </a:ext>
                  </a:extLst>
                </a:blip>
                <a:srcRect/>
                <a:stretch>
                  <a:fillRect/>
                </a:stretch>
              </p:blipFill>
              <p:spPr bwMode="auto">
                <a:xfrm>
                  <a:off x="8580876" y="2345399"/>
                  <a:ext cx="620759" cy="596819"/>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49"/>
                <p:cNvPicPr>
                  <a:picLocks noChangeAspect="1"/>
                </p:cNvPicPr>
                <p:nvPr/>
              </p:nvPicPr>
              <p:blipFill>
                <a:blip r:embed="rId16" cstate="print">
                  <a:biLevel thresh="75000"/>
                  <a:extLst>
                    <a:ext uri="{BEBA8EAE-BF5A-486C-A8C5-ECC9F3942E4B}">
                      <a14:imgProps xmlns:a14="http://schemas.microsoft.com/office/drawing/2010/main">
                        <a14:imgLayer r:embed="rId17">
                          <a14:imgEffect>
                            <a14:brightnessContrast contrast="4000"/>
                          </a14:imgEffect>
                        </a14:imgLayer>
                      </a14:imgProps>
                    </a:ext>
                    <a:ext uri="{28A0092B-C50C-407E-A947-70E740481C1C}">
                      <a14:useLocalDpi xmlns:a14="http://schemas.microsoft.com/office/drawing/2010/main" val="0"/>
                    </a:ext>
                  </a:extLst>
                </a:blip>
                <a:stretch>
                  <a:fillRect/>
                </a:stretch>
              </p:blipFill>
              <p:spPr>
                <a:xfrm>
                  <a:off x="9415834" y="2355505"/>
                  <a:ext cx="851682" cy="607378"/>
                </a:xfrm>
                <a:prstGeom prst="rect">
                  <a:avLst/>
                </a:prstGeom>
              </p:spPr>
            </p:pic>
            <p:grpSp>
              <p:nvGrpSpPr>
                <p:cNvPr id="5" name="Group 52"/>
                <p:cNvGrpSpPr/>
                <p:nvPr/>
              </p:nvGrpSpPr>
              <p:grpSpPr>
                <a:xfrm>
                  <a:off x="10518154" y="2315027"/>
                  <a:ext cx="565700" cy="647594"/>
                  <a:chOff x="11227523" y="2315027"/>
                  <a:chExt cx="565700" cy="647594"/>
                </a:xfrm>
              </p:grpSpPr>
              <p:pic>
                <p:nvPicPr>
                  <p:cNvPr id="4" name="Picture 54"/>
                  <p:cNvPicPr>
                    <a:picLocks noChangeAspect="1"/>
                  </p:cNvPicPr>
                  <p:nvPr/>
                </p:nvPicPr>
                <p:blipFill rotWithShape="1">
                  <a:blip r:embed="rId18" cstate="print">
                    <a:biLevel thresh="50000"/>
                    <a:extLst>
                      <a:ext uri="{28A0092B-C50C-407E-A947-70E740481C1C}">
                        <a14:useLocalDpi xmlns:a14="http://schemas.microsoft.com/office/drawing/2010/main" val="0"/>
                      </a:ext>
                    </a:extLst>
                  </a:blip>
                  <a:srcRect b="28892"/>
                  <a:stretch/>
                </p:blipFill>
                <p:spPr>
                  <a:xfrm>
                    <a:off x="11227523" y="2315027"/>
                    <a:ext cx="563134" cy="485323"/>
                  </a:xfrm>
                  <a:prstGeom prst="rect">
                    <a:avLst/>
                  </a:prstGeom>
                </p:spPr>
              </p:pic>
              <p:pic>
                <p:nvPicPr>
                  <p:cNvPr id="116" name="Picture 55"/>
                  <p:cNvPicPr>
                    <a:picLocks noChangeAspect="1"/>
                  </p:cNvPicPr>
                  <p:nvPr/>
                </p:nvPicPr>
                <p:blipFill rotWithShape="1">
                  <a:blip r:embed="rId18" cstate="print">
                    <a:biLevel thresh="50000"/>
                    <a:extLst>
                      <a:ext uri="{28A0092B-C50C-407E-A947-70E740481C1C}">
                        <a14:useLocalDpi xmlns:a14="http://schemas.microsoft.com/office/drawing/2010/main" val="0"/>
                      </a:ext>
                    </a:extLst>
                  </a:blip>
                  <a:srcRect t="73899"/>
                  <a:stretch/>
                </p:blipFill>
                <p:spPr>
                  <a:xfrm>
                    <a:off x="11230089" y="2784475"/>
                    <a:ext cx="563134" cy="178146"/>
                  </a:xfrm>
                  <a:prstGeom prst="rect">
                    <a:avLst/>
                  </a:prstGeom>
                </p:spPr>
              </p:pic>
            </p:grpSp>
          </p:grpSp>
          <p:grpSp>
            <p:nvGrpSpPr>
              <p:cNvPr id="8" name="Group 42"/>
              <p:cNvGrpSpPr/>
              <p:nvPr/>
            </p:nvGrpSpPr>
            <p:grpSpPr>
              <a:xfrm>
                <a:off x="8619647" y="3223400"/>
                <a:ext cx="2377226" cy="672139"/>
                <a:chOff x="8619647" y="3223400"/>
                <a:chExt cx="2377226" cy="672139"/>
              </a:xfrm>
            </p:grpSpPr>
            <p:pic>
              <p:nvPicPr>
                <p:cNvPr id="75" name="Picture 7"/>
                <p:cNvPicPr>
                  <a:picLocks noChangeAspect="1" noChangeArrowheads="1"/>
                </p:cNvPicPr>
                <p:nvPr/>
              </p:nvPicPr>
              <p:blipFill>
                <a:blip r:embed="rId19" cstate="print">
                  <a:biLevel thresh="75000"/>
                  <a:extLst>
                    <a:ext uri="{28A0092B-C50C-407E-A947-70E740481C1C}">
                      <a14:useLocalDpi xmlns:a14="http://schemas.microsoft.com/office/drawing/2010/main" val="0"/>
                    </a:ext>
                  </a:extLst>
                </a:blip>
                <a:srcRect/>
                <a:stretch>
                  <a:fillRect/>
                </a:stretch>
              </p:blipFill>
              <p:spPr bwMode="auto">
                <a:xfrm>
                  <a:off x="9666287" y="3223400"/>
                  <a:ext cx="406934" cy="6640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6" name="Picture 8"/>
                <p:cNvPicPr>
                  <a:picLocks noChangeAspect="1" noChangeArrowheads="1"/>
                </p:cNvPicPr>
                <p:nvPr/>
              </p:nvPicPr>
              <p:blipFill>
                <a:blip r:embed="rId20" cstate="print">
                  <a:biLevel thresh="50000"/>
                  <a:extLst>
                    <a:ext uri="{28A0092B-C50C-407E-A947-70E740481C1C}">
                      <a14:useLocalDpi xmlns:a14="http://schemas.microsoft.com/office/drawing/2010/main" val="0"/>
                    </a:ext>
                  </a:extLst>
                </a:blip>
                <a:srcRect/>
                <a:stretch>
                  <a:fillRect/>
                </a:stretch>
              </p:blipFill>
              <p:spPr bwMode="auto">
                <a:xfrm>
                  <a:off x="10608448" y="3227883"/>
                  <a:ext cx="388425" cy="66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7" name="Picture 14"/>
                <p:cNvPicPr>
                  <a:picLocks noChangeAspect="1" noChangeArrowheads="1"/>
                </p:cNvPicPr>
                <p:nvPr/>
              </p:nvPicPr>
              <p:blipFill>
                <a:blip r:embed="rId21" cstate="print">
                  <a:biLevel thresh="75000"/>
                  <a:extLst>
                    <a:ext uri="{28A0092B-C50C-407E-A947-70E740481C1C}">
                      <a14:useLocalDpi xmlns:a14="http://schemas.microsoft.com/office/drawing/2010/main" val="0"/>
                    </a:ext>
                  </a:extLst>
                </a:blip>
                <a:srcRect/>
                <a:stretch>
                  <a:fillRect/>
                </a:stretch>
              </p:blipFill>
              <p:spPr bwMode="auto">
                <a:xfrm>
                  <a:off x="8619647" y="3231556"/>
                  <a:ext cx="549095" cy="642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
          <p:nvSpPr>
            <p:cNvPr id="58" name="TextBox 62"/>
            <p:cNvSpPr txBox="1"/>
            <p:nvPr/>
          </p:nvSpPr>
          <p:spPr>
            <a:xfrm>
              <a:off x="6594761" y="5701864"/>
              <a:ext cx="1355613" cy="483557"/>
            </a:xfrm>
            <a:prstGeom prst="rect">
              <a:avLst/>
            </a:prstGeom>
            <a:noFill/>
          </p:spPr>
          <p:txBody>
            <a:bodyPr wrap="none" lIns="179238" tIns="143391" rIns="179238" bIns="14339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859">
                <a:lnSpc>
                  <a:spcPct val="90000"/>
                </a:lnSpc>
              </a:pPr>
              <a:r>
                <a:rPr lang="en-US" sz="1400" spc="-49" dirty="0">
                  <a:latin typeface="Segoe UI" panose="020B0502040204020203" pitchFamily="34" charset="0"/>
                  <a:cs typeface="Segoe UI" panose="020B0502040204020203" pitchFamily="34" charset="0"/>
                </a:rPr>
                <a:t>Management</a:t>
              </a:r>
              <a:endParaRPr lang="en-US" sz="1999" spc="-49" dirty="0">
                <a:latin typeface="Segoe UI" panose="020B0502040204020203" pitchFamily="34" charset="0"/>
                <a:cs typeface="Segoe UI" panose="020B0502040204020203" pitchFamily="34" charset="0"/>
              </a:endParaRPr>
            </a:p>
          </p:txBody>
        </p:sp>
        <p:pic>
          <p:nvPicPr>
            <p:cNvPr id="61" name="Picture 26"/>
            <p:cNvPicPr>
              <a:picLocks noChangeAspect="1"/>
            </p:cNvPicPr>
            <p:nvPr/>
          </p:nvPicPr>
          <p:blipFill>
            <a:blip r:embed="rId22" cstate="print">
              <a:biLevel thresh="75000"/>
              <a:extLst>
                <a:ext uri="{28A0092B-C50C-407E-A947-70E740481C1C}">
                  <a14:useLocalDpi xmlns:a14="http://schemas.microsoft.com/office/drawing/2010/main" val="0"/>
                </a:ext>
              </a:extLst>
            </a:blip>
            <a:stretch>
              <a:fillRect/>
            </a:stretch>
          </p:blipFill>
          <p:spPr>
            <a:xfrm>
              <a:off x="7993991" y="5754398"/>
              <a:ext cx="475572" cy="606597"/>
            </a:xfrm>
            <a:prstGeom prst="rect">
              <a:avLst/>
            </a:prstGeom>
          </p:spPr>
        </p:pic>
        <p:pic>
          <p:nvPicPr>
            <p:cNvPr id="62" name="Picture 28"/>
            <p:cNvPicPr>
              <a:picLocks noChangeAspect="1"/>
            </p:cNvPicPr>
            <p:nvPr/>
          </p:nvPicPr>
          <p:blipFill>
            <a:blip r:embed="rId23">
              <a:biLevel thresh="75000"/>
            </a:blip>
            <a:stretch>
              <a:fillRect/>
            </a:stretch>
          </p:blipFill>
          <p:spPr>
            <a:xfrm>
              <a:off x="8822866" y="5758224"/>
              <a:ext cx="1503458" cy="460206"/>
            </a:xfrm>
            <a:prstGeom prst="rect">
              <a:avLst/>
            </a:prstGeom>
          </p:spPr>
        </p:pic>
      </p:grpSp>
      <p:pic>
        <p:nvPicPr>
          <p:cNvPr id="15" name="Picture 14"/>
          <p:cNvPicPr>
            <a:picLocks noChangeAspect="1"/>
          </p:cNvPicPr>
          <p:nvPr/>
        </p:nvPicPr>
        <p:blipFill>
          <a:blip r:embed="rId24" cstate="print">
            <a:extLst>
              <a:ext uri="{BEBA8EAE-BF5A-486C-A8C5-ECC9F3942E4B}">
                <a14:imgProps xmlns:a14="http://schemas.microsoft.com/office/drawing/2010/main">
                  <a14:imgLayer r:embed="rId25">
                    <a14:imgEffect>
                      <a14:saturation sat="0"/>
                    </a14:imgEffect>
                  </a14:imgLayer>
                </a14:imgProps>
              </a:ext>
              <a:ext uri="{28A0092B-C50C-407E-A947-70E740481C1C}">
                <a14:useLocalDpi xmlns:a14="http://schemas.microsoft.com/office/drawing/2010/main" val="0"/>
              </a:ext>
            </a:extLst>
          </a:blip>
          <a:stretch>
            <a:fillRect/>
          </a:stretch>
        </p:blipFill>
        <p:spPr>
          <a:xfrm>
            <a:off x="4213809" y="5617581"/>
            <a:ext cx="940780" cy="727536"/>
          </a:xfrm>
          <a:prstGeom prst="rect">
            <a:avLst/>
          </a:prstGeom>
        </p:spPr>
      </p:pic>
      <p:pic>
        <p:nvPicPr>
          <p:cNvPr id="3" name="Picture 2"/>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545151" y="4013656"/>
            <a:ext cx="1033825" cy="344608"/>
          </a:xfrm>
          <a:prstGeom prst="rect">
            <a:avLst/>
          </a:prstGeom>
        </p:spPr>
      </p:pic>
      <p:pic>
        <p:nvPicPr>
          <p:cNvPr id="10" name="Picture 9"/>
          <p:cNvPicPr>
            <a:picLocks noChangeAspect="1"/>
          </p:cNvPicPr>
          <p:nvPr/>
        </p:nvPicPr>
        <p:blipFill>
          <a:blip r:embed="rId27" cstate="print">
            <a:extLst>
              <a:ext uri="{BEBA8EAE-BF5A-486C-A8C5-ECC9F3942E4B}">
                <a14:imgProps xmlns:a14="http://schemas.microsoft.com/office/drawing/2010/main">
                  <a14:imgLayer r:embed="rId28">
                    <a14:imgEffect>
                      <a14:saturation sat="0"/>
                    </a14:imgEffect>
                  </a14:imgLayer>
                </a14:imgProps>
              </a:ext>
              <a:ext uri="{28A0092B-C50C-407E-A947-70E740481C1C}">
                <a14:useLocalDpi xmlns:a14="http://schemas.microsoft.com/office/drawing/2010/main" val="0"/>
              </a:ext>
            </a:extLst>
          </a:blip>
          <a:stretch>
            <a:fillRect/>
          </a:stretch>
        </p:blipFill>
        <p:spPr>
          <a:xfrm>
            <a:off x="4087082" y="3878884"/>
            <a:ext cx="818870" cy="614152"/>
          </a:xfrm>
          <a:prstGeom prst="rect">
            <a:avLst/>
          </a:prstGeom>
        </p:spPr>
      </p:pic>
      <p:pic>
        <p:nvPicPr>
          <p:cNvPr id="11" name="Picture 10"/>
          <p:cNvPicPr>
            <a:picLocks noChangeAspect="1"/>
          </p:cNvPicPr>
          <p:nvPr/>
        </p:nvPicPr>
        <p:blipFill>
          <a:blip r:embed="rId29" cstate="print">
            <a:extLst>
              <a:ext uri="{BEBA8EAE-BF5A-486C-A8C5-ECC9F3942E4B}">
                <a14:imgProps xmlns:a14="http://schemas.microsoft.com/office/drawing/2010/main">
                  <a14:imgLayer r:embed="rId30">
                    <a14:imgEffect>
                      <a14:saturation sat="0"/>
                    </a14:imgEffect>
                  </a14:imgLayer>
                </a14:imgProps>
              </a:ext>
              <a:ext uri="{28A0092B-C50C-407E-A947-70E740481C1C}">
                <a14:useLocalDpi xmlns:a14="http://schemas.microsoft.com/office/drawing/2010/main" val="0"/>
              </a:ext>
            </a:extLst>
          </a:blip>
          <a:stretch>
            <a:fillRect/>
          </a:stretch>
        </p:blipFill>
        <p:spPr>
          <a:xfrm>
            <a:off x="4861890" y="3897956"/>
            <a:ext cx="682349" cy="576009"/>
          </a:xfrm>
          <a:prstGeom prst="rect">
            <a:avLst/>
          </a:prstGeom>
        </p:spPr>
      </p:pic>
      <p:pic>
        <p:nvPicPr>
          <p:cNvPr id="28" name="Picture 27"/>
          <p:cNvPicPr>
            <a:picLocks noChangeAspect="1"/>
          </p:cNvPicPr>
          <p:nvPr/>
        </p:nvPicPr>
        <p:blipFill>
          <a:blip r:embed="rId31" cstate="print">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tretch>
            <a:fillRect/>
          </a:stretch>
        </p:blipFill>
        <p:spPr>
          <a:xfrm>
            <a:off x="5502189" y="3876120"/>
            <a:ext cx="815210" cy="619680"/>
          </a:xfrm>
          <a:prstGeom prst="rect">
            <a:avLst/>
          </a:prstGeom>
        </p:spPr>
      </p:pic>
      <p:pic>
        <p:nvPicPr>
          <p:cNvPr id="14" name="Picture 13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016384" y="1208730"/>
            <a:ext cx="520704" cy="520704"/>
          </a:xfrm>
          <a:prstGeom prst="rect">
            <a:avLst/>
          </a:prstGeom>
        </p:spPr>
      </p:pic>
    </p:spTree>
    <p:extLst>
      <p:ext uri="{BB962C8B-B14F-4D97-AF65-F5344CB8AC3E}">
        <p14:creationId xmlns:p14="http://schemas.microsoft.com/office/powerpoint/2010/main" val="13617490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bwMode="auto">
          <a:xfrm>
            <a:off x="3394087" y="1932356"/>
            <a:ext cx="4598363" cy="4256246"/>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itle 15"/>
          <p:cNvSpPr>
            <a:spLocks noGrp="1"/>
          </p:cNvSpPr>
          <p:nvPr>
            <p:ph type="title"/>
          </p:nvPr>
        </p:nvSpPr>
        <p:spPr/>
        <p:txBody>
          <a:bodyPr/>
          <a:lstStyle/>
          <a:p>
            <a:r>
              <a:rPr lang="en-US" smtClean="0">
                <a:solidFill>
                  <a:schemeClr val="bg1"/>
                </a:solidFill>
              </a:rPr>
              <a:t>Trust through transparency</a:t>
            </a:r>
            <a:endParaRPr lang="en-US" dirty="0">
              <a:solidFill>
                <a:schemeClr val="bg1"/>
              </a:solidFill>
            </a:endParaRPr>
          </a:p>
        </p:txBody>
      </p:sp>
      <p:sp>
        <p:nvSpPr>
          <p:cNvPr id="2" name="Slide Number Placeholder 1"/>
          <p:cNvSpPr>
            <a:spLocks noGrp="1"/>
          </p:cNvSpPr>
          <p:nvPr>
            <p:ph type="sldNum" sz="quarter" idx="4294967295"/>
          </p:nvPr>
        </p:nvSpPr>
        <p:spPr>
          <a:xfrm>
            <a:off x="11687305" y="6442879"/>
            <a:ext cx="501519" cy="122205"/>
          </a:xfrm>
          <a:prstGeom prst="rect">
            <a:avLst/>
          </a:prstGeom>
        </p:spPr>
        <p:txBody>
          <a:bodyPr/>
          <a:lstStyle/>
          <a:p>
            <a:pPr defTabSz="913859">
              <a:lnSpc>
                <a:spcPct val="90000"/>
              </a:lnSpc>
            </a:pPr>
            <a:fld id="{1BC86A1F-E589-44B2-A543-2EC98F5547A7}" type="slidenum">
              <a:rPr lang="en-US" smtClean="0">
                <a:solidFill>
                  <a:srgbClr val="505050"/>
                </a:solidFill>
              </a:rPr>
              <a:pPr defTabSz="913859">
                <a:lnSpc>
                  <a:spcPct val="90000"/>
                </a:lnSpc>
              </a:pPr>
              <a:t>9</a:t>
            </a:fld>
            <a:endParaRPr lang="en-US" dirty="0">
              <a:solidFill>
                <a:srgbClr val="505050"/>
              </a:solidFill>
            </a:endParaRPr>
          </a:p>
        </p:txBody>
      </p:sp>
      <p:sp>
        <p:nvSpPr>
          <p:cNvPr id="64" name="Rectangle 63"/>
          <p:cNvSpPr/>
          <p:nvPr/>
        </p:nvSpPr>
        <p:spPr bwMode="auto">
          <a:xfrm>
            <a:off x="2817812" y="2226056"/>
            <a:ext cx="1682038" cy="1254668"/>
          </a:xfrm>
          <a:prstGeom prst="rect">
            <a:avLst/>
          </a:prstGeom>
          <a:solidFill>
            <a:schemeClr val="tx2">
              <a:lumMod val="50000"/>
              <a:lumOff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3391" tIns="0" rIns="89619" bIns="89619" numCol="1" spcCol="0" rtlCol="0" fromWordArt="0" anchor="b" anchorCtr="0" forceAA="0" compatLnSpc="1">
            <a:prstTxWarp prst="textNoShape">
              <a:avLst/>
            </a:prstTxWarp>
            <a:noAutofit/>
          </a:bodyPr>
          <a:lstStyle/>
          <a:p>
            <a:pPr defTabSz="913859">
              <a:lnSpc>
                <a:spcPct val="90000"/>
              </a:lnSpc>
              <a:spcBef>
                <a:spcPts val="588"/>
              </a:spcBef>
            </a:pPr>
            <a:r>
              <a:rPr lang="en-US" sz="1400"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ISO 27001 Cloud Security Alliance (STAR)</a:t>
            </a:r>
          </a:p>
          <a:p>
            <a:pPr defTabSz="913859">
              <a:lnSpc>
                <a:spcPct val="90000"/>
              </a:lnSpc>
              <a:spcBef>
                <a:spcPts val="588"/>
              </a:spcBef>
            </a:pPr>
            <a:r>
              <a:rPr lang="en-US" sz="1176" dirty="0">
                <a:gradFill>
                  <a:gsLst>
                    <a:gs pos="0">
                      <a:srgbClr val="505050">
                        <a:lumMod val="50000"/>
                      </a:srgbClr>
                    </a:gs>
                    <a:gs pos="100000">
                      <a:srgbClr val="505050">
                        <a:lumMod val="50000"/>
                      </a:srgbClr>
                    </a:gs>
                  </a:gsLst>
                  <a:lin ang="5400000" scaled="1"/>
                </a:gradFill>
              </a:rPr>
              <a:t>Industry standards</a:t>
            </a:r>
          </a:p>
        </p:txBody>
      </p:sp>
      <p:sp>
        <p:nvSpPr>
          <p:cNvPr id="65" name="Rectangle 64"/>
          <p:cNvSpPr/>
          <p:nvPr/>
        </p:nvSpPr>
        <p:spPr bwMode="auto">
          <a:xfrm>
            <a:off x="6856412" y="2209800"/>
            <a:ext cx="1702763" cy="1254668"/>
          </a:xfrm>
          <a:prstGeom prst="rect">
            <a:avLst/>
          </a:prstGeom>
          <a:solidFill>
            <a:schemeClr val="tx2">
              <a:lumMod val="50000"/>
              <a:lumOff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3391" tIns="0" rIns="89619" bIns="89619" numCol="1" spcCol="0" rtlCol="0" fromWordArt="0" anchor="b" anchorCtr="0" forceAA="0" compatLnSpc="1">
            <a:prstTxWarp prst="textNoShape">
              <a:avLst/>
            </a:prstTxWarp>
            <a:noAutofit/>
          </a:bodyPr>
          <a:lstStyle/>
          <a:p>
            <a:pPr defTabSz="914093">
              <a:spcBef>
                <a:spcPts val="588"/>
              </a:spcBef>
              <a:defRPr/>
            </a:pPr>
            <a:r>
              <a:rPr lang="en-US" sz="1400"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Regulatory compliance</a:t>
            </a:r>
          </a:p>
          <a:p>
            <a:pPr defTabSz="913859">
              <a:lnSpc>
                <a:spcPct val="90000"/>
              </a:lnSpc>
              <a:spcBef>
                <a:spcPts val="588"/>
              </a:spcBef>
              <a:defRPr/>
            </a:pPr>
            <a:r>
              <a:rPr lang="en-US" sz="1400"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Trust center</a:t>
            </a:r>
          </a:p>
        </p:txBody>
      </p:sp>
      <p:sp>
        <p:nvSpPr>
          <p:cNvPr id="66" name="Rectangle 65"/>
          <p:cNvSpPr/>
          <p:nvPr/>
        </p:nvSpPr>
        <p:spPr bwMode="auto">
          <a:xfrm>
            <a:off x="2817812" y="4495172"/>
            <a:ext cx="1682038" cy="1254668"/>
          </a:xfrm>
          <a:prstGeom prst="rect">
            <a:avLst/>
          </a:prstGeom>
          <a:solidFill>
            <a:schemeClr val="tx2">
              <a:lumMod val="50000"/>
              <a:lumOff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3391" tIns="0" rIns="89619" bIns="89619" numCol="1" spcCol="0" rtlCol="0" fromWordArt="0" anchor="b" anchorCtr="0" forceAA="0" compatLnSpc="1">
            <a:prstTxWarp prst="textNoShape">
              <a:avLst/>
            </a:prstTxWarp>
            <a:noAutofit/>
          </a:bodyPr>
          <a:lstStyle/>
          <a:p>
            <a:pPr defTabSz="913859">
              <a:lnSpc>
                <a:spcPct val="90000"/>
              </a:lnSpc>
              <a:spcBef>
                <a:spcPts val="588"/>
              </a:spcBef>
            </a:pPr>
            <a:r>
              <a:rPr lang="en-US" sz="1400"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Yearly audits</a:t>
            </a:r>
          </a:p>
          <a:p>
            <a:pPr defTabSz="913859">
              <a:lnSpc>
                <a:spcPct val="90000"/>
              </a:lnSpc>
              <a:spcBef>
                <a:spcPts val="588"/>
              </a:spcBef>
            </a:pPr>
            <a:r>
              <a:rPr lang="en-US" sz="1400" spc="-39"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Independently verified</a:t>
            </a:r>
          </a:p>
        </p:txBody>
      </p:sp>
      <p:sp>
        <p:nvSpPr>
          <p:cNvPr id="67" name="Rectangle 66"/>
          <p:cNvSpPr/>
          <p:nvPr/>
        </p:nvSpPr>
        <p:spPr bwMode="auto">
          <a:xfrm>
            <a:off x="4814562" y="1143000"/>
            <a:ext cx="1702763" cy="1254668"/>
          </a:xfrm>
          <a:prstGeom prst="rect">
            <a:avLst/>
          </a:prstGeom>
          <a:solidFill>
            <a:schemeClr val="tx2">
              <a:lumMod val="50000"/>
              <a:lumOff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3391" tIns="0" rIns="89619" bIns="89619" numCol="1" spcCol="0" rtlCol="0" fromWordArt="0" anchor="b" anchorCtr="0" forceAA="0" compatLnSpc="1">
            <a:prstTxWarp prst="textNoShape">
              <a:avLst/>
            </a:prstTxWarp>
            <a:noAutofit/>
          </a:bodyPr>
          <a:lstStyle/>
          <a:p>
            <a:pPr defTabSz="913859">
              <a:lnSpc>
                <a:spcPct val="90000"/>
              </a:lnSpc>
              <a:spcBef>
                <a:spcPts val="588"/>
              </a:spcBef>
            </a:pPr>
            <a:r>
              <a:rPr lang="en-US" sz="1400"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a:t>
            </a:r>
          </a:p>
          <a:p>
            <a:pPr defTabSz="913859">
              <a:lnSpc>
                <a:spcPct val="90000"/>
              </a:lnSpc>
              <a:spcBef>
                <a:spcPts val="588"/>
              </a:spcBef>
            </a:pPr>
            <a:r>
              <a:rPr lang="en-US" sz="1400"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Monthly SLAs</a:t>
            </a:r>
          </a:p>
        </p:txBody>
      </p:sp>
      <p:sp>
        <p:nvSpPr>
          <p:cNvPr id="68" name="Rectangle 67"/>
          <p:cNvSpPr/>
          <p:nvPr/>
        </p:nvSpPr>
        <p:spPr bwMode="auto">
          <a:xfrm>
            <a:off x="6856412" y="4495172"/>
            <a:ext cx="1702763" cy="1254668"/>
          </a:xfrm>
          <a:prstGeom prst="rect">
            <a:avLst/>
          </a:prstGeom>
          <a:solidFill>
            <a:schemeClr val="tx2">
              <a:lumMod val="50000"/>
              <a:lumOff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3391" tIns="0" rIns="89619" bIns="89619" numCol="1" spcCol="0" rtlCol="0" fromWordArt="0" anchor="b" anchorCtr="0" forceAA="0" compatLnSpc="1">
            <a:prstTxWarp prst="textNoShape">
              <a:avLst/>
            </a:prstTxWarp>
            <a:noAutofit/>
          </a:bodyPr>
          <a:lstStyle/>
          <a:p>
            <a:pPr defTabSz="913859">
              <a:lnSpc>
                <a:spcPct val="90000"/>
              </a:lnSpc>
              <a:spcBef>
                <a:spcPts val="588"/>
              </a:spcBef>
            </a:pPr>
            <a:r>
              <a:rPr lang="en-US" sz="1400"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Real-time status</a:t>
            </a:r>
          </a:p>
          <a:p>
            <a:pPr defTabSz="913859">
              <a:lnSpc>
                <a:spcPct val="90000"/>
              </a:lnSpc>
              <a:spcBef>
                <a:spcPts val="588"/>
              </a:spcBef>
            </a:pPr>
            <a:r>
              <a:rPr lang="en-US" sz="1400"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Service dashboard</a:t>
            </a:r>
          </a:p>
        </p:txBody>
      </p:sp>
      <p:sp>
        <p:nvSpPr>
          <p:cNvPr id="69" name="Freeform 6"/>
          <p:cNvSpPr>
            <a:spLocks noChangeAspect="1" noEditPoints="1"/>
          </p:cNvSpPr>
          <p:nvPr/>
        </p:nvSpPr>
        <p:spPr bwMode="auto">
          <a:xfrm>
            <a:off x="4110761" y="2320183"/>
            <a:ext cx="279068" cy="279068"/>
          </a:xfrm>
          <a:custGeom>
            <a:avLst/>
            <a:gdLst>
              <a:gd name="T0" fmla="*/ 196 w 392"/>
              <a:gd name="T1" fmla="*/ 0 h 392"/>
              <a:gd name="T2" fmla="*/ 0 w 392"/>
              <a:gd name="T3" fmla="*/ 196 h 392"/>
              <a:gd name="T4" fmla="*/ 196 w 392"/>
              <a:gd name="T5" fmla="*/ 392 h 392"/>
              <a:gd name="T6" fmla="*/ 392 w 392"/>
              <a:gd name="T7" fmla="*/ 196 h 392"/>
              <a:gd name="T8" fmla="*/ 196 w 392"/>
              <a:gd name="T9" fmla="*/ 0 h 392"/>
              <a:gd name="T10" fmla="*/ 177 w 392"/>
              <a:gd name="T11" fmla="*/ 295 h 392"/>
              <a:gd name="T12" fmla="*/ 86 w 392"/>
              <a:gd name="T13" fmla="*/ 212 h 392"/>
              <a:gd name="T14" fmla="*/ 118 w 392"/>
              <a:gd name="T15" fmla="*/ 176 h 392"/>
              <a:gd name="T16" fmla="*/ 176 w 392"/>
              <a:gd name="T17" fmla="*/ 228 h 392"/>
              <a:gd name="T18" fmla="*/ 286 w 392"/>
              <a:gd name="T19" fmla="*/ 113 h 392"/>
              <a:gd name="T20" fmla="*/ 322 w 392"/>
              <a:gd name="T21" fmla="*/ 147 h 392"/>
              <a:gd name="T22" fmla="*/ 177 w 392"/>
              <a:gd name="T23" fmla="*/ 295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2" h="392">
                <a:moveTo>
                  <a:pt x="196" y="0"/>
                </a:moveTo>
                <a:cubicBezTo>
                  <a:pt x="88" y="0"/>
                  <a:pt x="0" y="87"/>
                  <a:pt x="0" y="196"/>
                </a:cubicBezTo>
                <a:cubicBezTo>
                  <a:pt x="0" y="304"/>
                  <a:pt x="88" y="392"/>
                  <a:pt x="196" y="392"/>
                </a:cubicBezTo>
                <a:cubicBezTo>
                  <a:pt x="304" y="392"/>
                  <a:pt x="392" y="304"/>
                  <a:pt x="392" y="196"/>
                </a:cubicBezTo>
                <a:cubicBezTo>
                  <a:pt x="392" y="87"/>
                  <a:pt x="304" y="0"/>
                  <a:pt x="196" y="0"/>
                </a:cubicBezTo>
                <a:close/>
                <a:moveTo>
                  <a:pt x="177" y="295"/>
                </a:moveTo>
                <a:cubicBezTo>
                  <a:pt x="177" y="295"/>
                  <a:pt x="177" y="295"/>
                  <a:pt x="86" y="212"/>
                </a:cubicBezTo>
                <a:cubicBezTo>
                  <a:pt x="86" y="212"/>
                  <a:pt x="86" y="212"/>
                  <a:pt x="118" y="176"/>
                </a:cubicBezTo>
                <a:cubicBezTo>
                  <a:pt x="118" y="176"/>
                  <a:pt x="155" y="211"/>
                  <a:pt x="176" y="228"/>
                </a:cubicBezTo>
                <a:cubicBezTo>
                  <a:pt x="226" y="176"/>
                  <a:pt x="286" y="113"/>
                  <a:pt x="286" y="113"/>
                </a:cubicBezTo>
                <a:cubicBezTo>
                  <a:pt x="322" y="147"/>
                  <a:pt x="322" y="147"/>
                  <a:pt x="322" y="147"/>
                </a:cubicBezTo>
                <a:cubicBezTo>
                  <a:pt x="322" y="147"/>
                  <a:pt x="322" y="147"/>
                  <a:pt x="177" y="295"/>
                </a:cubicBezTo>
                <a:close/>
              </a:path>
            </a:pathLst>
          </a:custGeom>
          <a:solidFill>
            <a:srgbClr val="9B4F96"/>
          </a:solidFill>
          <a:ln>
            <a:noFill/>
          </a:ln>
          <a:extLst/>
        </p:spPr>
        <p:txBody>
          <a:bodyPr vert="horz" wrap="square" lIns="87834" tIns="43918" rIns="87834" bIns="43918" numCol="1" anchor="t" anchorCtr="0" compatLnSpc="1">
            <a:prstTxWarp prst="textNoShape">
              <a:avLst/>
            </a:prstTxWarp>
          </a:bodyPr>
          <a:lstStyle/>
          <a:p>
            <a:pPr defTabSz="895817"/>
            <a:endParaRPr lang="en-US" sz="1728">
              <a:solidFill>
                <a:srgbClr val="505050"/>
              </a:solidFill>
            </a:endParaRPr>
          </a:p>
        </p:txBody>
      </p:sp>
      <p:sp>
        <p:nvSpPr>
          <p:cNvPr id="70" name="Freeform 6"/>
          <p:cNvSpPr>
            <a:spLocks noChangeAspect="1" noEditPoints="1"/>
          </p:cNvSpPr>
          <p:nvPr/>
        </p:nvSpPr>
        <p:spPr bwMode="auto">
          <a:xfrm>
            <a:off x="8101344" y="2387932"/>
            <a:ext cx="279068" cy="279068"/>
          </a:xfrm>
          <a:custGeom>
            <a:avLst/>
            <a:gdLst>
              <a:gd name="T0" fmla="*/ 196 w 392"/>
              <a:gd name="T1" fmla="*/ 0 h 392"/>
              <a:gd name="T2" fmla="*/ 0 w 392"/>
              <a:gd name="T3" fmla="*/ 196 h 392"/>
              <a:gd name="T4" fmla="*/ 196 w 392"/>
              <a:gd name="T5" fmla="*/ 392 h 392"/>
              <a:gd name="T6" fmla="*/ 392 w 392"/>
              <a:gd name="T7" fmla="*/ 196 h 392"/>
              <a:gd name="T8" fmla="*/ 196 w 392"/>
              <a:gd name="T9" fmla="*/ 0 h 392"/>
              <a:gd name="T10" fmla="*/ 177 w 392"/>
              <a:gd name="T11" fmla="*/ 295 h 392"/>
              <a:gd name="T12" fmla="*/ 86 w 392"/>
              <a:gd name="T13" fmla="*/ 212 h 392"/>
              <a:gd name="T14" fmla="*/ 118 w 392"/>
              <a:gd name="T15" fmla="*/ 176 h 392"/>
              <a:gd name="T16" fmla="*/ 176 w 392"/>
              <a:gd name="T17" fmla="*/ 228 h 392"/>
              <a:gd name="T18" fmla="*/ 286 w 392"/>
              <a:gd name="T19" fmla="*/ 113 h 392"/>
              <a:gd name="T20" fmla="*/ 322 w 392"/>
              <a:gd name="T21" fmla="*/ 147 h 392"/>
              <a:gd name="T22" fmla="*/ 177 w 392"/>
              <a:gd name="T23" fmla="*/ 295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2" h="392">
                <a:moveTo>
                  <a:pt x="196" y="0"/>
                </a:moveTo>
                <a:cubicBezTo>
                  <a:pt x="88" y="0"/>
                  <a:pt x="0" y="87"/>
                  <a:pt x="0" y="196"/>
                </a:cubicBezTo>
                <a:cubicBezTo>
                  <a:pt x="0" y="304"/>
                  <a:pt x="88" y="392"/>
                  <a:pt x="196" y="392"/>
                </a:cubicBezTo>
                <a:cubicBezTo>
                  <a:pt x="304" y="392"/>
                  <a:pt x="392" y="304"/>
                  <a:pt x="392" y="196"/>
                </a:cubicBezTo>
                <a:cubicBezTo>
                  <a:pt x="392" y="87"/>
                  <a:pt x="304" y="0"/>
                  <a:pt x="196" y="0"/>
                </a:cubicBezTo>
                <a:close/>
                <a:moveTo>
                  <a:pt x="177" y="295"/>
                </a:moveTo>
                <a:cubicBezTo>
                  <a:pt x="177" y="295"/>
                  <a:pt x="177" y="295"/>
                  <a:pt x="86" y="212"/>
                </a:cubicBezTo>
                <a:cubicBezTo>
                  <a:pt x="86" y="212"/>
                  <a:pt x="86" y="212"/>
                  <a:pt x="118" y="176"/>
                </a:cubicBezTo>
                <a:cubicBezTo>
                  <a:pt x="118" y="176"/>
                  <a:pt x="155" y="211"/>
                  <a:pt x="176" y="228"/>
                </a:cubicBezTo>
                <a:cubicBezTo>
                  <a:pt x="226" y="176"/>
                  <a:pt x="286" y="113"/>
                  <a:pt x="286" y="113"/>
                </a:cubicBezTo>
                <a:cubicBezTo>
                  <a:pt x="322" y="147"/>
                  <a:pt x="322" y="147"/>
                  <a:pt x="322" y="147"/>
                </a:cubicBezTo>
                <a:cubicBezTo>
                  <a:pt x="322" y="147"/>
                  <a:pt x="322" y="147"/>
                  <a:pt x="177" y="295"/>
                </a:cubicBezTo>
                <a:close/>
              </a:path>
            </a:pathLst>
          </a:custGeom>
          <a:solidFill>
            <a:srgbClr val="9B4F96"/>
          </a:solidFill>
          <a:ln>
            <a:noFill/>
          </a:ln>
          <a:extLst/>
        </p:spPr>
        <p:txBody>
          <a:bodyPr vert="horz" wrap="square" lIns="87834" tIns="43918" rIns="87834" bIns="43918" numCol="1" anchor="t" anchorCtr="0" compatLnSpc="1">
            <a:prstTxWarp prst="textNoShape">
              <a:avLst/>
            </a:prstTxWarp>
          </a:bodyPr>
          <a:lstStyle/>
          <a:p>
            <a:pPr defTabSz="895817"/>
            <a:endParaRPr lang="en-US" sz="1728">
              <a:solidFill>
                <a:srgbClr val="505050"/>
              </a:solidFill>
            </a:endParaRPr>
          </a:p>
        </p:txBody>
      </p:sp>
      <p:sp>
        <p:nvSpPr>
          <p:cNvPr id="71" name="Freeform 6"/>
          <p:cNvSpPr>
            <a:spLocks noChangeAspect="1" noEditPoints="1"/>
          </p:cNvSpPr>
          <p:nvPr/>
        </p:nvSpPr>
        <p:spPr bwMode="auto">
          <a:xfrm>
            <a:off x="4110761" y="4598139"/>
            <a:ext cx="279068" cy="279068"/>
          </a:xfrm>
          <a:custGeom>
            <a:avLst/>
            <a:gdLst>
              <a:gd name="T0" fmla="*/ 196 w 392"/>
              <a:gd name="T1" fmla="*/ 0 h 392"/>
              <a:gd name="T2" fmla="*/ 0 w 392"/>
              <a:gd name="T3" fmla="*/ 196 h 392"/>
              <a:gd name="T4" fmla="*/ 196 w 392"/>
              <a:gd name="T5" fmla="*/ 392 h 392"/>
              <a:gd name="T6" fmla="*/ 392 w 392"/>
              <a:gd name="T7" fmla="*/ 196 h 392"/>
              <a:gd name="T8" fmla="*/ 196 w 392"/>
              <a:gd name="T9" fmla="*/ 0 h 392"/>
              <a:gd name="T10" fmla="*/ 177 w 392"/>
              <a:gd name="T11" fmla="*/ 295 h 392"/>
              <a:gd name="T12" fmla="*/ 86 w 392"/>
              <a:gd name="T13" fmla="*/ 212 h 392"/>
              <a:gd name="T14" fmla="*/ 118 w 392"/>
              <a:gd name="T15" fmla="*/ 176 h 392"/>
              <a:gd name="T16" fmla="*/ 176 w 392"/>
              <a:gd name="T17" fmla="*/ 228 h 392"/>
              <a:gd name="T18" fmla="*/ 286 w 392"/>
              <a:gd name="T19" fmla="*/ 113 h 392"/>
              <a:gd name="T20" fmla="*/ 322 w 392"/>
              <a:gd name="T21" fmla="*/ 147 h 392"/>
              <a:gd name="T22" fmla="*/ 177 w 392"/>
              <a:gd name="T23" fmla="*/ 295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2" h="392">
                <a:moveTo>
                  <a:pt x="196" y="0"/>
                </a:moveTo>
                <a:cubicBezTo>
                  <a:pt x="88" y="0"/>
                  <a:pt x="0" y="87"/>
                  <a:pt x="0" y="196"/>
                </a:cubicBezTo>
                <a:cubicBezTo>
                  <a:pt x="0" y="304"/>
                  <a:pt x="88" y="392"/>
                  <a:pt x="196" y="392"/>
                </a:cubicBezTo>
                <a:cubicBezTo>
                  <a:pt x="304" y="392"/>
                  <a:pt x="392" y="304"/>
                  <a:pt x="392" y="196"/>
                </a:cubicBezTo>
                <a:cubicBezTo>
                  <a:pt x="392" y="87"/>
                  <a:pt x="304" y="0"/>
                  <a:pt x="196" y="0"/>
                </a:cubicBezTo>
                <a:close/>
                <a:moveTo>
                  <a:pt x="177" y="295"/>
                </a:moveTo>
                <a:cubicBezTo>
                  <a:pt x="177" y="295"/>
                  <a:pt x="177" y="295"/>
                  <a:pt x="86" y="212"/>
                </a:cubicBezTo>
                <a:cubicBezTo>
                  <a:pt x="86" y="212"/>
                  <a:pt x="86" y="212"/>
                  <a:pt x="118" y="176"/>
                </a:cubicBezTo>
                <a:cubicBezTo>
                  <a:pt x="118" y="176"/>
                  <a:pt x="155" y="211"/>
                  <a:pt x="176" y="228"/>
                </a:cubicBezTo>
                <a:cubicBezTo>
                  <a:pt x="226" y="176"/>
                  <a:pt x="286" y="113"/>
                  <a:pt x="286" y="113"/>
                </a:cubicBezTo>
                <a:cubicBezTo>
                  <a:pt x="322" y="147"/>
                  <a:pt x="322" y="147"/>
                  <a:pt x="322" y="147"/>
                </a:cubicBezTo>
                <a:cubicBezTo>
                  <a:pt x="322" y="147"/>
                  <a:pt x="322" y="147"/>
                  <a:pt x="177" y="295"/>
                </a:cubicBezTo>
                <a:close/>
              </a:path>
            </a:pathLst>
          </a:custGeom>
          <a:solidFill>
            <a:srgbClr val="9B4F96"/>
          </a:solidFill>
          <a:ln>
            <a:noFill/>
          </a:ln>
          <a:extLst/>
        </p:spPr>
        <p:txBody>
          <a:bodyPr vert="horz" wrap="square" lIns="87834" tIns="43918" rIns="87834" bIns="43918" numCol="1" anchor="t" anchorCtr="0" compatLnSpc="1">
            <a:prstTxWarp prst="textNoShape">
              <a:avLst/>
            </a:prstTxWarp>
          </a:bodyPr>
          <a:lstStyle/>
          <a:p>
            <a:pPr defTabSz="895817"/>
            <a:endParaRPr lang="en-US" sz="1728">
              <a:solidFill>
                <a:srgbClr val="505050"/>
              </a:solidFill>
            </a:endParaRPr>
          </a:p>
        </p:txBody>
      </p:sp>
      <p:sp>
        <p:nvSpPr>
          <p:cNvPr id="72" name="Freeform 6"/>
          <p:cNvSpPr>
            <a:spLocks noChangeAspect="1" noEditPoints="1"/>
          </p:cNvSpPr>
          <p:nvPr/>
        </p:nvSpPr>
        <p:spPr bwMode="auto">
          <a:xfrm>
            <a:off x="6124191" y="1241548"/>
            <a:ext cx="279068" cy="279068"/>
          </a:xfrm>
          <a:custGeom>
            <a:avLst/>
            <a:gdLst>
              <a:gd name="T0" fmla="*/ 196 w 392"/>
              <a:gd name="T1" fmla="*/ 0 h 392"/>
              <a:gd name="T2" fmla="*/ 0 w 392"/>
              <a:gd name="T3" fmla="*/ 196 h 392"/>
              <a:gd name="T4" fmla="*/ 196 w 392"/>
              <a:gd name="T5" fmla="*/ 392 h 392"/>
              <a:gd name="T6" fmla="*/ 392 w 392"/>
              <a:gd name="T7" fmla="*/ 196 h 392"/>
              <a:gd name="T8" fmla="*/ 196 w 392"/>
              <a:gd name="T9" fmla="*/ 0 h 392"/>
              <a:gd name="T10" fmla="*/ 177 w 392"/>
              <a:gd name="T11" fmla="*/ 295 h 392"/>
              <a:gd name="T12" fmla="*/ 86 w 392"/>
              <a:gd name="T13" fmla="*/ 212 h 392"/>
              <a:gd name="T14" fmla="*/ 118 w 392"/>
              <a:gd name="T15" fmla="*/ 176 h 392"/>
              <a:gd name="T16" fmla="*/ 176 w 392"/>
              <a:gd name="T17" fmla="*/ 228 h 392"/>
              <a:gd name="T18" fmla="*/ 286 w 392"/>
              <a:gd name="T19" fmla="*/ 113 h 392"/>
              <a:gd name="T20" fmla="*/ 322 w 392"/>
              <a:gd name="T21" fmla="*/ 147 h 392"/>
              <a:gd name="T22" fmla="*/ 177 w 392"/>
              <a:gd name="T23" fmla="*/ 295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2" h="392">
                <a:moveTo>
                  <a:pt x="196" y="0"/>
                </a:moveTo>
                <a:cubicBezTo>
                  <a:pt x="88" y="0"/>
                  <a:pt x="0" y="87"/>
                  <a:pt x="0" y="196"/>
                </a:cubicBezTo>
                <a:cubicBezTo>
                  <a:pt x="0" y="304"/>
                  <a:pt x="88" y="392"/>
                  <a:pt x="196" y="392"/>
                </a:cubicBezTo>
                <a:cubicBezTo>
                  <a:pt x="304" y="392"/>
                  <a:pt x="392" y="304"/>
                  <a:pt x="392" y="196"/>
                </a:cubicBezTo>
                <a:cubicBezTo>
                  <a:pt x="392" y="87"/>
                  <a:pt x="304" y="0"/>
                  <a:pt x="196" y="0"/>
                </a:cubicBezTo>
                <a:close/>
                <a:moveTo>
                  <a:pt x="177" y="295"/>
                </a:moveTo>
                <a:cubicBezTo>
                  <a:pt x="177" y="295"/>
                  <a:pt x="177" y="295"/>
                  <a:pt x="86" y="212"/>
                </a:cubicBezTo>
                <a:cubicBezTo>
                  <a:pt x="86" y="212"/>
                  <a:pt x="86" y="212"/>
                  <a:pt x="118" y="176"/>
                </a:cubicBezTo>
                <a:cubicBezTo>
                  <a:pt x="118" y="176"/>
                  <a:pt x="155" y="211"/>
                  <a:pt x="176" y="228"/>
                </a:cubicBezTo>
                <a:cubicBezTo>
                  <a:pt x="226" y="176"/>
                  <a:pt x="286" y="113"/>
                  <a:pt x="286" y="113"/>
                </a:cubicBezTo>
                <a:cubicBezTo>
                  <a:pt x="322" y="147"/>
                  <a:pt x="322" y="147"/>
                  <a:pt x="322" y="147"/>
                </a:cubicBezTo>
                <a:cubicBezTo>
                  <a:pt x="322" y="147"/>
                  <a:pt x="322" y="147"/>
                  <a:pt x="177" y="295"/>
                </a:cubicBezTo>
                <a:close/>
              </a:path>
            </a:pathLst>
          </a:custGeom>
          <a:solidFill>
            <a:srgbClr val="9B4F96"/>
          </a:solidFill>
          <a:ln>
            <a:noFill/>
          </a:ln>
          <a:extLst/>
        </p:spPr>
        <p:txBody>
          <a:bodyPr vert="horz" wrap="square" lIns="87834" tIns="43918" rIns="87834" bIns="43918" numCol="1" anchor="t" anchorCtr="0" compatLnSpc="1">
            <a:prstTxWarp prst="textNoShape">
              <a:avLst/>
            </a:prstTxWarp>
          </a:bodyPr>
          <a:lstStyle/>
          <a:p>
            <a:pPr defTabSz="895817"/>
            <a:endParaRPr lang="en-US" sz="1728">
              <a:solidFill>
                <a:srgbClr val="505050"/>
              </a:solidFill>
            </a:endParaRPr>
          </a:p>
        </p:txBody>
      </p:sp>
      <p:sp>
        <p:nvSpPr>
          <p:cNvPr id="73" name="Freeform 6"/>
          <p:cNvSpPr>
            <a:spLocks noChangeAspect="1" noEditPoints="1"/>
          </p:cNvSpPr>
          <p:nvPr/>
        </p:nvSpPr>
        <p:spPr bwMode="auto">
          <a:xfrm>
            <a:off x="8161994" y="4598139"/>
            <a:ext cx="279068" cy="279068"/>
          </a:xfrm>
          <a:custGeom>
            <a:avLst/>
            <a:gdLst>
              <a:gd name="T0" fmla="*/ 196 w 392"/>
              <a:gd name="T1" fmla="*/ 0 h 392"/>
              <a:gd name="T2" fmla="*/ 0 w 392"/>
              <a:gd name="T3" fmla="*/ 196 h 392"/>
              <a:gd name="T4" fmla="*/ 196 w 392"/>
              <a:gd name="T5" fmla="*/ 392 h 392"/>
              <a:gd name="T6" fmla="*/ 392 w 392"/>
              <a:gd name="T7" fmla="*/ 196 h 392"/>
              <a:gd name="T8" fmla="*/ 196 w 392"/>
              <a:gd name="T9" fmla="*/ 0 h 392"/>
              <a:gd name="T10" fmla="*/ 177 w 392"/>
              <a:gd name="T11" fmla="*/ 295 h 392"/>
              <a:gd name="T12" fmla="*/ 86 w 392"/>
              <a:gd name="T13" fmla="*/ 212 h 392"/>
              <a:gd name="T14" fmla="*/ 118 w 392"/>
              <a:gd name="T15" fmla="*/ 176 h 392"/>
              <a:gd name="T16" fmla="*/ 176 w 392"/>
              <a:gd name="T17" fmla="*/ 228 h 392"/>
              <a:gd name="T18" fmla="*/ 286 w 392"/>
              <a:gd name="T19" fmla="*/ 113 h 392"/>
              <a:gd name="T20" fmla="*/ 322 w 392"/>
              <a:gd name="T21" fmla="*/ 147 h 392"/>
              <a:gd name="T22" fmla="*/ 177 w 392"/>
              <a:gd name="T23" fmla="*/ 295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2" h="392">
                <a:moveTo>
                  <a:pt x="196" y="0"/>
                </a:moveTo>
                <a:cubicBezTo>
                  <a:pt x="88" y="0"/>
                  <a:pt x="0" y="87"/>
                  <a:pt x="0" y="196"/>
                </a:cubicBezTo>
                <a:cubicBezTo>
                  <a:pt x="0" y="304"/>
                  <a:pt x="88" y="392"/>
                  <a:pt x="196" y="392"/>
                </a:cubicBezTo>
                <a:cubicBezTo>
                  <a:pt x="304" y="392"/>
                  <a:pt x="392" y="304"/>
                  <a:pt x="392" y="196"/>
                </a:cubicBezTo>
                <a:cubicBezTo>
                  <a:pt x="392" y="87"/>
                  <a:pt x="304" y="0"/>
                  <a:pt x="196" y="0"/>
                </a:cubicBezTo>
                <a:close/>
                <a:moveTo>
                  <a:pt x="177" y="295"/>
                </a:moveTo>
                <a:cubicBezTo>
                  <a:pt x="177" y="295"/>
                  <a:pt x="177" y="295"/>
                  <a:pt x="86" y="212"/>
                </a:cubicBezTo>
                <a:cubicBezTo>
                  <a:pt x="86" y="212"/>
                  <a:pt x="86" y="212"/>
                  <a:pt x="118" y="176"/>
                </a:cubicBezTo>
                <a:cubicBezTo>
                  <a:pt x="118" y="176"/>
                  <a:pt x="155" y="211"/>
                  <a:pt x="176" y="228"/>
                </a:cubicBezTo>
                <a:cubicBezTo>
                  <a:pt x="226" y="176"/>
                  <a:pt x="286" y="113"/>
                  <a:pt x="286" y="113"/>
                </a:cubicBezTo>
                <a:cubicBezTo>
                  <a:pt x="322" y="147"/>
                  <a:pt x="322" y="147"/>
                  <a:pt x="322" y="147"/>
                </a:cubicBezTo>
                <a:cubicBezTo>
                  <a:pt x="322" y="147"/>
                  <a:pt x="322" y="147"/>
                  <a:pt x="177" y="295"/>
                </a:cubicBezTo>
                <a:close/>
              </a:path>
            </a:pathLst>
          </a:custGeom>
          <a:solidFill>
            <a:srgbClr val="9B4F96"/>
          </a:solidFill>
          <a:ln>
            <a:noFill/>
          </a:ln>
          <a:extLst/>
        </p:spPr>
        <p:txBody>
          <a:bodyPr vert="horz" wrap="square" lIns="87834" tIns="43918" rIns="87834" bIns="43918" numCol="1" anchor="t" anchorCtr="0" compatLnSpc="1">
            <a:prstTxWarp prst="textNoShape">
              <a:avLst/>
            </a:prstTxWarp>
          </a:bodyPr>
          <a:lstStyle/>
          <a:p>
            <a:pPr defTabSz="895817"/>
            <a:endParaRPr lang="en-US" sz="1728">
              <a:solidFill>
                <a:srgbClr val="505050"/>
              </a:solidFill>
            </a:endParaRPr>
          </a:p>
        </p:txBody>
      </p:sp>
      <p:sp>
        <p:nvSpPr>
          <p:cNvPr id="74" name="Rectangle 73"/>
          <p:cNvSpPr/>
          <p:nvPr/>
        </p:nvSpPr>
        <p:spPr bwMode="auto">
          <a:xfrm>
            <a:off x="4799012" y="5527132"/>
            <a:ext cx="1682038" cy="1254668"/>
          </a:xfrm>
          <a:prstGeom prst="rect">
            <a:avLst/>
          </a:prstGeom>
          <a:solidFill>
            <a:schemeClr val="tx2">
              <a:lumMod val="50000"/>
              <a:lumOff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3391" tIns="0" rIns="89619" bIns="89619" numCol="1" spcCol="0" rtlCol="0" fromWordArt="0" anchor="b" anchorCtr="0" forceAA="0" compatLnSpc="1">
            <a:prstTxWarp prst="textNoShape">
              <a:avLst/>
            </a:prstTxWarp>
            <a:noAutofit/>
          </a:bodyPr>
          <a:lstStyle/>
          <a:p>
            <a:pPr defTabSz="913859">
              <a:lnSpc>
                <a:spcPct val="90000"/>
              </a:lnSpc>
              <a:spcBef>
                <a:spcPts val="588"/>
              </a:spcBef>
            </a:pPr>
            <a:r>
              <a:rPr lang="en-US" sz="1400" dirty="0">
                <a:gradFill>
                  <a:gsLst>
                    <a:gs pos="0">
                      <a:srgbClr val="505050">
                        <a:lumMod val="50000"/>
                      </a:srgbClr>
                    </a:gs>
                    <a:gs pos="100000">
                      <a:srgbClr val="505050">
                        <a:lumMod val="50000"/>
                      </a:srgbClr>
                    </a:gs>
                  </a:gsLst>
                  <a:lin ang="5400000" scaled="1"/>
                </a:gradFill>
                <a:latin typeface="Segoe UI" panose="020B0502040204020203" pitchFamily="34" charset="0"/>
                <a:cs typeface="Segoe UI" panose="020B0502040204020203" pitchFamily="34" charset="0"/>
              </a:rPr>
              <a:t>HIPAA Business Associate Agreement (BAA)</a:t>
            </a:r>
          </a:p>
        </p:txBody>
      </p:sp>
      <p:sp>
        <p:nvSpPr>
          <p:cNvPr id="75" name="Freeform 6"/>
          <p:cNvSpPr>
            <a:spLocks noChangeAspect="1" noEditPoints="1"/>
          </p:cNvSpPr>
          <p:nvPr/>
        </p:nvSpPr>
        <p:spPr bwMode="auto">
          <a:xfrm>
            <a:off x="6091961" y="5621260"/>
            <a:ext cx="279068" cy="279068"/>
          </a:xfrm>
          <a:custGeom>
            <a:avLst/>
            <a:gdLst>
              <a:gd name="T0" fmla="*/ 196 w 392"/>
              <a:gd name="T1" fmla="*/ 0 h 392"/>
              <a:gd name="T2" fmla="*/ 0 w 392"/>
              <a:gd name="T3" fmla="*/ 196 h 392"/>
              <a:gd name="T4" fmla="*/ 196 w 392"/>
              <a:gd name="T5" fmla="*/ 392 h 392"/>
              <a:gd name="T6" fmla="*/ 392 w 392"/>
              <a:gd name="T7" fmla="*/ 196 h 392"/>
              <a:gd name="T8" fmla="*/ 196 w 392"/>
              <a:gd name="T9" fmla="*/ 0 h 392"/>
              <a:gd name="T10" fmla="*/ 177 w 392"/>
              <a:gd name="T11" fmla="*/ 295 h 392"/>
              <a:gd name="T12" fmla="*/ 86 w 392"/>
              <a:gd name="T13" fmla="*/ 212 h 392"/>
              <a:gd name="T14" fmla="*/ 118 w 392"/>
              <a:gd name="T15" fmla="*/ 176 h 392"/>
              <a:gd name="T16" fmla="*/ 176 w 392"/>
              <a:gd name="T17" fmla="*/ 228 h 392"/>
              <a:gd name="T18" fmla="*/ 286 w 392"/>
              <a:gd name="T19" fmla="*/ 113 h 392"/>
              <a:gd name="T20" fmla="*/ 322 w 392"/>
              <a:gd name="T21" fmla="*/ 147 h 392"/>
              <a:gd name="T22" fmla="*/ 177 w 392"/>
              <a:gd name="T23" fmla="*/ 295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2" h="392">
                <a:moveTo>
                  <a:pt x="196" y="0"/>
                </a:moveTo>
                <a:cubicBezTo>
                  <a:pt x="88" y="0"/>
                  <a:pt x="0" y="87"/>
                  <a:pt x="0" y="196"/>
                </a:cubicBezTo>
                <a:cubicBezTo>
                  <a:pt x="0" y="304"/>
                  <a:pt x="88" y="392"/>
                  <a:pt x="196" y="392"/>
                </a:cubicBezTo>
                <a:cubicBezTo>
                  <a:pt x="304" y="392"/>
                  <a:pt x="392" y="304"/>
                  <a:pt x="392" y="196"/>
                </a:cubicBezTo>
                <a:cubicBezTo>
                  <a:pt x="392" y="87"/>
                  <a:pt x="304" y="0"/>
                  <a:pt x="196" y="0"/>
                </a:cubicBezTo>
                <a:close/>
                <a:moveTo>
                  <a:pt x="177" y="295"/>
                </a:moveTo>
                <a:cubicBezTo>
                  <a:pt x="177" y="295"/>
                  <a:pt x="177" y="295"/>
                  <a:pt x="86" y="212"/>
                </a:cubicBezTo>
                <a:cubicBezTo>
                  <a:pt x="86" y="212"/>
                  <a:pt x="86" y="212"/>
                  <a:pt x="118" y="176"/>
                </a:cubicBezTo>
                <a:cubicBezTo>
                  <a:pt x="118" y="176"/>
                  <a:pt x="155" y="211"/>
                  <a:pt x="176" y="228"/>
                </a:cubicBezTo>
                <a:cubicBezTo>
                  <a:pt x="226" y="176"/>
                  <a:pt x="286" y="113"/>
                  <a:pt x="286" y="113"/>
                </a:cubicBezTo>
                <a:cubicBezTo>
                  <a:pt x="322" y="147"/>
                  <a:pt x="322" y="147"/>
                  <a:pt x="322" y="147"/>
                </a:cubicBezTo>
                <a:cubicBezTo>
                  <a:pt x="322" y="147"/>
                  <a:pt x="322" y="147"/>
                  <a:pt x="177" y="295"/>
                </a:cubicBezTo>
                <a:close/>
              </a:path>
            </a:pathLst>
          </a:custGeom>
          <a:solidFill>
            <a:srgbClr val="9B4F96"/>
          </a:solidFill>
          <a:ln>
            <a:noFill/>
          </a:ln>
          <a:extLst/>
        </p:spPr>
        <p:txBody>
          <a:bodyPr vert="horz" wrap="square" lIns="87834" tIns="43918" rIns="87834" bIns="43918" numCol="1" anchor="t" anchorCtr="0" compatLnSpc="1">
            <a:prstTxWarp prst="textNoShape">
              <a:avLst/>
            </a:prstTxWarp>
          </a:bodyPr>
          <a:lstStyle/>
          <a:p>
            <a:pPr defTabSz="895817"/>
            <a:endParaRPr lang="en-US" sz="1728">
              <a:solidFill>
                <a:srgbClr val="505050"/>
              </a:solidFill>
            </a:endParaRPr>
          </a:p>
        </p:txBody>
      </p:sp>
    </p:spTree>
    <p:extLst>
      <p:ext uri="{BB962C8B-B14F-4D97-AF65-F5344CB8AC3E}">
        <p14:creationId xmlns:p14="http://schemas.microsoft.com/office/powerpoint/2010/main" val="1286544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1" nodeType="withEffect">
                                  <p:stCondLst>
                                    <p:cond delay="70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1+#ppt_w/2"/>
                                          </p:val>
                                        </p:tav>
                                        <p:tav tm="100000">
                                          <p:val>
                                            <p:strVal val="#ppt_x"/>
                                          </p:val>
                                        </p:tav>
                                      </p:tavLst>
                                    </p:anim>
                                    <p:anim calcmode="lin" valueType="num">
                                      <p:cBhvr additive="base">
                                        <p:cTn id="8" dur="500" fill="hold"/>
                                        <p:tgtEl>
                                          <p:spTgt spid="64"/>
                                        </p:tgtEl>
                                        <p:attrNameLst>
                                          <p:attrName>ppt_y</p:attrName>
                                        </p:attrNameLst>
                                      </p:cBhvr>
                                      <p:tavLst>
                                        <p:tav tm="0">
                                          <p:val>
                                            <p:strVal val="#ppt_y"/>
                                          </p:val>
                                        </p:tav>
                                        <p:tav tm="100000">
                                          <p:val>
                                            <p:strVal val="#ppt_y"/>
                                          </p:val>
                                        </p:tav>
                                      </p:tavLst>
                                    </p:anim>
                                  </p:childTnLst>
                                </p:cTn>
                              </p:par>
                              <p:par>
                                <p:cTn id="9" presetID="1" presetClass="emph" presetSubtype="2" decel="100000" fill="hold" grpId="0" nodeType="withEffect">
                                  <p:stCondLst>
                                    <p:cond delay="1250"/>
                                  </p:stCondLst>
                                  <p:childTnLst>
                                    <p:animClr clrSpc="rgb" dir="cw">
                                      <p:cBhvr>
                                        <p:cTn id="10" dur="1250" fill="hold"/>
                                        <p:tgtEl>
                                          <p:spTgt spid="64"/>
                                        </p:tgtEl>
                                        <p:attrNameLst>
                                          <p:attrName>fillcolor</p:attrName>
                                        </p:attrNameLst>
                                      </p:cBhvr>
                                      <p:to>
                                        <a:srgbClr val="D7D7D7"/>
                                      </p:to>
                                    </p:animClr>
                                    <p:set>
                                      <p:cBhvr>
                                        <p:cTn id="11" dur="1250" fill="hold"/>
                                        <p:tgtEl>
                                          <p:spTgt spid="64"/>
                                        </p:tgtEl>
                                        <p:attrNameLst>
                                          <p:attrName>fill.type</p:attrName>
                                        </p:attrNameLst>
                                      </p:cBhvr>
                                      <p:to>
                                        <p:strVal val="solid"/>
                                      </p:to>
                                    </p:set>
                                    <p:set>
                                      <p:cBhvr>
                                        <p:cTn id="12" dur="1250" fill="hold"/>
                                        <p:tgtEl>
                                          <p:spTgt spid="64"/>
                                        </p:tgtEl>
                                        <p:attrNameLst>
                                          <p:attrName>fill.on</p:attrName>
                                        </p:attrNameLst>
                                      </p:cBhvr>
                                      <p:to>
                                        <p:strVal val="true"/>
                                      </p:to>
                                    </p:set>
                                  </p:childTnLst>
                                </p:cTn>
                              </p:par>
                              <p:par>
                                <p:cTn id="13" presetID="2" presetClass="entr" presetSubtype="2" decel="100000" fill="hold" grpId="1" nodeType="withEffect">
                                  <p:stCondLst>
                                    <p:cond delay="70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1+#ppt_w/2"/>
                                          </p:val>
                                        </p:tav>
                                        <p:tav tm="100000">
                                          <p:val>
                                            <p:strVal val="#ppt_x"/>
                                          </p:val>
                                        </p:tav>
                                      </p:tavLst>
                                    </p:anim>
                                    <p:anim calcmode="lin" valueType="num">
                                      <p:cBhvr additive="base">
                                        <p:cTn id="16" dur="500" fill="hold"/>
                                        <p:tgtEl>
                                          <p:spTgt spid="65"/>
                                        </p:tgtEl>
                                        <p:attrNameLst>
                                          <p:attrName>ppt_y</p:attrName>
                                        </p:attrNameLst>
                                      </p:cBhvr>
                                      <p:tavLst>
                                        <p:tav tm="0">
                                          <p:val>
                                            <p:strVal val="#ppt_y"/>
                                          </p:val>
                                        </p:tav>
                                        <p:tav tm="100000">
                                          <p:val>
                                            <p:strVal val="#ppt_y"/>
                                          </p:val>
                                        </p:tav>
                                      </p:tavLst>
                                    </p:anim>
                                  </p:childTnLst>
                                </p:cTn>
                              </p:par>
                              <p:par>
                                <p:cTn id="17" presetID="1" presetClass="emph" presetSubtype="2" decel="100000" fill="hold" grpId="0" nodeType="withEffect">
                                  <p:stCondLst>
                                    <p:cond delay="1250"/>
                                  </p:stCondLst>
                                  <p:childTnLst>
                                    <p:animClr clrSpc="rgb" dir="cw">
                                      <p:cBhvr>
                                        <p:cTn id="18" dur="1250" fill="hold"/>
                                        <p:tgtEl>
                                          <p:spTgt spid="65"/>
                                        </p:tgtEl>
                                        <p:attrNameLst>
                                          <p:attrName>fillcolor</p:attrName>
                                        </p:attrNameLst>
                                      </p:cBhvr>
                                      <p:to>
                                        <a:srgbClr val="D7D7D7"/>
                                      </p:to>
                                    </p:animClr>
                                    <p:set>
                                      <p:cBhvr>
                                        <p:cTn id="19" dur="1250" fill="hold"/>
                                        <p:tgtEl>
                                          <p:spTgt spid="65"/>
                                        </p:tgtEl>
                                        <p:attrNameLst>
                                          <p:attrName>fill.type</p:attrName>
                                        </p:attrNameLst>
                                      </p:cBhvr>
                                      <p:to>
                                        <p:strVal val="solid"/>
                                      </p:to>
                                    </p:set>
                                    <p:set>
                                      <p:cBhvr>
                                        <p:cTn id="20" dur="1250" fill="hold"/>
                                        <p:tgtEl>
                                          <p:spTgt spid="65"/>
                                        </p:tgtEl>
                                        <p:attrNameLst>
                                          <p:attrName>fill.on</p:attrName>
                                        </p:attrNameLst>
                                      </p:cBhvr>
                                      <p:to>
                                        <p:strVal val="true"/>
                                      </p:to>
                                    </p:set>
                                  </p:childTnLst>
                                </p:cTn>
                              </p:par>
                              <p:par>
                                <p:cTn id="21" presetID="2" presetClass="entr" presetSubtype="2" decel="100000" fill="hold" grpId="1" nodeType="withEffect">
                                  <p:stCondLst>
                                    <p:cond delay="70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1+#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par>
                                <p:cTn id="25" presetID="1" presetClass="emph" presetSubtype="2" decel="100000" fill="hold" grpId="0" nodeType="withEffect">
                                  <p:stCondLst>
                                    <p:cond delay="1250"/>
                                  </p:stCondLst>
                                  <p:childTnLst>
                                    <p:animClr clrSpc="rgb" dir="cw">
                                      <p:cBhvr>
                                        <p:cTn id="26" dur="1250" fill="hold"/>
                                        <p:tgtEl>
                                          <p:spTgt spid="66"/>
                                        </p:tgtEl>
                                        <p:attrNameLst>
                                          <p:attrName>fillcolor</p:attrName>
                                        </p:attrNameLst>
                                      </p:cBhvr>
                                      <p:to>
                                        <a:srgbClr val="D7D7D7"/>
                                      </p:to>
                                    </p:animClr>
                                    <p:set>
                                      <p:cBhvr>
                                        <p:cTn id="27" dur="1250" fill="hold"/>
                                        <p:tgtEl>
                                          <p:spTgt spid="66"/>
                                        </p:tgtEl>
                                        <p:attrNameLst>
                                          <p:attrName>fill.type</p:attrName>
                                        </p:attrNameLst>
                                      </p:cBhvr>
                                      <p:to>
                                        <p:strVal val="solid"/>
                                      </p:to>
                                    </p:set>
                                    <p:set>
                                      <p:cBhvr>
                                        <p:cTn id="28" dur="1250" fill="hold"/>
                                        <p:tgtEl>
                                          <p:spTgt spid="66"/>
                                        </p:tgtEl>
                                        <p:attrNameLst>
                                          <p:attrName>fill.on</p:attrName>
                                        </p:attrNameLst>
                                      </p:cBhvr>
                                      <p:to>
                                        <p:strVal val="true"/>
                                      </p:to>
                                    </p:set>
                                  </p:childTnLst>
                                </p:cTn>
                              </p:par>
                              <p:par>
                                <p:cTn id="29" presetID="2" presetClass="entr" presetSubtype="2" decel="100000" fill="hold" grpId="1" nodeType="withEffect">
                                  <p:stCondLst>
                                    <p:cond delay="70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1+#ppt_w/2"/>
                                          </p:val>
                                        </p:tav>
                                        <p:tav tm="100000">
                                          <p:val>
                                            <p:strVal val="#ppt_x"/>
                                          </p:val>
                                        </p:tav>
                                      </p:tavLst>
                                    </p:anim>
                                    <p:anim calcmode="lin" valueType="num">
                                      <p:cBhvr additive="base">
                                        <p:cTn id="32" dur="500" fill="hold"/>
                                        <p:tgtEl>
                                          <p:spTgt spid="67"/>
                                        </p:tgtEl>
                                        <p:attrNameLst>
                                          <p:attrName>ppt_y</p:attrName>
                                        </p:attrNameLst>
                                      </p:cBhvr>
                                      <p:tavLst>
                                        <p:tav tm="0">
                                          <p:val>
                                            <p:strVal val="#ppt_y"/>
                                          </p:val>
                                        </p:tav>
                                        <p:tav tm="100000">
                                          <p:val>
                                            <p:strVal val="#ppt_y"/>
                                          </p:val>
                                        </p:tav>
                                      </p:tavLst>
                                    </p:anim>
                                  </p:childTnLst>
                                </p:cTn>
                              </p:par>
                              <p:par>
                                <p:cTn id="33" presetID="1" presetClass="emph" presetSubtype="2" decel="100000" fill="hold" grpId="0" nodeType="withEffect">
                                  <p:stCondLst>
                                    <p:cond delay="1250"/>
                                  </p:stCondLst>
                                  <p:childTnLst>
                                    <p:animClr clrSpc="rgb" dir="cw">
                                      <p:cBhvr>
                                        <p:cTn id="34" dur="1250" fill="hold"/>
                                        <p:tgtEl>
                                          <p:spTgt spid="67"/>
                                        </p:tgtEl>
                                        <p:attrNameLst>
                                          <p:attrName>fillcolor</p:attrName>
                                        </p:attrNameLst>
                                      </p:cBhvr>
                                      <p:to>
                                        <a:srgbClr val="D7D7D7"/>
                                      </p:to>
                                    </p:animClr>
                                    <p:set>
                                      <p:cBhvr>
                                        <p:cTn id="35" dur="1250" fill="hold"/>
                                        <p:tgtEl>
                                          <p:spTgt spid="67"/>
                                        </p:tgtEl>
                                        <p:attrNameLst>
                                          <p:attrName>fill.type</p:attrName>
                                        </p:attrNameLst>
                                      </p:cBhvr>
                                      <p:to>
                                        <p:strVal val="solid"/>
                                      </p:to>
                                    </p:set>
                                    <p:set>
                                      <p:cBhvr>
                                        <p:cTn id="36" dur="1250" fill="hold"/>
                                        <p:tgtEl>
                                          <p:spTgt spid="67"/>
                                        </p:tgtEl>
                                        <p:attrNameLst>
                                          <p:attrName>fill.on</p:attrName>
                                        </p:attrNameLst>
                                      </p:cBhvr>
                                      <p:to>
                                        <p:strVal val="true"/>
                                      </p:to>
                                    </p:set>
                                  </p:childTnLst>
                                </p:cTn>
                              </p:par>
                              <p:par>
                                <p:cTn id="37" presetID="2" presetClass="entr" presetSubtype="2" decel="100000" fill="hold" grpId="1" nodeType="withEffect">
                                  <p:stCondLst>
                                    <p:cond delay="70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1+#ppt_w/2"/>
                                          </p:val>
                                        </p:tav>
                                        <p:tav tm="100000">
                                          <p:val>
                                            <p:strVal val="#ppt_x"/>
                                          </p:val>
                                        </p:tav>
                                      </p:tavLst>
                                    </p:anim>
                                    <p:anim calcmode="lin" valueType="num">
                                      <p:cBhvr additive="base">
                                        <p:cTn id="40" dur="500" fill="hold"/>
                                        <p:tgtEl>
                                          <p:spTgt spid="68"/>
                                        </p:tgtEl>
                                        <p:attrNameLst>
                                          <p:attrName>ppt_y</p:attrName>
                                        </p:attrNameLst>
                                      </p:cBhvr>
                                      <p:tavLst>
                                        <p:tav tm="0">
                                          <p:val>
                                            <p:strVal val="#ppt_y"/>
                                          </p:val>
                                        </p:tav>
                                        <p:tav tm="100000">
                                          <p:val>
                                            <p:strVal val="#ppt_y"/>
                                          </p:val>
                                        </p:tav>
                                      </p:tavLst>
                                    </p:anim>
                                  </p:childTnLst>
                                </p:cTn>
                              </p:par>
                              <p:par>
                                <p:cTn id="41" presetID="1" presetClass="emph" presetSubtype="2" decel="100000" fill="hold" grpId="0" nodeType="withEffect">
                                  <p:stCondLst>
                                    <p:cond delay="1250"/>
                                  </p:stCondLst>
                                  <p:childTnLst>
                                    <p:animClr clrSpc="rgb" dir="cw">
                                      <p:cBhvr>
                                        <p:cTn id="42" dur="1250" fill="hold"/>
                                        <p:tgtEl>
                                          <p:spTgt spid="68"/>
                                        </p:tgtEl>
                                        <p:attrNameLst>
                                          <p:attrName>fillcolor</p:attrName>
                                        </p:attrNameLst>
                                      </p:cBhvr>
                                      <p:to>
                                        <a:srgbClr val="D7D7D7"/>
                                      </p:to>
                                    </p:animClr>
                                    <p:set>
                                      <p:cBhvr>
                                        <p:cTn id="43" dur="1250" fill="hold"/>
                                        <p:tgtEl>
                                          <p:spTgt spid="68"/>
                                        </p:tgtEl>
                                        <p:attrNameLst>
                                          <p:attrName>fill.type</p:attrName>
                                        </p:attrNameLst>
                                      </p:cBhvr>
                                      <p:to>
                                        <p:strVal val="solid"/>
                                      </p:to>
                                    </p:set>
                                    <p:set>
                                      <p:cBhvr>
                                        <p:cTn id="44" dur="1250" fill="hold"/>
                                        <p:tgtEl>
                                          <p:spTgt spid="68"/>
                                        </p:tgtEl>
                                        <p:attrNameLst>
                                          <p:attrName>fill.on</p:attrName>
                                        </p:attrNameLst>
                                      </p:cBhvr>
                                      <p:to>
                                        <p:strVal val="true"/>
                                      </p:to>
                                    </p:set>
                                  </p:childTnLst>
                                </p:cTn>
                              </p:par>
                              <p:par>
                                <p:cTn id="45" presetID="53" presetClass="entr" presetSubtype="16" fill="hold" grpId="0" nodeType="withEffect">
                                  <p:stCondLst>
                                    <p:cond delay="1750"/>
                                  </p:stCondLst>
                                  <p:childTnLst>
                                    <p:set>
                                      <p:cBhvr>
                                        <p:cTn id="46" dur="1" fill="hold">
                                          <p:stCondLst>
                                            <p:cond delay="0"/>
                                          </p:stCondLst>
                                        </p:cTn>
                                        <p:tgtEl>
                                          <p:spTgt spid="69"/>
                                        </p:tgtEl>
                                        <p:attrNameLst>
                                          <p:attrName>style.visibility</p:attrName>
                                        </p:attrNameLst>
                                      </p:cBhvr>
                                      <p:to>
                                        <p:strVal val="visible"/>
                                      </p:to>
                                    </p:set>
                                    <p:anim calcmode="lin" valueType="num">
                                      <p:cBhvr>
                                        <p:cTn id="47" dur="300" fill="hold"/>
                                        <p:tgtEl>
                                          <p:spTgt spid="69"/>
                                        </p:tgtEl>
                                        <p:attrNameLst>
                                          <p:attrName>ppt_w</p:attrName>
                                        </p:attrNameLst>
                                      </p:cBhvr>
                                      <p:tavLst>
                                        <p:tav tm="0">
                                          <p:val>
                                            <p:fltVal val="0"/>
                                          </p:val>
                                        </p:tav>
                                        <p:tav tm="100000">
                                          <p:val>
                                            <p:strVal val="#ppt_w"/>
                                          </p:val>
                                        </p:tav>
                                      </p:tavLst>
                                    </p:anim>
                                    <p:anim calcmode="lin" valueType="num">
                                      <p:cBhvr>
                                        <p:cTn id="48" dur="300" fill="hold"/>
                                        <p:tgtEl>
                                          <p:spTgt spid="69"/>
                                        </p:tgtEl>
                                        <p:attrNameLst>
                                          <p:attrName>ppt_h</p:attrName>
                                        </p:attrNameLst>
                                      </p:cBhvr>
                                      <p:tavLst>
                                        <p:tav tm="0">
                                          <p:val>
                                            <p:fltVal val="0"/>
                                          </p:val>
                                        </p:tav>
                                        <p:tav tm="100000">
                                          <p:val>
                                            <p:strVal val="#ppt_h"/>
                                          </p:val>
                                        </p:tav>
                                      </p:tavLst>
                                    </p:anim>
                                    <p:animEffect transition="in" filter="fade">
                                      <p:cBhvr>
                                        <p:cTn id="49" dur="300"/>
                                        <p:tgtEl>
                                          <p:spTgt spid="69"/>
                                        </p:tgtEl>
                                      </p:cBhvr>
                                    </p:animEffect>
                                  </p:childTnLst>
                                </p:cTn>
                              </p:par>
                              <p:par>
                                <p:cTn id="50" presetID="19" presetClass="emph" presetSubtype="0" fill="hold" grpId="1" nodeType="withEffect">
                                  <p:stCondLst>
                                    <p:cond delay="2050"/>
                                  </p:stCondLst>
                                  <p:childTnLst>
                                    <p:animClr clrSpc="rgb" dir="cw">
                                      <p:cBhvr override="childStyle">
                                        <p:cTn id="51" dur="200" fill="hold"/>
                                        <p:tgtEl>
                                          <p:spTgt spid="69"/>
                                        </p:tgtEl>
                                        <p:attrNameLst>
                                          <p:attrName>style.color</p:attrName>
                                        </p:attrNameLst>
                                      </p:cBhvr>
                                      <p:to>
                                        <a:srgbClr val="9B4F96"/>
                                      </p:to>
                                    </p:animClr>
                                    <p:animClr clrSpc="rgb" dir="cw">
                                      <p:cBhvr>
                                        <p:cTn id="52" dur="200" fill="hold"/>
                                        <p:tgtEl>
                                          <p:spTgt spid="69"/>
                                        </p:tgtEl>
                                        <p:attrNameLst>
                                          <p:attrName>fillcolor</p:attrName>
                                        </p:attrNameLst>
                                      </p:cBhvr>
                                      <p:to>
                                        <a:srgbClr val="9B4F96"/>
                                      </p:to>
                                    </p:animClr>
                                    <p:set>
                                      <p:cBhvr>
                                        <p:cTn id="53" dur="200" fill="hold"/>
                                        <p:tgtEl>
                                          <p:spTgt spid="69"/>
                                        </p:tgtEl>
                                        <p:attrNameLst>
                                          <p:attrName>fill.type</p:attrName>
                                        </p:attrNameLst>
                                      </p:cBhvr>
                                      <p:to>
                                        <p:strVal val="solid"/>
                                      </p:to>
                                    </p:set>
                                    <p:set>
                                      <p:cBhvr>
                                        <p:cTn id="54" dur="200" fill="hold"/>
                                        <p:tgtEl>
                                          <p:spTgt spid="69"/>
                                        </p:tgtEl>
                                        <p:attrNameLst>
                                          <p:attrName>fill.on</p:attrName>
                                        </p:attrNameLst>
                                      </p:cBhvr>
                                      <p:to>
                                        <p:strVal val="true"/>
                                      </p:to>
                                    </p:set>
                                  </p:childTnLst>
                                </p:cTn>
                              </p:par>
                              <p:par>
                                <p:cTn id="55" presetID="53" presetClass="entr" presetSubtype="16" fill="hold" grpId="0" nodeType="withEffect">
                                  <p:stCondLst>
                                    <p:cond delay="2050"/>
                                  </p:stCondLst>
                                  <p:childTnLst>
                                    <p:set>
                                      <p:cBhvr>
                                        <p:cTn id="56" dur="1" fill="hold">
                                          <p:stCondLst>
                                            <p:cond delay="0"/>
                                          </p:stCondLst>
                                        </p:cTn>
                                        <p:tgtEl>
                                          <p:spTgt spid="70"/>
                                        </p:tgtEl>
                                        <p:attrNameLst>
                                          <p:attrName>style.visibility</p:attrName>
                                        </p:attrNameLst>
                                      </p:cBhvr>
                                      <p:to>
                                        <p:strVal val="visible"/>
                                      </p:to>
                                    </p:set>
                                    <p:anim calcmode="lin" valueType="num">
                                      <p:cBhvr>
                                        <p:cTn id="57" dur="300" fill="hold"/>
                                        <p:tgtEl>
                                          <p:spTgt spid="70"/>
                                        </p:tgtEl>
                                        <p:attrNameLst>
                                          <p:attrName>ppt_w</p:attrName>
                                        </p:attrNameLst>
                                      </p:cBhvr>
                                      <p:tavLst>
                                        <p:tav tm="0">
                                          <p:val>
                                            <p:fltVal val="0"/>
                                          </p:val>
                                        </p:tav>
                                        <p:tav tm="100000">
                                          <p:val>
                                            <p:strVal val="#ppt_w"/>
                                          </p:val>
                                        </p:tav>
                                      </p:tavLst>
                                    </p:anim>
                                    <p:anim calcmode="lin" valueType="num">
                                      <p:cBhvr>
                                        <p:cTn id="58" dur="300" fill="hold"/>
                                        <p:tgtEl>
                                          <p:spTgt spid="70"/>
                                        </p:tgtEl>
                                        <p:attrNameLst>
                                          <p:attrName>ppt_h</p:attrName>
                                        </p:attrNameLst>
                                      </p:cBhvr>
                                      <p:tavLst>
                                        <p:tav tm="0">
                                          <p:val>
                                            <p:fltVal val="0"/>
                                          </p:val>
                                        </p:tav>
                                        <p:tav tm="100000">
                                          <p:val>
                                            <p:strVal val="#ppt_h"/>
                                          </p:val>
                                        </p:tav>
                                      </p:tavLst>
                                    </p:anim>
                                    <p:animEffect transition="in" filter="fade">
                                      <p:cBhvr>
                                        <p:cTn id="59" dur="300"/>
                                        <p:tgtEl>
                                          <p:spTgt spid="70"/>
                                        </p:tgtEl>
                                      </p:cBhvr>
                                    </p:animEffect>
                                  </p:childTnLst>
                                </p:cTn>
                              </p:par>
                              <p:par>
                                <p:cTn id="60" presetID="19" presetClass="emph" presetSubtype="0" fill="hold" grpId="1" nodeType="withEffect">
                                  <p:stCondLst>
                                    <p:cond delay="2350"/>
                                  </p:stCondLst>
                                  <p:childTnLst>
                                    <p:animClr clrSpc="rgb" dir="cw">
                                      <p:cBhvr override="childStyle">
                                        <p:cTn id="61" dur="200" fill="hold"/>
                                        <p:tgtEl>
                                          <p:spTgt spid="70"/>
                                        </p:tgtEl>
                                        <p:attrNameLst>
                                          <p:attrName>style.color</p:attrName>
                                        </p:attrNameLst>
                                      </p:cBhvr>
                                      <p:to>
                                        <a:srgbClr val="9B4F96"/>
                                      </p:to>
                                    </p:animClr>
                                    <p:animClr clrSpc="rgb" dir="cw">
                                      <p:cBhvr>
                                        <p:cTn id="62" dur="200" fill="hold"/>
                                        <p:tgtEl>
                                          <p:spTgt spid="70"/>
                                        </p:tgtEl>
                                        <p:attrNameLst>
                                          <p:attrName>fillcolor</p:attrName>
                                        </p:attrNameLst>
                                      </p:cBhvr>
                                      <p:to>
                                        <a:srgbClr val="9B4F96"/>
                                      </p:to>
                                    </p:animClr>
                                    <p:set>
                                      <p:cBhvr>
                                        <p:cTn id="63" dur="200" fill="hold"/>
                                        <p:tgtEl>
                                          <p:spTgt spid="70"/>
                                        </p:tgtEl>
                                        <p:attrNameLst>
                                          <p:attrName>fill.type</p:attrName>
                                        </p:attrNameLst>
                                      </p:cBhvr>
                                      <p:to>
                                        <p:strVal val="solid"/>
                                      </p:to>
                                    </p:set>
                                    <p:set>
                                      <p:cBhvr>
                                        <p:cTn id="64" dur="200" fill="hold"/>
                                        <p:tgtEl>
                                          <p:spTgt spid="70"/>
                                        </p:tgtEl>
                                        <p:attrNameLst>
                                          <p:attrName>fill.on</p:attrName>
                                        </p:attrNameLst>
                                      </p:cBhvr>
                                      <p:to>
                                        <p:strVal val="true"/>
                                      </p:to>
                                    </p:set>
                                  </p:childTnLst>
                                </p:cTn>
                              </p:par>
                              <p:par>
                                <p:cTn id="65" presetID="53" presetClass="entr" presetSubtype="16" fill="hold" grpId="0" nodeType="withEffect">
                                  <p:stCondLst>
                                    <p:cond delay="1750"/>
                                  </p:stCondLst>
                                  <p:childTnLst>
                                    <p:set>
                                      <p:cBhvr>
                                        <p:cTn id="66" dur="1" fill="hold">
                                          <p:stCondLst>
                                            <p:cond delay="0"/>
                                          </p:stCondLst>
                                        </p:cTn>
                                        <p:tgtEl>
                                          <p:spTgt spid="71"/>
                                        </p:tgtEl>
                                        <p:attrNameLst>
                                          <p:attrName>style.visibility</p:attrName>
                                        </p:attrNameLst>
                                      </p:cBhvr>
                                      <p:to>
                                        <p:strVal val="visible"/>
                                      </p:to>
                                    </p:set>
                                    <p:anim calcmode="lin" valueType="num">
                                      <p:cBhvr>
                                        <p:cTn id="67" dur="300" fill="hold"/>
                                        <p:tgtEl>
                                          <p:spTgt spid="71"/>
                                        </p:tgtEl>
                                        <p:attrNameLst>
                                          <p:attrName>ppt_w</p:attrName>
                                        </p:attrNameLst>
                                      </p:cBhvr>
                                      <p:tavLst>
                                        <p:tav tm="0">
                                          <p:val>
                                            <p:fltVal val="0"/>
                                          </p:val>
                                        </p:tav>
                                        <p:tav tm="100000">
                                          <p:val>
                                            <p:strVal val="#ppt_w"/>
                                          </p:val>
                                        </p:tav>
                                      </p:tavLst>
                                    </p:anim>
                                    <p:anim calcmode="lin" valueType="num">
                                      <p:cBhvr>
                                        <p:cTn id="68" dur="300" fill="hold"/>
                                        <p:tgtEl>
                                          <p:spTgt spid="71"/>
                                        </p:tgtEl>
                                        <p:attrNameLst>
                                          <p:attrName>ppt_h</p:attrName>
                                        </p:attrNameLst>
                                      </p:cBhvr>
                                      <p:tavLst>
                                        <p:tav tm="0">
                                          <p:val>
                                            <p:fltVal val="0"/>
                                          </p:val>
                                        </p:tav>
                                        <p:tav tm="100000">
                                          <p:val>
                                            <p:strVal val="#ppt_h"/>
                                          </p:val>
                                        </p:tav>
                                      </p:tavLst>
                                    </p:anim>
                                    <p:animEffect transition="in" filter="fade">
                                      <p:cBhvr>
                                        <p:cTn id="69" dur="300"/>
                                        <p:tgtEl>
                                          <p:spTgt spid="71"/>
                                        </p:tgtEl>
                                      </p:cBhvr>
                                    </p:animEffect>
                                  </p:childTnLst>
                                </p:cTn>
                              </p:par>
                              <p:par>
                                <p:cTn id="70" presetID="19" presetClass="emph" presetSubtype="0" fill="hold" grpId="1" nodeType="withEffect">
                                  <p:stCondLst>
                                    <p:cond delay="2050"/>
                                  </p:stCondLst>
                                  <p:childTnLst>
                                    <p:animClr clrSpc="rgb" dir="cw">
                                      <p:cBhvr override="childStyle">
                                        <p:cTn id="71" dur="200" fill="hold"/>
                                        <p:tgtEl>
                                          <p:spTgt spid="71"/>
                                        </p:tgtEl>
                                        <p:attrNameLst>
                                          <p:attrName>style.color</p:attrName>
                                        </p:attrNameLst>
                                      </p:cBhvr>
                                      <p:to>
                                        <a:srgbClr val="9B4F96"/>
                                      </p:to>
                                    </p:animClr>
                                    <p:animClr clrSpc="rgb" dir="cw">
                                      <p:cBhvr>
                                        <p:cTn id="72" dur="200" fill="hold"/>
                                        <p:tgtEl>
                                          <p:spTgt spid="71"/>
                                        </p:tgtEl>
                                        <p:attrNameLst>
                                          <p:attrName>fillcolor</p:attrName>
                                        </p:attrNameLst>
                                      </p:cBhvr>
                                      <p:to>
                                        <a:srgbClr val="9B4F96"/>
                                      </p:to>
                                    </p:animClr>
                                    <p:set>
                                      <p:cBhvr>
                                        <p:cTn id="73" dur="200" fill="hold"/>
                                        <p:tgtEl>
                                          <p:spTgt spid="71"/>
                                        </p:tgtEl>
                                        <p:attrNameLst>
                                          <p:attrName>fill.type</p:attrName>
                                        </p:attrNameLst>
                                      </p:cBhvr>
                                      <p:to>
                                        <p:strVal val="solid"/>
                                      </p:to>
                                    </p:set>
                                    <p:set>
                                      <p:cBhvr>
                                        <p:cTn id="74" dur="200" fill="hold"/>
                                        <p:tgtEl>
                                          <p:spTgt spid="71"/>
                                        </p:tgtEl>
                                        <p:attrNameLst>
                                          <p:attrName>fill.on</p:attrName>
                                        </p:attrNameLst>
                                      </p:cBhvr>
                                      <p:to>
                                        <p:strVal val="true"/>
                                      </p:to>
                                    </p:set>
                                  </p:childTnLst>
                                </p:cTn>
                              </p:par>
                              <p:par>
                                <p:cTn id="75" presetID="53" presetClass="entr" presetSubtype="16" fill="hold" grpId="0" nodeType="withEffect">
                                  <p:stCondLst>
                                    <p:cond delay="1900"/>
                                  </p:stCondLst>
                                  <p:childTnLst>
                                    <p:set>
                                      <p:cBhvr>
                                        <p:cTn id="76" dur="1" fill="hold">
                                          <p:stCondLst>
                                            <p:cond delay="0"/>
                                          </p:stCondLst>
                                        </p:cTn>
                                        <p:tgtEl>
                                          <p:spTgt spid="72"/>
                                        </p:tgtEl>
                                        <p:attrNameLst>
                                          <p:attrName>style.visibility</p:attrName>
                                        </p:attrNameLst>
                                      </p:cBhvr>
                                      <p:to>
                                        <p:strVal val="visible"/>
                                      </p:to>
                                    </p:set>
                                    <p:anim calcmode="lin" valueType="num">
                                      <p:cBhvr>
                                        <p:cTn id="77" dur="300" fill="hold"/>
                                        <p:tgtEl>
                                          <p:spTgt spid="72"/>
                                        </p:tgtEl>
                                        <p:attrNameLst>
                                          <p:attrName>ppt_w</p:attrName>
                                        </p:attrNameLst>
                                      </p:cBhvr>
                                      <p:tavLst>
                                        <p:tav tm="0">
                                          <p:val>
                                            <p:fltVal val="0"/>
                                          </p:val>
                                        </p:tav>
                                        <p:tav tm="100000">
                                          <p:val>
                                            <p:strVal val="#ppt_w"/>
                                          </p:val>
                                        </p:tav>
                                      </p:tavLst>
                                    </p:anim>
                                    <p:anim calcmode="lin" valueType="num">
                                      <p:cBhvr>
                                        <p:cTn id="78" dur="300" fill="hold"/>
                                        <p:tgtEl>
                                          <p:spTgt spid="72"/>
                                        </p:tgtEl>
                                        <p:attrNameLst>
                                          <p:attrName>ppt_h</p:attrName>
                                        </p:attrNameLst>
                                      </p:cBhvr>
                                      <p:tavLst>
                                        <p:tav tm="0">
                                          <p:val>
                                            <p:fltVal val="0"/>
                                          </p:val>
                                        </p:tav>
                                        <p:tav tm="100000">
                                          <p:val>
                                            <p:strVal val="#ppt_h"/>
                                          </p:val>
                                        </p:tav>
                                      </p:tavLst>
                                    </p:anim>
                                    <p:animEffect transition="in" filter="fade">
                                      <p:cBhvr>
                                        <p:cTn id="79" dur="300"/>
                                        <p:tgtEl>
                                          <p:spTgt spid="72"/>
                                        </p:tgtEl>
                                      </p:cBhvr>
                                    </p:animEffect>
                                  </p:childTnLst>
                                </p:cTn>
                              </p:par>
                              <p:par>
                                <p:cTn id="80" presetID="19" presetClass="emph" presetSubtype="0" fill="hold" grpId="1" nodeType="withEffect">
                                  <p:stCondLst>
                                    <p:cond delay="2200"/>
                                  </p:stCondLst>
                                  <p:childTnLst>
                                    <p:animClr clrSpc="rgb" dir="cw">
                                      <p:cBhvr override="childStyle">
                                        <p:cTn id="81" dur="200" fill="hold"/>
                                        <p:tgtEl>
                                          <p:spTgt spid="72"/>
                                        </p:tgtEl>
                                        <p:attrNameLst>
                                          <p:attrName>style.color</p:attrName>
                                        </p:attrNameLst>
                                      </p:cBhvr>
                                      <p:to>
                                        <a:srgbClr val="9B4F96"/>
                                      </p:to>
                                    </p:animClr>
                                    <p:animClr clrSpc="rgb" dir="cw">
                                      <p:cBhvr>
                                        <p:cTn id="82" dur="200" fill="hold"/>
                                        <p:tgtEl>
                                          <p:spTgt spid="72"/>
                                        </p:tgtEl>
                                        <p:attrNameLst>
                                          <p:attrName>fillcolor</p:attrName>
                                        </p:attrNameLst>
                                      </p:cBhvr>
                                      <p:to>
                                        <a:srgbClr val="9B4F96"/>
                                      </p:to>
                                    </p:animClr>
                                    <p:set>
                                      <p:cBhvr>
                                        <p:cTn id="83" dur="200" fill="hold"/>
                                        <p:tgtEl>
                                          <p:spTgt spid="72"/>
                                        </p:tgtEl>
                                        <p:attrNameLst>
                                          <p:attrName>fill.type</p:attrName>
                                        </p:attrNameLst>
                                      </p:cBhvr>
                                      <p:to>
                                        <p:strVal val="solid"/>
                                      </p:to>
                                    </p:set>
                                    <p:set>
                                      <p:cBhvr>
                                        <p:cTn id="84" dur="200" fill="hold"/>
                                        <p:tgtEl>
                                          <p:spTgt spid="72"/>
                                        </p:tgtEl>
                                        <p:attrNameLst>
                                          <p:attrName>fill.on</p:attrName>
                                        </p:attrNameLst>
                                      </p:cBhvr>
                                      <p:to>
                                        <p:strVal val="true"/>
                                      </p:to>
                                    </p:set>
                                  </p:childTnLst>
                                </p:cTn>
                              </p:par>
                              <p:par>
                                <p:cTn id="85" presetID="53" presetClass="entr" presetSubtype="16" fill="hold" grpId="0" nodeType="withEffect">
                                  <p:stCondLst>
                                    <p:cond delay="2050"/>
                                  </p:stCondLst>
                                  <p:childTnLst>
                                    <p:set>
                                      <p:cBhvr>
                                        <p:cTn id="86" dur="1" fill="hold">
                                          <p:stCondLst>
                                            <p:cond delay="0"/>
                                          </p:stCondLst>
                                        </p:cTn>
                                        <p:tgtEl>
                                          <p:spTgt spid="73"/>
                                        </p:tgtEl>
                                        <p:attrNameLst>
                                          <p:attrName>style.visibility</p:attrName>
                                        </p:attrNameLst>
                                      </p:cBhvr>
                                      <p:to>
                                        <p:strVal val="visible"/>
                                      </p:to>
                                    </p:set>
                                    <p:anim calcmode="lin" valueType="num">
                                      <p:cBhvr>
                                        <p:cTn id="87" dur="300" fill="hold"/>
                                        <p:tgtEl>
                                          <p:spTgt spid="73"/>
                                        </p:tgtEl>
                                        <p:attrNameLst>
                                          <p:attrName>ppt_w</p:attrName>
                                        </p:attrNameLst>
                                      </p:cBhvr>
                                      <p:tavLst>
                                        <p:tav tm="0">
                                          <p:val>
                                            <p:fltVal val="0"/>
                                          </p:val>
                                        </p:tav>
                                        <p:tav tm="100000">
                                          <p:val>
                                            <p:strVal val="#ppt_w"/>
                                          </p:val>
                                        </p:tav>
                                      </p:tavLst>
                                    </p:anim>
                                    <p:anim calcmode="lin" valueType="num">
                                      <p:cBhvr>
                                        <p:cTn id="88" dur="300" fill="hold"/>
                                        <p:tgtEl>
                                          <p:spTgt spid="73"/>
                                        </p:tgtEl>
                                        <p:attrNameLst>
                                          <p:attrName>ppt_h</p:attrName>
                                        </p:attrNameLst>
                                      </p:cBhvr>
                                      <p:tavLst>
                                        <p:tav tm="0">
                                          <p:val>
                                            <p:fltVal val="0"/>
                                          </p:val>
                                        </p:tav>
                                        <p:tav tm="100000">
                                          <p:val>
                                            <p:strVal val="#ppt_h"/>
                                          </p:val>
                                        </p:tav>
                                      </p:tavLst>
                                    </p:anim>
                                    <p:animEffect transition="in" filter="fade">
                                      <p:cBhvr>
                                        <p:cTn id="89" dur="300"/>
                                        <p:tgtEl>
                                          <p:spTgt spid="73"/>
                                        </p:tgtEl>
                                      </p:cBhvr>
                                    </p:animEffect>
                                  </p:childTnLst>
                                </p:cTn>
                              </p:par>
                              <p:par>
                                <p:cTn id="90" presetID="19" presetClass="emph" presetSubtype="0" fill="hold" grpId="1" nodeType="withEffect">
                                  <p:stCondLst>
                                    <p:cond delay="2350"/>
                                  </p:stCondLst>
                                  <p:childTnLst>
                                    <p:animClr clrSpc="rgb" dir="cw">
                                      <p:cBhvr override="childStyle">
                                        <p:cTn id="91" dur="200" fill="hold"/>
                                        <p:tgtEl>
                                          <p:spTgt spid="73"/>
                                        </p:tgtEl>
                                        <p:attrNameLst>
                                          <p:attrName>style.color</p:attrName>
                                        </p:attrNameLst>
                                      </p:cBhvr>
                                      <p:to>
                                        <a:srgbClr val="9B4F96"/>
                                      </p:to>
                                    </p:animClr>
                                    <p:animClr clrSpc="rgb" dir="cw">
                                      <p:cBhvr>
                                        <p:cTn id="92" dur="200" fill="hold"/>
                                        <p:tgtEl>
                                          <p:spTgt spid="73"/>
                                        </p:tgtEl>
                                        <p:attrNameLst>
                                          <p:attrName>fillcolor</p:attrName>
                                        </p:attrNameLst>
                                      </p:cBhvr>
                                      <p:to>
                                        <a:srgbClr val="9B4F96"/>
                                      </p:to>
                                    </p:animClr>
                                    <p:set>
                                      <p:cBhvr>
                                        <p:cTn id="93" dur="200" fill="hold"/>
                                        <p:tgtEl>
                                          <p:spTgt spid="73"/>
                                        </p:tgtEl>
                                        <p:attrNameLst>
                                          <p:attrName>fill.type</p:attrName>
                                        </p:attrNameLst>
                                      </p:cBhvr>
                                      <p:to>
                                        <p:strVal val="solid"/>
                                      </p:to>
                                    </p:set>
                                    <p:set>
                                      <p:cBhvr>
                                        <p:cTn id="94" dur="200" fill="hold"/>
                                        <p:tgtEl>
                                          <p:spTgt spid="73"/>
                                        </p:tgtEl>
                                        <p:attrNameLst>
                                          <p:attrName>fill.on</p:attrName>
                                        </p:attrNameLst>
                                      </p:cBhvr>
                                      <p:to>
                                        <p:strVal val="true"/>
                                      </p:to>
                                    </p:set>
                                  </p:childTnLst>
                                </p:cTn>
                              </p:par>
                              <p:par>
                                <p:cTn id="95" presetID="2" presetClass="entr" presetSubtype="2" decel="100000" fill="hold" grpId="1" nodeType="withEffect">
                                  <p:stCondLst>
                                    <p:cond delay="700"/>
                                  </p:stCondLst>
                                  <p:childTnLst>
                                    <p:set>
                                      <p:cBhvr>
                                        <p:cTn id="96" dur="1" fill="hold">
                                          <p:stCondLst>
                                            <p:cond delay="0"/>
                                          </p:stCondLst>
                                        </p:cTn>
                                        <p:tgtEl>
                                          <p:spTgt spid="74"/>
                                        </p:tgtEl>
                                        <p:attrNameLst>
                                          <p:attrName>style.visibility</p:attrName>
                                        </p:attrNameLst>
                                      </p:cBhvr>
                                      <p:to>
                                        <p:strVal val="visible"/>
                                      </p:to>
                                    </p:set>
                                    <p:anim calcmode="lin" valueType="num">
                                      <p:cBhvr additive="base">
                                        <p:cTn id="97" dur="500" fill="hold"/>
                                        <p:tgtEl>
                                          <p:spTgt spid="74"/>
                                        </p:tgtEl>
                                        <p:attrNameLst>
                                          <p:attrName>ppt_x</p:attrName>
                                        </p:attrNameLst>
                                      </p:cBhvr>
                                      <p:tavLst>
                                        <p:tav tm="0">
                                          <p:val>
                                            <p:strVal val="1+#ppt_w/2"/>
                                          </p:val>
                                        </p:tav>
                                        <p:tav tm="100000">
                                          <p:val>
                                            <p:strVal val="#ppt_x"/>
                                          </p:val>
                                        </p:tav>
                                      </p:tavLst>
                                    </p:anim>
                                    <p:anim calcmode="lin" valueType="num">
                                      <p:cBhvr additive="base">
                                        <p:cTn id="98" dur="500" fill="hold"/>
                                        <p:tgtEl>
                                          <p:spTgt spid="74"/>
                                        </p:tgtEl>
                                        <p:attrNameLst>
                                          <p:attrName>ppt_y</p:attrName>
                                        </p:attrNameLst>
                                      </p:cBhvr>
                                      <p:tavLst>
                                        <p:tav tm="0">
                                          <p:val>
                                            <p:strVal val="#ppt_y"/>
                                          </p:val>
                                        </p:tav>
                                        <p:tav tm="100000">
                                          <p:val>
                                            <p:strVal val="#ppt_y"/>
                                          </p:val>
                                        </p:tav>
                                      </p:tavLst>
                                    </p:anim>
                                  </p:childTnLst>
                                </p:cTn>
                              </p:par>
                              <p:par>
                                <p:cTn id="99" presetID="1" presetClass="emph" presetSubtype="2" decel="100000" fill="hold" grpId="0" nodeType="withEffect">
                                  <p:stCondLst>
                                    <p:cond delay="1250"/>
                                  </p:stCondLst>
                                  <p:childTnLst>
                                    <p:animClr clrSpc="rgb" dir="cw">
                                      <p:cBhvr>
                                        <p:cTn id="100" dur="1250" fill="hold"/>
                                        <p:tgtEl>
                                          <p:spTgt spid="74"/>
                                        </p:tgtEl>
                                        <p:attrNameLst>
                                          <p:attrName>fillcolor</p:attrName>
                                        </p:attrNameLst>
                                      </p:cBhvr>
                                      <p:to>
                                        <a:srgbClr val="D7D7D7"/>
                                      </p:to>
                                    </p:animClr>
                                    <p:set>
                                      <p:cBhvr>
                                        <p:cTn id="101" dur="1250" fill="hold"/>
                                        <p:tgtEl>
                                          <p:spTgt spid="74"/>
                                        </p:tgtEl>
                                        <p:attrNameLst>
                                          <p:attrName>fill.type</p:attrName>
                                        </p:attrNameLst>
                                      </p:cBhvr>
                                      <p:to>
                                        <p:strVal val="solid"/>
                                      </p:to>
                                    </p:set>
                                    <p:set>
                                      <p:cBhvr>
                                        <p:cTn id="102" dur="1250" fill="hold"/>
                                        <p:tgtEl>
                                          <p:spTgt spid="74"/>
                                        </p:tgtEl>
                                        <p:attrNameLst>
                                          <p:attrName>fill.on</p:attrName>
                                        </p:attrNameLst>
                                      </p:cBhvr>
                                      <p:to>
                                        <p:strVal val="true"/>
                                      </p:to>
                                    </p:set>
                                  </p:childTnLst>
                                </p:cTn>
                              </p:par>
                              <p:par>
                                <p:cTn id="103" presetID="53" presetClass="entr" presetSubtype="16" fill="hold" grpId="0" nodeType="withEffect">
                                  <p:stCondLst>
                                    <p:cond delay="1750"/>
                                  </p:stCondLst>
                                  <p:childTnLst>
                                    <p:set>
                                      <p:cBhvr>
                                        <p:cTn id="104" dur="1" fill="hold">
                                          <p:stCondLst>
                                            <p:cond delay="0"/>
                                          </p:stCondLst>
                                        </p:cTn>
                                        <p:tgtEl>
                                          <p:spTgt spid="75"/>
                                        </p:tgtEl>
                                        <p:attrNameLst>
                                          <p:attrName>style.visibility</p:attrName>
                                        </p:attrNameLst>
                                      </p:cBhvr>
                                      <p:to>
                                        <p:strVal val="visible"/>
                                      </p:to>
                                    </p:set>
                                    <p:anim calcmode="lin" valueType="num">
                                      <p:cBhvr>
                                        <p:cTn id="105" dur="300" fill="hold"/>
                                        <p:tgtEl>
                                          <p:spTgt spid="75"/>
                                        </p:tgtEl>
                                        <p:attrNameLst>
                                          <p:attrName>ppt_w</p:attrName>
                                        </p:attrNameLst>
                                      </p:cBhvr>
                                      <p:tavLst>
                                        <p:tav tm="0">
                                          <p:val>
                                            <p:fltVal val="0"/>
                                          </p:val>
                                        </p:tav>
                                        <p:tav tm="100000">
                                          <p:val>
                                            <p:strVal val="#ppt_w"/>
                                          </p:val>
                                        </p:tav>
                                      </p:tavLst>
                                    </p:anim>
                                    <p:anim calcmode="lin" valueType="num">
                                      <p:cBhvr>
                                        <p:cTn id="106" dur="300" fill="hold"/>
                                        <p:tgtEl>
                                          <p:spTgt spid="75"/>
                                        </p:tgtEl>
                                        <p:attrNameLst>
                                          <p:attrName>ppt_h</p:attrName>
                                        </p:attrNameLst>
                                      </p:cBhvr>
                                      <p:tavLst>
                                        <p:tav tm="0">
                                          <p:val>
                                            <p:fltVal val="0"/>
                                          </p:val>
                                        </p:tav>
                                        <p:tav tm="100000">
                                          <p:val>
                                            <p:strVal val="#ppt_h"/>
                                          </p:val>
                                        </p:tav>
                                      </p:tavLst>
                                    </p:anim>
                                    <p:animEffect transition="in" filter="fade">
                                      <p:cBhvr>
                                        <p:cTn id="107" dur="300"/>
                                        <p:tgtEl>
                                          <p:spTgt spid="75"/>
                                        </p:tgtEl>
                                      </p:cBhvr>
                                    </p:animEffect>
                                  </p:childTnLst>
                                </p:cTn>
                              </p:par>
                              <p:par>
                                <p:cTn id="108" presetID="19" presetClass="emph" presetSubtype="0" fill="hold" grpId="1" nodeType="withEffect">
                                  <p:stCondLst>
                                    <p:cond delay="2050"/>
                                  </p:stCondLst>
                                  <p:childTnLst>
                                    <p:animClr clrSpc="rgb" dir="cw">
                                      <p:cBhvr override="childStyle">
                                        <p:cTn id="109" dur="200" fill="hold"/>
                                        <p:tgtEl>
                                          <p:spTgt spid="75"/>
                                        </p:tgtEl>
                                        <p:attrNameLst>
                                          <p:attrName>style.color</p:attrName>
                                        </p:attrNameLst>
                                      </p:cBhvr>
                                      <p:to>
                                        <a:srgbClr val="9B4F96"/>
                                      </p:to>
                                    </p:animClr>
                                    <p:animClr clrSpc="rgb" dir="cw">
                                      <p:cBhvr>
                                        <p:cTn id="110" dur="200" fill="hold"/>
                                        <p:tgtEl>
                                          <p:spTgt spid="75"/>
                                        </p:tgtEl>
                                        <p:attrNameLst>
                                          <p:attrName>fillcolor</p:attrName>
                                        </p:attrNameLst>
                                      </p:cBhvr>
                                      <p:to>
                                        <a:srgbClr val="9B4F96"/>
                                      </p:to>
                                    </p:animClr>
                                    <p:set>
                                      <p:cBhvr>
                                        <p:cTn id="111" dur="200" fill="hold"/>
                                        <p:tgtEl>
                                          <p:spTgt spid="75"/>
                                        </p:tgtEl>
                                        <p:attrNameLst>
                                          <p:attrName>fill.type</p:attrName>
                                        </p:attrNameLst>
                                      </p:cBhvr>
                                      <p:to>
                                        <p:strVal val="solid"/>
                                      </p:to>
                                    </p:set>
                                    <p:set>
                                      <p:cBhvr>
                                        <p:cTn id="112" dur="200" fill="hold"/>
                                        <p:tgtEl>
                                          <p:spTgt spid="75"/>
                                        </p:tgtEl>
                                        <p:attrNameLst>
                                          <p:attrName>fill.on</p:attrName>
                                        </p:attrNameLst>
                                      </p:cBhvr>
                                      <p:to>
                                        <p:strVal val="true"/>
                                      </p:to>
                                    </p:set>
                                  </p:childTnLst>
                                </p:cTn>
                              </p:par>
                              <p:par>
                                <p:cTn id="113" presetID="1" presetClass="entr" presetSubtype="0" fill="hold" grpId="0" nodeType="withEffect">
                                  <p:stCondLst>
                                    <p:cond delay="2050"/>
                                  </p:stCondLst>
                                  <p:childTnLst>
                                    <p:set>
                                      <p:cBhvr>
                                        <p:cTn id="1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theme1.xml><?xml version="1.0" encoding="utf-8"?>
<a:theme xmlns:a="http://schemas.openxmlformats.org/drawingml/2006/main" name="Executive_Retreat_2013_16x9_Jan-15-2013">
  <a:themeElements>
    <a:clrScheme name="Executive-Retreat-2013 Colors">
      <a:dk1>
        <a:srgbClr val="505050"/>
      </a:dk1>
      <a:lt1>
        <a:srgbClr val="FFFFFF"/>
      </a:lt1>
      <a:dk2>
        <a:srgbClr val="002050"/>
      </a:dk2>
      <a:lt2>
        <a:srgbClr val="D2D2D2"/>
      </a:lt2>
      <a:accent1>
        <a:srgbClr val="0072C6"/>
      </a:accent1>
      <a:accent2>
        <a:srgbClr val="B4009E"/>
      </a:accent2>
      <a:accent3>
        <a:srgbClr val="007233"/>
      </a:accent3>
      <a:accent4>
        <a:srgbClr val="E81123"/>
      </a:accent4>
      <a:accent5>
        <a:srgbClr val="4668C5"/>
      </a:accent5>
      <a:accent6>
        <a:srgbClr val="442359"/>
      </a:accent6>
      <a:hlink>
        <a:srgbClr val="55D455"/>
      </a:hlink>
      <a:folHlink>
        <a:srgbClr val="55D45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Executive Retreat 2013_16-9_WHITE.potx" id="{1FF4B884-F015-4DCE-9B7A-E56704364B93}" vid="{20EA6BB2-6145-4DC7-AD89-29F3A648FA86}"/>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3.xml><?xml version="1.0" encoding="utf-8"?>
<a:theme xmlns:a="http://schemas.openxmlformats.org/drawingml/2006/main" name="Excutive-Retreat_White_16x9_2014">
  <a:themeElements>
    <a:clrScheme name="TT_White_Dec2013">
      <a:dk1>
        <a:srgbClr val="505050"/>
      </a:dk1>
      <a:lt1>
        <a:srgbClr val="FFFFFF"/>
      </a:lt1>
      <a:dk2>
        <a:srgbClr val="008272"/>
      </a:dk2>
      <a:lt2>
        <a:srgbClr val="D2D2D2"/>
      </a:lt2>
      <a:accent1>
        <a:srgbClr val="008272"/>
      </a:accent1>
      <a:accent2>
        <a:srgbClr val="68217A"/>
      </a:accent2>
      <a:accent3>
        <a:srgbClr val="B4009E"/>
      </a:accent3>
      <a:accent4>
        <a:srgbClr val="0072C6"/>
      </a:accent4>
      <a:accent5>
        <a:srgbClr val="442359"/>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14_Executive-Retreat_16x9_Template [Read-Only]" id="{FE271207-60CF-4CD5-A0F7-581D06A73419}" vid="{2ACB54AE-3A9C-4810-9E5D-17A0311496FF}"/>
    </a:ext>
  </a:extLst>
</a:theme>
</file>

<file path=ppt/theme/theme4.xml><?xml version="1.0" encoding="utf-8"?>
<a:theme xmlns:a="http://schemas.openxmlformats.org/drawingml/2006/main" name="1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tandard Layouts">
  <a:themeElements>
    <a:clrScheme name="Custom 1">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7.xml><?xml version="1.0" encoding="utf-8"?>
<a:theme xmlns:a="http://schemas.openxmlformats.org/drawingml/2006/main" name="2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8.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Seth Brickman</DisplayName>
        <AccountId>139</AccountId>
        <AccountType/>
      </UserInfo>
      <UserInfo>
        <DisplayName>Neil Hutson</DisplayName>
        <AccountId>140</AccountId>
        <AccountType/>
      </UserInfo>
      <UserInfo>
        <DisplayName>Jonah Sterling</DisplayName>
        <AccountId>136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87D03C-DCD5-4A24-A48F-FDD3322C1278}">
  <ds:schemaRefs>
    <ds:schemaRef ds:uri="http://schemas.microsoft.com/sharepoint/v3/contenttype/forms"/>
  </ds:schemaRefs>
</ds:datastoreItem>
</file>

<file path=customXml/itemProps2.xml><?xml version="1.0" encoding="utf-8"?>
<ds:datastoreItem xmlns:ds="http://schemas.openxmlformats.org/officeDocument/2006/customXml" ds:itemID="{E9A13FED-9D9A-42D4-BBF4-345F4CCBDD0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fee586e5-3c92-48eb-9898-42915e590ada"/>
    <ds:schemaRef ds:uri="http://www.w3.org/XML/1998/namespace"/>
  </ds:schemaRefs>
</ds:datastoreItem>
</file>

<file path=customXml/itemProps3.xml><?xml version="1.0" encoding="utf-8"?>
<ds:datastoreItem xmlns:ds="http://schemas.openxmlformats.org/officeDocument/2006/customXml" ds:itemID="{3093EB58-A3C8-4EFB-858C-7BC99E7A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1617</Words>
  <Application>Microsoft Office PowerPoint</Application>
  <PresentationFormat>Custom</PresentationFormat>
  <Paragraphs>328</Paragraphs>
  <Slides>25</Slides>
  <Notes>16</Notes>
  <HiddenSlides>2</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25</vt:i4>
      </vt:variant>
    </vt:vector>
  </HeadingPairs>
  <TitlesOfParts>
    <vt:vector size="41" baseType="lpstr">
      <vt:lpstr>Arial</vt:lpstr>
      <vt:lpstr>Consolas</vt:lpstr>
      <vt:lpstr>メイリオ</vt:lpstr>
      <vt:lpstr>Segoe Light</vt:lpstr>
      <vt:lpstr>Segoe UI</vt:lpstr>
      <vt:lpstr>Segoe UI Light</vt:lpstr>
      <vt:lpstr>Segoe UI Semibold</vt:lpstr>
      <vt:lpstr>Wingdings</vt:lpstr>
      <vt:lpstr>Executive_Retreat_2013_16x9_Jan-15-2013</vt:lpstr>
      <vt:lpstr>FY13 EPG Presentation Template_External_16x9_Light</vt:lpstr>
      <vt:lpstr>Excutive-Retreat_White_16x9_2014</vt:lpstr>
      <vt:lpstr>1_FY13 EPG Presentation Template_External_16x9_Light</vt:lpstr>
      <vt:lpstr>Azure Medium</vt:lpstr>
      <vt:lpstr>Standard Layouts</vt:lpstr>
      <vt:lpstr>2_FY13 EPG Presentation Template_External_16x9_Light</vt:lpstr>
      <vt:lpstr>1_3-30410_WPC2014_Vision_Template_16x9</vt:lpstr>
      <vt:lpstr>The Cloud for Modern Business</vt:lpstr>
      <vt:lpstr>Why the cloud?</vt:lpstr>
      <vt:lpstr>PowerPoint Presentation</vt:lpstr>
      <vt:lpstr>PowerPoint Presentation</vt:lpstr>
      <vt:lpstr>PowerPoint Presentation</vt:lpstr>
      <vt:lpstr>PowerPoint Presentation</vt:lpstr>
      <vt:lpstr>PowerPoint Presentation</vt:lpstr>
      <vt:lpstr>Support for Open Source</vt:lpstr>
      <vt:lpstr>Trust through transparency</vt:lpstr>
      <vt:lpstr>PowerPoint Presentation</vt:lpstr>
      <vt:lpstr>Microsoft Azure Services </vt:lpstr>
      <vt:lpstr>Demo: Azure Portal</vt:lpstr>
      <vt:lpstr>Virtual Machines</vt:lpstr>
      <vt:lpstr>PowerPoint Presentation</vt:lpstr>
      <vt:lpstr>SQL Database</vt:lpstr>
      <vt:lpstr>Big Data Insights</vt:lpstr>
      <vt:lpstr>Microsoft Azure Web Sites</vt:lpstr>
      <vt:lpstr>Visual Studio Online</vt:lpstr>
      <vt:lpstr>You</vt:lpstr>
      <vt:lpstr>Azure Media Services</vt:lpstr>
      <vt:lpstr>Mobile Services</vt:lpstr>
      <vt:lpstr>LAB: Azure Portal</vt:lpstr>
      <vt:lpstr>Key Scenarios to get started with Microsoft Azure</vt:lpstr>
      <vt:lpstr>Activate your MSDN Benefits…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2014-07-17T16:01:57Z</dcterms:created>
  <dcterms:modified xsi:type="dcterms:W3CDTF">2015-12-16T07:04:46Z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0x0101004A821E223A3BC347949CC2419033DBE2</vt:lpwstr>
  </property>
  <property fmtid="{D5CDD505-2E9C-101B-9397-08002B2CF9AE}" pid="4" name="DocVizMetadataToken">
    <vt:lpwstr>300x168x1</vt:lpwstr>
  </property>
</Properties>
</file>