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538" r:id="rId6"/>
    <p:sldId id="539" r:id="rId7"/>
    <p:sldId id="435" r:id="rId8"/>
    <p:sldId id="565" r:id="rId9"/>
    <p:sldId id="525" r:id="rId10"/>
    <p:sldId id="526" r:id="rId11"/>
    <p:sldId id="527" r:id="rId12"/>
    <p:sldId id="528" r:id="rId13"/>
    <p:sldId id="529" r:id="rId14"/>
    <p:sldId id="530" r:id="rId15"/>
    <p:sldId id="556" r:id="rId16"/>
    <p:sldId id="563" r:id="rId17"/>
    <p:sldId id="564" r:id="rId18"/>
    <p:sldId id="560" r:id="rId19"/>
    <p:sldId id="561" r:id="rId20"/>
    <p:sldId id="541" r:id="rId21"/>
    <p:sldId id="544" r:id="rId22"/>
    <p:sldId id="546" r:id="rId23"/>
    <p:sldId id="552" r:id="rId24"/>
    <p:sldId id="551" r:id="rId25"/>
    <p:sldId id="535" r:id="rId26"/>
    <p:sldId id="536" r:id="rId27"/>
    <p:sldId id="537" r:id="rId28"/>
    <p:sldId id="495" r:id="rId29"/>
    <p:sldId id="454"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ection>
        <p14:section name="Virtual Machines" id="{054F4170-1957-4BF8-A0B4-F6C5E3D23B52}">
          <p14:sldIdLst>
            <p14:sldId id="539"/>
            <p14:sldId id="435"/>
            <p14:sldId id="565"/>
            <p14:sldId id="525"/>
            <p14:sldId id="526"/>
            <p14:sldId id="527"/>
            <p14:sldId id="528"/>
            <p14:sldId id="529"/>
            <p14:sldId id="530"/>
            <p14:sldId id="556"/>
            <p14:sldId id="563"/>
            <p14:sldId id="564"/>
            <p14:sldId id="560"/>
            <p14:sldId id="561"/>
            <p14:sldId id="541"/>
            <p14:sldId id="544"/>
            <p14:sldId id="546"/>
            <p14:sldId id="552"/>
          </p14:sldIdLst>
        </p14:section>
        <p14:section name="Virtual Networks" id="{0DCC1F4F-3C43-448F-AEEB-EC60FF65E578}">
          <p14:sldIdLst>
            <p14:sldId id="55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69956" autoAdjust="0"/>
  </p:normalViewPr>
  <p:slideViewPr>
    <p:cSldViewPr snapToGrid="0">
      <p:cViewPr varScale="1">
        <p:scale>
          <a:sx n="64" d="100"/>
          <a:sy n="64" d="100"/>
        </p:scale>
        <p:origin x="1296" y="72"/>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21-Jul-15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library/azure/dn339010.asp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Failover</a:t>
            </a:r>
          </a:p>
          <a:p>
            <a:r>
              <a:rPr lang="en-US" dirty="0" smtClean="0">
                <a:hlinkClick r:id="rId3"/>
              </a:rPr>
              <a:t>Performance </a:t>
            </a:r>
          </a:p>
          <a:p>
            <a:r>
              <a:rPr lang="en-US" dirty="0" smtClean="0">
                <a:hlinkClick r:id="rId3"/>
              </a:rPr>
              <a:t>Weighted round robin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Microsoft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a:t>
            </a:r>
            <a:r>
              <a:rPr lang="en-US" sz="1200" b="0" i="0" kern="1200" dirty="0" err="1" smtClean="0">
                <a:solidFill>
                  <a:schemeClr val="tx1"/>
                </a:solidFill>
                <a:effectLst/>
                <a:latin typeface="+mn-lt"/>
                <a:ea typeface="+mn-ea"/>
                <a:cs typeface="+mn-cs"/>
              </a:rPr>
              <a:t>makecert</a:t>
            </a:r>
            <a:r>
              <a:rPr lang="en-US" sz="1200" b="0" i="0" kern="1200" dirty="0" smtClean="0">
                <a:solidFill>
                  <a:schemeClr val="tx1"/>
                </a:solidFill>
                <a:effectLst/>
                <a:latin typeface="+mn-lt"/>
                <a:ea typeface="+mn-ea"/>
                <a:cs typeface="+mn-cs"/>
              </a:rPr>
              <a:t> -sky exchange -r -n "CN=</a:t>
            </a:r>
            <a:r>
              <a:rPr lang="en-US" sz="1200" b="0" i="1" kern="1200" dirty="0" smtClean="0">
                <a:solidFill>
                  <a:schemeClr val="tx1"/>
                </a:solidFill>
                <a:effectLst/>
                <a:latin typeface="+mn-lt"/>
                <a:ea typeface="+mn-ea"/>
                <a:cs typeface="+mn-cs"/>
              </a:rPr>
              <a:t>Azure-P2S-Root-Cert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a:t>
            </a:r>
            <a:r>
              <a:rPr lang="en-US" sz="1200" b="0" i="0" kern="1200" dirty="0" smtClean="0">
                <a:solidFill>
                  <a:schemeClr val="tx1"/>
                </a:solidFill>
                <a:effectLst/>
                <a:latin typeface="+mn-lt"/>
                <a:ea typeface="+mn-ea"/>
                <a:cs typeface="+mn-cs"/>
              </a:rPr>
              <a:t> -a sha1 -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 2048 -</a:t>
            </a:r>
            <a:r>
              <a:rPr lang="en-US" sz="1200" b="0" i="0" kern="1200" dirty="0" err="1" smtClean="0">
                <a:solidFill>
                  <a:schemeClr val="tx1"/>
                </a:solidFill>
                <a:effectLst/>
                <a:latin typeface="+mn-lt"/>
                <a:ea typeface="+mn-ea"/>
                <a:cs typeface="+mn-cs"/>
              </a:rPr>
              <a:t>ss</a:t>
            </a:r>
            <a:r>
              <a:rPr lang="en-US" sz="1200" b="0" i="0" kern="1200" dirty="0" smtClean="0">
                <a:solidFill>
                  <a:schemeClr val="tx1"/>
                </a:solidFill>
                <a:effectLst/>
                <a:latin typeface="+mn-lt"/>
                <a:ea typeface="+mn-ea"/>
                <a:cs typeface="+mn-cs"/>
              </a:rPr>
              <a:t> My</a:t>
            </a:r>
            <a:r>
              <a:rPr lang="en-US" dirty="0" smtClean="0">
                <a:effectLst/>
              </a:rPr>
              <a:t>” to create root certificate.</a:t>
            </a:r>
          </a:p>
          <a:p>
            <a:pPr marL="228600" indent="-228600">
              <a:buAutoNum type="arabicPeriod"/>
            </a:pPr>
            <a:r>
              <a:rPr lang="en-US" dirty="0" smtClean="0">
                <a:effectLst/>
              </a:rPr>
              <a:t>Use command “</a:t>
            </a:r>
            <a:r>
              <a:rPr lang="en-US" sz="1200" b="0" i="0" kern="1200" dirty="0" smtClean="0">
                <a:solidFill>
                  <a:schemeClr val="tx1"/>
                </a:solidFill>
                <a:effectLst/>
                <a:latin typeface="+mn-lt"/>
                <a:ea typeface="+mn-ea"/>
                <a:cs typeface="+mn-cs"/>
              </a:rPr>
              <a:t>makecert.exe -n "CN=</a:t>
            </a:r>
            <a:r>
              <a:rPr lang="en-US" sz="1200" b="0" i="1" kern="1200" dirty="0" smtClean="0">
                <a:solidFill>
                  <a:schemeClr val="tx1"/>
                </a:solidFill>
                <a:effectLst/>
                <a:latin typeface="+mn-lt"/>
                <a:ea typeface="+mn-ea"/>
                <a:cs typeface="+mn-cs"/>
              </a:rPr>
              <a:t>Client-VPN-Cert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a:t>
            </a:r>
            <a:r>
              <a:rPr lang="en-US" sz="1200" b="0" i="0" kern="1200" dirty="0" smtClean="0">
                <a:solidFill>
                  <a:schemeClr val="tx1"/>
                </a:solidFill>
                <a:effectLst/>
                <a:latin typeface="+mn-lt"/>
                <a:ea typeface="+mn-ea"/>
                <a:cs typeface="+mn-cs"/>
              </a:rPr>
              <a:t> -sky exchange -m 96 -</a:t>
            </a:r>
            <a:r>
              <a:rPr lang="en-US" sz="1200" b="0" i="0" kern="1200" dirty="0" err="1" smtClean="0">
                <a:solidFill>
                  <a:schemeClr val="tx1"/>
                </a:solidFill>
                <a:effectLst/>
                <a:latin typeface="+mn-lt"/>
                <a:ea typeface="+mn-ea"/>
                <a:cs typeface="+mn-cs"/>
              </a:rPr>
              <a:t>ss</a:t>
            </a:r>
            <a:r>
              <a:rPr lang="en-US" sz="1200" b="0" i="0" kern="1200" dirty="0" smtClean="0">
                <a:solidFill>
                  <a:schemeClr val="tx1"/>
                </a:solidFill>
                <a:effectLst/>
                <a:latin typeface="+mn-lt"/>
                <a:ea typeface="+mn-ea"/>
                <a:cs typeface="+mn-cs"/>
              </a:rPr>
              <a:t> My -in "</a:t>
            </a:r>
            <a:r>
              <a:rPr lang="en-US" sz="1200" b="0" i="1" kern="1200" dirty="0" smtClean="0">
                <a:solidFill>
                  <a:schemeClr val="tx1"/>
                </a:solidFill>
                <a:effectLst/>
                <a:latin typeface="+mn-lt"/>
                <a:ea typeface="+mn-ea"/>
                <a:cs typeface="+mn-cs"/>
              </a:rPr>
              <a:t>Azure-P2S-Root-Cert</a:t>
            </a:r>
            <a:r>
              <a:rPr lang="en-US" sz="1200" b="0" i="0" kern="1200" dirty="0" smtClean="0">
                <a:solidFill>
                  <a:schemeClr val="tx1"/>
                </a:solidFill>
                <a:effectLst/>
                <a:latin typeface="+mn-lt"/>
                <a:ea typeface="+mn-ea"/>
                <a:cs typeface="+mn-cs"/>
              </a:rPr>
              <a:t>" -is my -a sha1</a:t>
            </a:r>
            <a:r>
              <a:rPr lang="en-US" dirty="0" smtClean="0">
                <a:effectLst/>
              </a:rPr>
              <a:t>” to create client certificate.</a:t>
            </a:r>
          </a:p>
          <a:p>
            <a:pPr marL="228600" indent="-228600">
              <a:buAutoNum type="arabicPeriod"/>
            </a:pPr>
            <a:r>
              <a:rPr lang="en-US" dirty="0" smtClean="0">
                <a:effectLst/>
              </a:rPr>
              <a:t>The certificates</a:t>
            </a:r>
            <a:r>
              <a:rPr lang="en-US" baseline="0" dirty="0" smtClean="0">
                <a:effectLst/>
              </a:rPr>
              <a:t> are installed in Personal under </a:t>
            </a:r>
            <a:r>
              <a:rPr lang="en-US" baseline="0" dirty="0" err="1" smtClean="0">
                <a:effectLst/>
              </a:rPr>
              <a:t>UserAccount</a:t>
            </a:r>
            <a:r>
              <a:rPr lang="en-US" baseline="0" dirty="0" smtClean="0">
                <a:effectLst/>
              </a:rPr>
              <a:t> certificates in MMC.</a:t>
            </a:r>
            <a:endParaRPr lang="en-US" dirty="0" smtClean="0">
              <a:effectLst/>
            </a:endParaRP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sz="1200" b="0" i="1" kern="1200" dirty="0" smtClean="0">
                <a:solidFill>
                  <a:schemeClr val="tx1"/>
                </a:solidFill>
                <a:effectLst/>
                <a:latin typeface="+mn-lt"/>
                <a:ea typeface="+mn-ea"/>
                <a:cs typeface="+mn-cs"/>
              </a:rPr>
              <a:t>Azure-P2S-Root-Cert.</a:t>
            </a:r>
            <a:r>
              <a:rPr lang="en-US" dirty="0" smtClean="0">
                <a:effectLst/>
              </a:rPr>
              <a:t>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Microsoft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21-Jul-15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60352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workloads</a:t>
            </a:r>
          </a:p>
          <a:p>
            <a:pPr marL="0" indent="0">
              <a:buFont typeface="Arial" panose="020B0604020202020204" pitchFamily="34" charset="0"/>
              <a:buNone/>
            </a:pPr>
            <a:r>
              <a:rPr lang="en-US" baseline="0" dirty="0" smtClean="0"/>
              <a:t>     </a:t>
            </a:r>
          </a:p>
          <a:p>
            <a:pPr marL="228600" indent="-228600">
              <a:buFont typeface="Arial" panose="020B0604020202020204" pitchFamily="34" charset="0"/>
              <a:buChar char="•"/>
            </a:pPr>
            <a:r>
              <a:rPr lang="en-US" altLang="zh-CN" baseline="0" dirty="0" smtClean="0"/>
              <a:t>https://msdn.microsoft.com/en-us/library/azure/dn197896.aspx</a:t>
            </a:r>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62648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notesSlide" Target="../notesSlides/notesSlide16.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1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zure Virtual Mach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4" y="78154"/>
            <a:ext cx="6204585" cy="677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2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xmlns="">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189700173"/>
              </p:ext>
            </p:extLst>
          </p:nvPr>
        </p:nvGraphicFramePr>
        <p:xfrm>
          <a:off x="1838119" y="1606368"/>
          <a:ext cx="8615461" cy="4466830"/>
        </p:xfrm>
        <a:graphic>
          <a:graphicData uri="http://schemas.openxmlformats.org/drawingml/2006/table">
            <a:tbl>
              <a:tblPr firstRow="1" bandRow="1">
                <a:tableStyleId>{B301B821-A1FF-4177-AEE7-76D212191A09}</a:tableStyleId>
              </a:tblPr>
              <a:tblGrid>
                <a:gridCol w="2061320"/>
                <a:gridCol w="2061320"/>
                <a:gridCol w="2184999"/>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
        <p:nvSpPr>
          <p:cNvPr id="3" name="TextBox 2"/>
          <p:cNvSpPr txBox="1"/>
          <p:nvPr/>
        </p:nvSpPr>
        <p:spPr>
          <a:xfrm>
            <a:off x="560798" y="6441440"/>
            <a:ext cx="10188482" cy="369332"/>
          </a:xfrm>
          <a:prstGeom prst="rect">
            <a:avLst/>
          </a:prstGeom>
          <a:noFill/>
        </p:spPr>
        <p:txBody>
          <a:bodyPr wrap="square" rtlCol="0">
            <a:spAutoFit/>
          </a:bodyPr>
          <a:lstStyle/>
          <a:p>
            <a:r>
              <a:rPr lang="en-US" dirty="0" smtClean="0"/>
              <a:t>See More : https</a:t>
            </a:r>
            <a:r>
              <a:rPr lang="en-US" dirty="0"/>
              <a:t>://msdn.microsoft.com/en-us/library/azure/dn197896.aspx</a:t>
            </a:r>
          </a:p>
        </p:txBody>
      </p:sp>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purl.org/dc/dcmitype/"/>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fee586e5-3c92-48eb-9898-42915e590ada"/>
    <ds:schemaRef ds:uri="http://purl.org/dc/terms/"/>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5370</TotalTime>
  <Words>2426</Words>
  <Application>Microsoft Office PowerPoint</Application>
  <PresentationFormat>Widescreen</PresentationFormat>
  <Paragraphs>384</Paragraphs>
  <Slides>26</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宋体</vt:lpstr>
      <vt:lpstr>Arial</vt:lpstr>
      <vt:lpstr>Calibri</vt:lpstr>
      <vt:lpstr>Segoe Light</vt:lpstr>
      <vt:lpstr>Segoe UI</vt:lpstr>
      <vt:lpstr>Segoe UI Light</vt:lpstr>
      <vt:lpstr>Wingdings</vt:lpstr>
      <vt:lpstr>Azure Medium</vt:lpstr>
      <vt:lpstr>Azure IaaS</vt:lpstr>
      <vt:lpstr>Agenda</vt:lpstr>
      <vt:lpstr>Virtual Machines</vt:lpstr>
      <vt:lpstr>Azure Virtual Machines</vt:lpstr>
      <vt:lpstr>PowerPoint Presentation</vt:lpstr>
      <vt:lpstr>Provisioning VM</vt:lpstr>
      <vt:lpstr>VM Gallery</vt:lpstr>
      <vt:lpstr>Virtual Machine Sizes</vt:lpstr>
      <vt:lpstr>Demo: Provisioning VM</vt:lpstr>
      <vt:lpstr>VM Extensions</vt:lpstr>
      <vt:lpstr>VM Extensions</vt:lpstr>
      <vt:lpstr>Data Persistence</vt:lpstr>
      <vt:lpstr>Disks and Images</vt:lpstr>
      <vt:lpstr>Image Mobility</vt:lpstr>
      <vt:lpstr>VM disk layout</vt:lpstr>
      <vt:lpstr>Persistent Disks and Highly Durable</vt:lpstr>
      <vt:lpstr>Service Level Agreements </vt:lpstr>
      <vt:lpstr>Virtual Machine Availability Sets </vt:lpstr>
      <vt:lpstr>Load balancing</vt:lpstr>
      <vt:lpstr>Traffic Manager</vt:lpstr>
      <vt:lpstr>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Israel Olcha</cp:lastModifiedBy>
  <cp:revision>355</cp:revision>
  <cp:lastPrinted>2014-03-26T17:46:13Z</cp:lastPrinted>
  <dcterms:created xsi:type="dcterms:W3CDTF">2014-03-19T23:21:38Z</dcterms:created>
  <dcterms:modified xsi:type="dcterms:W3CDTF">2015-07-21T08:11:55Z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