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0.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1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6"/>
  </p:notesMasterIdLst>
  <p:sldIdLst>
    <p:sldId id="256" r:id="rId5"/>
    <p:sldId id="525" r:id="rId6"/>
    <p:sldId id="516" r:id="rId7"/>
    <p:sldId id="522" r:id="rId8"/>
    <p:sldId id="524" r:id="rId9"/>
    <p:sldId id="551" r:id="rId10"/>
    <p:sldId id="565" r:id="rId11"/>
    <p:sldId id="527" r:id="rId12"/>
    <p:sldId id="526" r:id="rId13"/>
    <p:sldId id="528" r:id="rId14"/>
    <p:sldId id="529" r:id="rId15"/>
    <p:sldId id="530" r:id="rId16"/>
    <p:sldId id="531" r:id="rId17"/>
    <p:sldId id="545" r:id="rId18"/>
    <p:sldId id="544" r:id="rId19"/>
    <p:sldId id="566" r:id="rId20"/>
    <p:sldId id="567" r:id="rId21"/>
    <p:sldId id="568" r:id="rId22"/>
    <p:sldId id="569" r:id="rId23"/>
    <p:sldId id="570" r:id="rId24"/>
    <p:sldId id="571" r:id="rId25"/>
    <p:sldId id="572" r:id="rId26"/>
    <p:sldId id="553" r:id="rId27"/>
    <p:sldId id="554" r:id="rId28"/>
    <p:sldId id="556" r:id="rId29"/>
    <p:sldId id="559" r:id="rId30"/>
    <p:sldId id="560" r:id="rId31"/>
    <p:sldId id="561" r:id="rId32"/>
    <p:sldId id="562" r:id="rId33"/>
    <p:sldId id="495" r:id="rId34"/>
    <p:sldId id="454" r:id="rId3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2AF2F7E-0D21-49F4-BE27-8F035D644B1C}">
          <p14:sldIdLst>
            <p14:sldId id="256"/>
            <p14:sldId id="525"/>
          </p14:sldIdLst>
        </p14:section>
        <p14:section name="Your service and Azure" id="{940FFF9A-3FC7-4366-8C31-0D6DD650A218}">
          <p14:sldIdLst>
            <p14:sldId id="516"/>
            <p14:sldId id="522"/>
            <p14:sldId id="524"/>
            <p14:sldId id="551"/>
            <p14:sldId id="565"/>
          </p14:sldIdLst>
        </p14:section>
        <p14:section name="Cloud Services" id="{1A22CD77-0B62-BB44-BE40-0E8B270B8D21}">
          <p14:sldIdLst>
            <p14:sldId id="527"/>
            <p14:sldId id="526"/>
            <p14:sldId id="528"/>
            <p14:sldId id="529"/>
            <p14:sldId id="530"/>
            <p14:sldId id="531"/>
            <p14:sldId id="545"/>
            <p14:sldId id="544"/>
          </p14:sldIdLst>
        </p14:section>
        <p14:section name="Mobile Services" id="{F8A31DE0-21A6-4948-B5B4-FCCA17DCC6BA}">
          <p14:sldIdLst>
            <p14:sldId id="566"/>
            <p14:sldId id="567"/>
            <p14:sldId id="568"/>
            <p14:sldId id="569"/>
            <p14:sldId id="570"/>
            <p14:sldId id="571"/>
            <p14:sldId id="572"/>
          </p14:sldIdLst>
        </p14:section>
        <p14:section name="Design for cloud" id="{28D99710-52E0-4345-B233-ADD4289A254A}">
          <p14:sldIdLst>
            <p14:sldId id="553"/>
            <p14:sldId id="554"/>
            <p14:sldId id="556"/>
            <p14:sldId id="559"/>
            <p14:sldId id="560"/>
            <p14:sldId id="561"/>
            <p14:sldId id="562"/>
            <p14:sldId id="495"/>
            <p14:sldId id="45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5A29"/>
    <a:srgbClr val="012456"/>
    <a:srgbClr val="CCFF66"/>
    <a:srgbClr val="19396C"/>
    <a:srgbClr val="081C23"/>
    <a:srgbClr val="92D050"/>
    <a:srgbClr val="AC75D5"/>
    <a:srgbClr val="7F498F"/>
    <a:srgbClr val="D5B8EA"/>
    <a:srgbClr val="007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191" autoAdjust="0"/>
    <p:restoredTop sz="62264" autoAdjust="0"/>
  </p:normalViewPr>
  <p:slideViewPr>
    <p:cSldViewPr snapToGrid="0">
      <p:cViewPr varScale="1">
        <p:scale>
          <a:sx n="57" d="100"/>
          <a:sy n="57" d="100"/>
        </p:scale>
        <p:origin x="936" y="60"/>
      </p:cViewPr>
      <p:guideLst>
        <p:guide orient="horz" pos="2160"/>
        <p:guide pos="3840"/>
      </p:guideLst>
    </p:cSldViewPr>
  </p:slideViewPr>
  <p:notesTextViewPr>
    <p:cViewPr>
      <p:scale>
        <a:sx n="3" d="2"/>
        <a:sy n="3" d="2"/>
      </p:scale>
      <p:origin x="0" y="0"/>
    </p:cViewPr>
  </p:notesTextViewPr>
  <p:sorterViewPr>
    <p:cViewPr>
      <p:scale>
        <a:sx n="61" d="100"/>
        <a:sy n="61" d="100"/>
      </p:scale>
      <p:origin x="0" y="-8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15-Dec-15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Presentation Objectives:</a:t>
            </a:r>
          </a:p>
          <a:p>
            <a:r>
              <a:rPr lang="en-US" dirty="0" smtClean="0"/>
              <a:t>This presentation provides an</a:t>
            </a:r>
            <a:r>
              <a:rPr lang="en-US" baseline="0" dirty="0" smtClean="0"/>
              <a:t> overview of how to design and deploy cloud solutions (unofficial term) on Azure. In addition to introduction of </a:t>
            </a:r>
            <a:r>
              <a:rPr lang="en-US" baseline="0" dirty="0" err="1" smtClean="0"/>
              <a:t>PaaS</a:t>
            </a:r>
            <a:r>
              <a:rPr lang="en-US" baseline="0" dirty="0" smtClean="0"/>
              <a:t> and Azure Resource Manager, this presentation also sets the context for all later sessions.</a:t>
            </a:r>
          </a:p>
          <a:p>
            <a:endParaRPr lang="en-US" baseline="0" dirty="0" smtClean="0"/>
          </a:p>
          <a:p>
            <a:r>
              <a:rPr lang="en-US" baseline="0" dirty="0" smtClean="0"/>
              <a:t>The theme of this session is the partnership between developers/ISVs and Azure. A successful service is a result of collaboration between the developer and Azure.</a:t>
            </a:r>
          </a:p>
          <a:p>
            <a:pPr marL="171450" indent="-171450">
              <a:buFont typeface="Arial" panose="020B0604020202020204" pitchFamily="34" charset="0"/>
              <a:buChar char="•"/>
            </a:pPr>
            <a:r>
              <a:rPr lang="en-US" baseline="0" dirty="0" smtClean="0"/>
              <a:t>You bring the code (app + infrastructure), Azure bring the resources</a:t>
            </a:r>
          </a:p>
          <a:p>
            <a:pPr marL="171450" indent="-171450">
              <a:buFont typeface="Arial" panose="020B0604020202020204" pitchFamily="34" charset="0"/>
              <a:buChar char="•"/>
            </a:pPr>
            <a:r>
              <a:rPr lang="en-US" baseline="0" dirty="0" smtClean="0"/>
              <a:t>Depends on the level of control/customization you want, you pick from the spectrum from </a:t>
            </a:r>
            <a:r>
              <a:rPr lang="en-US" baseline="0" dirty="0" err="1" smtClean="0"/>
              <a:t>IaaS</a:t>
            </a:r>
            <a:r>
              <a:rPr lang="en-US" baseline="0" dirty="0" smtClean="0"/>
              <a:t> to </a:t>
            </a:r>
            <a:r>
              <a:rPr lang="en-US" baseline="0" dirty="0" err="1" smtClean="0"/>
              <a:t>PaaS</a:t>
            </a:r>
            <a:r>
              <a:rPr lang="en-US" baseline="0" dirty="0" smtClean="0"/>
              <a:t> to SaaS.</a:t>
            </a:r>
          </a:p>
          <a:p>
            <a:pPr marL="171450" indent="-171450">
              <a:buFont typeface="Arial" panose="020B0604020202020204" pitchFamily="34" charset="0"/>
              <a:buChar char="•"/>
            </a:pPr>
            <a:r>
              <a:rPr lang="en-US" baseline="0" dirty="0" smtClean="0"/>
              <a:t>Azure provides supports for improved </a:t>
            </a:r>
            <a:r>
              <a:rPr lang="en-US" baseline="0" dirty="0" err="1" smtClean="0"/>
              <a:t>QoS</a:t>
            </a:r>
            <a:r>
              <a:rPr lang="en-US" baseline="0" dirty="0" smtClean="0"/>
              <a:t>, you leverage them to improve your service</a:t>
            </a:r>
          </a:p>
          <a:p>
            <a:endParaRPr lang="en-US" baseline="0" dirty="0" smtClean="0"/>
          </a:p>
          <a:p>
            <a:r>
              <a:rPr lang="en-US" b="1" baseline="0" dirty="0" smtClean="0"/>
              <a:t>Speaker Notes:</a:t>
            </a:r>
          </a:p>
          <a:p>
            <a:pPr marL="171450" indent="-171450">
              <a:buFont typeface="Arial" panose="020B0604020202020204" pitchFamily="34" charset="0"/>
              <a:buChar char="•"/>
            </a:pPr>
            <a:r>
              <a:rPr lang="en-US" baseline="0" dirty="0" smtClean="0"/>
              <a:t>It’s important to convey the idea that whether an application should be deployed on website or cloud service, </a:t>
            </a:r>
            <a:r>
              <a:rPr lang="en-US" baseline="0" dirty="0" err="1" smtClean="0"/>
              <a:t>PaaS</a:t>
            </a:r>
            <a:r>
              <a:rPr lang="en-US" baseline="0" dirty="0" smtClean="0"/>
              <a:t> or </a:t>
            </a:r>
            <a:r>
              <a:rPr lang="en-US" baseline="0" dirty="0" err="1" smtClean="0"/>
              <a:t>IaaS</a:t>
            </a:r>
            <a:r>
              <a:rPr lang="en-US" baseline="0" dirty="0" smtClean="0"/>
              <a:t> should not be an upfront architectural decision, but a choice. </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1398125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VM is separated</a:t>
            </a:r>
            <a:r>
              <a:rPr lang="en-US" baseline="0" dirty="0" smtClean="0"/>
              <a:t> out as </a:t>
            </a:r>
            <a:r>
              <a:rPr lang="en-US" baseline="0" dirty="0" err="1" smtClean="0"/>
              <a:t>IaaS</a:t>
            </a:r>
            <a:r>
              <a:rPr lang="en-US" baseline="0" smtClean="0"/>
              <a:t> offering.</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3955778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a:t>
            </a:r>
            <a:r>
              <a:rPr lang="en-US" b="1" baseline="0" dirty="0" smtClean="0"/>
              <a:t> Objective</a:t>
            </a:r>
          </a:p>
          <a:p>
            <a:r>
              <a:rPr lang="en-US" b="0" baseline="0" dirty="0" smtClean="0"/>
              <a:t>Understand how a Web Role extends the standard worker role</a:t>
            </a:r>
          </a:p>
          <a:p>
            <a:endParaRPr lang="en-US" b="1" baseline="0" dirty="0" smtClean="0"/>
          </a:p>
          <a:p>
            <a:r>
              <a:rPr lang="en-US" b="1" baseline="0" dirty="0" smtClean="0"/>
              <a:t>Speaker Notes</a:t>
            </a:r>
          </a:p>
          <a:p>
            <a:endParaRPr lang="en-US" b="1" baseline="0" dirty="0" smtClean="0"/>
          </a:p>
          <a:p>
            <a:r>
              <a:rPr lang="en-US" b="0" baseline="0" dirty="0" smtClean="0"/>
              <a:t>A web role takes all the capabilities and semantics of a worker role and adds the IIS Hostable Web Core</a:t>
            </a:r>
          </a:p>
          <a:p>
            <a:r>
              <a:rPr lang="en-US" dirty="0" smtClean="0"/>
              <a:t>Web Roles run ASP.NET websites- they do this by using the IIS hostage web core.</a:t>
            </a:r>
          </a:p>
          <a:p>
            <a:r>
              <a:rPr lang="en-US" dirty="0" smtClean="0"/>
              <a:t> pretty much anything that will work in</a:t>
            </a:r>
            <a:r>
              <a:rPr lang="en-US" baseline="0" dirty="0" smtClean="0"/>
              <a:t> a standard IIS ASP.NET Web Site should work in Microsoft Azure. At MIX09, we additionally added support for IIS7’s FastCGI capability. As a note, any files that are part of a asp.net project on Microsoft Azure are READ ONLY! If you need to be able to change the contents of files:</a:t>
            </a:r>
          </a:p>
          <a:p>
            <a:endParaRPr lang="en-US" baseline="0" dirty="0" smtClean="0"/>
          </a:p>
          <a:p>
            <a:pPr marL="228600" indent="-228600">
              <a:buAutoNum type="arabicPeriod"/>
            </a:pPr>
            <a:r>
              <a:rPr lang="en-US" baseline="0" dirty="0" smtClean="0"/>
              <a:t>User Blob Storage</a:t>
            </a:r>
          </a:p>
          <a:p>
            <a:pPr marL="228600" indent="-228600">
              <a:buAutoNum type="arabicPeriod"/>
            </a:pPr>
            <a:r>
              <a:rPr lang="en-US" baseline="0" dirty="0" smtClean="0"/>
              <a:t>If its configuration, use the service model files – which can be changed at runtime.</a:t>
            </a:r>
          </a:p>
          <a:p>
            <a:pPr marL="228600" indent="-228600">
              <a:buAutoNum type="arabicPeriod"/>
            </a:pPr>
            <a:endParaRPr lang="en-US" baseline="0" dirty="0" smtClean="0"/>
          </a:p>
          <a:p>
            <a:pPr marL="228600" indent="-228600">
              <a:buNone/>
            </a:pPr>
            <a:r>
              <a:rPr lang="en-US" baseline="0" dirty="0" smtClean="0"/>
              <a:t>Inbound protocols are http(s) – outbound protocols are any TCP connection but NOT UDP.</a:t>
            </a:r>
          </a:p>
          <a:p>
            <a:pPr marL="228600" indent="-228600">
              <a:buNone/>
            </a:pPr>
            <a:endParaRPr lang="en-US" dirty="0" smtClean="0"/>
          </a:p>
          <a:p>
            <a:pPr marL="228600" indent="-228600">
              <a:buNone/>
            </a:pPr>
            <a:r>
              <a:rPr lang="en-US" b="1" dirty="0" smtClean="0"/>
              <a:t>Notes</a:t>
            </a:r>
          </a:p>
          <a:p>
            <a:pPr marL="228600" indent="-228600">
              <a:buNone/>
            </a:pPr>
            <a:r>
              <a:rPr lang="en-US" b="0" dirty="0" smtClean="0"/>
              <a:t>http://msdn.microsoft.com/en-us/library/dd179341.aspx</a:t>
            </a:r>
          </a:p>
          <a:p>
            <a:pPr marL="228600" indent="-228600">
              <a:buNone/>
            </a:pPr>
            <a:r>
              <a:rPr lang="en-US" b="0" dirty="0" smtClean="0"/>
              <a:t>http://blogs.msdn.com/b/carlosag/archive/2008/04/14/hostyourownwebserverusingiis7.aspx</a:t>
            </a:r>
          </a:p>
          <a:p>
            <a:pPr marL="228600" indent="-228600">
              <a:buNone/>
            </a:pPr>
            <a:r>
              <a:rPr lang="en-US" b="0" dirty="0" smtClean="0"/>
              <a:t>http://blogs.iis.net/ksingla/archive/2007/12/20/ins-amp-outs-of-hostable-web-core.aspx</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3340477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None/>
            </a:pPr>
            <a:r>
              <a:rPr lang="en-US" b="1" dirty="0" smtClean="0"/>
              <a:t>Slide Objective</a:t>
            </a:r>
          </a:p>
          <a:p>
            <a:pPr marL="228600" indent="-228600">
              <a:buFont typeface="Arial" pitchFamily="34" charset="0"/>
              <a:buChar char="•"/>
            </a:pPr>
            <a:r>
              <a:rPr lang="en-US" b="0" dirty="0" smtClean="0"/>
              <a:t>Understand the 3 common patterns of worker roles</a:t>
            </a:r>
          </a:p>
          <a:p>
            <a:pPr marL="228600" indent="-228600">
              <a:buFont typeface="Arial" pitchFamily="34" charset="0"/>
              <a:buChar char="•"/>
            </a:pPr>
            <a:endParaRPr lang="en-US" b="0" dirty="0" smtClean="0"/>
          </a:p>
          <a:p>
            <a:pPr marL="228600" indent="-228600">
              <a:buNone/>
            </a:pPr>
            <a:r>
              <a:rPr lang="en-US" b="1" dirty="0" smtClean="0"/>
              <a:t>Speaker Notes</a:t>
            </a:r>
          </a:p>
          <a:p>
            <a:pPr marL="228600" indent="-228600">
              <a:buNone/>
            </a:pPr>
            <a:r>
              <a:rPr lang="en-US" b="0" dirty="0" smtClean="0"/>
              <a:t>Pattern 1 – Polling</a:t>
            </a:r>
          </a:p>
          <a:p>
            <a:pPr marL="228600" indent="-228600">
              <a:buNone/>
            </a:pPr>
            <a:r>
              <a:rPr lang="en-US" b="0" dirty="0" smtClean="0"/>
              <a:t>	Worker role polls a</a:t>
            </a:r>
            <a:r>
              <a:rPr lang="en-US" b="0" baseline="0" dirty="0" smtClean="0"/>
              <a:t> Queue</a:t>
            </a:r>
          </a:p>
          <a:p>
            <a:pPr marL="228600" indent="-228600">
              <a:buNone/>
            </a:pPr>
            <a:r>
              <a:rPr lang="en-US" b="0" baseline="0" dirty="0" smtClean="0"/>
              <a:t>	Pops message</a:t>
            </a:r>
          </a:p>
          <a:p>
            <a:pPr marL="228600" indent="-228600">
              <a:buNone/>
            </a:pPr>
            <a:r>
              <a:rPr lang="en-US" b="0" baseline="0" dirty="0" smtClean="0"/>
              <a:t>	Performs work</a:t>
            </a:r>
          </a:p>
          <a:p>
            <a:pPr marL="228600" indent="-228600">
              <a:buNone/>
            </a:pPr>
            <a:r>
              <a:rPr lang="en-US" b="0" baseline="0" dirty="0" smtClean="0"/>
              <a:t>	Polls queue again</a:t>
            </a:r>
          </a:p>
          <a:p>
            <a:pPr marL="228600" indent="-228600">
              <a:buNone/>
            </a:pPr>
            <a:endParaRPr lang="en-US" b="0" baseline="0" dirty="0" smtClean="0"/>
          </a:p>
          <a:p>
            <a:pPr marL="228600" indent="-228600">
              <a:buNone/>
            </a:pPr>
            <a:r>
              <a:rPr lang="en-US" b="0" baseline="0" dirty="0" smtClean="0"/>
              <a:t>Pattern 2</a:t>
            </a:r>
          </a:p>
          <a:p>
            <a:pPr marL="228600" indent="-228600">
              <a:buNone/>
            </a:pPr>
            <a:r>
              <a:rPr lang="en-US" b="0" baseline="0" dirty="0" smtClean="0"/>
              <a:t>	Worker listens for inbound TCP request</a:t>
            </a:r>
            <a:br>
              <a:rPr lang="en-US" b="0" baseline="0" dirty="0" smtClean="0"/>
            </a:br>
            <a:r>
              <a:rPr lang="en-US" b="0" baseline="0" dirty="0" smtClean="0"/>
              <a:t>Can implement with Raw TcpListeners or use WCF or use Hosted Web Core</a:t>
            </a:r>
          </a:p>
          <a:p>
            <a:pPr marL="228600" indent="-228600">
              <a:buNone/>
            </a:pPr>
            <a:endParaRPr lang="en-US" b="0" baseline="0" dirty="0" smtClean="0"/>
          </a:p>
          <a:p>
            <a:pPr marL="228600" indent="-228600">
              <a:buNone/>
            </a:pPr>
            <a:r>
              <a:rPr lang="en-US" b="0" baseline="0" dirty="0" smtClean="0"/>
              <a:t>Pattern 3</a:t>
            </a:r>
          </a:p>
          <a:p>
            <a:pPr marL="228600" indent="-228600">
              <a:buNone/>
            </a:pPr>
            <a:r>
              <a:rPr lang="en-US" b="0" baseline="0" dirty="0" smtClean="0"/>
              <a:t>	Run a 3</a:t>
            </a:r>
            <a:r>
              <a:rPr lang="en-US" b="0" baseline="30000" dirty="0" smtClean="0"/>
              <a:t>rd</a:t>
            </a:r>
            <a:r>
              <a:rPr lang="en-US" b="0" baseline="0" dirty="0" smtClean="0"/>
              <a:t> party process</a:t>
            </a:r>
            <a:br>
              <a:rPr lang="en-US" b="0" baseline="0" dirty="0" smtClean="0"/>
            </a:br>
            <a:r>
              <a:rPr lang="en-US" b="0" baseline="0" dirty="0" smtClean="0"/>
              <a:t>When the role starts up or runs use a Process.Start() call to run a standard windows executable</a:t>
            </a:r>
          </a:p>
          <a:p>
            <a:pPr marL="228600" indent="-228600">
              <a:buNone/>
            </a:pPr>
            <a:r>
              <a:rPr lang="en-US" b="0" baseline="0" dirty="0" smtClean="0"/>
              <a:t>	E.g. Running a database server</a:t>
            </a:r>
            <a:endParaRPr lang="en-US" b="0" dirty="0" smtClean="0"/>
          </a:p>
          <a:p>
            <a:pPr marL="228600" indent="-228600">
              <a:buNone/>
            </a:pPr>
            <a:endParaRPr lang="en-US" b="1" dirty="0" smtClean="0"/>
          </a:p>
          <a:p>
            <a:pPr marL="228600" indent="-228600">
              <a:buNone/>
            </a:pPr>
            <a:r>
              <a:rPr lang="en-US" b="1" dirty="0" smtClean="0"/>
              <a:t>Notes</a:t>
            </a:r>
          </a:p>
          <a:p>
            <a:pPr marL="228600" indent="-228600">
              <a:buNone/>
            </a:pPr>
            <a:r>
              <a:rPr lang="en-US" b="0" dirty="0" smtClean="0"/>
              <a:t>http://blog.smarx.com/posts/build-your-own-web-role-running-hosted-web-core-in-windows-azure</a:t>
            </a:r>
          </a:p>
          <a:p>
            <a:pPr marL="228600" indent="-228600">
              <a:buNone/>
            </a:pPr>
            <a:r>
              <a:rPr lang="en-US" b="0" dirty="0" smtClean="0"/>
              <a:t>http://blog.smarx.com/posts/making-songs-swing-with-windows-azure-python-and-the-echo-nest-api </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3573709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the difference between Roles and Instances</a:t>
            </a:r>
          </a:p>
          <a:p>
            <a:endParaRPr lang="en-US" dirty="0" smtClean="0"/>
          </a:p>
          <a:p>
            <a:r>
              <a:rPr lang="en-US" b="1" dirty="0" smtClean="0"/>
              <a:t>Speaker Notes</a:t>
            </a:r>
          </a:p>
          <a:p>
            <a:pPr marL="171450" indent="-171450">
              <a:buFont typeface="Arial" pitchFamily="34" charset="0"/>
              <a:buChar char="•"/>
            </a:pPr>
            <a:r>
              <a:rPr lang="en-US" baseline="0" dirty="0" smtClean="0"/>
              <a:t>The Service model defines the shape of a service- </a:t>
            </a:r>
          </a:p>
          <a:p>
            <a:pPr marL="384431" lvl="1" indent="-171450">
              <a:buFont typeface="Arial" pitchFamily="34" charset="0"/>
              <a:buChar char="•"/>
            </a:pPr>
            <a:r>
              <a:rPr lang="en-US" baseline="0" dirty="0" smtClean="0"/>
              <a:t>the Roles it will have</a:t>
            </a:r>
          </a:p>
          <a:p>
            <a:pPr marL="384431" lvl="1" indent="-171450">
              <a:buFont typeface="Arial" pitchFamily="34" charset="0"/>
              <a:buChar char="•"/>
            </a:pPr>
            <a:r>
              <a:rPr lang="en-US" baseline="0" dirty="0" smtClean="0"/>
              <a:t>endpoints it will listen on</a:t>
            </a:r>
          </a:p>
          <a:p>
            <a:pPr marL="384431" lvl="1" indent="-171450">
              <a:buFont typeface="Arial" pitchFamily="34" charset="0"/>
              <a:buChar char="•"/>
            </a:pPr>
            <a:r>
              <a:rPr lang="en-US" baseline="0" dirty="0" smtClean="0"/>
              <a:t>Types of VMs that will be run</a:t>
            </a:r>
          </a:p>
          <a:p>
            <a:pPr marL="384431" lvl="1" indent="-171450">
              <a:buFont typeface="Arial" pitchFamily="34" charset="0"/>
              <a:buChar char="•"/>
            </a:pPr>
            <a:endParaRPr lang="en-US" baseline="0" dirty="0" smtClean="0"/>
          </a:p>
          <a:p>
            <a:pPr marL="171450" lvl="0" indent="-171450">
              <a:buFont typeface="Arial" pitchFamily="34" charset="0"/>
              <a:buChar char="•"/>
            </a:pPr>
            <a:r>
              <a:rPr lang="en-US" baseline="0" dirty="0" smtClean="0"/>
              <a:t>At runtime each Role will run at a given scale</a:t>
            </a:r>
          </a:p>
          <a:p>
            <a:pPr marL="384431" lvl="1" indent="-171450">
              <a:buFont typeface="Arial" pitchFamily="34" charset="0"/>
              <a:buChar char="•"/>
            </a:pPr>
            <a:r>
              <a:rPr lang="en-US" baseline="0" dirty="0" smtClean="0"/>
              <a:t>Specifically each role will be deployed onto and executed on one or more VMs</a:t>
            </a:r>
          </a:p>
          <a:p>
            <a:pPr marL="384431" lvl="1" indent="-171450">
              <a:buFont typeface="Arial" pitchFamily="34" charset="0"/>
              <a:buChar char="•"/>
            </a:pPr>
            <a:r>
              <a:rPr lang="en-US" baseline="0" dirty="0" smtClean="0"/>
              <a:t>A VM runs a single role</a:t>
            </a:r>
          </a:p>
          <a:p>
            <a:endParaRPr lang="en-US" baseline="0" dirty="0" smtClean="0"/>
          </a:p>
          <a:p>
            <a:r>
              <a:rPr lang="en-US" b="1" baseline="0" dirty="0" smtClean="0"/>
              <a:t>Notes</a:t>
            </a:r>
          </a:p>
          <a:p>
            <a:r>
              <a:rPr lang="en-US" b="0" baseline="0" dirty="0" smtClean="0"/>
              <a:t>Notes on the various security roles involved in running a Microsoft Azure account</a:t>
            </a:r>
          </a:p>
          <a:p>
            <a:r>
              <a:rPr lang="en-NZ" dirty="0" smtClean="0"/>
              <a:t>http://blog.toddysm.com/2010/01/subscription-and-service-administration-in-windows-azure.html </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2555838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smtClean="0">
                <a:solidFill>
                  <a:schemeClr val="tx1"/>
                </a:solidFill>
                <a:effectLst/>
                <a:latin typeface="+mn-lt"/>
                <a:ea typeface="+mn-ea"/>
                <a:cs typeface="+mn-cs"/>
              </a:rPr>
              <a:t>Demo:</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Create</a:t>
            </a:r>
            <a:r>
              <a:rPr lang="en-US" sz="1200" kern="1200" baseline="0" dirty="0" smtClean="0">
                <a:solidFill>
                  <a:schemeClr val="tx1"/>
                </a:solidFill>
                <a:effectLst/>
                <a:latin typeface="+mn-lt"/>
                <a:ea typeface="+mn-ea"/>
                <a:cs typeface="+mn-cs"/>
              </a:rPr>
              <a:t> a Hello World Cloud Service.</a:t>
            </a:r>
          </a:p>
          <a:p>
            <a:pPr lvl="0"/>
            <a:endParaRPr lang="en-US"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Steps:</a:t>
            </a:r>
          </a:p>
          <a:p>
            <a:pPr marL="228600" lvl="0" indent="-228600">
              <a:buFont typeface="Arial" panose="020B0604020202020204" pitchFamily="34" charset="0"/>
              <a:buAutoNum type="arabicPeriod"/>
            </a:pPr>
            <a:r>
              <a:rPr lang="en-US" sz="1200" b="0" kern="1200" dirty="0" smtClean="0">
                <a:solidFill>
                  <a:schemeClr val="tx1"/>
                </a:solidFill>
                <a:effectLst/>
                <a:latin typeface="+mn-lt"/>
                <a:ea typeface="+mn-ea"/>
                <a:cs typeface="+mn-cs"/>
              </a:rPr>
              <a:t>Create</a:t>
            </a:r>
            <a:r>
              <a:rPr lang="en-US" sz="1200" b="0" kern="1200" baseline="0" dirty="0" smtClean="0">
                <a:solidFill>
                  <a:schemeClr val="tx1"/>
                </a:solidFill>
                <a:effectLst/>
                <a:latin typeface="+mn-lt"/>
                <a:ea typeface="+mn-ea"/>
                <a:cs typeface="+mn-cs"/>
              </a:rPr>
              <a:t> a Cloud Service with a Web Role and Worker Role (with SB queue).</a:t>
            </a:r>
          </a:p>
          <a:p>
            <a:pPr marL="228600" lvl="0" indent="-228600">
              <a:buFont typeface="Arial" panose="020B0604020202020204" pitchFamily="34" charset="0"/>
              <a:buAutoNum type="arabicPeriod"/>
            </a:pPr>
            <a:r>
              <a:rPr lang="en-US" sz="1200" b="0" kern="1200" baseline="0" dirty="0" smtClean="0">
                <a:solidFill>
                  <a:schemeClr val="tx1"/>
                </a:solidFill>
                <a:effectLst/>
                <a:latin typeface="+mn-lt"/>
                <a:ea typeface="+mn-ea"/>
                <a:cs typeface="+mn-cs"/>
              </a:rPr>
              <a:t>Launch, explain local emulator.</a:t>
            </a:r>
          </a:p>
          <a:p>
            <a:pPr marL="228600" lvl="0" indent="-228600">
              <a:buFont typeface="Arial" panose="020B0604020202020204" pitchFamily="34" charset="0"/>
              <a:buAutoNum type="arabicPeriod"/>
            </a:pPr>
            <a:r>
              <a:rPr lang="en-US" sz="1200" b="0" kern="1200" baseline="0" dirty="0" smtClean="0">
                <a:solidFill>
                  <a:schemeClr val="tx1"/>
                </a:solidFill>
                <a:effectLst/>
                <a:latin typeface="+mn-lt"/>
                <a:ea typeface="+mn-ea"/>
                <a:cs typeface="+mn-cs"/>
              </a:rPr>
              <a:t>Show publish menu.</a:t>
            </a: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52CFDC-D2D5-4B9F-BA75-89F771E01AEB}" type="slidenum">
              <a:rPr lang="en-US" smtClean="0"/>
              <a:t>15</a:t>
            </a:fld>
            <a:endParaRPr lang="en-US"/>
          </a:p>
        </p:txBody>
      </p:sp>
    </p:spTree>
    <p:extLst>
      <p:ext uri="{BB962C8B-B14F-4D97-AF65-F5344CB8AC3E}">
        <p14:creationId xmlns:p14="http://schemas.microsoft.com/office/powerpoint/2010/main" val="2269926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16</a:t>
            </a:fld>
            <a:endParaRPr lang="en-US"/>
          </a:p>
        </p:txBody>
      </p:sp>
    </p:spTree>
    <p:extLst>
      <p:ext uri="{BB962C8B-B14F-4D97-AF65-F5344CB8AC3E}">
        <p14:creationId xmlns:p14="http://schemas.microsoft.com/office/powerpoint/2010/main" val="42554461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a:t>
            </a:r>
            <a:r>
              <a:rPr lang="en-US" baseline="0" dirty="0" smtClean="0"/>
              <a:t> Notes</a:t>
            </a:r>
          </a:p>
          <a:p>
            <a:pPr marL="171450" indent="-171450">
              <a:buFontTx/>
              <a:buChar char="•"/>
            </a:pPr>
            <a:r>
              <a:rPr lang="en-US" baseline="0" dirty="0" smtClean="0"/>
              <a:t>Azure Mobile Services is a Backend-as-a-Service</a:t>
            </a:r>
          </a:p>
          <a:p>
            <a:pPr marL="171450" indent="-171450">
              <a:buFontTx/>
              <a:buChar char="•"/>
            </a:pPr>
            <a:r>
              <a:rPr lang="en-US" baseline="0" dirty="0" smtClean="0"/>
              <a:t>Instead of you having to design, build, test, deploy, manage, and upgrade your whole backend, we do it for you</a:t>
            </a:r>
          </a:p>
          <a:p>
            <a:pPr marL="171450" indent="-171450">
              <a:buFontTx/>
              <a:buChar char="•"/>
            </a:pPr>
            <a:r>
              <a:rPr lang="en-US" baseline="0" dirty="0" smtClean="0"/>
              <a:t>Features of Mobile Services</a:t>
            </a:r>
          </a:p>
          <a:p>
            <a:pPr marL="628650" lvl="1" indent="-171450">
              <a:buFontTx/>
              <a:buChar char="•"/>
            </a:pPr>
            <a:r>
              <a:rPr lang="en-US" baseline="0" dirty="0" smtClean="0"/>
              <a:t>Storage – SQL DB</a:t>
            </a:r>
          </a:p>
          <a:p>
            <a:pPr marL="628650" lvl="1" indent="-171450">
              <a:buFontTx/>
              <a:buChar char="•"/>
            </a:pPr>
            <a:r>
              <a:rPr lang="en-US" baseline="0" dirty="0" smtClean="0"/>
              <a:t>Authentication – built in support for social providers w/ ability to custom </a:t>
            </a:r>
            <a:r>
              <a:rPr lang="en-US" baseline="0" dirty="0" err="1" smtClean="0"/>
              <a:t>auth</a:t>
            </a:r>
            <a:endParaRPr lang="en-US" baseline="0" dirty="0" smtClean="0"/>
          </a:p>
          <a:p>
            <a:pPr marL="628650" lvl="1" indent="-171450">
              <a:buFontTx/>
              <a:buChar char="•"/>
            </a:pPr>
            <a:r>
              <a:rPr lang="en-US" baseline="0" dirty="0" smtClean="0"/>
              <a:t>Backend logic – data validation, logical flows, </a:t>
            </a:r>
            <a:r>
              <a:rPr lang="en-US" baseline="0" dirty="0" err="1" smtClean="0"/>
              <a:t>etc</a:t>
            </a:r>
            <a:endParaRPr lang="en-US" baseline="0" dirty="0" smtClean="0"/>
          </a:p>
          <a:p>
            <a:pPr marL="628650" lvl="1" indent="-171450">
              <a:buFontTx/>
              <a:buChar char="•"/>
            </a:pPr>
            <a:r>
              <a:rPr lang="en-US" baseline="0" dirty="0" smtClean="0"/>
              <a:t>Push Notifications – across all major mobile platforms</a:t>
            </a:r>
          </a:p>
          <a:p>
            <a:pPr marL="628650" lvl="1" indent="-171450">
              <a:buFontTx/>
              <a:buChar char="•"/>
            </a:pPr>
            <a:r>
              <a:rPr lang="en-US" baseline="0" dirty="0" smtClean="0"/>
              <a:t>Scheduler – backend job processing</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17</a:t>
            </a:fld>
            <a:endParaRPr lang="en-US"/>
          </a:p>
        </p:txBody>
      </p:sp>
    </p:spTree>
    <p:extLst>
      <p:ext uri="{BB962C8B-B14F-4D97-AF65-F5344CB8AC3E}">
        <p14:creationId xmlns:p14="http://schemas.microsoft.com/office/powerpoint/2010/main" val="41044907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baseline="0" dirty="0" smtClean="0"/>
              <a:t>Mobile Service easily connects to SQL Database</a:t>
            </a:r>
          </a:p>
          <a:p>
            <a:pPr marL="171450" indent="-171450">
              <a:buFontTx/>
              <a:buChar char="•"/>
            </a:pPr>
            <a:r>
              <a:rPr lang="en-US" baseline="0" dirty="0" smtClean="0"/>
              <a:t>SQL offers rich querying and indexing capabilities</a:t>
            </a:r>
          </a:p>
          <a:p>
            <a:pPr marL="171450" indent="-171450">
              <a:buFontTx/>
              <a:buChar char="•"/>
            </a:pPr>
            <a:r>
              <a:rPr lang="en-US" baseline="0" dirty="0" smtClean="0"/>
              <a:t>Dynamic Schematization means you don’t have to be a DBA and manage schema</a:t>
            </a:r>
          </a:p>
          <a:p>
            <a:pPr marL="171450" indent="-171450">
              <a:buFontTx/>
              <a:buChar char="•"/>
            </a:pPr>
            <a:r>
              <a:rPr lang="en-US" baseline="0" dirty="0" smtClean="0"/>
              <a:t>Data can be managed in:</a:t>
            </a:r>
          </a:p>
          <a:p>
            <a:pPr marL="628650" lvl="1" indent="-171450">
              <a:buFontTx/>
              <a:buChar char="•"/>
            </a:pPr>
            <a:r>
              <a:rPr lang="en-US" baseline="0" dirty="0" smtClean="0"/>
              <a:t>Azure Portal (read and delete data)</a:t>
            </a:r>
          </a:p>
          <a:p>
            <a:pPr marL="628650" lvl="1" indent="-171450">
              <a:buFontTx/>
              <a:buChar char="•"/>
            </a:pPr>
            <a:r>
              <a:rPr lang="en-US" baseline="0" dirty="0" smtClean="0"/>
              <a:t>SQL Portal (Silverlight)</a:t>
            </a:r>
          </a:p>
          <a:p>
            <a:pPr marL="628650" lvl="1" indent="-171450">
              <a:buFontTx/>
              <a:buChar char="•"/>
            </a:pPr>
            <a:r>
              <a:rPr lang="en-US" baseline="0" dirty="0" smtClean="0"/>
              <a:t>SQL Management Studio (windows)</a:t>
            </a:r>
          </a:p>
          <a:p>
            <a:pPr marL="628650" lvl="1" indent="-171450">
              <a:buFontTx/>
              <a:buChar char="•"/>
            </a:pPr>
            <a:r>
              <a:rPr lang="en-US" baseline="0" dirty="0" smtClean="0"/>
              <a:t>REST API (used by SDKs)</a:t>
            </a:r>
          </a:p>
          <a:p>
            <a:pPr marL="628650" lvl="1" indent="-171450">
              <a:buFontTx/>
              <a:buChar char="•"/>
            </a:pPr>
            <a:r>
              <a:rPr lang="en-US" baseline="0" dirty="0" smtClean="0"/>
              <a:t>Azure CLI tools</a:t>
            </a:r>
          </a:p>
          <a:p>
            <a:pPr marL="628650" lvl="1" indent="-171450">
              <a:buFontTx/>
              <a:buChar char="•"/>
            </a:pPr>
            <a:r>
              <a:rPr lang="en-US" baseline="0" dirty="0" smtClean="0"/>
              <a:t>SQL CLI (Node module)</a:t>
            </a:r>
          </a:p>
        </p:txBody>
      </p:sp>
      <p:sp>
        <p:nvSpPr>
          <p:cNvPr id="4" name="Slide Number Placeholder 3"/>
          <p:cNvSpPr>
            <a:spLocks noGrp="1"/>
          </p:cNvSpPr>
          <p:nvPr>
            <p:ph type="sldNum" sz="quarter" idx="10"/>
          </p:nvPr>
        </p:nvSpPr>
        <p:spPr/>
        <p:txBody>
          <a:bodyPr/>
          <a:lstStyle/>
          <a:p>
            <a:fld id="{2C52CFDC-D2D5-4B9F-BA75-89F771E01AEB}" type="slidenum">
              <a:rPr lang="en-US" smtClean="0"/>
              <a:t>18</a:t>
            </a:fld>
            <a:endParaRPr lang="en-US"/>
          </a:p>
        </p:txBody>
      </p:sp>
    </p:spTree>
    <p:extLst>
      <p:ext uri="{BB962C8B-B14F-4D97-AF65-F5344CB8AC3E}">
        <p14:creationId xmlns:p14="http://schemas.microsoft.com/office/powerpoint/2010/main" val="38778959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a:t>
            </a:r>
            <a:r>
              <a:rPr lang="en-US" baseline="0" dirty="0" smtClean="0"/>
              <a:t> points</a:t>
            </a:r>
          </a:p>
          <a:p>
            <a:pPr marL="171450" indent="-171450">
              <a:buFontTx/>
              <a:buChar char="•"/>
            </a:pPr>
            <a:r>
              <a:rPr lang="en-US" baseline="0" dirty="0" smtClean="0"/>
              <a:t>This is the mapping for the REST API exposed by table storage</a:t>
            </a:r>
          </a:p>
          <a:p>
            <a:pPr marL="171450" indent="-171450">
              <a:buFontTx/>
              <a:buChar char="•"/>
            </a:pPr>
            <a:r>
              <a:rPr lang="en-US" baseline="0" dirty="0" smtClean="0"/>
              <a:t>Standard REST</a:t>
            </a:r>
          </a:p>
          <a:p>
            <a:pPr marL="171450" indent="-171450">
              <a:buFontTx/>
              <a:buChar char="•"/>
            </a:pPr>
            <a:r>
              <a:rPr lang="en-US" baseline="0" dirty="0" smtClean="0"/>
              <a:t>Anything that can talk REST can connect to your Mobile Service</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19</a:t>
            </a:fld>
            <a:endParaRPr lang="en-US"/>
          </a:p>
        </p:txBody>
      </p:sp>
    </p:spTree>
    <p:extLst>
      <p:ext uri="{BB962C8B-B14F-4D97-AF65-F5344CB8AC3E}">
        <p14:creationId xmlns:p14="http://schemas.microsoft.com/office/powerpoint/2010/main" val="30093407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Node backend generates</a:t>
            </a:r>
            <a:r>
              <a:rPr lang="en-US" baseline="0" dirty="0" smtClean="0"/>
              <a:t> Node scripts for each table action</a:t>
            </a:r>
          </a:p>
          <a:p>
            <a:pPr marL="171450" indent="-171450">
              <a:buFontTx/>
              <a:buChar char="•"/>
            </a:pPr>
            <a:r>
              <a:rPr lang="en-US" baseline="0" dirty="0" smtClean="0"/>
              <a:t>Scripts intercept CRUD requests</a:t>
            </a:r>
          </a:p>
          <a:p>
            <a:pPr marL="171450" indent="-171450">
              <a:buFontTx/>
              <a:buChar char="•"/>
            </a:pPr>
            <a:r>
              <a:rPr lang="en-US" baseline="0" dirty="0" smtClean="0"/>
              <a:t>Pass to SQL by default</a:t>
            </a:r>
          </a:p>
          <a:p>
            <a:pPr marL="171450" indent="-171450">
              <a:buFontTx/>
              <a:buChar char="•"/>
            </a:pPr>
            <a:r>
              <a:rPr lang="en-US" baseline="0" dirty="0" smtClean="0"/>
              <a:t>Custom logic added here</a:t>
            </a:r>
          </a:p>
          <a:p>
            <a:pPr marL="171450" indent="-171450">
              <a:buFontTx/>
              <a:buChar char="•"/>
            </a:pPr>
            <a:r>
              <a:rPr lang="en-US" baseline="0" dirty="0" smtClean="0"/>
              <a:t>Edit in portal (NODE)</a:t>
            </a:r>
          </a:p>
          <a:p>
            <a:pPr marL="171450" indent="-171450">
              <a:buFontTx/>
              <a:buChar char="•"/>
            </a:pPr>
            <a:r>
              <a:rPr lang="en-US" baseline="0" dirty="0" smtClean="0"/>
              <a:t>.NET Backend creates Visual Studio project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20</a:t>
            </a:fld>
            <a:endParaRPr lang="en-US"/>
          </a:p>
        </p:txBody>
      </p:sp>
    </p:spTree>
    <p:extLst>
      <p:ext uri="{BB962C8B-B14F-4D97-AF65-F5344CB8AC3E}">
        <p14:creationId xmlns:p14="http://schemas.microsoft.com/office/powerpoint/2010/main" val="1583210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dirty="0" smtClean="0"/>
              <a:t>Explain</a:t>
            </a:r>
            <a:r>
              <a:rPr lang="en-US" b="0" baseline="0" dirty="0" smtClean="0"/>
              <a:t> the agenda of the session. </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Speaker 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Explain</a:t>
            </a:r>
            <a:r>
              <a:rPr lang="en-US" b="0" baseline="0" dirty="0" smtClean="0"/>
              <a:t> this presentation is a high-level overview, so not everything is covered in-depth.</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a:p>
            <a:endParaRPr lang="en-US" b="0"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22253402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Node backend</a:t>
            </a:r>
            <a:r>
              <a:rPr lang="en-US" baseline="0" dirty="0" smtClean="0"/>
              <a:t> comes with pre-included modules</a:t>
            </a:r>
          </a:p>
          <a:p>
            <a:pPr marL="171450" indent="-171450">
              <a:buFontTx/>
              <a:buChar char="•"/>
            </a:pPr>
            <a:r>
              <a:rPr lang="en-US" baseline="0" dirty="0" smtClean="0"/>
              <a:t>Request – make web requests against other services</a:t>
            </a:r>
          </a:p>
          <a:p>
            <a:pPr marL="171450" indent="-171450">
              <a:buFontTx/>
              <a:buChar char="•"/>
            </a:pPr>
            <a:r>
              <a:rPr lang="en-US" baseline="0" dirty="0" smtClean="0"/>
              <a:t>Push.* - perform push notifications</a:t>
            </a:r>
          </a:p>
          <a:p>
            <a:pPr marL="171450" indent="-171450">
              <a:buFontTx/>
              <a:buChar char="•"/>
            </a:pPr>
            <a:r>
              <a:rPr lang="en-US" baseline="0" dirty="0" smtClean="0"/>
              <a:t>Console – log information</a:t>
            </a:r>
          </a:p>
          <a:p>
            <a:pPr marL="171450" indent="-171450">
              <a:buFontTx/>
              <a:buChar char="•"/>
            </a:pPr>
            <a:r>
              <a:rPr lang="en-US" baseline="0" dirty="0" err="1" smtClean="0"/>
              <a:t>Mssql</a:t>
            </a:r>
            <a:r>
              <a:rPr lang="en-US" baseline="0" dirty="0" smtClean="0"/>
              <a:t> – call stored procedures / custom SQL</a:t>
            </a:r>
          </a:p>
          <a:p>
            <a:pPr marL="171450" indent="-171450">
              <a:buFontTx/>
              <a:buChar char="•"/>
            </a:pPr>
            <a:r>
              <a:rPr lang="en-US" baseline="0" dirty="0" smtClean="0"/>
              <a:t>Tables – OO way of accessing tables in backend</a:t>
            </a:r>
          </a:p>
          <a:p>
            <a:pPr marL="171450" indent="-171450">
              <a:buFontTx/>
              <a:buChar char="•"/>
            </a:pPr>
            <a:r>
              <a:rPr lang="en-US" baseline="0" dirty="0" smtClean="0"/>
              <a:t>Azure – access service bus, blob, table storage, notification hubs, </a:t>
            </a:r>
            <a:r>
              <a:rPr lang="en-US" baseline="0" dirty="0" err="1" smtClean="0"/>
              <a:t>etc</a:t>
            </a:r>
            <a:endParaRPr lang="en-US" baseline="0" dirty="0" smtClean="0"/>
          </a:p>
          <a:p>
            <a:pPr marL="171450" indent="-171450">
              <a:buFontTx/>
              <a:buChar char="•"/>
            </a:pPr>
            <a:r>
              <a:rPr lang="en-US" baseline="0" dirty="0" smtClean="0"/>
              <a:t>Partners</a:t>
            </a:r>
          </a:p>
          <a:p>
            <a:pPr marL="628650" lvl="1" indent="-171450">
              <a:buFontTx/>
              <a:buChar char="•"/>
            </a:pPr>
            <a:r>
              <a:rPr lang="en-US" baseline="0" dirty="0" err="1" smtClean="0"/>
              <a:t>Sendgrid</a:t>
            </a:r>
            <a:r>
              <a:rPr lang="en-US" baseline="0" dirty="0" smtClean="0"/>
              <a:t> – send emails</a:t>
            </a:r>
          </a:p>
          <a:p>
            <a:pPr marL="628650" lvl="1" indent="-171450">
              <a:buFontTx/>
              <a:buChar char="•"/>
            </a:pPr>
            <a:r>
              <a:rPr lang="en-US" baseline="0" dirty="0" smtClean="0"/>
              <a:t>Pusher – web socket style communications</a:t>
            </a:r>
          </a:p>
          <a:p>
            <a:pPr marL="628650" lvl="1" indent="-171450">
              <a:buFontTx/>
              <a:buChar char="•"/>
            </a:pPr>
            <a:r>
              <a:rPr lang="en-US" baseline="0" dirty="0" err="1" smtClean="0"/>
              <a:t>Twilio</a:t>
            </a:r>
            <a:r>
              <a:rPr lang="en-US" baseline="0" dirty="0" smtClean="0"/>
              <a:t> – SMS and voice</a:t>
            </a:r>
          </a:p>
          <a:p>
            <a:pPr marL="628650" lvl="1" indent="-171450">
              <a:buFontTx/>
              <a:buChar char="•"/>
            </a:pPr>
            <a:r>
              <a:rPr lang="en-US" baseline="0" dirty="0" smtClean="0"/>
              <a:t>Most have a free tier you can use</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21</a:t>
            </a:fld>
            <a:endParaRPr lang="en-US"/>
          </a:p>
        </p:txBody>
      </p:sp>
    </p:spTree>
    <p:extLst>
      <p:ext uri="{BB962C8B-B14F-4D97-AF65-F5344CB8AC3E}">
        <p14:creationId xmlns:p14="http://schemas.microsoft.com/office/powerpoint/2010/main" val="20857464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Getting Started</a:t>
            </a:r>
          </a:p>
          <a:p>
            <a:pPr marL="171450" indent="-171450">
              <a:buFontTx/>
              <a:buChar char="•"/>
            </a:pPr>
            <a:r>
              <a:rPr lang="en-US" dirty="0" smtClean="0"/>
              <a:t>Go</a:t>
            </a:r>
            <a:r>
              <a:rPr lang="en-US" baseline="0" dirty="0" smtClean="0"/>
              <a:t> to the portal</a:t>
            </a:r>
          </a:p>
          <a:p>
            <a:pPr marL="171450" indent="-171450">
              <a:buFontTx/>
              <a:buChar char="•"/>
            </a:pPr>
            <a:r>
              <a:rPr lang="en-US" baseline="0" dirty="0" smtClean="0"/>
              <a:t>Create a new mobile service (Node backend works with most of deck)</a:t>
            </a:r>
          </a:p>
          <a:p>
            <a:pPr marL="171450" indent="-171450">
              <a:buFontTx/>
              <a:buChar char="•"/>
            </a:pPr>
            <a:r>
              <a:rPr lang="en-US" baseline="0" dirty="0" smtClean="0"/>
              <a:t>Walk through Getting started screen</a:t>
            </a:r>
          </a:p>
          <a:p>
            <a:pPr marL="171450" indent="-171450">
              <a:buFontTx/>
              <a:buChar char="•"/>
            </a:pPr>
            <a:r>
              <a:rPr lang="en-US" baseline="0" dirty="0" smtClean="0"/>
              <a:t>Choose platform</a:t>
            </a:r>
          </a:p>
          <a:p>
            <a:pPr marL="171450" indent="-171450">
              <a:buFontTx/>
              <a:buChar char="•"/>
            </a:pPr>
            <a:r>
              <a:rPr lang="en-US" baseline="0" dirty="0" smtClean="0"/>
              <a:t>Download quick start</a:t>
            </a:r>
          </a:p>
          <a:p>
            <a:pPr marL="171450" indent="-171450">
              <a:buFontTx/>
              <a:buChar char="•"/>
            </a:pPr>
            <a:r>
              <a:rPr lang="en-US" baseline="0" dirty="0" smtClean="0"/>
              <a:t>Run quick start</a:t>
            </a:r>
          </a:p>
          <a:p>
            <a:pPr marL="171450" indent="-171450">
              <a:buFontTx/>
              <a:buChar char="•"/>
            </a:pPr>
            <a:r>
              <a:rPr lang="en-US" baseline="0" dirty="0" smtClean="0"/>
              <a:t>Save and update data</a:t>
            </a:r>
          </a:p>
          <a:p>
            <a:pPr marL="171450" indent="-171450">
              <a:buFontTx/>
              <a:buChar char="•"/>
            </a:pPr>
            <a:r>
              <a:rPr lang="en-US" baseline="0" dirty="0" smtClean="0"/>
              <a:t>Show data in portal (Node)</a:t>
            </a:r>
          </a:p>
          <a:p>
            <a:pPr marL="171450" indent="-171450">
              <a:buFontTx/>
              <a:buChar char="•"/>
            </a:pPr>
            <a:r>
              <a:rPr lang="en-US" baseline="0" dirty="0" smtClean="0"/>
              <a:t>Walk through client code that deals with Mobile Service</a:t>
            </a:r>
          </a:p>
        </p:txBody>
      </p:sp>
      <p:sp>
        <p:nvSpPr>
          <p:cNvPr id="4" name="Slide Number Placeholder 3"/>
          <p:cNvSpPr>
            <a:spLocks noGrp="1"/>
          </p:cNvSpPr>
          <p:nvPr>
            <p:ph type="sldNum" sz="quarter" idx="10"/>
          </p:nvPr>
        </p:nvSpPr>
        <p:spPr/>
        <p:txBody>
          <a:bodyPr/>
          <a:lstStyle/>
          <a:p>
            <a:fld id="{2C52CFDC-D2D5-4B9F-BA75-89F771E01AEB}" type="slidenum">
              <a:rPr lang="en-US" smtClean="0"/>
              <a:t>22</a:t>
            </a:fld>
            <a:endParaRPr lang="en-US"/>
          </a:p>
        </p:txBody>
      </p:sp>
    </p:spTree>
    <p:extLst>
      <p:ext uri="{BB962C8B-B14F-4D97-AF65-F5344CB8AC3E}">
        <p14:creationId xmlns:p14="http://schemas.microsoft.com/office/powerpoint/2010/main" val="31549102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23</a:t>
            </a:fld>
            <a:endParaRPr lang="en-US"/>
          </a:p>
        </p:txBody>
      </p:sp>
    </p:spTree>
    <p:extLst>
      <p:ext uri="{BB962C8B-B14F-4D97-AF65-F5344CB8AC3E}">
        <p14:creationId xmlns:p14="http://schemas.microsoft.com/office/powerpoint/2010/main" val="4255446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dirty="0" smtClean="0"/>
              <a:t>Explain</a:t>
            </a:r>
            <a:r>
              <a:rPr lang="en-US" b="0" baseline="0" dirty="0" smtClean="0"/>
              <a:t> the agenda of the session. </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Speaker 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Explain</a:t>
            </a:r>
            <a:r>
              <a:rPr lang="en-US" b="0" baseline="0" dirty="0" smtClean="0"/>
              <a:t> this presentation is a high-level overview, so not everything is covered in-depth.</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a:p>
            <a:endParaRPr lang="en-US" b="0" dirty="0"/>
          </a:p>
        </p:txBody>
      </p:sp>
      <p:sp>
        <p:nvSpPr>
          <p:cNvPr id="4" name="Slide Number Placeholder 3"/>
          <p:cNvSpPr>
            <a:spLocks noGrp="1"/>
          </p:cNvSpPr>
          <p:nvPr>
            <p:ph type="sldNum" sz="quarter" idx="10"/>
          </p:nvPr>
        </p:nvSpPr>
        <p:spPr/>
        <p:txBody>
          <a:bodyPr/>
          <a:lstStyle/>
          <a:p>
            <a:fld id="{2C52CFDC-D2D5-4B9F-BA75-89F771E01AEB}" type="slidenum">
              <a:rPr lang="en-US" smtClean="0"/>
              <a:t>24</a:t>
            </a:fld>
            <a:endParaRPr lang="en-US"/>
          </a:p>
        </p:txBody>
      </p:sp>
    </p:spTree>
    <p:extLst>
      <p:ext uri="{BB962C8B-B14F-4D97-AF65-F5344CB8AC3E}">
        <p14:creationId xmlns:p14="http://schemas.microsoft.com/office/powerpoint/2010/main" val="262407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F2982F-AAE1-4ADA-A725-0A5C19CD442F}" type="slidenum">
              <a:rPr lang="en-US" smtClean="0"/>
              <a:t>25</a:t>
            </a:fld>
            <a:endParaRPr lang="en-US"/>
          </a:p>
        </p:txBody>
      </p:sp>
    </p:spTree>
    <p:extLst>
      <p:ext uri="{BB962C8B-B14F-4D97-AF65-F5344CB8AC3E}">
        <p14:creationId xmlns:p14="http://schemas.microsoft.com/office/powerpoint/2010/main" val="41842019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15-Dec-15 19:34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6893596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15-Dec-15 19:34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6804935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depends, but….</a:t>
            </a:r>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15-Dec-15 19:34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42377724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15-Dec-15 19:34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5912970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15-Dec-15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1666566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application is made up by application code and infrastructure code.</a:t>
            </a:r>
          </a:p>
          <a:p>
            <a:endParaRPr lang="en-US" b="0" baseline="0" dirty="0" smtClean="0"/>
          </a:p>
          <a:p>
            <a:r>
              <a:rPr lang="en-US" b="1" baseline="0" dirty="0" smtClean="0"/>
              <a:t>Speaker Notes:</a:t>
            </a:r>
          </a:p>
          <a:p>
            <a:pPr marL="228600" indent="-228600">
              <a:buFont typeface="+mj-lt"/>
              <a:buAutoNum type="arabicPeriod"/>
            </a:pPr>
            <a:r>
              <a:rPr lang="en-US" dirty="0" smtClean="0"/>
              <a:t>Let’s start with something that you know inside-and-out: your application code. [click]</a:t>
            </a:r>
          </a:p>
          <a:p>
            <a:pPr marL="228600" indent="-228600">
              <a:buFont typeface="+mj-lt"/>
              <a:buAutoNum type="arabicPeriod"/>
            </a:pPr>
            <a:r>
              <a:rPr lang="en-US" dirty="0" smtClean="0"/>
              <a:t>Then,</a:t>
            </a:r>
            <a:r>
              <a:rPr lang="en-US" baseline="0" dirty="0" smtClean="0"/>
              <a:t> for whatever reason, you decide to deploy your application to Azure. [click]</a:t>
            </a:r>
          </a:p>
          <a:p>
            <a:pPr marL="228600" indent="-228600">
              <a:buFont typeface="+mj-lt"/>
              <a:buAutoNum type="arabicPeriod"/>
            </a:pPr>
            <a:r>
              <a:rPr lang="en-US" baseline="0" dirty="0" smtClean="0"/>
              <a:t>What you do is to allocate a bunch of related resources out of the humongous resource pool provided by Azure, deploy your application code to these resources, and you have a running service. [click]</a:t>
            </a:r>
          </a:p>
          <a:p>
            <a:pPr marL="228600" indent="-228600">
              <a:buFont typeface="+mj-lt"/>
              <a:buAutoNum type="arabicPeriod"/>
            </a:pPr>
            <a:r>
              <a:rPr lang="en-US" baseline="0" dirty="0" smtClean="0"/>
              <a:t>For </a:t>
            </a:r>
            <a:r>
              <a:rPr lang="en-US" baseline="0" dirty="0" err="1" smtClean="0"/>
              <a:t>DevOps</a:t>
            </a:r>
            <a:r>
              <a:rPr lang="en-US" baseline="0" dirty="0" smtClean="0"/>
              <a:t>’ perspective, you need a way to reliable capture and apply your requirements on resources, which can be referred as infrastructure code. </a:t>
            </a:r>
            <a:endParaRPr lang="en-US"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1716381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Reiterate the point that to make your service successful, you are partnering with Azure. You bring the code, and Azure brings resources.</a:t>
            </a:r>
          </a:p>
          <a:p>
            <a:endParaRPr lang="en-US" b="0" baseline="0" dirty="0" smtClean="0"/>
          </a:p>
          <a:p>
            <a:r>
              <a:rPr lang="en-US" b="1" baseline="0" dirty="0" smtClean="0"/>
              <a:t>Speaker Notes:</a:t>
            </a:r>
          </a:p>
          <a:p>
            <a:pPr marL="228600" indent="-228600">
              <a:buFont typeface="+mj-lt"/>
              <a:buAutoNum type="arabicPeriod"/>
            </a:pPr>
            <a:r>
              <a:rPr lang="en-US" baseline="0" dirty="0" smtClean="0"/>
              <a:t>In terms of infrastructure code, you can use it to define desired states of required resources (</a:t>
            </a:r>
            <a:r>
              <a:rPr lang="en-US" b="1" baseline="0" dirty="0" smtClean="0"/>
              <a:t>Note: current Azure Resource </a:t>
            </a:r>
            <a:r>
              <a:rPr lang="en-US" altLang="zh-CN" b="1" baseline="0" dirty="0" smtClean="0"/>
              <a:t>Manager only support a small number of Resource Providers</a:t>
            </a:r>
            <a:r>
              <a:rPr lang="en-US" altLang="zh-CN" baseline="0" dirty="0" smtClean="0"/>
              <a:t>). [Click]</a:t>
            </a:r>
            <a:endParaRPr lang="en-US" baseline="0" dirty="0" smtClean="0"/>
          </a:p>
          <a:p>
            <a:pPr marL="228600" indent="-228600">
              <a:buFont typeface="+mj-lt"/>
              <a:buAutoNum type="arabicPeriod"/>
            </a:pPr>
            <a:r>
              <a:rPr lang="en-US" baseline="0" dirty="0" smtClean="0"/>
              <a:t>You can define hosting environments, such as websites, cloud services and VMs. [Click]</a:t>
            </a:r>
          </a:p>
          <a:p>
            <a:pPr marL="228600" indent="-228600">
              <a:buFont typeface="+mj-lt"/>
              <a:buAutoNum type="arabicPeriod"/>
            </a:pPr>
            <a:r>
              <a:rPr lang="en-US" baseline="0" dirty="0" smtClean="0"/>
              <a:t>Required services. [Click]</a:t>
            </a:r>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a:t>
            </a:fld>
            <a:endParaRPr lang="en-US"/>
          </a:p>
        </p:txBody>
      </p:sp>
    </p:spTree>
    <p:extLst>
      <p:ext uri="{BB962C8B-B14F-4D97-AF65-F5344CB8AC3E}">
        <p14:creationId xmlns:p14="http://schemas.microsoft.com/office/powerpoint/2010/main" val="998579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Demo:</a:t>
            </a:r>
            <a:r>
              <a:rPr lang="en-US" dirty="0" smtClean="0"/>
              <a:t> Deploying</a:t>
            </a:r>
            <a:r>
              <a:rPr lang="en-US" baseline="0" dirty="0" smtClean="0"/>
              <a:t> a ASP.NET Website to Azure</a:t>
            </a:r>
            <a:endParaRPr lang="en-US" altLang="zh-CN" dirty="0" smtClean="0"/>
          </a:p>
          <a:p>
            <a:endParaRPr lang="en-US" altLang="zh-CN" dirty="0" smtClean="0"/>
          </a:p>
          <a:p>
            <a:r>
              <a:rPr lang="en-US" altLang="zh-CN" b="1" dirty="0" smtClean="0"/>
              <a:t>Prerequisites:</a:t>
            </a:r>
            <a:r>
              <a:rPr lang="en-US" altLang="zh-CN" b="1" baseline="0" dirty="0" smtClean="0"/>
              <a:t> </a:t>
            </a:r>
            <a:endParaRPr lang="en-US" altLang="zh-CN" baseline="0" dirty="0" smtClean="0"/>
          </a:p>
          <a:p>
            <a:pPr marL="171450" indent="-171450">
              <a:buFont typeface="Arial" panose="020B0604020202020204" pitchFamily="34" charset="0"/>
              <a:buChar char="•"/>
            </a:pPr>
            <a:r>
              <a:rPr lang="en-US" altLang="zh-CN" baseline="0" dirty="0" smtClean="0"/>
              <a:t>An active Azure subscription.</a:t>
            </a:r>
          </a:p>
          <a:p>
            <a:pPr marL="171450" indent="-171450">
              <a:buFont typeface="Arial" panose="020B0604020202020204" pitchFamily="34" charset="0"/>
              <a:buChar char="•"/>
            </a:pPr>
            <a:r>
              <a:rPr lang="en-US" altLang="zh-CN" baseline="0" dirty="0" smtClean="0"/>
              <a:t>The firework application (Cache-</a:t>
            </a:r>
            <a:r>
              <a:rPr lang="en-US" altLang="zh-CN" baseline="0" dirty="0" err="1" smtClean="0"/>
              <a:t>Redis</a:t>
            </a:r>
            <a:r>
              <a:rPr lang="en-US" altLang="zh-CN" baseline="0" dirty="0" smtClean="0"/>
              <a:t>-Firework-</a:t>
            </a:r>
            <a:r>
              <a:rPr lang="en-US" altLang="zh-CN" baseline="0" dirty="0" err="1" smtClean="0"/>
              <a:t>SignalR</a:t>
            </a:r>
            <a:r>
              <a:rPr lang="en-US" altLang="zh-CN" baseline="0" dirty="0" smtClean="0"/>
              <a:t>) has been loaded in Visual Studio. Compiled and verified to work locally.</a:t>
            </a:r>
            <a:endParaRPr lang="en-US" altLang="zh-CN" dirty="0" smtClean="0"/>
          </a:p>
          <a:p>
            <a:r>
              <a:rPr lang="en-US" altLang="zh-CN" b="1" dirty="0" smtClean="0"/>
              <a:t>Steps:</a:t>
            </a:r>
          </a:p>
          <a:p>
            <a:pPr marL="228600" indent="-228600">
              <a:buFont typeface="+mj-lt"/>
              <a:buAutoNum type="arabicPeriod"/>
            </a:pPr>
            <a:r>
              <a:rPr lang="en-US" dirty="0" smtClean="0"/>
              <a:t>Open</a:t>
            </a:r>
            <a:r>
              <a:rPr lang="en-US" baseline="0" dirty="0" smtClean="0"/>
              <a:t> Ibiza portal and click the </a:t>
            </a:r>
            <a:r>
              <a:rPr lang="en-US" b="1" baseline="0" dirty="0" smtClean="0"/>
              <a:t>NEW</a:t>
            </a:r>
            <a:r>
              <a:rPr lang="en-US" baseline="0" dirty="0" smtClean="0"/>
              <a:t> button at the lower-left corner.</a:t>
            </a:r>
          </a:p>
          <a:p>
            <a:pPr marL="228600" indent="-228600">
              <a:buFont typeface="+mj-lt"/>
              <a:buAutoNum type="arabicPeriod"/>
            </a:pPr>
            <a:r>
              <a:rPr lang="en-US" baseline="0" dirty="0" smtClean="0"/>
              <a:t>Select </a:t>
            </a:r>
            <a:r>
              <a:rPr lang="en-US" b="1" baseline="0" dirty="0" smtClean="0"/>
              <a:t>Website</a:t>
            </a:r>
            <a:r>
              <a:rPr lang="en-US" baseline="0" dirty="0" smtClean="0"/>
              <a:t> and provision a new website.</a:t>
            </a:r>
          </a:p>
          <a:p>
            <a:pPr marL="228600" indent="-228600">
              <a:buFont typeface="+mj-lt"/>
              <a:buAutoNum type="arabicPeriod"/>
            </a:pPr>
            <a:r>
              <a:rPr lang="en-US" baseline="0" dirty="0" smtClean="0"/>
              <a:t>Run the firework application locally. Explain this is a regular </a:t>
            </a:r>
            <a:r>
              <a:rPr lang="en-US" baseline="0" dirty="0" err="1" smtClean="0"/>
              <a:t>ASP.Net</a:t>
            </a:r>
            <a:r>
              <a:rPr lang="en-US" baseline="0" dirty="0" smtClean="0"/>
              <a:t> application (your application code) that you want to deploy to Azure.</a:t>
            </a:r>
          </a:p>
          <a:p>
            <a:pPr marL="228600" indent="-228600">
              <a:buFont typeface="+mj-lt"/>
              <a:buAutoNum type="arabicPeriod"/>
            </a:pPr>
            <a:r>
              <a:rPr lang="en-US" baseline="0" dirty="0" smtClean="0"/>
              <a:t>In </a:t>
            </a:r>
            <a:r>
              <a:rPr lang="en-US" b="1" i="1" baseline="0" dirty="0" smtClean="0"/>
              <a:t>Solution Explorer</a:t>
            </a:r>
            <a:r>
              <a:rPr lang="en-US" baseline="0" dirty="0" smtClean="0"/>
              <a:t>, right-click the web project and select </a:t>
            </a:r>
            <a:r>
              <a:rPr lang="en-US" b="1" baseline="0" dirty="0" smtClean="0"/>
              <a:t>Publish</a:t>
            </a:r>
            <a:r>
              <a:rPr lang="en-US" baseline="0" dirty="0" smtClean="0"/>
              <a:t>.</a:t>
            </a:r>
          </a:p>
          <a:p>
            <a:pPr marL="228600" indent="-228600">
              <a:buFont typeface="+mj-lt"/>
              <a:buAutoNum type="arabicPeriod"/>
            </a:pPr>
            <a:r>
              <a:rPr lang="en-US" baseline="0" dirty="0" smtClean="0"/>
              <a:t>Follow the publish wizard to publish the application to the website we just provisioned.</a:t>
            </a:r>
          </a:p>
          <a:p>
            <a:pPr marL="228600" indent="-228600">
              <a:buFont typeface="+mj-lt"/>
              <a:buAutoNum type="arabicPeriod"/>
            </a:pPr>
            <a:r>
              <a:rPr lang="en-US" baseline="0" dirty="0" smtClean="0"/>
              <a:t>Test the application. Invite audience to participate if possible.</a:t>
            </a:r>
          </a:p>
          <a:p>
            <a:pPr marL="228600" indent="-228600">
              <a:buFont typeface="+mj-lt"/>
              <a:buAutoNum type="arabicPeriod"/>
            </a:pPr>
            <a:r>
              <a:rPr lang="en-US" baseline="0" dirty="0" smtClean="0"/>
              <a:t>Switch back to slide to explain what just happened.</a:t>
            </a:r>
          </a:p>
        </p:txBody>
      </p:sp>
      <p:sp>
        <p:nvSpPr>
          <p:cNvPr id="4" name="Slide Number Placeholder 3"/>
          <p:cNvSpPr>
            <a:spLocks noGrp="1"/>
          </p:cNvSpPr>
          <p:nvPr>
            <p:ph type="sldNum" sz="quarter" idx="10"/>
          </p:nvPr>
        </p:nvSpPr>
        <p:spPr/>
        <p:txBody>
          <a:bodyPr/>
          <a:lstStyle/>
          <a:p>
            <a:fld id="{2C52CFDC-D2D5-4B9F-BA75-89F771E01AEB}" type="slidenum">
              <a:rPr lang="en-US" smtClean="0"/>
              <a:t>6</a:t>
            </a:fld>
            <a:endParaRPr lang="en-US"/>
          </a:p>
        </p:txBody>
      </p:sp>
    </p:spTree>
    <p:extLst>
      <p:ext uri="{BB962C8B-B14F-4D97-AF65-F5344CB8AC3E}">
        <p14:creationId xmlns:p14="http://schemas.microsoft.com/office/powerpoint/2010/main" val="2909945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what happened during demo, and pave the discussion of Resource Manager.</a:t>
            </a:r>
          </a:p>
          <a:p>
            <a:endParaRPr lang="en-US" b="0" baseline="0" dirty="0" smtClean="0"/>
          </a:p>
          <a:p>
            <a:r>
              <a:rPr lang="en-US" b="1" baseline="0" dirty="0" smtClean="0"/>
              <a:t>Speaker Notes:</a:t>
            </a:r>
          </a:p>
          <a:p>
            <a:pPr marL="228600" indent="-228600">
              <a:buFont typeface="+mj-lt"/>
              <a:buAutoNum type="arabicPeriod"/>
            </a:pPr>
            <a:r>
              <a:rPr lang="en-US" baseline="0" dirty="0" smtClean="0"/>
              <a:t>You provided code. [Click]</a:t>
            </a:r>
          </a:p>
          <a:p>
            <a:pPr marL="228600" indent="-228600">
              <a:buFont typeface="+mj-lt"/>
              <a:buAutoNum type="arabicPeriod"/>
            </a:pPr>
            <a:r>
              <a:rPr lang="en-US" baseline="0" dirty="0" smtClean="0"/>
              <a:t>Azure provided resource (website). [Click]</a:t>
            </a:r>
          </a:p>
          <a:p>
            <a:pPr marL="228600" indent="-228600">
              <a:buFont typeface="+mj-lt"/>
              <a:buAutoNum type="arabicPeriod"/>
            </a:pPr>
            <a:r>
              <a:rPr lang="en-US" baseline="0" dirty="0" smtClean="0"/>
              <a:t>Your code is deployed to the resource and you have a running site. </a:t>
            </a:r>
          </a:p>
          <a:p>
            <a:pPr marL="228600" indent="-228600">
              <a:buFont typeface="+mj-lt"/>
              <a:buAutoNum type="arabicPeriod"/>
            </a:pPr>
            <a:endParaRPr lang="en-US" baseline="0" dirty="0" smtClean="0"/>
          </a:p>
          <a:p>
            <a:pPr marL="0" indent="0">
              <a:buFont typeface="+mj-lt"/>
              <a:buNone/>
            </a:pPr>
            <a:r>
              <a:rPr lang="en-US" b="1" baseline="0" dirty="0" smtClean="0"/>
              <a:t>Transition:</a:t>
            </a:r>
          </a:p>
          <a:p>
            <a:pPr marL="0" indent="0">
              <a:buFont typeface="+mj-lt"/>
              <a:buNone/>
            </a:pPr>
            <a:r>
              <a:rPr lang="en-US" baseline="0" dirty="0" smtClean="0"/>
              <a:t>Of course here we just went through a simple scenario. A more complex system would probably require a group of resources. Introducing Azure Resource Manager that provides an extensible architecture for managing resources on Azure.</a:t>
            </a:r>
          </a:p>
          <a:p>
            <a:pPr marL="0" indent="0">
              <a:buFont typeface="+mj-lt"/>
              <a:buNone/>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205937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8</a:t>
            </a:fld>
            <a:endParaRPr lang="en-US"/>
          </a:p>
        </p:txBody>
      </p:sp>
    </p:spTree>
    <p:extLst>
      <p:ext uri="{BB962C8B-B14F-4D97-AF65-F5344CB8AC3E}">
        <p14:creationId xmlns:p14="http://schemas.microsoft.com/office/powerpoint/2010/main" val="490365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dirty="0" smtClean="0"/>
              <a:t>Explain</a:t>
            </a:r>
            <a:r>
              <a:rPr lang="en-US" b="0" baseline="0" dirty="0" smtClean="0"/>
              <a:t> the agenda of the session. </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Speaker 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Explain</a:t>
            </a:r>
            <a:r>
              <a:rPr lang="en-US" b="0" baseline="0" dirty="0" smtClean="0"/>
              <a:t> this presentation is a high-level overview, so not everything is covered in-depth.</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a:p>
            <a:endParaRPr lang="en-US" b="0" dirty="0"/>
          </a:p>
        </p:txBody>
      </p:sp>
      <p:sp>
        <p:nvSpPr>
          <p:cNvPr id="4" name="Slide Number Placeholder 3"/>
          <p:cNvSpPr>
            <a:spLocks noGrp="1"/>
          </p:cNvSpPr>
          <p:nvPr>
            <p:ph type="sldNum" sz="quarter" idx="10"/>
          </p:nvPr>
        </p:nvSpPr>
        <p:spPr/>
        <p:txBody>
          <a:bodyPr/>
          <a:lstStyle/>
          <a:p>
            <a:fld id="{2C52CFDC-D2D5-4B9F-BA75-89F771E01AEB}" type="slidenum">
              <a:rPr lang="en-US" smtClean="0"/>
              <a:t>9</a:t>
            </a:fld>
            <a:endParaRPr lang="en-US"/>
          </a:p>
        </p:txBody>
      </p:sp>
    </p:spTree>
    <p:extLst>
      <p:ext uri="{BB962C8B-B14F-4D97-AF65-F5344CB8AC3E}">
        <p14:creationId xmlns:p14="http://schemas.microsoft.com/office/powerpoint/2010/main" val="780318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Tree>
    <p:extLst>
      <p:ext uri="{BB962C8B-B14F-4D97-AF65-F5344CB8AC3E}">
        <p14:creationId xmlns:p14="http://schemas.microsoft.com/office/powerpoint/2010/main" val="323687936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519248" y="1463676"/>
            <a:ext cx="11158586" cy="2343206"/>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3667606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ontent_CN">
    <p:spTree>
      <p:nvGrpSpPr>
        <p:cNvPr id="1" name=""/>
        <p:cNvGrpSpPr/>
        <p:nvPr/>
      </p:nvGrpSpPr>
      <p:grpSpPr>
        <a:xfrm>
          <a:off x="0" y="0"/>
          <a:ext cx="0" cy="0"/>
          <a:chOff x="0" y="0"/>
          <a:chExt cx="0" cy="0"/>
        </a:xfrm>
      </p:grpSpPr>
      <p:sp>
        <p:nvSpPr>
          <p:cNvPr id="11" name="平行四边形 10"/>
          <p:cNvSpPr/>
          <p:nvPr/>
        </p:nvSpPr>
        <p:spPr>
          <a:xfrm rot="10800000">
            <a:off x="72887" y="119213"/>
            <a:ext cx="1493409" cy="657391"/>
          </a:xfrm>
          <a:prstGeom prst="parallelogram">
            <a:avLst>
              <a:gd name="adj" fmla="val 98589"/>
            </a:avLst>
          </a:prstGeom>
          <a:solidFill>
            <a:srgbClr val="002050">
              <a:alpha val="84706"/>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endParaRPr kumimoji="1" lang="zh-CN" altLang="en-US" sz="2400" dirty="0"/>
          </a:p>
        </p:txBody>
      </p:sp>
      <p:sp>
        <p:nvSpPr>
          <p:cNvPr id="12" name="平行四边形 11"/>
          <p:cNvSpPr/>
          <p:nvPr/>
        </p:nvSpPr>
        <p:spPr>
          <a:xfrm rot="10800000">
            <a:off x="-833971" y="-27385"/>
            <a:ext cx="2016224" cy="657391"/>
          </a:xfrm>
          <a:prstGeom prst="parallelogram">
            <a:avLst>
              <a:gd name="adj" fmla="val 98589"/>
            </a:avLst>
          </a:prstGeom>
          <a:solidFill>
            <a:srgbClr val="0182FF">
              <a:alpha val="8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endParaRPr kumimoji="1" lang="zh-CN" altLang="en-US" sz="2400" dirty="0"/>
          </a:p>
        </p:txBody>
      </p:sp>
      <p:pic>
        <p:nvPicPr>
          <p:cNvPr id="5" name="图片 4"/>
          <p:cNvPicPr>
            <a:picLocks noChangeAspect="1"/>
          </p:cNvPicPr>
          <p:nvPr/>
        </p:nvPicPr>
        <p:blipFill>
          <a:blip r:embed="rId2">
            <a:duotone>
              <a:prstClr val="black"/>
              <a:srgbClr val="000000">
                <a:tint val="45000"/>
                <a:satMod val="400000"/>
              </a:srgbClr>
            </a:duotone>
            <a:alphaModFix amt="21000"/>
          </a:blip>
          <a:stretch>
            <a:fillRect/>
          </a:stretch>
        </p:blipFill>
        <p:spPr>
          <a:xfrm>
            <a:off x="8208235" y="5903113"/>
            <a:ext cx="935551" cy="951144"/>
          </a:xfrm>
          <a:prstGeom prst="rect">
            <a:avLst/>
          </a:prstGeom>
        </p:spPr>
      </p:pic>
      <p:pic>
        <p:nvPicPr>
          <p:cNvPr id="6" name="图片 5"/>
          <p:cNvPicPr>
            <a:picLocks noChangeAspect="1"/>
          </p:cNvPicPr>
          <p:nvPr/>
        </p:nvPicPr>
        <p:blipFill rotWithShape="1">
          <a:blip r:embed="rId3">
            <a:duotone>
              <a:prstClr val="black"/>
              <a:srgbClr val="000000">
                <a:tint val="45000"/>
                <a:satMod val="400000"/>
              </a:srgbClr>
            </a:duotone>
            <a:alphaModFix amt="21000"/>
          </a:blip>
          <a:srcRect r="18990" b="12736"/>
          <a:stretch/>
        </p:blipFill>
        <p:spPr>
          <a:xfrm>
            <a:off x="9936427" y="4389107"/>
            <a:ext cx="2255573" cy="2468893"/>
          </a:xfrm>
          <a:prstGeom prst="rect">
            <a:avLst/>
          </a:prstGeom>
        </p:spPr>
      </p:pic>
      <p:pic>
        <p:nvPicPr>
          <p:cNvPr id="7" name="图片 6"/>
          <p:cNvPicPr>
            <a:picLocks noChangeAspect="1"/>
          </p:cNvPicPr>
          <p:nvPr/>
        </p:nvPicPr>
        <p:blipFill>
          <a:blip r:embed="rId4">
            <a:duotone>
              <a:prstClr val="black"/>
              <a:srgbClr val="000000">
                <a:tint val="45000"/>
                <a:satMod val="400000"/>
              </a:srgbClr>
            </a:duotone>
            <a:alphaModFix amt="21000"/>
          </a:blip>
          <a:stretch>
            <a:fillRect/>
          </a:stretch>
        </p:blipFill>
        <p:spPr>
          <a:xfrm>
            <a:off x="9264352" y="4677139"/>
            <a:ext cx="975347" cy="1617023"/>
          </a:xfrm>
          <a:prstGeom prst="rect">
            <a:avLst/>
          </a:prstGeom>
        </p:spPr>
      </p:pic>
      <p:sp>
        <p:nvSpPr>
          <p:cNvPr id="4" name="Title 3"/>
          <p:cNvSpPr>
            <a:spLocks noGrp="1"/>
          </p:cNvSpPr>
          <p:nvPr>
            <p:ph type="title" hasCustomPrompt="1"/>
          </p:nvPr>
        </p:nvSpPr>
        <p:spPr>
          <a:xfrm>
            <a:off x="1566296" y="0"/>
            <a:ext cx="10515600" cy="809115"/>
          </a:xfrm>
          <a:prstGeom prst="rect">
            <a:avLst/>
          </a:prstGeom>
        </p:spPr>
        <p:txBody>
          <a:bodyPr/>
          <a:lstStyle>
            <a:lvl1pPr algn="l">
              <a:defRPr/>
            </a:lvl1pPr>
          </a:lstStyle>
          <a:p>
            <a:r>
              <a:rPr lang="zh-CN" altLang="en-US" dirty="0" smtClean="0"/>
              <a:t>单击此处编辑标题</a:t>
            </a:r>
            <a:endParaRPr lang="en-US" dirty="0"/>
          </a:p>
        </p:txBody>
      </p:sp>
    </p:spTree>
    <p:extLst>
      <p:ext uri="{BB962C8B-B14F-4D97-AF65-F5344CB8AC3E}">
        <p14:creationId xmlns:p14="http://schemas.microsoft.com/office/powerpoint/2010/main" val="15701508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6"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67" r:id="rId9"/>
    <p:sldLayoutId id="2147483688" r:id="rId10"/>
    <p:sldLayoutId id="2147483669" r:id="rId11"/>
    <p:sldLayoutId id="2147483693" r:id="rId12"/>
    <p:sldLayoutId id="2147483694" r:id="rId13"/>
    <p:sldLayoutId id="2147483695" r:id="rId14"/>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tags" Target="../tags/tag3.xml"/><Relationship Id="rId7" Type="http://schemas.openxmlformats.org/officeDocument/2006/relationships/oleObject" Target="../embeddings/oleObject2.bin"/><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notesSlide" Target="../notesSlides/notesSlide10.xml"/><Relationship Id="rId11" Type="http://schemas.openxmlformats.org/officeDocument/2006/relationships/image" Target="../media/image15.emf"/><Relationship Id="rId5" Type="http://schemas.openxmlformats.org/officeDocument/2006/relationships/slideLayout" Target="../slideLayouts/slideLayout12.xml"/><Relationship Id="rId10" Type="http://schemas.openxmlformats.org/officeDocument/2006/relationships/image" Target="../media/image26.emf"/><Relationship Id="rId4" Type="http://schemas.openxmlformats.org/officeDocument/2006/relationships/tags" Target="../tags/tag4.xml"/><Relationship Id="rId9" Type="http://schemas.openxmlformats.org/officeDocument/2006/relationships/image" Target="../media/image25.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24.emf"/><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notesSlide" Target="../notesSlides/notesSlide11.xml"/><Relationship Id="rId4"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24.emf"/><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12.xml"/><Relationship Id="rId4"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24.emf"/><Relationship Id="rId5" Type="http://schemas.openxmlformats.org/officeDocument/2006/relationships/oleObject" Target="../embeddings/oleObject5.bin"/><Relationship Id="rId4"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36.emf"/><Relationship Id="rId13" Type="http://schemas.openxmlformats.org/officeDocument/2006/relationships/image" Target="../media/image38.emf"/><Relationship Id="rId3" Type="http://schemas.openxmlformats.org/officeDocument/2006/relationships/image" Target="../media/image34.emf"/><Relationship Id="rId7" Type="http://schemas.openxmlformats.org/officeDocument/2006/relationships/image" Target="../media/image12.emf"/><Relationship Id="rId12" Type="http://schemas.openxmlformats.org/officeDocument/2006/relationships/image" Target="../media/image16.emf"/><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20.emf"/><Relationship Id="rId11" Type="http://schemas.openxmlformats.org/officeDocument/2006/relationships/image" Target="../media/image17.emf"/><Relationship Id="rId5" Type="http://schemas.openxmlformats.org/officeDocument/2006/relationships/image" Target="../media/image35.emf"/><Relationship Id="rId10" Type="http://schemas.openxmlformats.org/officeDocument/2006/relationships/image" Target="../media/image37.emf"/><Relationship Id="rId4" Type="http://schemas.openxmlformats.org/officeDocument/2006/relationships/image" Target="../media/image9.emf"/><Relationship Id="rId9" Type="http://schemas.openxmlformats.org/officeDocument/2006/relationships/image" Target="../media/image14.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10.xml"/><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0.emf"/><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image" Target="../media/image18.emf"/><Relationship Id="rId18" Type="http://schemas.openxmlformats.org/officeDocument/2006/relationships/image" Target="../media/image23.emf"/><Relationship Id="rId3" Type="http://schemas.openxmlformats.org/officeDocument/2006/relationships/image" Target="../media/image8.emf"/><Relationship Id="rId7" Type="http://schemas.openxmlformats.org/officeDocument/2006/relationships/image" Target="../media/image12.emf"/><Relationship Id="rId12" Type="http://schemas.openxmlformats.org/officeDocument/2006/relationships/image" Target="../media/image17.emf"/><Relationship Id="rId17" Type="http://schemas.openxmlformats.org/officeDocument/2006/relationships/image" Target="../media/image22.emf"/><Relationship Id="rId2" Type="http://schemas.openxmlformats.org/officeDocument/2006/relationships/notesSlide" Target="../notesSlides/notesSlide5.xml"/><Relationship Id="rId16" Type="http://schemas.openxmlformats.org/officeDocument/2006/relationships/image" Target="../media/image21.emf"/><Relationship Id="rId1" Type="http://schemas.openxmlformats.org/officeDocument/2006/relationships/slideLayout" Target="../slideLayouts/slideLayout1.xml"/><Relationship Id="rId6" Type="http://schemas.openxmlformats.org/officeDocument/2006/relationships/image" Target="../media/image11.emf"/><Relationship Id="rId11" Type="http://schemas.openxmlformats.org/officeDocument/2006/relationships/image" Target="../media/image16.emf"/><Relationship Id="rId5" Type="http://schemas.openxmlformats.org/officeDocument/2006/relationships/image" Target="../media/image10.emf"/><Relationship Id="rId15" Type="http://schemas.openxmlformats.org/officeDocument/2006/relationships/image" Target="../media/image20.emf"/><Relationship Id="rId10" Type="http://schemas.openxmlformats.org/officeDocument/2006/relationships/image" Target="../media/image15.emf"/><Relationship Id="rId4" Type="http://schemas.openxmlformats.org/officeDocument/2006/relationships/image" Target="../media/image9.emf"/><Relationship Id="rId9" Type="http://schemas.openxmlformats.org/officeDocument/2006/relationships/image" Target="../media/image14.emf"/><Relationship Id="rId14" Type="http://schemas.openxmlformats.org/officeDocument/2006/relationships/image" Target="../media/image19.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slideLayout" Target="../slideLayouts/slideLayout12.xml"/><Relationship Id="rId7" Type="http://schemas.openxmlformats.org/officeDocument/2006/relationships/image" Target="../media/image8.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24.emf"/><Relationship Id="rId5" Type="http://schemas.openxmlformats.org/officeDocument/2006/relationships/oleObject" Target="../embeddings/oleObject1.bin"/><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altLang="zh-CN" sz="9600" dirty="0" smtClean="0">
                <a:solidFill>
                  <a:schemeClr val="bg1"/>
                </a:solidFill>
              </a:rPr>
              <a:t>Building Cloud Solutions</a:t>
            </a:r>
            <a:endParaRPr lang="en-US" sz="9600" dirty="0">
              <a:solidFill>
                <a:schemeClr val="bg1"/>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61704" y="2743415"/>
            <a:ext cx="8137133" cy="299983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aphicFrame>
        <p:nvGraphicFramePr>
          <p:cNvPr id="4" name="Object 3"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107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588" y="0"/>
                        <a:ext cx="158750" cy="158750"/>
                      </a:xfrm>
                      <a:prstGeom prst="rect">
                        <a:avLst/>
                      </a:prstGeom>
                    </p:spPr>
                  </p:pic>
                </p:oleObj>
              </mc:Fallback>
            </mc:AlternateContent>
          </a:graphicData>
        </a:graphic>
      </p:graphicFrame>
      <p:sp>
        <p:nvSpPr>
          <p:cNvPr id="12" name="Content Placeholder 2"/>
          <p:cNvSpPr txBox="1">
            <a:spLocks/>
          </p:cNvSpPr>
          <p:nvPr>
            <p:custDataLst>
              <p:tags r:id="rId3"/>
            </p:custDataLst>
          </p:nvPr>
        </p:nvSpPr>
        <p:spPr>
          <a:xfrm>
            <a:off x="519248" y="2743415"/>
            <a:ext cx="11155680" cy="61555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4000" dirty="0">
                <a:solidFill>
                  <a:schemeClr val="tx2">
                    <a:alpha val="99000"/>
                  </a:schemeClr>
                </a:solidFill>
                <a:latin typeface="Segoe UI Light" pitchFamily="34" charset="0"/>
              </a:rPr>
              <a:t>A container of related service roles</a:t>
            </a:r>
            <a:endParaRPr lang="en-US" dirty="0">
              <a:solidFill>
                <a:schemeClr val="tx2">
                  <a:alpha val="99000"/>
                </a:schemeClr>
              </a:solidFill>
              <a:latin typeface="Segoe UI Light" pitchFamily="34" charset="0"/>
            </a:endParaRPr>
          </a:p>
        </p:txBody>
      </p:sp>
      <p:pic>
        <p:nvPicPr>
          <p:cNvPr id="30" name="Picture 22"/>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233434" y="3559672"/>
            <a:ext cx="1307743" cy="1102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 name="Picture 2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602370" y="3559671"/>
            <a:ext cx="1307743" cy="10994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3" name="Picture 2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971306" y="3559671"/>
            <a:ext cx="1307743" cy="10994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7"/>
          <p:cNvSpPr/>
          <p:nvPr/>
        </p:nvSpPr>
        <p:spPr>
          <a:xfrm>
            <a:off x="8178229" y="3729519"/>
            <a:ext cx="729465" cy="5856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47"/>
          <p:cNvPicPr>
            <a:picLocks noChangeAspect="1"/>
          </p:cNvPicPr>
          <p:nvPr/>
        </p:nvPicPr>
        <p:blipFill rotWithShape="1">
          <a:blip r:embed="rId11">
            <a:extLst>
              <a:ext uri="{28A0092B-C50C-407E-A947-70E740481C1C}">
                <a14:useLocalDpi xmlns:a14="http://schemas.microsoft.com/office/drawing/2010/main" val="0"/>
              </a:ext>
            </a:extLst>
          </a:blip>
          <a:srcRect l="21314" r="16415" b="20506"/>
          <a:stretch/>
        </p:blipFill>
        <p:spPr bwMode="auto">
          <a:xfrm>
            <a:off x="8178229" y="3583057"/>
            <a:ext cx="780836" cy="7965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4" name="Content Placeholder 2"/>
          <p:cNvSpPr txBox="1">
            <a:spLocks/>
          </p:cNvSpPr>
          <p:nvPr>
            <p:custDataLst>
              <p:tags r:id="rId4"/>
            </p:custDataLst>
          </p:nvPr>
        </p:nvSpPr>
        <p:spPr>
          <a:xfrm>
            <a:off x="3233434" y="4682458"/>
            <a:ext cx="5961386" cy="430887"/>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800" dirty="0" smtClean="0">
                <a:solidFill>
                  <a:schemeClr val="tx2">
                    <a:alpha val="99000"/>
                  </a:schemeClr>
                </a:solidFill>
                <a:latin typeface="Segoe UI Light" pitchFamily="34" charset="0"/>
              </a:rPr>
              <a:t>Web Roles      Worker Roles          VMs</a:t>
            </a:r>
            <a:endParaRPr lang="en-US" sz="2000" dirty="0">
              <a:solidFill>
                <a:schemeClr val="tx2">
                  <a:alpha val="99000"/>
                </a:schemeClr>
              </a:solidFill>
              <a:latin typeface="Segoe UI Light" pitchFamily="34" charset="0"/>
            </a:endParaRPr>
          </a:p>
        </p:txBody>
      </p:sp>
      <p:sp>
        <p:nvSpPr>
          <p:cNvPr id="9" name="Title 8"/>
          <p:cNvSpPr>
            <a:spLocks noGrp="1"/>
          </p:cNvSpPr>
          <p:nvPr>
            <p:ph type="title"/>
          </p:nvPr>
        </p:nvSpPr>
        <p:spPr/>
        <p:txBody>
          <a:bodyPr>
            <a:normAutofit fontScale="90000"/>
          </a:bodyPr>
          <a:lstStyle/>
          <a:p>
            <a:r>
              <a:rPr lang="en-US" dirty="0" smtClean="0"/>
              <a:t>What is a Cloud Service?</a:t>
            </a:r>
            <a:endParaRPr lang="en-US" dirty="0"/>
          </a:p>
        </p:txBody>
      </p:sp>
    </p:spTree>
    <p:extLst>
      <p:ext uri="{BB962C8B-B14F-4D97-AF65-F5344CB8AC3E}">
        <p14:creationId xmlns:p14="http://schemas.microsoft.com/office/powerpoint/2010/main" val="80067890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800" dirty="0" smtClean="0"/>
              <a:t>Public endpoints</a:t>
            </a:r>
          </a:p>
          <a:p>
            <a:pPr marL="457200" lvl="1" indent="0">
              <a:buNone/>
            </a:pPr>
            <a:r>
              <a:rPr lang="en-US" sz="2000" dirty="0" smtClean="0"/>
              <a:t>Publicly accessible, load balanced</a:t>
            </a:r>
          </a:p>
          <a:p>
            <a:r>
              <a:rPr lang="en-US" sz="2800" dirty="0" smtClean="0"/>
              <a:t>Internal endpoints</a:t>
            </a:r>
          </a:p>
          <a:p>
            <a:pPr marL="457200" lvl="1" indent="0">
              <a:buNone/>
            </a:pPr>
            <a:r>
              <a:rPr lang="en-US" sz="2000" dirty="0" smtClean="0"/>
              <a:t>Private to cloud service</a:t>
            </a:r>
            <a:r>
              <a:rPr lang="en-US" sz="2000" smtClean="0"/>
              <a:t>, load </a:t>
            </a:r>
            <a:r>
              <a:rPr lang="en-US" sz="2000" dirty="0" smtClean="0"/>
              <a:t>balanced</a:t>
            </a:r>
          </a:p>
          <a:p>
            <a:r>
              <a:rPr lang="en-US" sz="2800" dirty="0" smtClean="0"/>
              <a:t>Instance Input endpoints</a:t>
            </a:r>
          </a:p>
          <a:p>
            <a:pPr marL="457200" lvl="1" indent="0">
              <a:buNone/>
            </a:pPr>
            <a:r>
              <a:rPr lang="en-US" sz="2000" dirty="0" smtClean="0"/>
              <a:t>Address individual instance</a:t>
            </a:r>
          </a:p>
        </p:txBody>
      </p:sp>
      <p:sp>
        <p:nvSpPr>
          <p:cNvPr id="4" name="Slide Number Placeholder 3"/>
          <p:cNvSpPr>
            <a:spLocks noGrp="1"/>
          </p:cNvSpPr>
          <p:nvPr>
            <p:ph type="sldNum" sz="quarter" idx="12"/>
          </p:nvPr>
        </p:nvSpPr>
        <p:spPr/>
        <p:txBody>
          <a:bodyPr/>
          <a:lstStyle/>
          <a:p>
            <a:fld id="{0A164282-434E-41D4-9582-783D542A7B68}" type="slidenum">
              <a:rPr lang="en-US" smtClean="0"/>
              <a:pPr/>
              <a:t>11</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5" name="Title 4"/>
          <p:cNvSpPr>
            <a:spLocks noGrp="1"/>
          </p:cNvSpPr>
          <p:nvPr>
            <p:ph type="title"/>
          </p:nvPr>
        </p:nvSpPr>
        <p:spPr/>
        <p:txBody>
          <a:bodyPr/>
          <a:lstStyle/>
          <a:p>
            <a:r>
              <a:rPr lang="en-US" dirty="0" smtClean="0"/>
              <a:t>How do </a:t>
            </a:r>
            <a:r>
              <a:rPr lang="en-US" altLang="zh-CN" dirty="0" smtClean="0"/>
              <a:t>roles communicate?</a:t>
            </a:r>
            <a:endParaRPr lang="en-US" dirty="0"/>
          </a:p>
        </p:txBody>
      </p:sp>
    </p:spTree>
    <p:extLst>
      <p:ext uri="{BB962C8B-B14F-4D97-AF65-F5344CB8AC3E}">
        <p14:creationId xmlns:p14="http://schemas.microsoft.com/office/powerpoint/2010/main" val="328298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520701" y="1446180"/>
            <a:ext cx="11149012" cy="4821271"/>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aphicFrame>
        <p:nvGraphicFramePr>
          <p:cNvPr id="6" name="Object 5"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2097"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0"/>
                        <a:ext cx="158750" cy="158750"/>
                      </a:xfrm>
                      <a:prstGeom prst="rect">
                        <a:avLst/>
                      </a:prstGeom>
                    </p:spPr>
                  </p:pic>
                </p:oleObj>
              </mc:Fallback>
            </mc:AlternateContent>
          </a:graphicData>
        </a:graphic>
      </p:graphicFrame>
      <p:sp>
        <p:nvSpPr>
          <p:cNvPr id="4" name="Title 3"/>
          <p:cNvSpPr>
            <a:spLocks noGrp="1"/>
          </p:cNvSpPr>
          <p:nvPr>
            <p:ph type="title"/>
          </p:nvPr>
        </p:nvSpPr>
        <p:spPr/>
        <p:txBody>
          <a:bodyPr>
            <a:normAutofit fontScale="90000"/>
          </a:bodyPr>
          <a:lstStyle/>
          <a:p>
            <a:r>
              <a:rPr lang="en-US" dirty="0" smtClean="0">
                <a:solidFill>
                  <a:schemeClr val="bg1"/>
                </a:solidFill>
              </a:rPr>
              <a:t>Web </a:t>
            </a:r>
            <a:r>
              <a:rPr lang="en-US" altLang="zh-CN" dirty="0" smtClean="0">
                <a:solidFill>
                  <a:schemeClr val="bg1"/>
                </a:solidFill>
              </a:rPr>
              <a:t>Role</a:t>
            </a:r>
            <a:endParaRPr lang="en-US" dirty="0">
              <a:solidFill>
                <a:schemeClr val="bg1"/>
              </a:solidFill>
            </a:endParaRPr>
          </a:p>
        </p:txBody>
      </p:sp>
      <p:sp>
        <p:nvSpPr>
          <p:cNvPr id="3" name="Content Placeholder 2"/>
          <p:cNvSpPr>
            <a:spLocks noGrp="1"/>
          </p:cNvSpPr>
          <p:nvPr>
            <p:ph sz="quarter" idx="4294967295"/>
            <p:custDataLst>
              <p:tags r:id="rId3"/>
            </p:custDataLst>
          </p:nvPr>
        </p:nvSpPr>
        <p:spPr>
          <a:xfrm>
            <a:off x="1036638" y="1463675"/>
            <a:ext cx="11155362" cy="4803775"/>
          </a:xfrm>
        </p:spPr>
        <p:txBody>
          <a:bodyPr/>
          <a:lstStyle/>
          <a:p>
            <a:r>
              <a:rPr lang="en-US" dirty="0">
                <a:latin typeface="Segoe UI Light" pitchFamily="34" charset="0"/>
              </a:rPr>
              <a:t>All features of a worker role + IIS 7, 7.5 or IIS 8.0*</a:t>
            </a:r>
          </a:p>
          <a:p>
            <a:r>
              <a:rPr lang="en-US" dirty="0">
                <a:latin typeface="Segoe UI Light" pitchFamily="34" charset="0"/>
              </a:rPr>
              <a:t>ASP.NET 3.5 SP1, 4.0 or 4.5* – 64bit</a:t>
            </a:r>
          </a:p>
          <a:p>
            <a:r>
              <a:rPr lang="en-US" dirty="0">
                <a:latin typeface="Segoe UI Light" pitchFamily="34" charset="0"/>
              </a:rPr>
              <a:t>Hosts</a:t>
            </a:r>
          </a:p>
          <a:p>
            <a:pPr marL="0" lvl="1"/>
            <a:r>
              <a:rPr lang="en-US" sz="2000" dirty="0"/>
              <a:t>Webforms or MVC</a:t>
            </a:r>
          </a:p>
          <a:p>
            <a:pPr marL="0" lvl="1"/>
            <a:r>
              <a:rPr lang="en-US" sz="2000" dirty="0"/>
              <a:t>FastCGI applications (e.g. PHP)</a:t>
            </a:r>
          </a:p>
          <a:p>
            <a:pPr marL="0" lvl="1"/>
            <a:r>
              <a:rPr lang="en-US" sz="2000" dirty="0"/>
              <a:t>Multiple Websites</a:t>
            </a:r>
          </a:p>
          <a:p>
            <a:r>
              <a:rPr lang="en-US" dirty="0">
                <a:latin typeface="Segoe UI Light" pitchFamily="34" charset="0"/>
              </a:rPr>
              <a:t>Http(s)</a:t>
            </a:r>
          </a:p>
          <a:p>
            <a:r>
              <a:rPr lang="en-US" dirty="0">
                <a:latin typeface="Segoe UI Light" pitchFamily="34" charset="0"/>
              </a:rPr>
              <a:t>Web/Worker Hybrid</a:t>
            </a:r>
          </a:p>
          <a:p>
            <a:pPr marL="0" lvl="1"/>
            <a:r>
              <a:rPr lang="en-US" sz="2000" dirty="0"/>
              <a:t>Can optionally implement </a:t>
            </a:r>
            <a:r>
              <a:rPr lang="en-US" sz="2000" dirty="0" err="1"/>
              <a:t>RoleEntryPoint</a:t>
            </a:r>
            <a:r>
              <a:rPr lang="en-US" sz="2000" dirty="0"/>
              <a:t>                 </a:t>
            </a:r>
            <a:r>
              <a:rPr lang="en-US" sz="2000" dirty="0">
                <a:solidFill>
                  <a:schemeClr val="accent4">
                    <a:lumMod val="50000"/>
                    <a:alpha val="99000"/>
                  </a:schemeClr>
                </a:solidFill>
              </a:rPr>
              <a:t>		      </a:t>
            </a:r>
            <a:r>
              <a:rPr lang="en-US" sz="1800" dirty="0">
                <a:solidFill>
                  <a:schemeClr val="bg1">
                    <a:alpha val="99000"/>
                  </a:schemeClr>
                </a:solidFill>
              </a:rPr>
              <a:t>*with Windows Server 2012</a:t>
            </a:r>
            <a:endParaRPr lang="en-US" sz="2000" dirty="0">
              <a:solidFill>
                <a:schemeClr val="bg1">
                  <a:alpha val="99000"/>
                </a:schemeClr>
              </a:solidFill>
            </a:endParaRPr>
          </a:p>
          <a:p>
            <a:pPr marL="0" lvl="1"/>
            <a:endParaRPr lang="en-US" sz="2000" dirty="0">
              <a:solidFill>
                <a:schemeClr val="accent4">
                  <a:lumMod val="50000"/>
                  <a:alpha val="99000"/>
                </a:schemeClr>
              </a:solidFill>
            </a:endParaRPr>
          </a:p>
        </p:txBody>
      </p:sp>
      <p:sp>
        <p:nvSpPr>
          <p:cNvPr id="10" name="Freeform 62"/>
          <p:cNvSpPr>
            <a:spLocks noEditPoints="1"/>
          </p:cNvSpPr>
          <p:nvPr/>
        </p:nvSpPr>
        <p:spPr bwMode="black">
          <a:xfrm>
            <a:off x="8411071" y="2593299"/>
            <a:ext cx="2294722" cy="2294126"/>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01240777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520701" y="1446180"/>
            <a:ext cx="11149012" cy="482127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aphicFrame>
        <p:nvGraphicFramePr>
          <p:cNvPr id="4" name="Object 3"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3120"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normAutofit fontScale="90000"/>
          </a:bodyPr>
          <a:lstStyle/>
          <a:p>
            <a:r>
              <a:rPr lang="en-US" altLang="zh-CN" dirty="0" smtClean="0">
                <a:solidFill>
                  <a:schemeClr val="bg1"/>
                </a:solidFill>
              </a:rPr>
              <a:t>Worker Role Patterns</a:t>
            </a:r>
            <a:endParaRPr lang="en-US" dirty="0">
              <a:solidFill>
                <a:schemeClr val="bg1"/>
              </a:solidFill>
            </a:endParaRPr>
          </a:p>
        </p:txBody>
      </p:sp>
      <p:sp>
        <p:nvSpPr>
          <p:cNvPr id="3" name="Content Placeholder 2"/>
          <p:cNvSpPr>
            <a:spLocks noGrp="1"/>
          </p:cNvSpPr>
          <p:nvPr>
            <p:ph sz="quarter" idx="4294967295"/>
            <p:custDataLst>
              <p:tags r:id="rId3"/>
            </p:custDataLst>
          </p:nvPr>
        </p:nvSpPr>
        <p:spPr>
          <a:xfrm>
            <a:off x="1035050" y="1463675"/>
            <a:ext cx="11156950" cy="4573588"/>
          </a:xfrm>
        </p:spPr>
        <p:txBody>
          <a:bodyPr/>
          <a:lstStyle/>
          <a:p>
            <a:r>
              <a:rPr lang="en-US" dirty="0">
                <a:solidFill>
                  <a:schemeClr val="bg1">
                    <a:alpha val="99000"/>
                  </a:schemeClr>
                </a:solidFill>
                <a:latin typeface="Segoe UI Light" pitchFamily="34" charset="0"/>
              </a:rPr>
              <a:t>Queue Polling Worker</a:t>
            </a:r>
          </a:p>
          <a:p>
            <a:pPr marL="0" lvl="1"/>
            <a:r>
              <a:rPr lang="en-US" sz="2000" dirty="0">
                <a:solidFill>
                  <a:schemeClr val="accent6">
                    <a:lumMod val="20000"/>
                    <a:lumOff val="80000"/>
                    <a:alpha val="99000"/>
                  </a:schemeClr>
                </a:solidFill>
              </a:rPr>
              <a:t>Poll and Pop Messages within while(true) loop</a:t>
            </a:r>
          </a:p>
          <a:p>
            <a:pPr marL="0" lvl="1"/>
            <a:r>
              <a:rPr lang="en-US" sz="2000" dirty="0">
                <a:solidFill>
                  <a:schemeClr val="accent6">
                    <a:lumMod val="20000"/>
                    <a:lumOff val="80000"/>
                    <a:alpha val="99000"/>
                  </a:schemeClr>
                </a:solidFill>
              </a:rPr>
              <a:t>E.g. Map/Reduce pattern, background image processing</a:t>
            </a:r>
          </a:p>
          <a:p>
            <a:r>
              <a:rPr lang="en-US" dirty="0">
                <a:solidFill>
                  <a:schemeClr val="bg1">
                    <a:alpha val="99000"/>
                  </a:schemeClr>
                </a:solidFill>
                <a:latin typeface="Segoe UI Light" pitchFamily="34" charset="0"/>
              </a:rPr>
              <a:t>Listening Worker Role</a:t>
            </a:r>
          </a:p>
          <a:p>
            <a:pPr marL="0" lvl="1"/>
            <a:r>
              <a:rPr lang="en-US" sz="2000" dirty="0">
                <a:solidFill>
                  <a:schemeClr val="accent6">
                    <a:lumMod val="20000"/>
                    <a:lumOff val="80000"/>
                    <a:alpha val="99000"/>
                  </a:schemeClr>
                </a:solidFill>
              </a:rPr>
              <a:t>Create TcpListener or WCF Service Host</a:t>
            </a:r>
          </a:p>
          <a:p>
            <a:pPr marL="0" lvl="1"/>
            <a:r>
              <a:rPr lang="en-US" sz="2000" dirty="0">
                <a:solidFill>
                  <a:schemeClr val="accent6">
                    <a:lumMod val="20000"/>
                    <a:lumOff val="80000"/>
                    <a:alpha val="99000"/>
                  </a:schemeClr>
                </a:solidFill>
              </a:rPr>
              <a:t>E.g. Run a .NET SMTP server or WCF Service</a:t>
            </a:r>
          </a:p>
          <a:p>
            <a:r>
              <a:rPr lang="en-US" dirty="0">
                <a:solidFill>
                  <a:schemeClr val="bg1">
                    <a:alpha val="99000"/>
                  </a:schemeClr>
                </a:solidFill>
                <a:latin typeface="Segoe UI Light" pitchFamily="34" charset="0"/>
              </a:rPr>
              <a:t>External Process Worker Role</a:t>
            </a:r>
          </a:p>
          <a:p>
            <a:pPr marL="0" lvl="1"/>
            <a:r>
              <a:rPr lang="en-US" sz="2000" dirty="0">
                <a:solidFill>
                  <a:schemeClr val="accent6">
                    <a:lumMod val="20000"/>
                    <a:lumOff val="80000"/>
                    <a:alpha val="99000"/>
                  </a:schemeClr>
                </a:solidFill>
              </a:rPr>
              <a:t>OnStart or Run method executes Process.Start()</a:t>
            </a:r>
          </a:p>
          <a:p>
            <a:pPr marL="0" lvl="1"/>
            <a:r>
              <a:rPr lang="en-US" sz="2000" dirty="0">
                <a:solidFill>
                  <a:schemeClr val="accent6">
                    <a:lumMod val="20000"/>
                    <a:lumOff val="80000"/>
                    <a:alpha val="99000"/>
                  </a:schemeClr>
                </a:solidFill>
              </a:rPr>
              <a:t>Startup Task installs or executes background/foreground process</a:t>
            </a:r>
          </a:p>
          <a:p>
            <a:pPr marL="0" lvl="1"/>
            <a:r>
              <a:rPr lang="en-US" sz="2000" dirty="0">
                <a:solidFill>
                  <a:schemeClr val="accent6">
                    <a:lumMod val="20000"/>
                    <a:lumOff val="80000"/>
                    <a:alpha val="99000"/>
                  </a:schemeClr>
                </a:solidFill>
              </a:rPr>
              <a:t>Custom Role Entry Point (executable or .Net assembly)</a:t>
            </a:r>
          </a:p>
          <a:p>
            <a:pPr marL="0" lvl="1"/>
            <a:r>
              <a:rPr lang="en-US" sz="2000" dirty="0">
                <a:solidFill>
                  <a:schemeClr val="accent6">
                    <a:lumMod val="20000"/>
                    <a:lumOff val="80000"/>
                    <a:alpha val="99000"/>
                  </a:schemeClr>
                </a:solidFill>
              </a:rPr>
              <a:t>E.g. Run a database server, web server, distributed cache</a:t>
            </a:r>
          </a:p>
        </p:txBody>
      </p:sp>
      <p:grpSp>
        <p:nvGrpSpPr>
          <p:cNvPr id="10" name="Group 9"/>
          <p:cNvGrpSpPr/>
          <p:nvPr/>
        </p:nvGrpSpPr>
        <p:grpSpPr bwMode="black">
          <a:xfrm>
            <a:off x="8307037" y="2503358"/>
            <a:ext cx="2731340" cy="2222065"/>
            <a:chOff x="5184775" y="225425"/>
            <a:chExt cx="1500188" cy="1220788"/>
          </a:xfrm>
          <a:solidFill>
            <a:srgbClr val="FFFFFF"/>
          </a:solidFill>
        </p:grpSpPr>
        <p:sp>
          <p:nvSpPr>
            <p:cNvPr id="1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174075413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618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5" name="Rectangle 4"/>
          <p:cNvSpPr/>
          <p:nvPr/>
        </p:nvSpPr>
        <p:spPr>
          <a:xfrm>
            <a:off x="519114"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ounded Rectangle 5"/>
          <p:cNvSpPr/>
          <p:nvPr/>
        </p:nvSpPr>
        <p:spPr bwMode="auto">
          <a:xfrm>
            <a:off x="758828" y="1895139"/>
            <a:ext cx="5216525" cy="367808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7" name="Rounded Rectangle 6"/>
          <p:cNvSpPr/>
          <p:nvPr/>
        </p:nvSpPr>
        <p:spPr bwMode="auto">
          <a:xfrm>
            <a:off x="6221416" y="1895139"/>
            <a:ext cx="5216525" cy="367808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8" name="TextBox 7"/>
          <p:cNvSpPr txBox="1"/>
          <p:nvPr/>
        </p:nvSpPr>
        <p:spPr>
          <a:xfrm>
            <a:off x="6387398" y="2368297"/>
            <a:ext cx="4586990" cy="2508379"/>
          </a:xfrm>
          <a:prstGeom prst="rect">
            <a:avLst/>
          </a:prstGeom>
          <a:noFill/>
        </p:spPr>
        <p:txBody>
          <a:bodyPr wrap="square" lIns="0" tIns="0" rIns="0" bIns="0" rtlCol="0">
            <a:spAutoFit/>
          </a:bodyPr>
          <a:lstStyle/>
          <a:p>
            <a:pPr>
              <a:lnSpc>
                <a:spcPts val="3800"/>
              </a:lnSpc>
            </a:pPr>
            <a:r>
              <a:rPr lang="en-US" sz="3600" dirty="0">
                <a:solidFill>
                  <a:schemeClr val="bg1">
                    <a:alpha val="99000"/>
                  </a:schemeClr>
                </a:solidFill>
                <a:latin typeface="Segoe UI Light" pitchFamily="34" charset="0"/>
              </a:rPr>
              <a:t>At runtime each Role will execute on one or more instances </a:t>
            </a:r>
          </a:p>
          <a:p>
            <a:pPr marL="0" lvl="1"/>
            <a:endParaRPr lang="en-US" sz="800" dirty="0">
              <a:solidFill>
                <a:schemeClr val="tx2">
                  <a:alpha val="99000"/>
                </a:schemeClr>
              </a:solidFill>
            </a:endParaRPr>
          </a:p>
          <a:p>
            <a:pPr marL="0" lvl="1"/>
            <a:r>
              <a:rPr lang="en-US" sz="2000" dirty="0">
                <a:solidFill>
                  <a:schemeClr val="bg1">
                    <a:alpha val="99000"/>
                  </a:schemeClr>
                </a:solidFill>
              </a:rPr>
              <a:t>A role instance is a set of code, configuration, and local data, deployed in a dedicated VM</a:t>
            </a:r>
          </a:p>
        </p:txBody>
      </p:sp>
      <p:sp>
        <p:nvSpPr>
          <p:cNvPr id="9" name="TextBox 8"/>
          <p:cNvSpPr txBox="1"/>
          <p:nvPr/>
        </p:nvSpPr>
        <p:spPr>
          <a:xfrm>
            <a:off x="892780" y="2368297"/>
            <a:ext cx="4947663" cy="2636619"/>
          </a:xfrm>
          <a:prstGeom prst="rect">
            <a:avLst/>
          </a:prstGeom>
          <a:noFill/>
        </p:spPr>
        <p:txBody>
          <a:bodyPr wrap="square" lIns="0" tIns="0" rIns="0" bIns="0" rtlCol="0">
            <a:spAutoFit/>
          </a:bodyPr>
          <a:lstStyle/>
          <a:p>
            <a:pPr>
              <a:lnSpc>
                <a:spcPts val="3800"/>
              </a:lnSpc>
            </a:pPr>
            <a:r>
              <a:rPr lang="en-US" sz="3600" dirty="0">
                <a:solidFill>
                  <a:schemeClr val="bg1">
                    <a:alpha val="99000"/>
                  </a:schemeClr>
                </a:solidFill>
                <a:latin typeface="Segoe UI Light" pitchFamily="34" charset="0"/>
              </a:rPr>
              <a:t>Roles are defined in a Hosted Service</a:t>
            </a:r>
          </a:p>
          <a:p>
            <a:pPr marL="0" lvl="1"/>
            <a:endParaRPr lang="en-US" sz="800" dirty="0">
              <a:solidFill>
                <a:schemeClr val="tx2">
                  <a:alpha val="99000"/>
                </a:schemeClr>
              </a:solidFill>
            </a:endParaRPr>
          </a:p>
          <a:p>
            <a:pPr marL="0" lvl="1"/>
            <a:r>
              <a:rPr lang="en-US" sz="2000" b="1" dirty="0">
                <a:solidFill>
                  <a:schemeClr val="bg1">
                    <a:alpha val="99000"/>
                  </a:schemeClr>
                </a:solidFill>
              </a:rPr>
              <a:t>A role definition specifies:</a:t>
            </a:r>
          </a:p>
          <a:p>
            <a:pPr marL="0" lvl="1"/>
            <a:r>
              <a:rPr lang="en-US" sz="2000" dirty="0">
                <a:solidFill>
                  <a:schemeClr val="bg1">
                    <a:alpha val="99000"/>
                  </a:schemeClr>
                </a:solidFill>
              </a:rPr>
              <a:t>VM size</a:t>
            </a:r>
          </a:p>
          <a:p>
            <a:pPr marL="0" lvl="1"/>
            <a:r>
              <a:rPr lang="en-US" sz="2000" dirty="0">
                <a:solidFill>
                  <a:schemeClr val="bg1">
                    <a:alpha val="99000"/>
                  </a:schemeClr>
                </a:solidFill>
              </a:rPr>
              <a:t>Communication Endpoints</a:t>
            </a:r>
          </a:p>
          <a:p>
            <a:pPr marL="0" lvl="1"/>
            <a:r>
              <a:rPr lang="en-US" sz="2000" dirty="0">
                <a:solidFill>
                  <a:schemeClr val="bg1">
                    <a:alpha val="99000"/>
                  </a:schemeClr>
                </a:solidFill>
              </a:rPr>
              <a:t>Local storage resources</a:t>
            </a:r>
          </a:p>
          <a:p>
            <a:pPr marL="0" lvl="1"/>
            <a:r>
              <a:rPr lang="en-US" sz="2000" dirty="0">
                <a:solidFill>
                  <a:schemeClr val="bg1">
                    <a:alpha val="99000"/>
                  </a:schemeClr>
                </a:solidFill>
              </a:rPr>
              <a:t>etc.</a:t>
            </a:r>
          </a:p>
        </p:txBody>
      </p:sp>
      <p:sp>
        <p:nvSpPr>
          <p:cNvPr id="3" name="Title 2"/>
          <p:cNvSpPr>
            <a:spLocks noGrp="1"/>
          </p:cNvSpPr>
          <p:nvPr>
            <p:ph type="title"/>
          </p:nvPr>
        </p:nvSpPr>
        <p:spPr/>
        <p:txBody>
          <a:bodyPr>
            <a:normAutofit fontScale="90000"/>
          </a:bodyPr>
          <a:lstStyle/>
          <a:p>
            <a:r>
              <a:rPr lang="en-US" altLang="zh-CN" dirty="0" smtClean="0">
                <a:solidFill>
                  <a:schemeClr val="bg1"/>
                </a:solidFill>
              </a:rPr>
              <a:t>Roles and Instances</a:t>
            </a:r>
            <a:endParaRPr lang="en-US" dirty="0">
              <a:solidFill>
                <a:schemeClr val="bg1"/>
              </a:solidFill>
            </a:endParaRPr>
          </a:p>
        </p:txBody>
      </p:sp>
    </p:spTree>
    <p:extLst>
      <p:ext uri="{BB962C8B-B14F-4D97-AF65-F5344CB8AC3E}">
        <p14:creationId xmlns:p14="http://schemas.microsoft.com/office/powerpoint/2010/main" val="278735954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Cloud </a:t>
            </a:r>
            <a:r>
              <a:rPr lang="en-US" altLang="zh-CN" dirty="0" smtClean="0"/>
              <a:t>Service</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A Hello World Cloud Service</a:t>
            </a:r>
            <a:endParaRPr lang="en-US" sz="4400" dirty="0">
              <a:latin typeface="+mj-lt"/>
            </a:endParaRPr>
          </a:p>
        </p:txBody>
      </p:sp>
    </p:spTree>
    <p:extLst>
      <p:ext uri="{BB962C8B-B14F-4D97-AF65-F5344CB8AC3E}">
        <p14:creationId xmlns:p14="http://schemas.microsoft.com/office/powerpoint/2010/main" val="180121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sz="13800" dirty="0" smtClean="0">
                <a:solidFill>
                  <a:schemeClr val="bg1"/>
                </a:solidFill>
              </a:rPr>
              <a:t>Mobile</a:t>
            </a:r>
            <a:br>
              <a:rPr lang="en-US" altLang="zh-CN" sz="13800" dirty="0" smtClean="0">
                <a:solidFill>
                  <a:schemeClr val="bg1"/>
                </a:solidFill>
              </a:rPr>
            </a:br>
            <a:r>
              <a:rPr lang="en-US" altLang="zh-CN" sz="13800" dirty="0" smtClean="0"/>
              <a:t>Services</a:t>
            </a:r>
            <a:endParaRPr lang="en-US" sz="13800" dirty="0">
              <a:solidFill>
                <a:schemeClr val="bg1"/>
              </a:solidFill>
            </a:endParaRPr>
          </a:p>
        </p:txBody>
      </p:sp>
    </p:spTree>
    <p:extLst>
      <p:ext uri="{BB962C8B-B14F-4D97-AF65-F5344CB8AC3E}">
        <p14:creationId xmlns:p14="http://schemas.microsoft.com/office/powerpoint/2010/main" val="2914871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Mobile Services?</a:t>
            </a:r>
            <a:endParaRPr lang="en-US" dirty="0"/>
          </a:p>
        </p:txBody>
      </p:sp>
      <p:sp>
        <p:nvSpPr>
          <p:cNvPr id="4" name="Slide Number Placeholder 3"/>
          <p:cNvSpPr>
            <a:spLocks noGrp="1"/>
          </p:cNvSpPr>
          <p:nvPr>
            <p:ph type="sldNum" sz="quarter" idx="12"/>
          </p:nvPr>
        </p:nvSpPr>
        <p:spPr>
          <a:xfrm>
            <a:off x="8897420" y="6117322"/>
            <a:ext cx="2743200" cy="365125"/>
          </a:xfrm>
        </p:spPr>
        <p:txBody>
          <a:bodyPr/>
          <a:lstStyle/>
          <a:p>
            <a:fld id="{0A164282-434E-41D4-9582-783D542A7B68}" type="slidenum">
              <a:rPr lang="en-US" smtClean="0"/>
              <a:pPr/>
              <a:t>17</a:t>
            </a:fld>
            <a:endParaRPr lang="en-US"/>
          </a:p>
        </p:txBody>
      </p:sp>
      <p:pic>
        <p:nvPicPr>
          <p:cNvPr id="8" name="Picture 7" descr="mobile services (featur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0317" y="2599241"/>
            <a:ext cx="2871528" cy="2871528"/>
          </a:xfrm>
          <a:prstGeom prst="rect">
            <a:avLst/>
          </a:prstGeom>
        </p:spPr>
      </p:pic>
      <p:pic>
        <p:nvPicPr>
          <p:cNvPr id="9" name="Picture 8" descr="Access Control.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8723" y="2226796"/>
            <a:ext cx="780288" cy="780288"/>
          </a:xfrm>
          <a:prstGeom prst="rect">
            <a:avLst/>
          </a:prstGeom>
        </p:spPr>
      </p:pic>
      <p:pic>
        <p:nvPicPr>
          <p:cNvPr id="12" name="Picture 11" descr="cloud servic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37856" y="3183269"/>
            <a:ext cx="780288" cy="780288"/>
          </a:xfrm>
          <a:prstGeom prst="rect">
            <a:avLst/>
          </a:prstGeom>
        </p:spPr>
      </p:pic>
      <p:pic>
        <p:nvPicPr>
          <p:cNvPr id="15" name="Picture 14"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10932" y="3634778"/>
            <a:ext cx="780288" cy="780288"/>
          </a:xfrm>
          <a:prstGeom prst="rect">
            <a:avLst/>
          </a:prstGeom>
        </p:spPr>
      </p:pic>
      <p:pic>
        <p:nvPicPr>
          <p:cNvPr id="16" name="Picture 15" descr="Notification Hub.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37857" y="4077790"/>
            <a:ext cx="780288" cy="780288"/>
          </a:xfrm>
          <a:prstGeom prst="rect">
            <a:avLst/>
          </a:prstGeom>
        </p:spPr>
      </p:pic>
      <p:pic>
        <p:nvPicPr>
          <p:cNvPr id="17" name="Picture 16" descr="Scheduler.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37856" y="5191481"/>
            <a:ext cx="780288" cy="780288"/>
          </a:xfrm>
          <a:prstGeom prst="rect">
            <a:avLst/>
          </a:prstGeom>
        </p:spPr>
      </p:pic>
      <p:pic>
        <p:nvPicPr>
          <p:cNvPr id="19" name="Picture 18" descr="SQL Database (Windows Azure).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37855" y="1290163"/>
            <a:ext cx="780288" cy="780288"/>
          </a:xfrm>
          <a:prstGeom prst="rect">
            <a:avLst/>
          </a:prstGeom>
        </p:spPr>
      </p:pic>
      <p:pic>
        <p:nvPicPr>
          <p:cNvPr id="22" name="Picture 21"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07024" y="2634409"/>
            <a:ext cx="780288" cy="780288"/>
          </a:xfrm>
          <a:prstGeom prst="rect">
            <a:avLst/>
          </a:prstGeom>
        </p:spPr>
      </p:pic>
      <p:pic>
        <p:nvPicPr>
          <p:cNvPr id="23" name="Picture 22"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07024" y="4646870"/>
            <a:ext cx="780288" cy="780288"/>
          </a:xfrm>
          <a:prstGeom prst="rect">
            <a:avLst/>
          </a:prstGeom>
        </p:spPr>
      </p:pic>
      <p:sp>
        <p:nvSpPr>
          <p:cNvPr id="24" name="Left-Right Arrow 23"/>
          <p:cNvSpPr/>
          <p:nvPr/>
        </p:nvSpPr>
        <p:spPr>
          <a:xfrm>
            <a:off x="1445846" y="3634154"/>
            <a:ext cx="3614616" cy="801077"/>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8930051" y="1388962"/>
            <a:ext cx="3056061" cy="584776"/>
          </a:xfrm>
          <a:prstGeom prst="rect">
            <a:avLst/>
          </a:prstGeom>
          <a:noFill/>
        </p:spPr>
        <p:txBody>
          <a:bodyPr wrap="square" rtlCol="0">
            <a:spAutoFit/>
          </a:bodyPr>
          <a:lstStyle/>
          <a:p>
            <a:r>
              <a:rPr lang="en-US" sz="3200" dirty="0" smtClean="0"/>
              <a:t>Storage</a:t>
            </a:r>
            <a:endParaRPr lang="en-US" sz="4000" dirty="0"/>
          </a:p>
        </p:txBody>
      </p:sp>
      <p:sp>
        <p:nvSpPr>
          <p:cNvPr id="25" name="TextBox 24"/>
          <p:cNvSpPr txBox="1"/>
          <p:nvPr/>
        </p:nvSpPr>
        <p:spPr>
          <a:xfrm>
            <a:off x="8923694" y="2335057"/>
            <a:ext cx="3056061" cy="584776"/>
          </a:xfrm>
          <a:prstGeom prst="rect">
            <a:avLst/>
          </a:prstGeom>
          <a:noFill/>
        </p:spPr>
        <p:txBody>
          <a:bodyPr wrap="square" rtlCol="0">
            <a:spAutoFit/>
          </a:bodyPr>
          <a:lstStyle/>
          <a:p>
            <a:r>
              <a:rPr lang="en-US" sz="3200" dirty="0" smtClean="0"/>
              <a:t>Authentication</a:t>
            </a:r>
            <a:endParaRPr lang="en-US" sz="3200" dirty="0"/>
          </a:p>
        </p:txBody>
      </p:sp>
      <p:sp>
        <p:nvSpPr>
          <p:cNvPr id="27" name="TextBox 26"/>
          <p:cNvSpPr txBox="1"/>
          <p:nvPr/>
        </p:nvSpPr>
        <p:spPr>
          <a:xfrm>
            <a:off x="8937493" y="3201781"/>
            <a:ext cx="3056061" cy="584776"/>
          </a:xfrm>
          <a:prstGeom prst="rect">
            <a:avLst/>
          </a:prstGeom>
          <a:noFill/>
        </p:spPr>
        <p:txBody>
          <a:bodyPr wrap="square" rtlCol="0">
            <a:spAutoFit/>
          </a:bodyPr>
          <a:lstStyle/>
          <a:p>
            <a:r>
              <a:rPr lang="en-US" sz="3200" dirty="0" smtClean="0"/>
              <a:t>Logic</a:t>
            </a:r>
            <a:endParaRPr lang="en-US" sz="3200" dirty="0"/>
          </a:p>
        </p:txBody>
      </p:sp>
      <p:sp>
        <p:nvSpPr>
          <p:cNvPr id="28" name="TextBox 27"/>
          <p:cNvSpPr txBox="1"/>
          <p:nvPr/>
        </p:nvSpPr>
        <p:spPr>
          <a:xfrm>
            <a:off x="8937182" y="4174058"/>
            <a:ext cx="3056061" cy="584776"/>
          </a:xfrm>
          <a:prstGeom prst="rect">
            <a:avLst/>
          </a:prstGeom>
          <a:noFill/>
        </p:spPr>
        <p:txBody>
          <a:bodyPr wrap="square" rtlCol="0">
            <a:spAutoFit/>
          </a:bodyPr>
          <a:lstStyle/>
          <a:p>
            <a:r>
              <a:rPr lang="en-US" sz="3200" dirty="0" smtClean="0"/>
              <a:t>Push</a:t>
            </a:r>
            <a:endParaRPr lang="en-US" sz="3200" dirty="0"/>
          </a:p>
        </p:txBody>
      </p:sp>
      <p:sp>
        <p:nvSpPr>
          <p:cNvPr id="29" name="TextBox 28"/>
          <p:cNvSpPr txBox="1"/>
          <p:nvPr/>
        </p:nvSpPr>
        <p:spPr>
          <a:xfrm>
            <a:off x="8937182" y="5285228"/>
            <a:ext cx="3056061" cy="584776"/>
          </a:xfrm>
          <a:prstGeom prst="rect">
            <a:avLst/>
          </a:prstGeom>
          <a:noFill/>
        </p:spPr>
        <p:txBody>
          <a:bodyPr wrap="square" rtlCol="0">
            <a:spAutoFit/>
          </a:bodyPr>
          <a:lstStyle/>
          <a:p>
            <a:r>
              <a:rPr lang="en-US" sz="3200" dirty="0" smtClean="0"/>
              <a:t>Scheduler</a:t>
            </a:r>
            <a:endParaRPr lang="en-US" sz="3200" dirty="0"/>
          </a:p>
        </p:txBody>
      </p:sp>
    </p:spTree>
    <p:extLst>
      <p:ext uri="{BB962C8B-B14F-4D97-AF65-F5344CB8AC3E}">
        <p14:creationId xmlns:p14="http://schemas.microsoft.com/office/powerpoint/2010/main" val="4274240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0.70"/>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blinds(horizontal)">
                                      <p:cBhvr>
                                        <p:cTn id="14" dur="500"/>
                                        <p:tgtEl>
                                          <p:spTgt spid="19"/>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blinds(horizontal)">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blinds(horizontal)">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linds(horizontal)">
                                      <p:cBhvr>
                                        <p:cTn id="38" dur="500"/>
                                        <p:tgtEl>
                                          <p:spTgt spid="16"/>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blinds(horizontal)">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linds(horizontal)">
                                      <p:cBhvr>
                                        <p:cTn id="46" dur="500"/>
                                        <p:tgtEl>
                                          <p:spTgt spid="17"/>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blinds(horizontal)">
                                      <p:cBhvr>
                                        <p:cTn id="4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 grpId="0"/>
      <p:bldP spid="25" grpId="0"/>
      <p:bldP spid="27" grpId="0"/>
      <p:bldP spid="28" grpId="0"/>
      <p:bldP spid="29" grpId="0"/>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Storage</a:t>
            </a:r>
            <a:endParaRPr lang="en-US" dirty="0"/>
          </a:p>
        </p:txBody>
      </p:sp>
      <p:sp>
        <p:nvSpPr>
          <p:cNvPr id="3" name="Content Placeholder 2"/>
          <p:cNvSpPr>
            <a:spLocks noGrp="1"/>
          </p:cNvSpPr>
          <p:nvPr>
            <p:ph idx="1"/>
          </p:nvPr>
        </p:nvSpPr>
        <p:spPr/>
        <p:txBody>
          <a:bodyPr>
            <a:noAutofit/>
          </a:bodyPr>
          <a:lstStyle/>
          <a:p>
            <a:r>
              <a:rPr lang="en-US" sz="2800" dirty="0" smtClean="0"/>
              <a:t>Powered by SQL Database</a:t>
            </a:r>
          </a:p>
          <a:p>
            <a:r>
              <a:rPr lang="en-US" sz="2800" dirty="0" smtClean="0"/>
              <a:t>Supports rich querying capabilities</a:t>
            </a:r>
          </a:p>
          <a:p>
            <a:r>
              <a:rPr lang="en-US" sz="2800" dirty="0" smtClean="0"/>
              <a:t>Dynamic Schematization</a:t>
            </a:r>
          </a:p>
          <a:p>
            <a:r>
              <a:rPr lang="en-US" sz="2800" dirty="0" smtClean="0"/>
              <a:t>Data management in:</a:t>
            </a:r>
          </a:p>
          <a:p>
            <a:pPr lvl="1"/>
            <a:r>
              <a:rPr lang="en-US" sz="2400" dirty="0" smtClean="0"/>
              <a:t>Azure Portal</a:t>
            </a:r>
          </a:p>
          <a:p>
            <a:pPr lvl="1"/>
            <a:r>
              <a:rPr lang="en-US" sz="2400" dirty="0" smtClean="0"/>
              <a:t>SQL Portal (Silverlight)</a:t>
            </a:r>
          </a:p>
          <a:p>
            <a:pPr lvl="1"/>
            <a:r>
              <a:rPr lang="en-US" sz="2400" dirty="0" smtClean="0"/>
              <a:t>SQL Management Studio</a:t>
            </a:r>
          </a:p>
          <a:p>
            <a:pPr lvl="1"/>
            <a:r>
              <a:rPr lang="en-US" sz="2400" dirty="0" smtClean="0"/>
              <a:t>REST API</a:t>
            </a:r>
          </a:p>
          <a:p>
            <a:pPr lvl="1"/>
            <a:r>
              <a:rPr lang="en-US" sz="2400" dirty="0" smtClean="0"/>
              <a:t>Azure CLI Tools</a:t>
            </a:r>
          </a:p>
          <a:p>
            <a:pPr lvl="1"/>
            <a:r>
              <a:rPr lang="en-US" sz="2400" dirty="0" smtClean="0"/>
              <a:t>SQL CLI</a:t>
            </a:r>
            <a:endParaRPr lang="en-US" sz="24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18</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4027069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REST API</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19</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548953238"/>
              </p:ext>
            </p:extLst>
          </p:nvPr>
        </p:nvGraphicFramePr>
        <p:xfrm>
          <a:off x="604045" y="2460446"/>
          <a:ext cx="11064555" cy="3598340"/>
        </p:xfrm>
        <a:graphic>
          <a:graphicData uri="http://schemas.openxmlformats.org/drawingml/2006/table">
            <a:tbl>
              <a:tblPr firstRow="1" bandRow="1">
                <a:tableStyleId>{5C22544A-7EE6-4342-B048-85BDC9FD1C3A}</a:tableStyleId>
              </a:tblPr>
              <a:tblGrid>
                <a:gridCol w="3688185">
                  <a:extLst>
                    <a:ext uri="{9D8B030D-6E8A-4147-A177-3AD203B41FA5}">
                      <a16:colId xmlns:a16="http://schemas.microsoft.com/office/drawing/2014/main" val="20000"/>
                    </a:ext>
                  </a:extLst>
                </a:gridCol>
                <a:gridCol w="3688185">
                  <a:extLst>
                    <a:ext uri="{9D8B030D-6E8A-4147-A177-3AD203B41FA5}">
                      <a16:colId xmlns:a16="http://schemas.microsoft.com/office/drawing/2014/main" val="20001"/>
                    </a:ext>
                  </a:extLst>
                </a:gridCol>
                <a:gridCol w="3688185">
                  <a:extLst>
                    <a:ext uri="{9D8B030D-6E8A-4147-A177-3AD203B41FA5}">
                      <a16:colId xmlns:a16="http://schemas.microsoft.com/office/drawing/2014/main" val="20002"/>
                    </a:ext>
                  </a:extLst>
                </a:gridCol>
              </a:tblGrid>
              <a:tr h="546166">
                <a:tc>
                  <a:txBody>
                    <a:bodyPr/>
                    <a:lstStyle/>
                    <a:p>
                      <a:r>
                        <a:rPr lang="en-US" sz="2000" b="1" dirty="0" smtClean="0">
                          <a:solidFill>
                            <a:schemeClr val="bg1"/>
                          </a:solidFill>
                        </a:rPr>
                        <a:t>Action</a:t>
                      </a:r>
                      <a:endParaRPr lang="en-US" sz="2000" b="1"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b="1" dirty="0" smtClean="0">
                          <a:solidFill>
                            <a:schemeClr val="bg1"/>
                          </a:solidFill>
                        </a:rPr>
                        <a:t>HTTP Method</a:t>
                      </a:r>
                      <a:endParaRPr lang="en-US" sz="2000" b="1"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b="1" dirty="0" smtClean="0">
                          <a:solidFill>
                            <a:schemeClr val="bg1"/>
                          </a:solidFill>
                        </a:rPr>
                        <a:t>URL Suffix</a:t>
                      </a:r>
                      <a:endParaRPr lang="en-US" sz="2000" b="1"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33220">
                <a:tc>
                  <a:txBody>
                    <a:bodyPr/>
                    <a:lstStyle/>
                    <a:p>
                      <a:r>
                        <a:rPr lang="en-US" sz="1600" b="1" dirty="0" smtClean="0">
                          <a:solidFill>
                            <a:srgbClr val="3C454F"/>
                          </a:solidFill>
                        </a:rPr>
                        <a:t>Create</a:t>
                      </a:r>
                      <a:endParaRPr lang="en-US" sz="1600" b="1"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3C454F"/>
                          </a:solidFill>
                        </a:rPr>
                        <a:t>POST</a:t>
                      </a:r>
                    </a:p>
                    <a:p>
                      <a:endParaRPr lang="en-US" sz="1600" b="1"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3C454F"/>
                          </a:solidFill>
                        </a:rPr>
                        <a:t>/</a:t>
                      </a:r>
                      <a:r>
                        <a:rPr lang="en-US" sz="1600" b="1" dirty="0" err="1" smtClean="0">
                          <a:solidFill>
                            <a:srgbClr val="3C454F"/>
                          </a:solidFill>
                        </a:rPr>
                        <a:t>TodoItem</a:t>
                      </a:r>
                      <a:endParaRPr lang="en-US" sz="1600" b="1" dirty="0" smtClean="0">
                        <a:solidFill>
                          <a:srgbClr val="3C454F"/>
                        </a:solidFill>
                      </a:endParaRPr>
                    </a:p>
                    <a:p>
                      <a:endParaRPr lang="en-US" sz="1600" b="1"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332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3C454F"/>
                          </a:solidFill>
                        </a:rPr>
                        <a:t>Read</a:t>
                      </a:r>
                    </a:p>
                    <a:p>
                      <a:endParaRPr lang="en-US" sz="16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3C454F"/>
                          </a:solidFill>
                        </a:rPr>
                        <a:t>GET</a:t>
                      </a:r>
                    </a:p>
                    <a:p>
                      <a:endParaRPr lang="en-US" sz="16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3C454F"/>
                          </a:solidFill>
                        </a:rPr>
                        <a:t>/</a:t>
                      </a:r>
                      <a:r>
                        <a:rPr lang="en-US" sz="1600" b="1" dirty="0" err="1" smtClean="0">
                          <a:solidFill>
                            <a:srgbClr val="3C454F"/>
                          </a:solidFill>
                        </a:rPr>
                        <a:t>TodoItem?filter</a:t>
                      </a:r>
                      <a:r>
                        <a:rPr lang="en-US" sz="1600" b="1" dirty="0" smtClean="0">
                          <a:solidFill>
                            <a:srgbClr val="3C454F"/>
                          </a:solidFill>
                        </a:rPr>
                        <a:t>=id%3D42</a:t>
                      </a:r>
                    </a:p>
                    <a:p>
                      <a:endParaRPr lang="en-US" sz="16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332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3C454F"/>
                          </a:solidFill>
                        </a:rPr>
                        <a:t>Update</a:t>
                      </a:r>
                    </a:p>
                    <a:p>
                      <a:endParaRPr lang="en-US" sz="16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3C454F"/>
                          </a:solidFill>
                        </a:rPr>
                        <a:t>PATCH</a:t>
                      </a:r>
                    </a:p>
                    <a:p>
                      <a:endParaRPr lang="en-US" sz="16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3C454F"/>
                          </a:solidFill>
                        </a:rPr>
                        <a:t>/</a:t>
                      </a:r>
                      <a:r>
                        <a:rPr lang="en-US" sz="1600" b="1" dirty="0" err="1" smtClean="0">
                          <a:solidFill>
                            <a:srgbClr val="3C454F"/>
                          </a:solidFill>
                        </a:rPr>
                        <a:t>TodoItem</a:t>
                      </a:r>
                      <a:r>
                        <a:rPr lang="en-US" sz="1600" b="1" dirty="0" smtClean="0">
                          <a:solidFill>
                            <a:srgbClr val="3C454F"/>
                          </a:solidFill>
                        </a:rPr>
                        <a:t>/id</a:t>
                      </a:r>
                    </a:p>
                    <a:p>
                      <a:endParaRPr lang="en-US" sz="16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733220">
                <a:tc>
                  <a:txBody>
                    <a:bodyPr/>
                    <a:lstStyle/>
                    <a:p>
                      <a:r>
                        <a:rPr lang="en-US" sz="1600" b="1" dirty="0" smtClean="0">
                          <a:solidFill>
                            <a:srgbClr val="3C454F"/>
                          </a:solidFill>
                        </a:rPr>
                        <a:t>Delete</a:t>
                      </a:r>
                      <a:endParaRPr lang="en-US" sz="16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b="1" dirty="0" smtClean="0">
                          <a:solidFill>
                            <a:srgbClr val="3C454F"/>
                          </a:solidFill>
                        </a:rPr>
                        <a:t>DELETE</a:t>
                      </a:r>
                      <a:endParaRPr lang="en-US" sz="16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b="1" dirty="0" smtClean="0">
                          <a:solidFill>
                            <a:srgbClr val="3C454F"/>
                          </a:solidFill>
                        </a:rPr>
                        <a:t>/</a:t>
                      </a:r>
                      <a:r>
                        <a:rPr lang="en-US" sz="1600" b="1" dirty="0" err="1" smtClean="0">
                          <a:solidFill>
                            <a:srgbClr val="3C454F"/>
                          </a:solidFill>
                        </a:rPr>
                        <a:t>TodoItem</a:t>
                      </a:r>
                      <a:r>
                        <a:rPr lang="en-US" sz="1600" b="1" dirty="0" smtClean="0">
                          <a:solidFill>
                            <a:srgbClr val="3C454F"/>
                          </a:solidFill>
                        </a:rPr>
                        <a:t>/id</a:t>
                      </a:r>
                      <a:endParaRPr lang="en-US" sz="1600" b="1"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5" name="TextBox 4"/>
          <p:cNvSpPr txBox="1"/>
          <p:nvPr/>
        </p:nvSpPr>
        <p:spPr>
          <a:xfrm>
            <a:off x="555648" y="1508016"/>
            <a:ext cx="11093107" cy="523220"/>
          </a:xfrm>
          <a:prstGeom prst="rect">
            <a:avLst/>
          </a:prstGeom>
          <a:noFill/>
        </p:spPr>
        <p:txBody>
          <a:bodyPr wrap="square" rtlCol="0">
            <a:spAutoFit/>
          </a:bodyPr>
          <a:lstStyle/>
          <a:p>
            <a:r>
              <a:rPr lang="en-US" sz="2800" dirty="0" smtClean="0">
                <a:solidFill>
                  <a:schemeClr val="bg1"/>
                </a:solidFill>
              </a:rPr>
              <a:t>Base Endpoint</a:t>
            </a:r>
            <a:r>
              <a:rPr lang="en-US" sz="2800" b="1" dirty="0" smtClean="0">
                <a:solidFill>
                  <a:schemeClr val="bg1"/>
                </a:solidFill>
              </a:rPr>
              <a:t>:      https://</a:t>
            </a:r>
            <a:r>
              <a:rPr lang="en-US" sz="2800" b="1" dirty="0" err="1" smtClean="0">
                <a:solidFill>
                  <a:schemeClr val="bg1"/>
                </a:solidFill>
              </a:rPr>
              <a:t>MobileService.azure-mobile.net</a:t>
            </a:r>
            <a:r>
              <a:rPr lang="en-US" sz="2800" b="1" dirty="0" smtClean="0">
                <a:solidFill>
                  <a:schemeClr val="bg1"/>
                </a:solidFill>
              </a:rPr>
              <a:t>/tables/*</a:t>
            </a:r>
            <a:endParaRPr lang="en-US" sz="2800" b="1" dirty="0">
              <a:solidFill>
                <a:schemeClr val="bg1"/>
              </a:solidFill>
            </a:endParaRPr>
          </a:p>
        </p:txBody>
      </p:sp>
    </p:spTree>
    <p:extLst>
      <p:ext uri="{BB962C8B-B14F-4D97-AF65-F5344CB8AC3E}">
        <p14:creationId xmlns:p14="http://schemas.microsoft.com/office/powerpoint/2010/main" val="2070647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Agenda</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Your services and Azure</a:t>
            </a:r>
            <a:endParaRPr lang="en-US" sz="4000"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Design for Cloud</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Cloud Services</a:t>
            </a:r>
            <a:endParaRPr lang="en-US" sz="4000" dirty="0" smtClean="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252351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Side Table Scripts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20</a:t>
            </a:fld>
            <a:endParaRPr lang="en-US"/>
          </a:p>
        </p:txBody>
      </p:sp>
      <p:sp>
        <p:nvSpPr>
          <p:cNvPr id="5" name="Rectangle 4"/>
          <p:cNvSpPr/>
          <p:nvPr/>
        </p:nvSpPr>
        <p:spPr>
          <a:xfrm>
            <a:off x="898758" y="1426308"/>
            <a:ext cx="4493846" cy="13872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smtClean="0"/>
              <a:t>Node.js</a:t>
            </a:r>
            <a:r>
              <a:rPr lang="en-US" sz="3200" dirty="0" smtClean="0"/>
              <a:t> scripts</a:t>
            </a:r>
            <a:endParaRPr lang="en-US" sz="3200" dirty="0"/>
          </a:p>
        </p:txBody>
      </p:sp>
      <p:sp>
        <p:nvSpPr>
          <p:cNvPr id="6" name="Rectangle 5"/>
          <p:cNvSpPr/>
          <p:nvPr/>
        </p:nvSpPr>
        <p:spPr>
          <a:xfrm>
            <a:off x="894851" y="4868986"/>
            <a:ext cx="4493846" cy="138723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Intercept CRUD requests to tables</a:t>
            </a:r>
            <a:endParaRPr lang="en-US" sz="3200" dirty="0"/>
          </a:p>
        </p:txBody>
      </p:sp>
      <p:sp>
        <p:nvSpPr>
          <p:cNvPr id="7" name="Rectangle 6"/>
          <p:cNvSpPr/>
          <p:nvPr/>
        </p:nvSpPr>
        <p:spPr>
          <a:xfrm>
            <a:off x="894851" y="3259015"/>
            <a:ext cx="4493846" cy="1387230"/>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Passes through to SQL by default</a:t>
            </a:r>
            <a:endParaRPr lang="en-US" sz="3200" dirty="0"/>
          </a:p>
        </p:txBody>
      </p:sp>
      <p:sp>
        <p:nvSpPr>
          <p:cNvPr id="8" name="Rectangle 7"/>
          <p:cNvSpPr/>
          <p:nvPr/>
        </p:nvSpPr>
        <p:spPr>
          <a:xfrm>
            <a:off x="6650497" y="4868986"/>
            <a:ext cx="4493846" cy="1387230"/>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Fully customizable</a:t>
            </a:r>
            <a:endParaRPr lang="en-US" sz="3200" dirty="0"/>
          </a:p>
        </p:txBody>
      </p:sp>
      <p:sp>
        <p:nvSpPr>
          <p:cNvPr id="9" name="Rectangle 8"/>
          <p:cNvSpPr/>
          <p:nvPr/>
        </p:nvSpPr>
        <p:spPr>
          <a:xfrm>
            <a:off x="6650497" y="1450664"/>
            <a:ext cx="4493846" cy="1387230"/>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.NET Web API</a:t>
            </a:r>
          </a:p>
          <a:p>
            <a:pPr algn="ctr"/>
            <a:r>
              <a:rPr lang="en-US" sz="3200" dirty="0" smtClean="0"/>
              <a:t>backend in </a:t>
            </a:r>
          </a:p>
          <a:p>
            <a:pPr algn="ctr"/>
            <a:r>
              <a:rPr lang="en-US" sz="3200" dirty="0" smtClean="0"/>
              <a:t>Visual Studio</a:t>
            </a:r>
            <a:endParaRPr lang="en-US" sz="3200" dirty="0"/>
          </a:p>
        </p:txBody>
      </p:sp>
      <p:sp>
        <p:nvSpPr>
          <p:cNvPr id="10" name="Rectangle 9"/>
          <p:cNvSpPr/>
          <p:nvPr/>
        </p:nvSpPr>
        <p:spPr>
          <a:xfrm>
            <a:off x="6650497" y="3259015"/>
            <a:ext cx="4493846" cy="138723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smtClean="0">
                <a:solidFill>
                  <a:schemeClr val="tx2"/>
                </a:solidFill>
              </a:rPr>
              <a:t>MongoDB</a:t>
            </a:r>
            <a:r>
              <a:rPr lang="en-US" sz="3200" dirty="0" smtClean="0">
                <a:solidFill>
                  <a:schemeClr val="tx2"/>
                </a:solidFill>
              </a:rPr>
              <a:t>, Table Storage, SQL out of the box</a:t>
            </a:r>
            <a:endParaRPr lang="en-US" sz="3200" dirty="0">
              <a:solidFill>
                <a:schemeClr val="tx2"/>
              </a:solidFill>
            </a:endParaRPr>
          </a:p>
        </p:txBody>
      </p:sp>
    </p:spTree>
    <p:extLst>
      <p:ext uri="{BB962C8B-B14F-4D97-AF65-F5344CB8AC3E}">
        <p14:creationId xmlns:p14="http://schemas.microsoft.com/office/powerpoint/2010/main" val="3797095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Modules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21</a:t>
            </a:fld>
            <a:endParaRPr lang="en-US"/>
          </a:p>
        </p:txBody>
      </p:sp>
      <p:sp>
        <p:nvSpPr>
          <p:cNvPr id="5" name="Rectangle 4"/>
          <p:cNvSpPr/>
          <p:nvPr/>
        </p:nvSpPr>
        <p:spPr>
          <a:xfrm>
            <a:off x="660618" y="1426308"/>
            <a:ext cx="3347977" cy="13872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request</a:t>
            </a:r>
            <a:endParaRPr lang="en-US" sz="3200" dirty="0"/>
          </a:p>
        </p:txBody>
      </p:sp>
      <p:sp>
        <p:nvSpPr>
          <p:cNvPr id="6" name="Rectangle 5"/>
          <p:cNvSpPr/>
          <p:nvPr/>
        </p:nvSpPr>
        <p:spPr>
          <a:xfrm>
            <a:off x="4336537" y="1422401"/>
            <a:ext cx="3347977" cy="138723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push.*</a:t>
            </a:r>
            <a:endParaRPr lang="en-US" sz="3200" dirty="0"/>
          </a:p>
        </p:txBody>
      </p:sp>
      <p:sp>
        <p:nvSpPr>
          <p:cNvPr id="7" name="Rectangle 6"/>
          <p:cNvSpPr/>
          <p:nvPr/>
        </p:nvSpPr>
        <p:spPr>
          <a:xfrm>
            <a:off x="656711" y="3259015"/>
            <a:ext cx="3347977" cy="1387230"/>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console</a:t>
            </a:r>
            <a:endParaRPr lang="en-US" sz="3200" dirty="0"/>
          </a:p>
        </p:txBody>
      </p:sp>
      <p:sp>
        <p:nvSpPr>
          <p:cNvPr id="8" name="Rectangle 7"/>
          <p:cNvSpPr/>
          <p:nvPr/>
        </p:nvSpPr>
        <p:spPr>
          <a:xfrm>
            <a:off x="4332630" y="3255108"/>
            <a:ext cx="3347977" cy="1387230"/>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smtClean="0"/>
              <a:t>mssql</a:t>
            </a:r>
            <a:endParaRPr lang="en-US" sz="3200" dirty="0"/>
          </a:p>
        </p:txBody>
      </p:sp>
      <p:sp>
        <p:nvSpPr>
          <p:cNvPr id="9" name="Rectangle 8"/>
          <p:cNvSpPr/>
          <p:nvPr/>
        </p:nvSpPr>
        <p:spPr>
          <a:xfrm>
            <a:off x="656710" y="5076093"/>
            <a:ext cx="3347977" cy="1387230"/>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tables</a:t>
            </a:r>
            <a:endParaRPr lang="en-US" sz="3200" dirty="0"/>
          </a:p>
        </p:txBody>
      </p:sp>
      <p:sp>
        <p:nvSpPr>
          <p:cNvPr id="10" name="Rectangle 9"/>
          <p:cNvSpPr/>
          <p:nvPr/>
        </p:nvSpPr>
        <p:spPr>
          <a:xfrm>
            <a:off x="4332629" y="5072186"/>
            <a:ext cx="3347977" cy="138723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azure</a:t>
            </a:r>
            <a:endParaRPr lang="en-US" sz="3200" dirty="0"/>
          </a:p>
        </p:txBody>
      </p:sp>
      <p:sp>
        <p:nvSpPr>
          <p:cNvPr id="11" name="Rectangle 10"/>
          <p:cNvSpPr/>
          <p:nvPr/>
        </p:nvSpPr>
        <p:spPr>
          <a:xfrm>
            <a:off x="8036443" y="1439814"/>
            <a:ext cx="3347977" cy="13872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smtClean="0"/>
              <a:t>sendgrid</a:t>
            </a:r>
            <a:endParaRPr lang="en-US" sz="3200" dirty="0"/>
          </a:p>
        </p:txBody>
      </p:sp>
      <p:sp>
        <p:nvSpPr>
          <p:cNvPr id="12" name="Rectangle 11"/>
          <p:cNvSpPr/>
          <p:nvPr/>
        </p:nvSpPr>
        <p:spPr>
          <a:xfrm>
            <a:off x="8032536" y="3272521"/>
            <a:ext cx="3347977" cy="1387230"/>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pusher</a:t>
            </a:r>
            <a:endParaRPr lang="en-US" sz="3200" dirty="0"/>
          </a:p>
        </p:txBody>
      </p:sp>
      <p:sp>
        <p:nvSpPr>
          <p:cNvPr id="13" name="Rectangle 12"/>
          <p:cNvSpPr/>
          <p:nvPr/>
        </p:nvSpPr>
        <p:spPr>
          <a:xfrm>
            <a:off x="8032535" y="5089599"/>
            <a:ext cx="3347977" cy="1387230"/>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smtClean="0"/>
              <a:t>twilio</a:t>
            </a:r>
            <a:endParaRPr lang="en-US" sz="3200" dirty="0"/>
          </a:p>
        </p:txBody>
      </p:sp>
    </p:spTree>
    <p:extLst>
      <p:ext uri="{BB962C8B-B14F-4D97-AF65-F5344CB8AC3E}">
        <p14:creationId xmlns:p14="http://schemas.microsoft.com/office/powerpoint/2010/main" val="3876240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500"/>
                                        <p:tgtEl>
                                          <p:spTgt spid="11"/>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up)">
                                      <p:cBhvr>
                                        <p:cTn id="28" dur="500"/>
                                        <p:tgtEl>
                                          <p:spTgt spid="6"/>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up)">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Getting Started</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Your first Mobile Service</a:t>
            </a:r>
            <a:endParaRPr lang="en-US" sz="4400" dirty="0">
              <a:latin typeface="+mj-lt"/>
            </a:endParaRPr>
          </a:p>
        </p:txBody>
      </p:sp>
    </p:spTree>
    <p:extLst>
      <p:ext uri="{BB962C8B-B14F-4D97-AF65-F5344CB8AC3E}">
        <p14:creationId xmlns:p14="http://schemas.microsoft.com/office/powerpoint/2010/main" val="3227546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sz="13800" dirty="0" smtClean="0">
                <a:solidFill>
                  <a:schemeClr val="bg1"/>
                </a:solidFill>
              </a:rPr>
              <a:t>Design for Cloud</a:t>
            </a:r>
            <a:endParaRPr lang="en-US" sz="13800" dirty="0">
              <a:solidFill>
                <a:schemeClr val="bg1"/>
              </a:solidFill>
            </a:endParaRPr>
          </a:p>
        </p:txBody>
      </p:sp>
    </p:spTree>
    <p:extLst>
      <p:ext uri="{BB962C8B-B14F-4D97-AF65-F5344CB8AC3E}">
        <p14:creationId xmlns:p14="http://schemas.microsoft.com/office/powerpoint/2010/main" val="1988179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A different mindset</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Embracing errors</a:t>
            </a:r>
          </a:p>
          <a:p>
            <a:r>
              <a:rPr lang="en-US" sz="4000" dirty="0" smtClean="0">
                <a:solidFill>
                  <a:srgbClr val="92D050"/>
                </a:solidFill>
                <a:latin typeface="+mj-lt"/>
                <a:sym typeface="Wingdings" panose="05000000000000000000" pitchFamily="2" charset="2"/>
              </a:rPr>
              <a:t> </a:t>
            </a:r>
            <a:r>
              <a:rPr lang="en-US" sz="4000" dirty="0">
                <a:solidFill>
                  <a:schemeClr val="bg1"/>
                </a:solidFill>
                <a:latin typeface="+mj-lt"/>
                <a:sym typeface="Wingdings" panose="05000000000000000000" pitchFamily="2" charset="2"/>
              </a:rPr>
              <a:t>D</a:t>
            </a:r>
            <a:r>
              <a:rPr lang="en-US" altLang="zh-CN" sz="4000" dirty="0" smtClean="0">
                <a:solidFill>
                  <a:schemeClr val="bg1"/>
                </a:solidFill>
                <a:latin typeface="+mj-lt"/>
                <a:sym typeface="Wingdings" panose="05000000000000000000" pitchFamily="2" charset="2"/>
              </a:rPr>
              <a:t>esign for availability, reliability, scalability</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Performance</a:t>
            </a:r>
            <a:endParaRPr lang="en-US" sz="4000" dirty="0" smtClean="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2988188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4833326" y="871846"/>
            <a:ext cx="4844074" cy="3015162"/>
          </a:xfrm>
          <a:prstGeom prst="rect">
            <a:avLst/>
          </a:prstGeom>
          <a:solidFill>
            <a:srgbClr val="F15A29"/>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bg1"/>
              </a:solidFill>
            </a:endParaRPr>
          </a:p>
        </p:txBody>
      </p:sp>
      <p:pic>
        <p:nvPicPr>
          <p:cNvPr id="25" name="Picture 24"/>
          <p:cNvPicPr>
            <a:picLocks noChangeAspect="1"/>
          </p:cNvPicPr>
          <p:nvPr/>
        </p:nvPicPr>
        <p:blipFill>
          <a:blip r:embed="rId3">
            <a:biLevel thresh="50000"/>
          </a:blip>
          <a:stretch>
            <a:fillRect/>
          </a:stretch>
        </p:blipFill>
        <p:spPr>
          <a:xfrm>
            <a:off x="8216706" y="2965236"/>
            <a:ext cx="666304" cy="562033"/>
          </a:xfrm>
          <a:prstGeom prst="rect">
            <a:avLst/>
          </a:prstGeom>
        </p:spPr>
      </p:pic>
      <p:grpSp>
        <p:nvGrpSpPr>
          <p:cNvPr id="93" name="Group 92"/>
          <p:cNvGrpSpPr/>
          <p:nvPr/>
        </p:nvGrpSpPr>
        <p:grpSpPr>
          <a:xfrm>
            <a:off x="7407775" y="2672055"/>
            <a:ext cx="808931" cy="574198"/>
            <a:chOff x="7407775" y="2672055"/>
            <a:chExt cx="808931" cy="574198"/>
          </a:xfrm>
        </p:grpSpPr>
        <p:cxnSp>
          <p:nvCxnSpPr>
            <p:cNvPr id="31" name="Straight Connector 30"/>
            <p:cNvCxnSpPr>
              <a:stCxn id="21" idx="3"/>
              <a:endCxn id="24" idx="1"/>
            </p:cNvCxnSpPr>
            <p:nvPr/>
          </p:nvCxnSpPr>
          <p:spPr>
            <a:xfrm flipV="1">
              <a:off x="7407775" y="2672055"/>
              <a:ext cx="808931" cy="306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1" idx="3"/>
              <a:endCxn id="25" idx="1"/>
            </p:cNvCxnSpPr>
            <p:nvPr/>
          </p:nvCxnSpPr>
          <p:spPr>
            <a:xfrm>
              <a:off x="7407775" y="2978375"/>
              <a:ext cx="808931" cy="26787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5" name="Straight Connector 34"/>
          <p:cNvCxnSpPr>
            <a:stCxn id="19" idx="3"/>
            <a:endCxn id="21" idx="1"/>
          </p:cNvCxnSpPr>
          <p:nvPr/>
        </p:nvCxnSpPr>
        <p:spPr>
          <a:xfrm flipV="1">
            <a:off x="5868144" y="2978375"/>
            <a:ext cx="96325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8" idx="3"/>
            <a:endCxn id="20" idx="1"/>
          </p:cNvCxnSpPr>
          <p:nvPr/>
        </p:nvCxnSpPr>
        <p:spPr>
          <a:xfrm>
            <a:off x="3752274" y="3735756"/>
            <a:ext cx="1553554" cy="809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8" idx="3"/>
            <a:endCxn id="19" idx="1"/>
          </p:cNvCxnSpPr>
          <p:nvPr/>
        </p:nvCxnSpPr>
        <p:spPr>
          <a:xfrm flipV="1">
            <a:off x="3752274" y="2978376"/>
            <a:ext cx="1553555" cy="757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8" idx="1"/>
            <a:endCxn id="16" idx="3"/>
          </p:cNvCxnSpPr>
          <p:nvPr/>
        </p:nvCxnSpPr>
        <p:spPr>
          <a:xfrm flipH="1" flipV="1">
            <a:off x="2646292" y="3735755"/>
            <a:ext cx="570999" cy="1"/>
          </a:xfrm>
          <a:prstGeom prst="line">
            <a:avLst/>
          </a:prstGeom>
        </p:spPr>
        <p:style>
          <a:lnRef idx="1">
            <a:schemeClr val="accent1"/>
          </a:lnRef>
          <a:fillRef idx="0">
            <a:schemeClr val="accent1"/>
          </a:fillRef>
          <a:effectRef idx="0">
            <a:schemeClr val="accent1"/>
          </a:effectRef>
          <a:fontRef idx="minor">
            <a:schemeClr val="tx1"/>
          </a:fontRef>
        </p:style>
      </p:cxnSp>
      <p:grpSp>
        <p:nvGrpSpPr>
          <p:cNvPr id="101" name="Group 100"/>
          <p:cNvGrpSpPr/>
          <p:nvPr/>
        </p:nvGrpSpPr>
        <p:grpSpPr>
          <a:xfrm>
            <a:off x="5586987" y="1746594"/>
            <a:ext cx="1865754" cy="994359"/>
            <a:chOff x="5586987" y="1746594"/>
            <a:chExt cx="1865754" cy="994359"/>
          </a:xfrm>
        </p:grpSpPr>
        <p:cxnSp>
          <p:nvCxnSpPr>
            <p:cNvPr id="46" name="Straight Connector 45"/>
            <p:cNvCxnSpPr>
              <a:stCxn id="19" idx="0"/>
              <a:endCxn id="30" idx="1"/>
            </p:cNvCxnSpPr>
            <p:nvPr/>
          </p:nvCxnSpPr>
          <p:spPr>
            <a:xfrm flipV="1">
              <a:off x="5586987" y="1746594"/>
              <a:ext cx="1616165" cy="95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30" idx="2"/>
              <a:endCxn id="21" idx="0"/>
            </p:cNvCxnSpPr>
            <p:nvPr/>
          </p:nvCxnSpPr>
          <p:spPr>
            <a:xfrm flipH="1">
              <a:off x="7119589" y="2032699"/>
              <a:ext cx="333152" cy="70825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5586986" y="4545382"/>
            <a:ext cx="1244416" cy="1123152"/>
            <a:chOff x="5586986" y="4545382"/>
            <a:chExt cx="1244416" cy="1123152"/>
          </a:xfrm>
        </p:grpSpPr>
        <p:cxnSp>
          <p:nvCxnSpPr>
            <p:cNvPr id="58" name="Straight Connector 57"/>
            <p:cNvCxnSpPr>
              <a:stCxn id="29" idx="0"/>
              <a:endCxn id="20" idx="2"/>
            </p:cNvCxnSpPr>
            <p:nvPr/>
          </p:nvCxnSpPr>
          <p:spPr>
            <a:xfrm flipH="1" flipV="1">
              <a:off x="5586986" y="4824702"/>
              <a:ext cx="692676" cy="843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29" idx="0"/>
              <a:endCxn id="22" idx="1"/>
            </p:cNvCxnSpPr>
            <p:nvPr/>
          </p:nvCxnSpPr>
          <p:spPr>
            <a:xfrm flipV="1">
              <a:off x="6279662" y="4545382"/>
              <a:ext cx="551740" cy="112315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4077046" y="1991754"/>
            <a:ext cx="3042543" cy="749199"/>
            <a:chOff x="4077046" y="1991754"/>
            <a:chExt cx="3042543" cy="749199"/>
          </a:xfrm>
        </p:grpSpPr>
        <p:cxnSp>
          <p:nvCxnSpPr>
            <p:cNvPr id="67" name="Straight Connector 66"/>
            <p:cNvCxnSpPr>
              <a:stCxn id="27" idx="2"/>
              <a:endCxn id="19" idx="0"/>
            </p:cNvCxnSpPr>
            <p:nvPr/>
          </p:nvCxnSpPr>
          <p:spPr>
            <a:xfrm>
              <a:off x="4077046" y="1991754"/>
              <a:ext cx="1509941" cy="707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27" idx="2"/>
              <a:endCxn id="21" idx="0"/>
            </p:cNvCxnSpPr>
            <p:nvPr/>
          </p:nvCxnSpPr>
          <p:spPr>
            <a:xfrm>
              <a:off x="4077046" y="1991754"/>
              <a:ext cx="3042543" cy="74919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8" name="Elbow Connector 77"/>
          <p:cNvCxnSpPr>
            <a:stCxn id="24" idx="3"/>
            <a:endCxn id="23" idx="3"/>
          </p:cNvCxnSpPr>
          <p:nvPr/>
        </p:nvCxnSpPr>
        <p:spPr>
          <a:xfrm>
            <a:off x="8769906" y="2672055"/>
            <a:ext cx="116428" cy="1580994"/>
          </a:xfrm>
          <a:prstGeom prst="bentConnector3">
            <a:avLst>
              <a:gd name="adj1" fmla="val 296345"/>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25" idx="2"/>
            <a:endCxn id="79" idx="1"/>
          </p:cNvCxnSpPr>
          <p:nvPr/>
        </p:nvCxnSpPr>
        <p:spPr>
          <a:xfrm>
            <a:off x="8549858" y="3527269"/>
            <a:ext cx="2420878" cy="1297433"/>
          </a:xfrm>
          <a:prstGeom prst="line">
            <a:avLst/>
          </a:prstGeom>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828876" y="3462631"/>
            <a:ext cx="2261614" cy="900041"/>
            <a:chOff x="828876" y="3462631"/>
            <a:chExt cx="2261614" cy="900041"/>
          </a:xfrm>
        </p:grpSpPr>
        <p:pic>
          <p:nvPicPr>
            <p:cNvPr id="16" name="Picture 15"/>
            <p:cNvPicPr>
              <a:picLocks noChangeAspect="1"/>
            </p:cNvPicPr>
            <p:nvPr/>
          </p:nvPicPr>
          <p:blipFill>
            <a:blip r:embed="rId4">
              <a:biLevel thresh="25000"/>
            </a:blip>
            <a:stretch>
              <a:fillRect/>
            </a:stretch>
          </p:blipFill>
          <p:spPr>
            <a:xfrm>
              <a:off x="1915282" y="3498333"/>
              <a:ext cx="731010" cy="474843"/>
            </a:xfrm>
            <a:prstGeom prst="rect">
              <a:avLst/>
            </a:prstGeom>
          </p:spPr>
        </p:pic>
        <p:pic>
          <p:nvPicPr>
            <p:cNvPr id="17" name="Picture 16"/>
            <p:cNvPicPr>
              <a:picLocks noChangeAspect="1"/>
            </p:cNvPicPr>
            <p:nvPr/>
          </p:nvPicPr>
          <p:blipFill>
            <a:blip r:embed="rId5">
              <a:biLevel thresh="25000"/>
            </a:blip>
            <a:stretch>
              <a:fillRect/>
            </a:stretch>
          </p:blipFill>
          <p:spPr>
            <a:xfrm>
              <a:off x="870657" y="3462631"/>
              <a:ext cx="506084" cy="530709"/>
            </a:xfrm>
            <a:prstGeom prst="rect">
              <a:avLst/>
            </a:prstGeom>
          </p:spPr>
        </p:pic>
        <p:cxnSp>
          <p:nvCxnSpPr>
            <p:cNvPr id="40" name="Straight Connector 39"/>
            <p:cNvCxnSpPr>
              <a:stCxn id="16" idx="1"/>
              <a:endCxn id="17" idx="3"/>
            </p:cNvCxnSpPr>
            <p:nvPr/>
          </p:nvCxnSpPr>
          <p:spPr>
            <a:xfrm flipH="1" flipV="1">
              <a:off x="1376741" y="3727986"/>
              <a:ext cx="538541" cy="7769"/>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28876" y="3993340"/>
              <a:ext cx="828877" cy="369332"/>
            </a:xfrm>
            <a:prstGeom prst="rect">
              <a:avLst/>
            </a:prstGeom>
            <a:noFill/>
          </p:spPr>
          <p:txBody>
            <a:bodyPr wrap="square" rtlCol="0">
              <a:spAutoFit/>
            </a:bodyPr>
            <a:lstStyle/>
            <a:p>
              <a:r>
                <a:rPr lang="en-US" dirty="0" smtClean="0">
                  <a:solidFill>
                    <a:schemeClr val="bg1"/>
                  </a:solidFill>
                </a:rPr>
                <a:t>User</a:t>
              </a:r>
              <a:endParaRPr lang="en-US" dirty="0">
                <a:solidFill>
                  <a:schemeClr val="bg1"/>
                </a:solidFill>
              </a:endParaRPr>
            </a:p>
          </p:txBody>
        </p:sp>
        <p:sp>
          <p:nvSpPr>
            <p:cNvPr id="41" name="TextBox 40"/>
            <p:cNvSpPr txBox="1"/>
            <p:nvPr/>
          </p:nvSpPr>
          <p:spPr>
            <a:xfrm>
              <a:off x="1891143" y="3989867"/>
              <a:ext cx="1199347" cy="369332"/>
            </a:xfrm>
            <a:prstGeom prst="rect">
              <a:avLst/>
            </a:prstGeom>
            <a:noFill/>
          </p:spPr>
          <p:txBody>
            <a:bodyPr wrap="square" rtlCol="0">
              <a:spAutoFit/>
            </a:bodyPr>
            <a:lstStyle/>
            <a:p>
              <a:r>
                <a:rPr lang="en-US" altLang="zh-CN" dirty="0" smtClean="0">
                  <a:solidFill>
                    <a:schemeClr val="bg1"/>
                  </a:solidFill>
                </a:rPr>
                <a:t>Internet</a:t>
              </a:r>
              <a:endParaRPr lang="en-US" dirty="0">
                <a:solidFill>
                  <a:schemeClr val="bg1"/>
                </a:solidFill>
              </a:endParaRPr>
            </a:p>
          </p:txBody>
        </p:sp>
      </p:grpSp>
      <p:grpSp>
        <p:nvGrpSpPr>
          <p:cNvPr id="95" name="Group 94"/>
          <p:cNvGrpSpPr/>
          <p:nvPr/>
        </p:nvGrpSpPr>
        <p:grpSpPr>
          <a:xfrm>
            <a:off x="2925220" y="3462631"/>
            <a:ext cx="1199347" cy="1170439"/>
            <a:chOff x="2925220" y="3462631"/>
            <a:chExt cx="1199347" cy="1170439"/>
          </a:xfrm>
        </p:grpSpPr>
        <p:pic>
          <p:nvPicPr>
            <p:cNvPr id="18" name="Picture 17"/>
            <p:cNvPicPr>
              <a:picLocks noChangeAspect="1"/>
            </p:cNvPicPr>
            <p:nvPr/>
          </p:nvPicPr>
          <p:blipFill>
            <a:blip r:embed="rId6">
              <a:biLevel thresh="50000"/>
            </a:blip>
            <a:stretch>
              <a:fillRect/>
            </a:stretch>
          </p:blipFill>
          <p:spPr>
            <a:xfrm>
              <a:off x="3217291" y="3462631"/>
              <a:ext cx="534983" cy="546249"/>
            </a:xfrm>
            <a:prstGeom prst="rect">
              <a:avLst/>
            </a:prstGeom>
          </p:spPr>
        </p:pic>
        <p:sp>
          <p:nvSpPr>
            <p:cNvPr id="42" name="TextBox 41"/>
            <p:cNvSpPr txBox="1"/>
            <p:nvPr/>
          </p:nvSpPr>
          <p:spPr>
            <a:xfrm>
              <a:off x="2925220" y="3986739"/>
              <a:ext cx="1199347" cy="646331"/>
            </a:xfrm>
            <a:prstGeom prst="rect">
              <a:avLst/>
            </a:prstGeom>
            <a:noFill/>
          </p:spPr>
          <p:txBody>
            <a:bodyPr wrap="square" rtlCol="0">
              <a:spAutoFit/>
            </a:bodyPr>
            <a:lstStyle/>
            <a:p>
              <a:r>
                <a:rPr lang="en-US" altLang="zh-CN" dirty="0" smtClean="0">
                  <a:solidFill>
                    <a:schemeClr val="bg1"/>
                  </a:solidFill>
                </a:rPr>
                <a:t>Traffic Manager</a:t>
              </a:r>
              <a:endParaRPr lang="en-US" sz="1100" dirty="0">
                <a:solidFill>
                  <a:schemeClr val="bg1"/>
                </a:solidFill>
              </a:endParaRPr>
            </a:p>
          </p:txBody>
        </p:sp>
      </p:grpSp>
      <p:grpSp>
        <p:nvGrpSpPr>
          <p:cNvPr id="91" name="Group 90"/>
          <p:cNvGrpSpPr/>
          <p:nvPr/>
        </p:nvGrpSpPr>
        <p:grpSpPr>
          <a:xfrm>
            <a:off x="5305829" y="2699056"/>
            <a:ext cx="1643618" cy="676696"/>
            <a:chOff x="5305829" y="2699056"/>
            <a:chExt cx="1643618" cy="676696"/>
          </a:xfrm>
        </p:grpSpPr>
        <p:pic>
          <p:nvPicPr>
            <p:cNvPr id="19" name="Picture 18"/>
            <p:cNvPicPr>
              <a:picLocks noChangeAspect="1"/>
            </p:cNvPicPr>
            <p:nvPr/>
          </p:nvPicPr>
          <p:blipFill>
            <a:blip r:embed="rId7">
              <a:biLevel thresh="50000"/>
            </a:blip>
            <a:stretch>
              <a:fillRect/>
            </a:stretch>
          </p:blipFill>
          <p:spPr>
            <a:xfrm>
              <a:off x="5305829" y="2699056"/>
              <a:ext cx="562315" cy="558639"/>
            </a:xfrm>
            <a:prstGeom prst="rect">
              <a:avLst/>
            </a:prstGeom>
          </p:spPr>
        </p:pic>
        <p:sp>
          <p:nvSpPr>
            <p:cNvPr id="43" name="TextBox 42"/>
            <p:cNvSpPr txBox="1"/>
            <p:nvPr/>
          </p:nvSpPr>
          <p:spPr>
            <a:xfrm>
              <a:off x="5750100" y="3006420"/>
              <a:ext cx="1199347" cy="369332"/>
            </a:xfrm>
            <a:prstGeom prst="rect">
              <a:avLst/>
            </a:prstGeom>
            <a:noFill/>
          </p:spPr>
          <p:txBody>
            <a:bodyPr wrap="square" rtlCol="0">
              <a:spAutoFit/>
            </a:bodyPr>
            <a:lstStyle/>
            <a:p>
              <a:r>
                <a:rPr lang="en-US" altLang="zh-CN" dirty="0" smtClean="0">
                  <a:solidFill>
                    <a:schemeClr val="bg1"/>
                  </a:solidFill>
                </a:rPr>
                <a:t>US West</a:t>
              </a:r>
              <a:endParaRPr lang="en-US" sz="1100" dirty="0">
                <a:solidFill>
                  <a:schemeClr val="bg1"/>
                </a:solidFill>
              </a:endParaRPr>
            </a:p>
          </p:txBody>
        </p:sp>
      </p:grpSp>
      <p:grpSp>
        <p:nvGrpSpPr>
          <p:cNvPr id="96" name="Group 95"/>
          <p:cNvGrpSpPr/>
          <p:nvPr/>
        </p:nvGrpSpPr>
        <p:grpSpPr>
          <a:xfrm>
            <a:off x="5305828" y="4266063"/>
            <a:ext cx="1648491" cy="662196"/>
            <a:chOff x="5305828" y="4266063"/>
            <a:chExt cx="1648491" cy="662196"/>
          </a:xfrm>
        </p:grpSpPr>
        <p:pic>
          <p:nvPicPr>
            <p:cNvPr id="20" name="Picture 19"/>
            <p:cNvPicPr>
              <a:picLocks noChangeAspect="1"/>
            </p:cNvPicPr>
            <p:nvPr/>
          </p:nvPicPr>
          <p:blipFill>
            <a:blip r:embed="rId7">
              <a:biLevel thresh="50000"/>
            </a:blip>
            <a:stretch>
              <a:fillRect/>
            </a:stretch>
          </p:blipFill>
          <p:spPr>
            <a:xfrm>
              <a:off x="5305828" y="4266063"/>
              <a:ext cx="562315" cy="558639"/>
            </a:xfrm>
            <a:prstGeom prst="rect">
              <a:avLst/>
            </a:prstGeom>
          </p:spPr>
        </p:pic>
        <p:sp>
          <p:nvSpPr>
            <p:cNvPr id="44" name="TextBox 43"/>
            <p:cNvSpPr txBox="1"/>
            <p:nvPr/>
          </p:nvSpPr>
          <p:spPr>
            <a:xfrm>
              <a:off x="5754972" y="4558927"/>
              <a:ext cx="1199347" cy="369332"/>
            </a:xfrm>
            <a:prstGeom prst="rect">
              <a:avLst/>
            </a:prstGeom>
            <a:noFill/>
          </p:spPr>
          <p:txBody>
            <a:bodyPr wrap="square" rtlCol="0">
              <a:spAutoFit/>
            </a:bodyPr>
            <a:lstStyle/>
            <a:p>
              <a:r>
                <a:rPr lang="en-US" altLang="zh-CN" dirty="0" smtClean="0">
                  <a:solidFill>
                    <a:schemeClr val="bg1"/>
                  </a:solidFill>
                </a:rPr>
                <a:t>US East</a:t>
              </a:r>
              <a:endParaRPr lang="en-US" sz="1100" dirty="0">
                <a:solidFill>
                  <a:schemeClr val="bg1"/>
                </a:solidFill>
              </a:endParaRPr>
            </a:p>
          </p:txBody>
        </p:sp>
      </p:grpSp>
      <p:grpSp>
        <p:nvGrpSpPr>
          <p:cNvPr id="103" name="Group 102"/>
          <p:cNvGrpSpPr/>
          <p:nvPr/>
        </p:nvGrpSpPr>
        <p:grpSpPr>
          <a:xfrm>
            <a:off x="4106852" y="3257695"/>
            <a:ext cx="1480135" cy="2456532"/>
            <a:chOff x="4106852" y="3257695"/>
            <a:chExt cx="1480135" cy="2456532"/>
          </a:xfrm>
        </p:grpSpPr>
        <p:cxnSp>
          <p:nvCxnSpPr>
            <p:cNvPr id="55" name="Straight Connector 54"/>
            <p:cNvCxnSpPr>
              <a:stCxn id="28" idx="0"/>
              <a:endCxn id="20" idx="2"/>
            </p:cNvCxnSpPr>
            <p:nvPr/>
          </p:nvCxnSpPr>
          <p:spPr>
            <a:xfrm flipV="1">
              <a:off x="4106852" y="4824702"/>
              <a:ext cx="1480134" cy="88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28" idx="0"/>
              <a:endCxn id="19" idx="2"/>
            </p:cNvCxnSpPr>
            <p:nvPr/>
          </p:nvCxnSpPr>
          <p:spPr>
            <a:xfrm flipV="1">
              <a:off x="4106852" y="3257695"/>
              <a:ext cx="1480135" cy="245653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4" name="Group 103"/>
          <p:cNvGrpSpPr/>
          <p:nvPr/>
        </p:nvGrpSpPr>
        <p:grpSpPr>
          <a:xfrm>
            <a:off x="3658213" y="5714227"/>
            <a:ext cx="1199347" cy="821705"/>
            <a:chOff x="3658213" y="5714227"/>
            <a:chExt cx="1199347" cy="821705"/>
          </a:xfrm>
        </p:grpSpPr>
        <p:pic>
          <p:nvPicPr>
            <p:cNvPr id="28" name="Picture 27"/>
            <p:cNvPicPr>
              <a:picLocks noChangeAspect="1"/>
            </p:cNvPicPr>
            <p:nvPr/>
          </p:nvPicPr>
          <p:blipFill>
            <a:blip r:embed="rId8">
              <a:biLevel thresh="50000"/>
            </a:blip>
            <a:stretch>
              <a:fillRect/>
            </a:stretch>
          </p:blipFill>
          <p:spPr>
            <a:xfrm>
              <a:off x="3799665" y="5714227"/>
              <a:ext cx="614373" cy="432336"/>
            </a:xfrm>
            <a:prstGeom prst="rect">
              <a:avLst/>
            </a:prstGeom>
          </p:spPr>
        </p:pic>
        <p:sp>
          <p:nvSpPr>
            <p:cNvPr id="56" name="TextBox 55"/>
            <p:cNvSpPr txBox="1"/>
            <p:nvPr/>
          </p:nvSpPr>
          <p:spPr>
            <a:xfrm>
              <a:off x="3658213" y="6166600"/>
              <a:ext cx="1199347" cy="369332"/>
            </a:xfrm>
            <a:prstGeom prst="rect">
              <a:avLst/>
            </a:prstGeom>
            <a:noFill/>
          </p:spPr>
          <p:txBody>
            <a:bodyPr wrap="square" rtlCol="0">
              <a:spAutoFit/>
            </a:bodyPr>
            <a:lstStyle/>
            <a:p>
              <a:r>
                <a:rPr lang="en-US" altLang="zh-CN" dirty="0" smtClean="0">
                  <a:solidFill>
                    <a:schemeClr val="bg1"/>
                  </a:solidFill>
                </a:rPr>
                <a:t>CDN</a:t>
              </a:r>
              <a:endParaRPr lang="en-US" sz="1100" dirty="0">
                <a:solidFill>
                  <a:schemeClr val="bg1"/>
                </a:solidFill>
              </a:endParaRPr>
            </a:p>
          </p:txBody>
        </p:sp>
      </p:grpSp>
      <p:cxnSp>
        <p:nvCxnSpPr>
          <p:cNvPr id="65" name="Straight Connector 64"/>
          <p:cNvCxnSpPr>
            <a:stCxn id="28" idx="0"/>
            <a:endCxn id="41" idx="2"/>
          </p:cNvCxnSpPr>
          <p:nvPr/>
        </p:nvCxnSpPr>
        <p:spPr>
          <a:xfrm flipH="1" flipV="1">
            <a:off x="2490817" y="4359199"/>
            <a:ext cx="1616035" cy="1355028"/>
          </a:xfrm>
          <a:prstGeom prst="line">
            <a:avLst/>
          </a:prstGeom>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6740759" y="2740953"/>
            <a:ext cx="1472623" cy="1094754"/>
            <a:chOff x="6740759" y="2740953"/>
            <a:chExt cx="1472623" cy="1094754"/>
          </a:xfrm>
        </p:grpSpPr>
        <p:pic>
          <p:nvPicPr>
            <p:cNvPr id="21" name="Picture 20"/>
            <p:cNvPicPr>
              <a:picLocks noChangeAspect="1"/>
            </p:cNvPicPr>
            <p:nvPr/>
          </p:nvPicPr>
          <p:blipFill>
            <a:blip r:embed="rId9">
              <a:biLevel thresh="50000"/>
            </a:blip>
            <a:stretch>
              <a:fillRect/>
            </a:stretch>
          </p:blipFill>
          <p:spPr>
            <a:xfrm>
              <a:off x="6831402" y="2740953"/>
              <a:ext cx="576373" cy="474843"/>
            </a:xfrm>
            <a:prstGeom prst="rect">
              <a:avLst/>
            </a:prstGeom>
          </p:spPr>
        </p:pic>
        <p:sp>
          <p:nvSpPr>
            <p:cNvPr id="68" name="TextBox 67"/>
            <p:cNvSpPr txBox="1"/>
            <p:nvPr/>
          </p:nvSpPr>
          <p:spPr>
            <a:xfrm>
              <a:off x="6740759" y="3189376"/>
              <a:ext cx="1472623" cy="646331"/>
            </a:xfrm>
            <a:prstGeom prst="rect">
              <a:avLst/>
            </a:prstGeom>
            <a:noFill/>
          </p:spPr>
          <p:txBody>
            <a:bodyPr wrap="square" rtlCol="0">
              <a:spAutoFit/>
            </a:bodyPr>
            <a:lstStyle/>
            <a:p>
              <a:r>
                <a:rPr lang="en-US" altLang="zh-CN" dirty="0" smtClean="0">
                  <a:solidFill>
                    <a:schemeClr val="bg1"/>
                  </a:solidFill>
                </a:rPr>
                <a:t>Worker Role/VM</a:t>
              </a:r>
              <a:endParaRPr lang="en-US" sz="1100" dirty="0">
                <a:solidFill>
                  <a:schemeClr val="bg1"/>
                </a:solidFill>
              </a:endParaRPr>
            </a:p>
          </p:txBody>
        </p:sp>
      </p:grpSp>
      <p:grpSp>
        <p:nvGrpSpPr>
          <p:cNvPr id="94" name="Group 93"/>
          <p:cNvGrpSpPr/>
          <p:nvPr/>
        </p:nvGrpSpPr>
        <p:grpSpPr>
          <a:xfrm>
            <a:off x="8216706" y="1948816"/>
            <a:ext cx="1805775" cy="1015571"/>
            <a:chOff x="8216706" y="1948816"/>
            <a:chExt cx="1805775" cy="1015571"/>
          </a:xfrm>
        </p:grpSpPr>
        <p:pic>
          <p:nvPicPr>
            <p:cNvPr id="24" name="Picture 23"/>
            <p:cNvPicPr>
              <a:picLocks noChangeAspect="1"/>
            </p:cNvPicPr>
            <p:nvPr/>
          </p:nvPicPr>
          <p:blipFill>
            <a:blip r:embed="rId10">
              <a:biLevel thresh="50000"/>
            </a:blip>
            <a:stretch>
              <a:fillRect/>
            </a:stretch>
          </p:blipFill>
          <p:spPr>
            <a:xfrm>
              <a:off x="8216706" y="2379722"/>
              <a:ext cx="553200" cy="584665"/>
            </a:xfrm>
            <a:prstGeom prst="rect">
              <a:avLst/>
            </a:prstGeom>
          </p:spPr>
        </p:pic>
        <p:sp>
          <p:nvSpPr>
            <p:cNvPr id="71" name="TextBox 70"/>
            <p:cNvSpPr txBox="1"/>
            <p:nvPr/>
          </p:nvSpPr>
          <p:spPr>
            <a:xfrm>
              <a:off x="8549858" y="1948816"/>
              <a:ext cx="1472623" cy="646331"/>
            </a:xfrm>
            <a:prstGeom prst="rect">
              <a:avLst/>
            </a:prstGeom>
            <a:noFill/>
          </p:spPr>
          <p:txBody>
            <a:bodyPr wrap="square" rtlCol="0">
              <a:spAutoFit/>
            </a:bodyPr>
            <a:lstStyle/>
            <a:p>
              <a:r>
                <a:rPr lang="en-US" altLang="zh-CN" dirty="0" smtClean="0">
                  <a:solidFill>
                    <a:schemeClr val="bg1"/>
                  </a:solidFill>
                </a:rPr>
                <a:t>SQL Database</a:t>
              </a:r>
              <a:endParaRPr lang="en-US" sz="1100" dirty="0">
                <a:solidFill>
                  <a:schemeClr val="bg1"/>
                </a:solidFill>
              </a:endParaRPr>
            </a:p>
          </p:txBody>
        </p:sp>
      </p:grpSp>
      <p:grpSp>
        <p:nvGrpSpPr>
          <p:cNvPr id="97" name="Group 96"/>
          <p:cNvGrpSpPr/>
          <p:nvPr/>
        </p:nvGrpSpPr>
        <p:grpSpPr>
          <a:xfrm>
            <a:off x="5868143" y="3960716"/>
            <a:ext cx="4028025" cy="1538541"/>
            <a:chOff x="5868143" y="3960716"/>
            <a:chExt cx="4028025" cy="1538541"/>
          </a:xfrm>
        </p:grpSpPr>
        <p:pic>
          <p:nvPicPr>
            <p:cNvPr id="22" name="Picture 21"/>
            <p:cNvPicPr>
              <a:picLocks noChangeAspect="1"/>
            </p:cNvPicPr>
            <p:nvPr/>
          </p:nvPicPr>
          <p:blipFill>
            <a:blip r:embed="rId9">
              <a:biLevel thresh="50000"/>
            </a:blip>
            <a:stretch>
              <a:fillRect/>
            </a:stretch>
          </p:blipFill>
          <p:spPr>
            <a:xfrm>
              <a:off x="6831402" y="4307960"/>
              <a:ext cx="576373" cy="474843"/>
            </a:xfrm>
            <a:prstGeom prst="rect">
              <a:avLst/>
            </a:prstGeom>
          </p:spPr>
        </p:pic>
        <p:pic>
          <p:nvPicPr>
            <p:cNvPr id="23" name="Picture 22"/>
            <p:cNvPicPr>
              <a:picLocks noChangeAspect="1"/>
            </p:cNvPicPr>
            <p:nvPr/>
          </p:nvPicPr>
          <p:blipFill>
            <a:blip r:embed="rId10">
              <a:biLevel thresh="50000"/>
            </a:blip>
            <a:stretch>
              <a:fillRect/>
            </a:stretch>
          </p:blipFill>
          <p:spPr>
            <a:xfrm>
              <a:off x="8333134" y="3960716"/>
              <a:ext cx="553200" cy="584665"/>
            </a:xfrm>
            <a:prstGeom prst="rect">
              <a:avLst/>
            </a:prstGeom>
          </p:spPr>
        </p:pic>
        <p:pic>
          <p:nvPicPr>
            <p:cNvPr id="26" name="Picture 25"/>
            <p:cNvPicPr>
              <a:picLocks noChangeAspect="1"/>
            </p:cNvPicPr>
            <p:nvPr/>
          </p:nvPicPr>
          <p:blipFill>
            <a:blip r:embed="rId3">
              <a:biLevel thresh="50000"/>
            </a:blip>
            <a:stretch>
              <a:fillRect/>
            </a:stretch>
          </p:blipFill>
          <p:spPr>
            <a:xfrm>
              <a:off x="8276582" y="4543685"/>
              <a:ext cx="666304" cy="562033"/>
            </a:xfrm>
            <a:prstGeom prst="rect">
              <a:avLst/>
            </a:prstGeom>
          </p:spPr>
        </p:pic>
        <p:cxnSp>
          <p:nvCxnSpPr>
            <p:cNvPr id="33" name="Straight Connector 32"/>
            <p:cNvCxnSpPr>
              <a:stCxn id="22" idx="3"/>
              <a:endCxn id="23" idx="1"/>
            </p:cNvCxnSpPr>
            <p:nvPr/>
          </p:nvCxnSpPr>
          <p:spPr>
            <a:xfrm flipV="1">
              <a:off x="7407775" y="4253049"/>
              <a:ext cx="925359" cy="292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2" idx="3"/>
              <a:endCxn id="26" idx="1"/>
            </p:cNvCxnSpPr>
            <p:nvPr/>
          </p:nvCxnSpPr>
          <p:spPr>
            <a:xfrm>
              <a:off x="7407775" y="4545382"/>
              <a:ext cx="868807" cy="279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0" idx="3"/>
              <a:endCxn id="22" idx="1"/>
            </p:cNvCxnSpPr>
            <p:nvPr/>
          </p:nvCxnSpPr>
          <p:spPr>
            <a:xfrm flipV="1">
              <a:off x="5868143" y="4545382"/>
              <a:ext cx="963259" cy="1"/>
            </a:xfrm>
            <a:prstGeom prst="line">
              <a:avLst/>
            </a:prstGeom>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759934" y="4746047"/>
              <a:ext cx="1472623" cy="646331"/>
            </a:xfrm>
            <a:prstGeom prst="rect">
              <a:avLst/>
            </a:prstGeom>
            <a:noFill/>
          </p:spPr>
          <p:txBody>
            <a:bodyPr wrap="square" rtlCol="0">
              <a:spAutoFit/>
            </a:bodyPr>
            <a:lstStyle/>
            <a:p>
              <a:r>
                <a:rPr lang="en-US" altLang="zh-CN" dirty="0" smtClean="0">
                  <a:solidFill>
                    <a:schemeClr val="bg1"/>
                  </a:solidFill>
                </a:rPr>
                <a:t>Worker Role/VM</a:t>
              </a:r>
              <a:endParaRPr lang="en-US" sz="1100" dirty="0">
                <a:solidFill>
                  <a:schemeClr val="bg1"/>
                </a:solidFill>
              </a:endParaRPr>
            </a:p>
          </p:txBody>
        </p:sp>
        <p:sp>
          <p:nvSpPr>
            <p:cNvPr id="72" name="TextBox 71"/>
            <p:cNvSpPr txBox="1"/>
            <p:nvPr/>
          </p:nvSpPr>
          <p:spPr>
            <a:xfrm>
              <a:off x="8284908" y="5129925"/>
              <a:ext cx="1611260" cy="369332"/>
            </a:xfrm>
            <a:prstGeom prst="rect">
              <a:avLst/>
            </a:prstGeom>
            <a:noFill/>
          </p:spPr>
          <p:txBody>
            <a:bodyPr wrap="square" rtlCol="0">
              <a:spAutoFit/>
            </a:bodyPr>
            <a:lstStyle/>
            <a:p>
              <a:r>
                <a:rPr lang="en-US" altLang="zh-CN" dirty="0" smtClean="0">
                  <a:solidFill>
                    <a:schemeClr val="bg1"/>
                  </a:solidFill>
                </a:rPr>
                <a:t>NoSQL DB</a:t>
              </a:r>
              <a:endParaRPr lang="en-US" altLang="zh-CN" sz="1100" dirty="0" smtClean="0">
                <a:solidFill>
                  <a:schemeClr val="bg1"/>
                </a:solidFill>
              </a:endParaRPr>
            </a:p>
          </p:txBody>
        </p:sp>
      </p:grpSp>
      <p:sp>
        <p:nvSpPr>
          <p:cNvPr id="73" name="TextBox 72"/>
          <p:cNvSpPr txBox="1"/>
          <p:nvPr/>
        </p:nvSpPr>
        <p:spPr>
          <a:xfrm>
            <a:off x="9189293" y="3112314"/>
            <a:ext cx="1611260" cy="369332"/>
          </a:xfrm>
          <a:prstGeom prst="rect">
            <a:avLst/>
          </a:prstGeom>
          <a:noFill/>
        </p:spPr>
        <p:txBody>
          <a:bodyPr wrap="square" rtlCol="0">
            <a:spAutoFit/>
          </a:bodyPr>
          <a:lstStyle/>
          <a:p>
            <a:r>
              <a:rPr lang="en-US" altLang="zh-CN" dirty="0" smtClean="0">
                <a:solidFill>
                  <a:schemeClr val="bg1"/>
                </a:solidFill>
              </a:rPr>
              <a:t>Data Sync</a:t>
            </a:r>
            <a:endParaRPr lang="en-US" altLang="zh-CN" sz="1100" dirty="0" smtClean="0">
              <a:solidFill>
                <a:schemeClr val="bg1"/>
              </a:solidFill>
            </a:endParaRPr>
          </a:p>
        </p:txBody>
      </p:sp>
      <p:grpSp>
        <p:nvGrpSpPr>
          <p:cNvPr id="102" name="Group 101"/>
          <p:cNvGrpSpPr/>
          <p:nvPr/>
        </p:nvGrpSpPr>
        <p:grpSpPr>
          <a:xfrm>
            <a:off x="10470636" y="4543685"/>
            <a:ext cx="1611260" cy="1220076"/>
            <a:chOff x="10470636" y="4543685"/>
            <a:chExt cx="1611260" cy="1220076"/>
          </a:xfrm>
        </p:grpSpPr>
        <p:pic>
          <p:nvPicPr>
            <p:cNvPr id="79" name="Picture 78"/>
            <p:cNvPicPr>
              <a:picLocks noChangeAspect="1"/>
            </p:cNvPicPr>
            <p:nvPr/>
          </p:nvPicPr>
          <p:blipFill>
            <a:blip r:embed="rId3">
              <a:biLevel thresh="50000"/>
            </a:blip>
            <a:stretch>
              <a:fillRect/>
            </a:stretch>
          </p:blipFill>
          <p:spPr>
            <a:xfrm>
              <a:off x="10970736" y="4543685"/>
              <a:ext cx="666304" cy="562033"/>
            </a:xfrm>
            <a:prstGeom prst="rect">
              <a:avLst/>
            </a:prstGeom>
          </p:spPr>
        </p:pic>
        <p:sp>
          <p:nvSpPr>
            <p:cNvPr id="74" name="TextBox 73"/>
            <p:cNvSpPr txBox="1"/>
            <p:nvPr/>
          </p:nvSpPr>
          <p:spPr>
            <a:xfrm>
              <a:off x="10470636" y="5117430"/>
              <a:ext cx="1611260" cy="646331"/>
            </a:xfrm>
            <a:prstGeom prst="rect">
              <a:avLst/>
            </a:prstGeom>
            <a:noFill/>
          </p:spPr>
          <p:txBody>
            <a:bodyPr wrap="square" rtlCol="0">
              <a:spAutoFit/>
            </a:bodyPr>
            <a:lstStyle/>
            <a:p>
              <a:r>
                <a:rPr lang="en-US" altLang="zh-CN" dirty="0" smtClean="0">
                  <a:solidFill>
                    <a:schemeClr val="bg1"/>
                  </a:solidFill>
                </a:rPr>
                <a:t>Geo-redundancy</a:t>
              </a:r>
              <a:endParaRPr lang="en-US" altLang="zh-CN" sz="1100" dirty="0" smtClean="0">
                <a:solidFill>
                  <a:schemeClr val="bg1"/>
                </a:solidFill>
              </a:endParaRPr>
            </a:p>
          </p:txBody>
        </p:sp>
      </p:grpSp>
      <p:grpSp>
        <p:nvGrpSpPr>
          <p:cNvPr id="105" name="Group 104"/>
          <p:cNvGrpSpPr/>
          <p:nvPr/>
        </p:nvGrpSpPr>
        <p:grpSpPr>
          <a:xfrm>
            <a:off x="5961833" y="5668534"/>
            <a:ext cx="1611260" cy="909577"/>
            <a:chOff x="5961833" y="5668534"/>
            <a:chExt cx="1611260" cy="909577"/>
          </a:xfrm>
        </p:grpSpPr>
        <p:pic>
          <p:nvPicPr>
            <p:cNvPr id="29" name="Picture 28"/>
            <p:cNvPicPr>
              <a:picLocks noChangeAspect="1"/>
            </p:cNvPicPr>
            <p:nvPr/>
          </p:nvPicPr>
          <p:blipFill>
            <a:blip r:embed="rId11">
              <a:biLevel thresh="50000"/>
            </a:blip>
            <a:stretch>
              <a:fillRect/>
            </a:stretch>
          </p:blipFill>
          <p:spPr>
            <a:xfrm>
              <a:off x="6030073" y="5668534"/>
              <a:ext cx="499178" cy="546778"/>
            </a:xfrm>
            <a:prstGeom prst="rect">
              <a:avLst/>
            </a:prstGeom>
          </p:spPr>
        </p:pic>
        <p:sp>
          <p:nvSpPr>
            <p:cNvPr id="81" name="TextBox 80"/>
            <p:cNvSpPr txBox="1"/>
            <p:nvPr/>
          </p:nvSpPr>
          <p:spPr>
            <a:xfrm>
              <a:off x="5961833" y="6208779"/>
              <a:ext cx="1611260" cy="369332"/>
            </a:xfrm>
            <a:prstGeom prst="rect">
              <a:avLst/>
            </a:prstGeom>
            <a:noFill/>
          </p:spPr>
          <p:txBody>
            <a:bodyPr wrap="square" rtlCol="0">
              <a:spAutoFit/>
            </a:bodyPr>
            <a:lstStyle/>
            <a:p>
              <a:r>
                <a:rPr lang="en-US" altLang="zh-CN" dirty="0" smtClean="0">
                  <a:solidFill>
                    <a:schemeClr val="bg1"/>
                  </a:solidFill>
                </a:rPr>
                <a:t>Cache</a:t>
              </a:r>
              <a:endParaRPr lang="en-US" altLang="zh-CN" sz="1100" dirty="0" smtClean="0">
                <a:solidFill>
                  <a:schemeClr val="bg1"/>
                </a:solidFill>
              </a:endParaRPr>
            </a:p>
          </p:txBody>
        </p:sp>
      </p:grpSp>
      <p:grpSp>
        <p:nvGrpSpPr>
          <p:cNvPr id="98" name="Group 97"/>
          <p:cNvGrpSpPr/>
          <p:nvPr/>
        </p:nvGrpSpPr>
        <p:grpSpPr>
          <a:xfrm>
            <a:off x="3535021" y="1100348"/>
            <a:ext cx="1611260" cy="891406"/>
            <a:chOff x="4783197" y="1023126"/>
            <a:chExt cx="1611260" cy="891406"/>
          </a:xfrm>
        </p:grpSpPr>
        <p:pic>
          <p:nvPicPr>
            <p:cNvPr id="27" name="Picture 26"/>
            <p:cNvPicPr>
              <a:picLocks noChangeAspect="1"/>
            </p:cNvPicPr>
            <p:nvPr/>
          </p:nvPicPr>
          <p:blipFill>
            <a:blip r:embed="rId12">
              <a:biLevel thresh="50000"/>
            </a:blip>
            <a:stretch>
              <a:fillRect/>
            </a:stretch>
          </p:blipFill>
          <p:spPr>
            <a:xfrm>
              <a:off x="5050034" y="1367754"/>
              <a:ext cx="550376" cy="546778"/>
            </a:xfrm>
            <a:prstGeom prst="rect">
              <a:avLst/>
            </a:prstGeom>
          </p:spPr>
        </p:pic>
        <p:sp>
          <p:nvSpPr>
            <p:cNvPr id="84" name="TextBox 83"/>
            <p:cNvSpPr txBox="1"/>
            <p:nvPr/>
          </p:nvSpPr>
          <p:spPr>
            <a:xfrm>
              <a:off x="4783197" y="1023126"/>
              <a:ext cx="1611260" cy="369332"/>
            </a:xfrm>
            <a:prstGeom prst="rect">
              <a:avLst/>
            </a:prstGeom>
            <a:noFill/>
          </p:spPr>
          <p:txBody>
            <a:bodyPr wrap="square" rtlCol="0">
              <a:spAutoFit/>
            </a:bodyPr>
            <a:lstStyle/>
            <a:p>
              <a:r>
                <a:rPr lang="en-US" altLang="zh-CN" dirty="0" smtClean="0">
                  <a:solidFill>
                    <a:schemeClr val="bg1"/>
                  </a:solidFill>
                </a:rPr>
                <a:t>WAAD</a:t>
              </a:r>
              <a:endParaRPr lang="en-US" altLang="zh-CN" sz="1100" dirty="0" smtClean="0">
                <a:solidFill>
                  <a:schemeClr val="bg1"/>
                </a:solidFill>
              </a:endParaRPr>
            </a:p>
          </p:txBody>
        </p:sp>
      </p:grpSp>
      <p:grpSp>
        <p:nvGrpSpPr>
          <p:cNvPr id="100" name="Group 99"/>
          <p:cNvGrpSpPr/>
          <p:nvPr/>
        </p:nvGrpSpPr>
        <p:grpSpPr>
          <a:xfrm>
            <a:off x="7203152" y="1084030"/>
            <a:ext cx="1904353" cy="948669"/>
            <a:chOff x="7203152" y="1084030"/>
            <a:chExt cx="1904353" cy="948669"/>
          </a:xfrm>
        </p:grpSpPr>
        <p:pic>
          <p:nvPicPr>
            <p:cNvPr id="30" name="Picture 29"/>
            <p:cNvPicPr>
              <a:picLocks noChangeAspect="1"/>
            </p:cNvPicPr>
            <p:nvPr/>
          </p:nvPicPr>
          <p:blipFill>
            <a:blip r:embed="rId13">
              <a:biLevel thresh="50000"/>
            </a:blip>
            <a:stretch>
              <a:fillRect/>
            </a:stretch>
          </p:blipFill>
          <p:spPr>
            <a:xfrm>
              <a:off x="7203152" y="1460489"/>
              <a:ext cx="499178" cy="572210"/>
            </a:xfrm>
            <a:prstGeom prst="rect">
              <a:avLst/>
            </a:prstGeom>
          </p:spPr>
        </p:pic>
        <p:sp>
          <p:nvSpPr>
            <p:cNvPr id="85" name="TextBox 84"/>
            <p:cNvSpPr txBox="1"/>
            <p:nvPr/>
          </p:nvSpPr>
          <p:spPr>
            <a:xfrm>
              <a:off x="7496245" y="1084030"/>
              <a:ext cx="1611260" cy="369332"/>
            </a:xfrm>
            <a:prstGeom prst="rect">
              <a:avLst/>
            </a:prstGeom>
            <a:noFill/>
          </p:spPr>
          <p:txBody>
            <a:bodyPr wrap="square" rtlCol="0">
              <a:spAutoFit/>
            </a:bodyPr>
            <a:lstStyle/>
            <a:p>
              <a:r>
                <a:rPr lang="en-US" altLang="zh-CN" dirty="0" smtClean="0">
                  <a:solidFill>
                    <a:schemeClr val="bg1"/>
                  </a:solidFill>
                </a:rPr>
                <a:t>Service Bus</a:t>
              </a:r>
              <a:endParaRPr lang="en-US" altLang="zh-CN" sz="1100" dirty="0" smtClean="0">
                <a:solidFill>
                  <a:schemeClr val="bg1"/>
                </a:solidFill>
              </a:endParaRPr>
            </a:p>
          </p:txBody>
        </p:sp>
      </p:grpSp>
      <p:cxnSp>
        <p:nvCxnSpPr>
          <p:cNvPr id="86" name="Straight Connector 85"/>
          <p:cNvCxnSpPr>
            <a:stCxn id="16" idx="3"/>
            <a:endCxn id="19" idx="1"/>
          </p:cNvCxnSpPr>
          <p:nvPr/>
        </p:nvCxnSpPr>
        <p:spPr>
          <a:xfrm flipV="1">
            <a:off x="2646292" y="2978376"/>
            <a:ext cx="2659537" cy="757379"/>
          </a:xfrm>
          <a:prstGeom prst="line">
            <a:avLst/>
          </a:prstGeom>
        </p:spPr>
        <p:style>
          <a:lnRef idx="1">
            <a:schemeClr val="accent1"/>
          </a:lnRef>
          <a:fillRef idx="0">
            <a:schemeClr val="accent1"/>
          </a:fillRef>
          <a:effectRef idx="0">
            <a:schemeClr val="accent1"/>
          </a:effectRef>
          <a:fontRef idx="minor">
            <a:schemeClr val="tx1"/>
          </a:fontRef>
        </p:style>
      </p:cxnSp>
      <p:grpSp>
        <p:nvGrpSpPr>
          <p:cNvPr id="109" name="Group 108"/>
          <p:cNvGrpSpPr/>
          <p:nvPr/>
        </p:nvGrpSpPr>
        <p:grpSpPr>
          <a:xfrm>
            <a:off x="10476593" y="1084030"/>
            <a:ext cx="1904353" cy="948669"/>
            <a:chOff x="7203152" y="1084030"/>
            <a:chExt cx="1904353" cy="948669"/>
          </a:xfrm>
        </p:grpSpPr>
        <p:pic>
          <p:nvPicPr>
            <p:cNvPr id="110" name="Picture 109"/>
            <p:cNvPicPr>
              <a:picLocks noChangeAspect="1"/>
            </p:cNvPicPr>
            <p:nvPr/>
          </p:nvPicPr>
          <p:blipFill>
            <a:blip r:embed="rId13">
              <a:biLevel thresh="50000"/>
            </a:blip>
            <a:stretch>
              <a:fillRect/>
            </a:stretch>
          </p:blipFill>
          <p:spPr>
            <a:xfrm>
              <a:off x="7203152" y="1460489"/>
              <a:ext cx="499178" cy="572210"/>
            </a:xfrm>
            <a:prstGeom prst="rect">
              <a:avLst/>
            </a:prstGeom>
          </p:spPr>
        </p:pic>
        <p:sp>
          <p:nvSpPr>
            <p:cNvPr id="111" name="TextBox 110"/>
            <p:cNvSpPr txBox="1"/>
            <p:nvPr/>
          </p:nvSpPr>
          <p:spPr>
            <a:xfrm>
              <a:off x="7496245" y="1084030"/>
              <a:ext cx="1611260" cy="369332"/>
            </a:xfrm>
            <a:prstGeom prst="rect">
              <a:avLst/>
            </a:prstGeom>
            <a:noFill/>
          </p:spPr>
          <p:txBody>
            <a:bodyPr wrap="square" rtlCol="0">
              <a:spAutoFit/>
            </a:bodyPr>
            <a:lstStyle/>
            <a:p>
              <a:r>
                <a:rPr lang="en-US" altLang="zh-CN" dirty="0" smtClean="0">
                  <a:solidFill>
                    <a:schemeClr val="bg1"/>
                  </a:solidFill>
                </a:rPr>
                <a:t>Paired NS</a:t>
              </a:r>
              <a:endParaRPr lang="en-US" altLang="zh-CN" sz="1100" dirty="0" smtClean="0">
                <a:solidFill>
                  <a:schemeClr val="bg1"/>
                </a:solidFill>
              </a:endParaRPr>
            </a:p>
          </p:txBody>
        </p:sp>
      </p:grpSp>
      <p:cxnSp>
        <p:nvCxnSpPr>
          <p:cNvPr id="112" name="Straight Connector 111"/>
          <p:cNvCxnSpPr>
            <a:stCxn id="30" idx="3"/>
            <a:endCxn id="110" idx="1"/>
          </p:cNvCxnSpPr>
          <p:nvPr/>
        </p:nvCxnSpPr>
        <p:spPr>
          <a:xfrm>
            <a:off x="7702330" y="1746594"/>
            <a:ext cx="2774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29" idx="1"/>
            <a:endCxn id="41" idx="2"/>
          </p:cNvCxnSpPr>
          <p:nvPr/>
        </p:nvCxnSpPr>
        <p:spPr>
          <a:xfrm flipH="1" flipV="1">
            <a:off x="2490817" y="4359199"/>
            <a:ext cx="3539256" cy="1582724"/>
          </a:xfrm>
          <a:prstGeom prst="line">
            <a:avLst/>
          </a:prstGeom>
        </p:spPr>
        <p:style>
          <a:lnRef idx="1">
            <a:schemeClr val="accent1"/>
          </a:lnRef>
          <a:fillRef idx="0">
            <a:schemeClr val="accent1"/>
          </a:fillRef>
          <a:effectRef idx="0">
            <a:schemeClr val="accent1"/>
          </a:effectRef>
          <a:fontRef idx="minor">
            <a:schemeClr val="tx1"/>
          </a:fontRef>
        </p:style>
      </p:cxnSp>
      <p:grpSp>
        <p:nvGrpSpPr>
          <p:cNvPr id="122" name="Group 121"/>
          <p:cNvGrpSpPr/>
          <p:nvPr/>
        </p:nvGrpSpPr>
        <p:grpSpPr>
          <a:xfrm>
            <a:off x="5252580" y="2601754"/>
            <a:ext cx="198693" cy="214342"/>
            <a:chOff x="1888612" y="1625170"/>
            <a:chExt cx="279403" cy="324943"/>
          </a:xfrm>
        </p:grpSpPr>
        <p:sp>
          <p:nvSpPr>
            <p:cNvPr id="119" name="Chevron 118"/>
            <p:cNvSpPr/>
            <p:nvPr/>
          </p:nvSpPr>
          <p:spPr>
            <a:xfrm rot="16200000">
              <a:off x="1967601" y="1546181"/>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sp>
          <p:nvSpPr>
            <p:cNvPr id="120" name="Chevron 119"/>
            <p:cNvSpPr/>
            <p:nvPr/>
          </p:nvSpPr>
          <p:spPr>
            <a:xfrm rot="16200000">
              <a:off x="1967603" y="1646202"/>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sp>
          <p:nvSpPr>
            <p:cNvPr id="121" name="Chevron 120"/>
            <p:cNvSpPr/>
            <p:nvPr/>
          </p:nvSpPr>
          <p:spPr>
            <a:xfrm rot="16200000">
              <a:off x="1967602" y="1749700"/>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grpSp>
      <p:grpSp>
        <p:nvGrpSpPr>
          <p:cNvPr id="124" name="Group 123"/>
          <p:cNvGrpSpPr/>
          <p:nvPr/>
        </p:nvGrpSpPr>
        <p:grpSpPr>
          <a:xfrm>
            <a:off x="6746499" y="2625402"/>
            <a:ext cx="198693" cy="214342"/>
            <a:chOff x="1888612" y="1625170"/>
            <a:chExt cx="279403" cy="324943"/>
          </a:xfrm>
        </p:grpSpPr>
        <p:sp>
          <p:nvSpPr>
            <p:cNvPr id="125" name="Chevron 124"/>
            <p:cNvSpPr/>
            <p:nvPr/>
          </p:nvSpPr>
          <p:spPr>
            <a:xfrm rot="16200000">
              <a:off x="1967601" y="1546181"/>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sp>
          <p:nvSpPr>
            <p:cNvPr id="126" name="Chevron 125"/>
            <p:cNvSpPr/>
            <p:nvPr/>
          </p:nvSpPr>
          <p:spPr>
            <a:xfrm rot="16200000">
              <a:off x="1967603" y="1646202"/>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sp>
          <p:nvSpPr>
            <p:cNvPr id="127" name="Chevron 126"/>
            <p:cNvSpPr/>
            <p:nvPr/>
          </p:nvSpPr>
          <p:spPr>
            <a:xfrm rot="16200000">
              <a:off x="1967602" y="1749700"/>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grpSp>
      <p:grpSp>
        <p:nvGrpSpPr>
          <p:cNvPr id="128" name="Group 127"/>
          <p:cNvGrpSpPr/>
          <p:nvPr/>
        </p:nvGrpSpPr>
        <p:grpSpPr>
          <a:xfrm>
            <a:off x="5234663" y="4181561"/>
            <a:ext cx="198693" cy="214342"/>
            <a:chOff x="1888612" y="1625170"/>
            <a:chExt cx="279403" cy="324943"/>
          </a:xfrm>
        </p:grpSpPr>
        <p:sp>
          <p:nvSpPr>
            <p:cNvPr id="129" name="Chevron 128"/>
            <p:cNvSpPr/>
            <p:nvPr/>
          </p:nvSpPr>
          <p:spPr>
            <a:xfrm rot="16200000">
              <a:off x="1967601" y="1546181"/>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sp>
          <p:nvSpPr>
            <p:cNvPr id="130" name="Chevron 129"/>
            <p:cNvSpPr/>
            <p:nvPr/>
          </p:nvSpPr>
          <p:spPr>
            <a:xfrm rot="16200000">
              <a:off x="1967603" y="1646202"/>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sp>
          <p:nvSpPr>
            <p:cNvPr id="131" name="Chevron 130"/>
            <p:cNvSpPr/>
            <p:nvPr/>
          </p:nvSpPr>
          <p:spPr>
            <a:xfrm rot="16200000">
              <a:off x="1967602" y="1749700"/>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grpSp>
      <p:grpSp>
        <p:nvGrpSpPr>
          <p:cNvPr id="132" name="Group 131"/>
          <p:cNvGrpSpPr/>
          <p:nvPr/>
        </p:nvGrpSpPr>
        <p:grpSpPr>
          <a:xfrm>
            <a:off x="6728582" y="4205209"/>
            <a:ext cx="198693" cy="214342"/>
            <a:chOff x="1888612" y="1625170"/>
            <a:chExt cx="279403" cy="324943"/>
          </a:xfrm>
        </p:grpSpPr>
        <p:sp>
          <p:nvSpPr>
            <p:cNvPr id="133" name="Chevron 132"/>
            <p:cNvSpPr/>
            <p:nvPr/>
          </p:nvSpPr>
          <p:spPr>
            <a:xfrm rot="16200000">
              <a:off x="1967601" y="1546181"/>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sp>
          <p:nvSpPr>
            <p:cNvPr id="134" name="Chevron 133"/>
            <p:cNvSpPr/>
            <p:nvPr/>
          </p:nvSpPr>
          <p:spPr>
            <a:xfrm rot="16200000">
              <a:off x="1967603" y="1646202"/>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sp>
          <p:nvSpPr>
            <p:cNvPr id="135" name="Chevron 134"/>
            <p:cNvSpPr/>
            <p:nvPr/>
          </p:nvSpPr>
          <p:spPr>
            <a:xfrm rot="16200000">
              <a:off x="1967602" y="1749700"/>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grpSp>
      <p:grpSp>
        <p:nvGrpSpPr>
          <p:cNvPr id="136" name="Group 135"/>
          <p:cNvGrpSpPr/>
          <p:nvPr/>
        </p:nvGrpSpPr>
        <p:grpSpPr>
          <a:xfrm>
            <a:off x="8114035" y="2307752"/>
            <a:ext cx="198693" cy="214342"/>
            <a:chOff x="1888612" y="1625170"/>
            <a:chExt cx="279403" cy="324943"/>
          </a:xfrm>
        </p:grpSpPr>
        <p:sp>
          <p:nvSpPr>
            <p:cNvPr id="137" name="Chevron 136"/>
            <p:cNvSpPr/>
            <p:nvPr/>
          </p:nvSpPr>
          <p:spPr>
            <a:xfrm rot="16200000">
              <a:off x="1967601" y="1546181"/>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38" name="Chevron 137"/>
            <p:cNvSpPr/>
            <p:nvPr/>
          </p:nvSpPr>
          <p:spPr>
            <a:xfrm rot="16200000">
              <a:off x="1967603" y="1646202"/>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39" name="Chevron 138"/>
            <p:cNvSpPr/>
            <p:nvPr/>
          </p:nvSpPr>
          <p:spPr>
            <a:xfrm rot="16200000">
              <a:off x="1967602" y="1749700"/>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grpSp>
      <p:grpSp>
        <p:nvGrpSpPr>
          <p:cNvPr id="140" name="Group 139"/>
          <p:cNvGrpSpPr/>
          <p:nvPr/>
        </p:nvGrpSpPr>
        <p:grpSpPr>
          <a:xfrm>
            <a:off x="8112353" y="2879765"/>
            <a:ext cx="198693" cy="214342"/>
            <a:chOff x="1888612" y="1625170"/>
            <a:chExt cx="279403" cy="324943"/>
          </a:xfrm>
        </p:grpSpPr>
        <p:sp>
          <p:nvSpPr>
            <p:cNvPr id="141" name="Chevron 140"/>
            <p:cNvSpPr/>
            <p:nvPr/>
          </p:nvSpPr>
          <p:spPr>
            <a:xfrm rot="16200000">
              <a:off x="1967601" y="1546181"/>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42" name="Chevron 141"/>
            <p:cNvSpPr/>
            <p:nvPr/>
          </p:nvSpPr>
          <p:spPr>
            <a:xfrm rot="16200000">
              <a:off x="1967603" y="1646202"/>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43" name="Chevron 142"/>
            <p:cNvSpPr/>
            <p:nvPr/>
          </p:nvSpPr>
          <p:spPr>
            <a:xfrm rot="16200000">
              <a:off x="1967602" y="1749700"/>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grpSp>
      <p:grpSp>
        <p:nvGrpSpPr>
          <p:cNvPr id="144" name="Group 143"/>
          <p:cNvGrpSpPr/>
          <p:nvPr/>
        </p:nvGrpSpPr>
        <p:grpSpPr>
          <a:xfrm>
            <a:off x="7070496" y="1368860"/>
            <a:ext cx="198693" cy="214342"/>
            <a:chOff x="1888612" y="1625170"/>
            <a:chExt cx="279403" cy="324943"/>
          </a:xfrm>
        </p:grpSpPr>
        <p:sp>
          <p:nvSpPr>
            <p:cNvPr id="145" name="Chevron 144"/>
            <p:cNvSpPr/>
            <p:nvPr/>
          </p:nvSpPr>
          <p:spPr>
            <a:xfrm rot="16200000">
              <a:off x="1967601" y="1546181"/>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46" name="Chevron 145"/>
            <p:cNvSpPr/>
            <p:nvPr/>
          </p:nvSpPr>
          <p:spPr>
            <a:xfrm rot="16200000">
              <a:off x="1967603" y="1646202"/>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47" name="Chevron 146"/>
            <p:cNvSpPr/>
            <p:nvPr/>
          </p:nvSpPr>
          <p:spPr>
            <a:xfrm rot="16200000">
              <a:off x="1967602" y="1749700"/>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grpSp>
      <p:grpSp>
        <p:nvGrpSpPr>
          <p:cNvPr id="148" name="Group 147"/>
          <p:cNvGrpSpPr/>
          <p:nvPr/>
        </p:nvGrpSpPr>
        <p:grpSpPr>
          <a:xfrm>
            <a:off x="3756736" y="1477885"/>
            <a:ext cx="198693" cy="214342"/>
            <a:chOff x="1888612" y="1625170"/>
            <a:chExt cx="279403" cy="324943"/>
          </a:xfrm>
        </p:grpSpPr>
        <p:sp>
          <p:nvSpPr>
            <p:cNvPr id="149" name="Chevron 148"/>
            <p:cNvSpPr/>
            <p:nvPr/>
          </p:nvSpPr>
          <p:spPr>
            <a:xfrm rot="16200000">
              <a:off x="1967601" y="1546181"/>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50" name="Chevron 149"/>
            <p:cNvSpPr/>
            <p:nvPr/>
          </p:nvSpPr>
          <p:spPr>
            <a:xfrm rot="16200000">
              <a:off x="1967603" y="1646202"/>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51" name="Chevron 150"/>
            <p:cNvSpPr/>
            <p:nvPr/>
          </p:nvSpPr>
          <p:spPr>
            <a:xfrm rot="16200000">
              <a:off x="1967602" y="1749700"/>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grpSp>
      <p:grpSp>
        <p:nvGrpSpPr>
          <p:cNvPr id="152" name="Group 151"/>
          <p:cNvGrpSpPr/>
          <p:nvPr/>
        </p:nvGrpSpPr>
        <p:grpSpPr>
          <a:xfrm>
            <a:off x="8232557" y="3895896"/>
            <a:ext cx="198693" cy="214342"/>
            <a:chOff x="1888612" y="1625170"/>
            <a:chExt cx="279403" cy="324943"/>
          </a:xfrm>
        </p:grpSpPr>
        <p:sp>
          <p:nvSpPr>
            <p:cNvPr id="153" name="Chevron 152"/>
            <p:cNvSpPr/>
            <p:nvPr/>
          </p:nvSpPr>
          <p:spPr>
            <a:xfrm rot="16200000">
              <a:off x="1967601" y="1546181"/>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54" name="Chevron 153"/>
            <p:cNvSpPr/>
            <p:nvPr/>
          </p:nvSpPr>
          <p:spPr>
            <a:xfrm rot="16200000">
              <a:off x="1967603" y="1646202"/>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55" name="Chevron 154"/>
            <p:cNvSpPr/>
            <p:nvPr/>
          </p:nvSpPr>
          <p:spPr>
            <a:xfrm rot="16200000">
              <a:off x="1967602" y="1749700"/>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grpSp>
      <p:grpSp>
        <p:nvGrpSpPr>
          <p:cNvPr id="156" name="Group 155"/>
          <p:cNvGrpSpPr/>
          <p:nvPr/>
        </p:nvGrpSpPr>
        <p:grpSpPr>
          <a:xfrm>
            <a:off x="8190993" y="4477355"/>
            <a:ext cx="198693" cy="214342"/>
            <a:chOff x="1888612" y="1625170"/>
            <a:chExt cx="279403" cy="324943"/>
          </a:xfrm>
        </p:grpSpPr>
        <p:sp>
          <p:nvSpPr>
            <p:cNvPr id="157" name="Chevron 156"/>
            <p:cNvSpPr/>
            <p:nvPr/>
          </p:nvSpPr>
          <p:spPr>
            <a:xfrm rot="16200000">
              <a:off x="1967601" y="1546181"/>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58" name="Chevron 157"/>
            <p:cNvSpPr/>
            <p:nvPr/>
          </p:nvSpPr>
          <p:spPr>
            <a:xfrm rot="16200000">
              <a:off x="1967603" y="1646202"/>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59" name="Chevron 158"/>
            <p:cNvSpPr/>
            <p:nvPr/>
          </p:nvSpPr>
          <p:spPr>
            <a:xfrm rot="16200000">
              <a:off x="1967602" y="1749700"/>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grpSp>
      <p:sp>
        <p:nvSpPr>
          <p:cNvPr id="4" name="Title 3"/>
          <p:cNvSpPr>
            <a:spLocks noGrp="1"/>
          </p:cNvSpPr>
          <p:nvPr>
            <p:ph type="title"/>
          </p:nvPr>
        </p:nvSpPr>
        <p:spPr/>
        <p:txBody>
          <a:bodyPr>
            <a:normAutofit fontScale="90000"/>
          </a:bodyPr>
          <a:lstStyle/>
          <a:p>
            <a:r>
              <a:rPr lang="en-US" dirty="0" smtClean="0"/>
              <a:t>Sample architecture</a:t>
            </a:r>
            <a:endParaRPr lang="en-US" dirty="0"/>
          </a:p>
        </p:txBody>
      </p:sp>
    </p:spTree>
    <p:extLst>
      <p:ext uri="{BB962C8B-B14F-4D97-AF65-F5344CB8AC3E}">
        <p14:creationId xmlns:p14="http://schemas.microsoft.com/office/powerpoint/2010/main" val="34787309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wipe(down)">
                                      <p:cBhvr>
                                        <p:cTn id="12" dur="500"/>
                                        <p:tgtEl>
                                          <p:spTgt spid="8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left)">
                                      <p:cBhvr>
                                        <p:cTn id="21" dur="500"/>
                                        <p:tgtEl>
                                          <p:spTgt spid="35"/>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92"/>
                                        </p:tgtEl>
                                        <p:attrNameLst>
                                          <p:attrName>style.visibility</p:attrName>
                                        </p:attrNameLst>
                                      </p:cBhvr>
                                      <p:to>
                                        <p:strVal val="visible"/>
                                      </p:to>
                                    </p:set>
                                    <p:animEffect transition="in" filter="fade">
                                      <p:cBhvr>
                                        <p:cTn id="25" dur="500"/>
                                        <p:tgtEl>
                                          <p:spTgt spid="9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93"/>
                                        </p:tgtEl>
                                        <p:attrNameLst>
                                          <p:attrName>style.visibility</p:attrName>
                                        </p:attrNameLst>
                                      </p:cBhvr>
                                      <p:to>
                                        <p:strVal val="visible"/>
                                      </p:to>
                                    </p:set>
                                    <p:animEffect transition="in" filter="wipe(left)">
                                      <p:cBhvr>
                                        <p:cTn id="30" dur="500"/>
                                        <p:tgtEl>
                                          <p:spTgt spid="93"/>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par>
                                <p:cTn id="35" presetID="10"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8"/>
                                        </p:tgtEl>
                                        <p:attrNameLst>
                                          <p:attrName>style.visibility</p:attrName>
                                        </p:attrNameLst>
                                      </p:cBhvr>
                                      <p:to>
                                        <p:strVal val="visible"/>
                                      </p:to>
                                    </p:set>
                                    <p:animEffect transition="in" filter="fade">
                                      <p:cBhvr>
                                        <p:cTn id="42" dur="500"/>
                                        <p:tgtEl>
                                          <p:spTgt spid="98"/>
                                        </p:tgtEl>
                                      </p:cBhvr>
                                    </p:animEffect>
                                  </p:childTnLst>
                                </p:cTn>
                              </p:par>
                            </p:childTnLst>
                          </p:cTn>
                        </p:par>
                        <p:par>
                          <p:cTn id="43" fill="hold">
                            <p:stCondLst>
                              <p:cond delay="500"/>
                            </p:stCondLst>
                            <p:childTnLst>
                              <p:par>
                                <p:cTn id="44" presetID="22" presetClass="entr" presetSubtype="1" fill="hold" nodeType="afterEffect">
                                  <p:stCondLst>
                                    <p:cond delay="0"/>
                                  </p:stCondLst>
                                  <p:childTnLst>
                                    <p:set>
                                      <p:cBhvr>
                                        <p:cTn id="45" dur="1" fill="hold">
                                          <p:stCondLst>
                                            <p:cond delay="0"/>
                                          </p:stCondLst>
                                        </p:cTn>
                                        <p:tgtEl>
                                          <p:spTgt spid="99"/>
                                        </p:tgtEl>
                                        <p:attrNameLst>
                                          <p:attrName>style.visibility</p:attrName>
                                        </p:attrNameLst>
                                      </p:cBhvr>
                                      <p:to>
                                        <p:strVal val="visible"/>
                                      </p:to>
                                    </p:set>
                                    <p:animEffect transition="in" filter="wipe(up)">
                                      <p:cBhvr>
                                        <p:cTn id="46" dur="500"/>
                                        <p:tgtEl>
                                          <p:spTgt spid="9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00"/>
                                        </p:tgtEl>
                                        <p:attrNameLst>
                                          <p:attrName>style.visibility</p:attrName>
                                        </p:attrNameLst>
                                      </p:cBhvr>
                                      <p:to>
                                        <p:strVal val="visible"/>
                                      </p:to>
                                    </p:set>
                                    <p:animEffect transition="in" filter="fade">
                                      <p:cBhvr>
                                        <p:cTn id="51" dur="500"/>
                                        <p:tgtEl>
                                          <p:spTgt spid="100"/>
                                        </p:tgtEl>
                                      </p:cBhvr>
                                    </p:animEffect>
                                  </p:childTnLst>
                                </p:cTn>
                              </p:par>
                            </p:childTnLst>
                          </p:cTn>
                        </p:par>
                        <p:par>
                          <p:cTn id="52" fill="hold">
                            <p:stCondLst>
                              <p:cond delay="500"/>
                            </p:stCondLst>
                            <p:childTnLst>
                              <p:par>
                                <p:cTn id="53" presetID="22" presetClass="entr" presetSubtype="1" fill="hold" nodeType="afterEffect">
                                  <p:stCondLst>
                                    <p:cond delay="0"/>
                                  </p:stCondLst>
                                  <p:childTnLst>
                                    <p:set>
                                      <p:cBhvr>
                                        <p:cTn id="54" dur="1" fill="hold">
                                          <p:stCondLst>
                                            <p:cond delay="0"/>
                                          </p:stCondLst>
                                        </p:cTn>
                                        <p:tgtEl>
                                          <p:spTgt spid="101"/>
                                        </p:tgtEl>
                                        <p:attrNameLst>
                                          <p:attrName>style.visibility</p:attrName>
                                        </p:attrNameLst>
                                      </p:cBhvr>
                                      <p:to>
                                        <p:strVal val="visible"/>
                                      </p:to>
                                    </p:set>
                                    <p:animEffect transition="in" filter="wipe(up)">
                                      <p:cBhvr>
                                        <p:cTn id="55" dur="500"/>
                                        <p:tgtEl>
                                          <p:spTgt spid="101"/>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136"/>
                                        </p:tgtEl>
                                        <p:attrNameLst>
                                          <p:attrName>style.visibility</p:attrName>
                                        </p:attrNameLst>
                                      </p:cBhvr>
                                      <p:to>
                                        <p:strVal val="visible"/>
                                      </p:to>
                                    </p:set>
                                    <p:animEffect transition="in" filter="fade">
                                      <p:cBhvr>
                                        <p:cTn id="60" dur="500"/>
                                        <p:tgtEl>
                                          <p:spTgt spid="136"/>
                                        </p:tgtEl>
                                      </p:cBhvr>
                                    </p:animEffect>
                                    <p:anim calcmode="lin" valueType="num">
                                      <p:cBhvr>
                                        <p:cTn id="61" dur="500" fill="hold"/>
                                        <p:tgtEl>
                                          <p:spTgt spid="136"/>
                                        </p:tgtEl>
                                        <p:attrNameLst>
                                          <p:attrName>ppt_x</p:attrName>
                                        </p:attrNameLst>
                                      </p:cBhvr>
                                      <p:tavLst>
                                        <p:tav tm="0">
                                          <p:val>
                                            <p:strVal val="#ppt_x"/>
                                          </p:val>
                                        </p:tav>
                                        <p:tav tm="100000">
                                          <p:val>
                                            <p:strVal val="#ppt_x"/>
                                          </p:val>
                                        </p:tav>
                                      </p:tavLst>
                                    </p:anim>
                                    <p:anim calcmode="lin" valueType="num">
                                      <p:cBhvr>
                                        <p:cTn id="62" dur="500" fill="hold"/>
                                        <p:tgtEl>
                                          <p:spTgt spid="136"/>
                                        </p:tgtEl>
                                        <p:attrNameLst>
                                          <p:attrName>ppt_y</p:attrName>
                                        </p:attrNameLst>
                                      </p:cBhvr>
                                      <p:tavLst>
                                        <p:tav tm="0">
                                          <p:val>
                                            <p:strVal val="#ppt_y+.1"/>
                                          </p:val>
                                        </p:tav>
                                        <p:tav tm="100000">
                                          <p:val>
                                            <p:strVal val="#ppt_y"/>
                                          </p:val>
                                        </p:tav>
                                      </p:tavLst>
                                    </p:anim>
                                  </p:childTnLst>
                                </p:cTn>
                              </p:par>
                            </p:childTnLst>
                          </p:cTn>
                        </p:par>
                        <p:par>
                          <p:cTn id="63" fill="hold">
                            <p:stCondLst>
                              <p:cond delay="500"/>
                            </p:stCondLst>
                            <p:childTnLst>
                              <p:par>
                                <p:cTn id="64" presetID="42" presetClass="entr" presetSubtype="0" fill="hold" nodeType="afterEffect">
                                  <p:stCondLst>
                                    <p:cond delay="0"/>
                                  </p:stCondLst>
                                  <p:childTnLst>
                                    <p:set>
                                      <p:cBhvr>
                                        <p:cTn id="65" dur="1" fill="hold">
                                          <p:stCondLst>
                                            <p:cond delay="0"/>
                                          </p:stCondLst>
                                        </p:cTn>
                                        <p:tgtEl>
                                          <p:spTgt spid="140"/>
                                        </p:tgtEl>
                                        <p:attrNameLst>
                                          <p:attrName>style.visibility</p:attrName>
                                        </p:attrNameLst>
                                      </p:cBhvr>
                                      <p:to>
                                        <p:strVal val="visible"/>
                                      </p:to>
                                    </p:set>
                                    <p:animEffect transition="in" filter="fade">
                                      <p:cBhvr>
                                        <p:cTn id="66" dur="500"/>
                                        <p:tgtEl>
                                          <p:spTgt spid="140"/>
                                        </p:tgtEl>
                                      </p:cBhvr>
                                    </p:animEffect>
                                    <p:anim calcmode="lin" valueType="num">
                                      <p:cBhvr>
                                        <p:cTn id="67" dur="500" fill="hold"/>
                                        <p:tgtEl>
                                          <p:spTgt spid="140"/>
                                        </p:tgtEl>
                                        <p:attrNameLst>
                                          <p:attrName>ppt_x</p:attrName>
                                        </p:attrNameLst>
                                      </p:cBhvr>
                                      <p:tavLst>
                                        <p:tav tm="0">
                                          <p:val>
                                            <p:strVal val="#ppt_x"/>
                                          </p:val>
                                        </p:tav>
                                        <p:tav tm="100000">
                                          <p:val>
                                            <p:strVal val="#ppt_x"/>
                                          </p:val>
                                        </p:tav>
                                      </p:tavLst>
                                    </p:anim>
                                    <p:anim calcmode="lin" valueType="num">
                                      <p:cBhvr>
                                        <p:cTn id="68" dur="500" fill="hold"/>
                                        <p:tgtEl>
                                          <p:spTgt spid="140"/>
                                        </p:tgtEl>
                                        <p:attrNameLst>
                                          <p:attrName>ppt_y</p:attrName>
                                        </p:attrNameLst>
                                      </p:cBhvr>
                                      <p:tavLst>
                                        <p:tav tm="0">
                                          <p:val>
                                            <p:strVal val="#ppt_y+.1"/>
                                          </p:val>
                                        </p:tav>
                                        <p:tav tm="100000">
                                          <p:val>
                                            <p:strVal val="#ppt_y"/>
                                          </p:val>
                                        </p:tav>
                                      </p:tavLst>
                                    </p:anim>
                                  </p:childTnLst>
                                </p:cTn>
                              </p:par>
                            </p:childTnLst>
                          </p:cTn>
                        </p:par>
                        <p:par>
                          <p:cTn id="69" fill="hold">
                            <p:stCondLst>
                              <p:cond delay="1000"/>
                            </p:stCondLst>
                            <p:childTnLst>
                              <p:par>
                                <p:cTn id="70" presetID="42" presetClass="entr" presetSubtype="0" fill="hold" nodeType="afterEffect">
                                  <p:stCondLst>
                                    <p:cond delay="0"/>
                                  </p:stCondLst>
                                  <p:childTnLst>
                                    <p:set>
                                      <p:cBhvr>
                                        <p:cTn id="71" dur="1" fill="hold">
                                          <p:stCondLst>
                                            <p:cond delay="0"/>
                                          </p:stCondLst>
                                        </p:cTn>
                                        <p:tgtEl>
                                          <p:spTgt spid="144"/>
                                        </p:tgtEl>
                                        <p:attrNameLst>
                                          <p:attrName>style.visibility</p:attrName>
                                        </p:attrNameLst>
                                      </p:cBhvr>
                                      <p:to>
                                        <p:strVal val="visible"/>
                                      </p:to>
                                    </p:set>
                                    <p:animEffect transition="in" filter="fade">
                                      <p:cBhvr>
                                        <p:cTn id="72" dur="500"/>
                                        <p:tgtEl>
                                          <p:spTgt spid="144"/>
                                        </p:tgtEl>
                                      </p:cBhvr>
                                    </p:animEffect>
                                    <p:anim calcmode="lin" valueType="num">
                                      <p:cBhvr>
                                        <p:cTn id="73" dur="500" fill="hold"/>
                                        <p:tgtEl>
                                          <p:spTgt spid="144"/>
                                        </p:tgtEl>
                                        <p:attrNameLst>
                                          <p:attrName>ppt_x</p:attrName>
                                        </p:attrNameLst>
                                      </p:cBhvr>
                                      <p:tavLst>
                                        <p:tav tm="0">
                                          <p:val>
                                            <p:strVal val="#ppt_x"/>
                                          </p:val>
                                        </p:tav>
                                        <p:tav tm="100000">
                                          <p:val>
                                            <p:strVal val="#ppt_x"/>
                                          </p:val>
                                        </p:tav>
                                      </p:tavLst>
                                    </p:anim>
                                    <p:anim calcmode="lin" valueType="num">
                                      <p:cBhvr>
                                        <p:cTn id="74" dur="500" fill="hold"/>
                                        <p:tgtEl>
                                          <p:spTgt spid="144"/>
                                        </p:tgtEl>
                                        <p:attrNameLst>
                                          <p:attrName>ppt_y</p:attrName>
                                        </p:attrNameLst>
                                      </p:cBhvr>
                                      <p:tavLst>
                                        <p:tav tm="0">
                                          <p:val>
                                            <p:strVal val="#ppt_y+.1"/>
                                          </p:val>
                                        </p:tav>
                                        <p:tav tm="100000">
                                          <p:val>
                                            <p:strVal val="#ppt_y"/>
                                          </p:val>
                                        </p:tav>
                                      </p:tavLst>
                                    </p:anim>
                                  </p:childTnLst>
                                </p:cTn>
                              </p:par>
                            </p:childTnLst>
                          </p:cTn>
                        </p:par>
                        <p:par>
                          <p:cTn id="75" fill="hold">
                            <p:stCondLst>
                              <p:cond delay="1500"/>
                            </p:stCondLst>
                            <p:childTnLst>
                              <p:par>
                                <p:cTn id="76" presetID="42" presetClass="entr" presetSubtype="0" fill="hold" nodeType="afterEffect">
                                  <p:stCondLst>
                                    <p:cond delay="0"/>
                                  </p:stCondLst>
                                  <p:childTnLst>
                                    <p:set>
                                      <p:cBhvr>
                                        <p:cTn id="77" dur="1" fill="hold">
                                          <p:stCondLst>
                                            <p:cond delay="0"/>
                                          </p:stCondLst>
                                        </p:cTn>
                                        <p:tgtEl>
                                          <p:spTgt spid="148"/>
                                        </p:tgtEl>
                                        <p:attrNameLst>
                                          <p:attrName>style.visibility</p:attrName>
                                        </p:attrNameLst>
                                      </p:cBhvr>
                                      <p:to>
                                        <p:strVal val="visible"/>
                                      </p:to>
                                    </p:set>
                                    <p:animEffect transition="in" filter="fade">
                                      <p:cBhvr>
                                        <p:cTn id="78" dur="500"/>
                                        <p:tgtEl>
                                          <p:spTgt spid="148"/>
                                        </p:tgtEl>
                                      </p:cBhvr>
                                    </p:animEffect>
                                    <p:anim calcmode="lin" valueType="num">
                                      <p:cBhvr>
                                        <p:cTn id="79" dur="500" fill="hold"/>
                                        <p:tgtEl>
                                          <p:spTgt spid="148"/>
                                        </p:tgtEl>
                                        <p:attrNameLst>
                                          <p:attrName>ppt_x</p:attrName>
                                        </p:attrNameLst>
                                      </p:cBhvr>
                                      <p:tavLst>
                                        <p:tav tm="0">
                                          <p:val>
                                            <p:strVal val="#ppt_x"/>
                                          </p:val>
                                        </p:tav>
                                        <p:tav tm="100000">
                                          <p:val>
                                            <p:strVal val="#ppt_x"/>
                                          </p:val>
                                        </p:tav>
                                      </p:tavLst>
                                    </p:anim>
                                    <p:anim calcmode="lin" valueType="num">
                                      <p:cBhvr>
                                        <p:cTn id="80" dur="500" fill="hold"/>
                                        <p:tgtEl>
                                          <p:spTgt spid="148"/>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122"/>
                                        </p:tgtEl>
                                        <p:attrNameLst>
                                          <p:attrName>style.visibility</p:attrName>
                                        </p:attrNameLst>
                                      </p:cBhvr>
                                      <p:to>
                                        <p:strVal val="visible"/>
                                      </p:to>
                                    </p:set>
                                    <p:animEffect transition="in" filter="fade">
                                      <p:cBhvr>
                                        <p:cTn id="85" dur="500"/>
                                        <p:tgtEl>
                                          <p:spTgt spid="122"/>
                                        </p:tgtEl>
                                      </p:cBhvr>
                                    </p:animEffect>
                                    <p:anim calcmode="lin" valueType="num">
                                      <p:cBhvr>
                                        <p:cTn id="86" dur="500" fill="hold"/>
                                        <p:tgtEl>
                                          <p:spTgt spid="122"/>
                                        </p:tgtEl>
                                        <p:attrNameLst>
                                          <p:attrName>ppt_x</p:attrName>
                                        </p:attrNameLst>
                                      </p:cBhvr>
                                      <p:tavLst>
                                        <p:tav tm="0">
                                          <p:val>
                                            <p:strVal val="#ppt_x"/>
                                          </p:val>
                                        </p:tav>
                                        <p:tav tm="100000">
                                          <p:val>
                                            <p:strVal val="#ppt_x"/>
                                          </p:val>
                                        </p:tav>
                                      </p:tavLst>
                                    </p:anim>
                                    <p:anim calcmode="lin" valueType="num">
                                      <p:cBhvr>
                                        <p:cTn id="87" dur="500" fill="hold"/>
                                        <p:tgtEl>
                                          <p:spTgt spid="122"/>
                                        </p:tgtEl>
                                        <p:attrNameLst>
                                          <p:attrName>ppt_y</p:attrName>
                                        </p:attrNameLst>
                                      </p:cBhvr>
                                      <p:tavLst>
                                        <p:tav tm="0">
                                          <p:val>
                                            <p:strVal val="#ppt_y+.1"/>
                                          </p:val>
                                        </p:tav>
                                        <p:tav tm="100000">
                                          <p:val>
                                            <p:strVal val="#ppt_y"/>
                                          </p:val>
                                        </p:tav>
                                      </p:tavLst>
                                    </p:anim>
                                  </p:childTnLst>
                                </p:cTn>
                              </p:par>
                            </p:childTnLst>
                          </p:cTn>
                        </p:par>
                        <p:par>
                          <p:cTn id="88" fill="hold">
                            <p:stCondLst>
                              <p:cond delay="500"/>
                            </p:stCondLst>
                            <p:childTnLst>
                              <p:par>
                                <p:cTn id="89" presetID="42" presetClass="entr" presetSubtype="0" fill="hold" nodeType="afterEffect">
                                  <p:stCondLst>
                                    <p:cond delay="0"/>
                                  </p:stCondLst>
                                  <p:childTnLst>
                                    <p:set>
                                      <p:cBhvr>
                                        <p:cTn id="90" dur="1" fill="hold">
                                          <p:stCondLst>
                                            <p:cond delay="0"/>
                                          </p:stCondLst>
                                        </p:cTn>
                                        <p:tgtEl>
                                          <p:spTgt spid="124"/>
                                        </p:tgtEl>
                                        <p:attrNameLst>
                                          <p:attrName>style.visibility</p:attrName>
                                        </p:attrNameLst>
                                      </p:cBhvr>
                                      <p:to>
                                        <p:strVal val="visible"/>
                                      </p:to>
                                    </p:set>
                                    <p:animEffect transition="in" filter="fade">
                                      <p:cBhvr>
                                        <p:cTn id="91" dur="500"/>
                                        <p:tgtEl>
                                          <p:spTgt spid="124"/>
                                        </p:tgtEl>
                                      </p:cBhvr>
                                    </p:animEffect>
                                    <p:anim calcmode="lin" valueType="num">
                                      <p:cBhvr>
                                        <p:cTn id="92" dur="500" fill="hold"/>
                                        <p:tgtEl>
                                          <p:spTgt spid="124"/>
                                        </p:tgtEl>
                                        <p:attrNameLst>
                                          <p:attrName>ppt_x</p:attrName>
                                        </p:attrNameLst>
                                      </p:cBhvr>
                                      <p:tavLst>
                                        <p:tav tm="0">
                                          <p:val>
                                            <p:strVal val="#ppt_x"/>
                                          </p:val>
                                        </p:tav>
                                        <p:tav tm="100000">
                                          <p:val>
                                            <p:strVal val="#ppt_x"/>
                                          </p:val>
                                        </p:tav>
                                      </p:tavLst>
                                    </p:anim>
                                    <p:anim calcmode="lin" valueType="num">
                                      <p:cBhvr>
                                        <p:cTn id="93" dur="500" fill="hold"/>
                                        <p:tgtEl>
                                          <p:spTgt spid="124"/>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grpId="0" nodeType="clickEffect">
                                  <p:stCondLst>
                                    <p:cond delay="0"/>
                                  </p:stCondLst>
                                  <p:childTnLst>
                                    <p:set>
                                      <p:cBhvr>
                                        <p:cTn id="97" dur="1" fill="hold">
                                          <p:stCondLst>
                                            <p:cond delay="0"/>
                                          </p:stCondLst>
                                        </p:cTn>
                                        <p:tgtEl>
                                          <p:spTgt spid="107"/>
                                        </p:tgtEl>
                                        <p:attrNameLst>
                                          <p:attrName>style.visibility</p:attrName>
                                        </p:attrNameLst>
                                      </p:cBhvr>
                                      <p:to>
                                        <p:strVal val="visible"/>
                                      </p:to>
                                    </p:set>
                                    <p:anim calcmode="lin" valueType="num">
                                      <p:cBhvr>
                                        <p:cTn id="98" dur="500" fill="hold"/>
                                        <p:tgtEl>
                                          <p:spTgt spid="107"/>
                                        </p:tgtEl>
                                        <p:attrNameLst>
                                          <p:attrName>ppt_w</p:attrName>
                                        </p:attrNameLst>
                                      </p:cBhvr>
                                      <p:tavLst>
                                        <p:tav tm="0">
                                          <p:val>
                                            <p:fltVal val="0"/>
                                          </p:val>
                                        </p:tav>
                                        <p:tav tm="100000">
                                          <p:val>
                                            <p:strVal val="#ppt_w"/>
                                          </p:val>
                                        </p:tav>
                                      </p:tavLst>
                                    </p:anim>
                                    <p:anim calcmode="lin" valueType="num">
                                      <p:cBhvr>
                                        <p:cTn id="99" dur="500" fill="hold"/>
                                        <p:tgtEl>
                                          <p:spTgt spid="107"/>
                                        </p:tgtEl>
                                        <p:attrNameLst>
                                          <p:attrName>ppt_h</p:attrName>
                                        </p:attrNameLst>
                                      </p:cBhvr>
                                      <p:tavLst>
                                        <p:tav tm="0">
                                          <p:val>
                                            <p:fltVal val="0"/>
                                          </p:val>
                                        </p:tav>
                                        <p:tav tm="100000">
                                          <p:val>
                                            <p:strVal val="#ppt_h"/>
                                          </p:val>
                                        </p:tav>
                                      </p:tavLst>
                                    </p:anim>
                                    <p:animEffect transition="in" filter="fade">
                                      <p:cBhvr>
                                        <p:cTn id="100" dur="500"/>
                                        <p:tgtEl>
                                          <p:spTgt spid="107"/>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xit" presetSubtype="2" fill="hold" nodeType="clickEffect">
                                  <p:stCondLst>
                                    <p:cond delay="0"/>
                                  </p:stCondLst>
                                  <p:childTnLst>
                                    <p:animEffect transition="out" filter="wipe(right)">
                                      <p:cBhvr>
                                        <p:cTn id="104" dur="500"/>
                                        <p:tgtEl>
                                          <p:spTgt spid="86"/>
                                        </p:tgtEl>
                                      </p:cBhvr>
                                    </p:animEffect>
                                    <p:set>
                                      <p:cBhvr>
                                        <p:cTn id="105" dur="1" fill="hold">
                                          <p:stCondLst>
                                            <p:cond delay="499"/>
                                          </p:stCondLst>
                                        </p:cTn>
                                        <p:tgtEl>
                                          <p:spTgt spid="86"/>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nodeType="clickEffect">
                                  <p:stCondLst>
                                    <p:cond delay="0"/>
                                  </p:stCondLst>
                                  <p:childTnLst>
                                    <p:set>
                                      <p:cBhvr>
                                        <p:cTn id="109" dur="1" fill="hold">
                                          <p:stCondLst>
                                            <p:cond delay="0"/>
                                          </p:stCondLst>
                                        </p:cTn>
                                        <p:tgtEl>
                                          <p:spTgt spid="39"/>
                                        </p:tgtEl>
                                        <p:attrNameLst>
                                          <p:attrName>style.visibility</p:attrName>
                                        </p:attrNameLst>
                                      </p:cBhvr>
                                      <p:to>
                                        <p:strVal val="visible"/>
                                      </p:to>
                                    </p:set>
                                    <p:animEffect transition="in" filter="wipe(left)">
                                      <p:cBhvr>
                                        <p:cTn id="110" dur="500"/>
                                        <p:tgtEl>
                                          <p:spTgt spid="39"/>
                                        </p:tgtEl>
                                      </p:cBhvr>
                                    </p:animEffect>
                                  </p:childTnLst>
                                </p:cTn>
                              </p:par>
                            </p:childTnLst>
                          </p:cTn>
                        </p:par>
                        <p:par>
                          <p:cTn id="111" fill="hold">
                            <p:stCondLst>
                              <p:cond delay="500"/>
                            </p:stCondLst>
                            <p:childTnLst>
                              <p:par>
                                <p:cTn id="112" presetID="10" presetClass="entr" presetSubtype="0" fill="hold" nodeType="afterEffect">
                                  <p:stCondLst>
                                    <p:cond delay="0"/>
                                  </p:stCondLst>
                                  <p:childTnLst>
                                    <p:set>
                                      <p:cBhvr>
                                        <p:cTn id="113" dur="1" fill="hold">
                                          <p:stCondLst>
                                            <p:cond delay="0"/>
                                          </p:stCondLst>
                                        </p:cTn>
                                        <p:tgtEl>
                                          <p:spTgt spid="95"/>
                                        </p:tgtEl>
                                        <p:attrNameLst>
                                          <p:attrName>style.visibility</p:attrName>
                                        </p:attrNameLst>
                                      </p:cBhvr>
                                      <p:to>
                                        <p:strVal val="visible"/>
                                      </p:to>
                                    </p:set>
                                    <p:animEffect transition="in" filter="fade">
                                      <p:cBhvr>
                                        <p:cTn id="114" dur="500"/>
                                        <p:tgtEl>
                                          <p:spTgt spid="95"/>
                                        </p:tgtEl>
                                      </p:cBhvr>
                                    </p:animEffect>
                                  </p:childTnLst>
                                </p:cTn>
                              </p:par>
                            </p:childTnLst>
                          </p:cTn>
                        </p:par>
                        <p:par>
                          <p:cTn id="115" fill="hold">
                            <p:stCondLst>
                              <p:cond delay="1000"/>
                            </p:stCondLst>
                            <p:childTnLst>
                              <p:par>
                                <p:cTn id="116" presetID="22" presetClass="entr" presetSubtype="4" fill="hold" nodeType="afterEffect">
                                  <p:stCondLst>
                                    <p:cond delay="0"/>
                                  </p:stCondLst>
                                  <p:childTnLst>
                                    <p:set>
                                      <p:cBhvr>
                                        <p:cTn id="117" dur="1" fill="hold">
                                          <p:stCondLst>
                                            <p:cond delay="0"/>
                                          </p:stCondLst>
                                        </p:cTn>
                                        <p:tgtEl>
                                          <p:spTgt spid="38"/>
                                        </p:tgtEl>
                                        <p:attrNameLst>
                                          <p:attrName>style.visibility</p:attrName>
                                        </p:attrNameLst>
                                      </p:cBhvr>
                                      <p:to>
                                        <p:strVal val="visible"/>
                                      </p:to>
                                    </p:set>
                                    <p:animEffect transition="in" filter="wipe(down)">
                                      <p:cBhvr>
                                        <p:cTn id="118" dur="500"/>
                                        <p:tgtEl>
                                          <p:spTgt spid="38"/>
                                        </p:tgtEl>
                                      </p:cBhvr>
                                    </p:animEffect>
                                  </p:childTnLst>
                                </p:cTn>
                              </p:par>
                              <p:par>
                                <p:cTn id="119" presetID="22" presetClass="entr" presetSubtype="8" fill="hold" nodeType="withEffect">
                                  <p:stCondLst>
                                    <p:cond delay="0"/>
                                  </p:stCondLst>
                                  <p:childTnLst>
                                    <p:set>
                                      <p:cBhvr>
                                        <p:cTn id="120" dur="1" fill="hold">
                                          <p:stCondLst>
                                            <p:cond delay="0"/>
                                          </p:stCondLst>
                                        </p:cTn>
                                        <p:tgtEl>
                                          <p:spTgt spid="37"/>
                                        </p:tgtEl>
                                        <p:attrNameLst>
                                          <p:attrName>style.visibility</p:attrName>
                                        </p:attrNameLst>
                                      </p:cBhvr>
                                      <p:to>
                                        <p:strVal val="visible"/>
                                      </p:to>
                                    </p:set>
                                    <p:animEffect transition="in" filter="wipe(left)">
                                      <p:cBhvr>
                                        <p:cTn id="121" dur="500"/>
                                        <p:tgtEl>
                                          <p:spTgt spid="37"/>
                                        </p:tgtEl>
                                      </p:cBhvr>
                                    </p:animEffect>
                                  </p:childTnLst>
                                </p:cTn>
                              </p:par>
                            </p:childTnLst>
                          </p:cTn>
                        </p:par>
                        <p:par>
                          <p:cTn id="122" fill="hold">
                            <p:stCondLst>
                              <p:cond delay="2000"/>
                            </p:stCondLst>
                            <p:childTnLst>
                              <p:par>
                                <p:cTn id="123" presetID="10" presetClass="entr" presetSubtype="0" fill="hold" nodeType="afterEffect">
                                  <p:stCondLst>
                                    <p:cond delay="0"/>
                                  </p:stCondLst>
                                  <p:childTnLst>
                                    <p:set>
                                      <p:cBhvr>
                                        <p:cTn id="124" dur="1" fill="hold">
                                          <p:stCondLst>
                                            <p:cond delay="0"/>
                                          </p:stCondLst>
                                        </p:cTn>
                                        <p:tgtEl>
                                          <p:spTgt spid="96"/>
                                        </p:tgtEl>
                                        <p:attrNameLst>
                                          <p:attrName>style.visibility</p:attrName>
                                        </p:attrNameLst>
                                      </p:cBhvr>
                                      <p:to>
                                        <p:strVal val="visible"/>
                                      </p:to>
                                    </p:set>
                                    <p:animEffect transition="in" filter="fade">
                                      <p:cBhvr>
                                        <p:cTn id="125" dur="500"/>
                                        <p:tgtEl>
                                          <p:spTgt spid="96"/>
                                        </p:tgtEl>
                                      </p:cBhvr>
                                    </p:animEffect>
                                  </p:childTnLst>
                                </p:cTn>
                              </p:par>
                            </p:childTnLst>
                          </p:cTn>
                        </p:par>
                        <p:par>
                          <p:cTn id="126" fill="hold">
                            <p:stCondLst>
                              <p:cond delay="2500"/>
                            </p:stCondLst>
                            <p:childTnLst>
                              <p:par>
                                <p:cTn id="127" presetID="22" presetClass="entr" presetSubtype="8" fill="hold" nodeType="afterEffect">
                                  <p:stCondLst>
                                    <p:cond delay="0"/>
                                  </p:stCondLst>
                                  <p:childTnLst>
                                    <p:set>
                                      <p:cBhvr>
                                        <p:cTn id="128" dur="1" fill="hold">
                                          <p:stCondLst>
                                            <p:cond delay="0"/>
                                          </p:stCondLst>
                                        </p:cTn>
                                        <p:tgtEl>
                                          <p:spTgt spid="97"/>
                                        </p:tgtEl>
                                        <p:attrNameLst>
                                          <p:attrName>style.visibility</p:attrName>
                                        </p:attrNameLst>
                                      </p:cBhvr>
                                      <p:to>
                                        <p:strVal val="visible"/>
                                      </p:to>
                                    </p:set>
                                    <p:animEffect transition="in" filter="wipe(left)">
                                      <p:cBhvr>
                                        <p:cTn id="129" dur="500"/>
                                        <p:tgtEl>
                                          <p:spTgt spid="97"/>
                                        </p:tgtEl>
                                      </p:cBhvr>
                                    </p:animEffect>
                                  </p:childTnLst>
                                </p:cTn>
                              </p:par>
                            </p:childTnLst>
                          </p:cTn>
                        </p:par>
                        <p:par>
                          <p:cTn id="130" fill="hold">
                            <p:stCondLst>
                              <p:cond delay="3000"/>
                            </p:stCondLst>
                            <p:childTnLst>
                              <p:par>
                                <p:cTn id="131" presetID="42" presetClass="entr" presetSubtype="0" fill="hold" nodeType="afterEffect">
                                  <p:stCondLst>
                                    <p:cond delay="0"/>
                                  </p:stCondLst>
                                  <p:childTnLst>
                                    <p:set>
                                      <p:cBhvr>
                                        <p:cTn id="132" dur="1" fill="hold">
                                          <p:stCondLst>
                                            <p:cond delay="0"/>
                                          </p:stCondLst>
                                        </p:cTn>
                                        <p:tgtEl>
                                          <p:spTgt spid="128"/>
                                        </p:tgtEl>
                                        <p:attrNameLst>
                                          <p:attrName>style.visibility</p:attrName>
                                        </p:attrNameLst>
                                      </p:cBhvr>
                                      <p:to>
                                        <p:strVal val="visible"/>
                                      </p:to>
                                    </p:set>
                                    <p:animEffect transition="in" filter="fade">
                                      <p:cBhvr>
                                        <p:cTn id="133" dur="500"/>
                                        <p:tgtEl>
                                          <p:spTgt spid="128"/>
                                        </p:tgtEl>
                                      </p:cBhvr>
                                    </p:animEffect>
                                    <p:anim calcmode="lin" valueType="num">
                                      <p:cBhvr>
                                        <p:cTn id="134" dur="500" fill="hold"/>
                                        <p:tgtEl>
                                          <p:spTgt spid="128"/>
                                        </p:tgtEl>
                                        <p:attrNameLst>
                                          <p:attrName>ppt_x</p:attrName>
                                        </p:attrNameLst>
                                      </p:cBhvr>
                                      <p:tavLst>
                                        <p:tav tm="0">
                                          <p:val>
                                            <p:strVal val="#ppt_x"/>
                                          </p:val>
                                        </p:tav>
                                        <p:tav tm="100000">
                                          <p:val>
                                            <p:strVal val="#ppt_x"/>
                                          </p:val>
                                        </p:tav>
                                      </p:tavLst>
                                    </p:anim>
                                    <p:anim calcmode="lin" valueType="num">
                                      <p:cBhvr>
                                        <p:cTn id="135" dur="500" fill="hold"/>
                                        <p:tgtEl>
                                          <p:spTgt spid="128"/>
                                        </p:tgtEl>
                                        <p:attrNameLst>
                                          <p:attrName>ppt_y</p:attrName>
                                        </p:attrNameLst>
                                      </p:cBhvr>
                                      <p:tavLst>
                                        <p:tav tm="0">
                                          <p:val>
                                            <p:strVal val="#ppt_y+.1"/>
                                          </p:val>
                                        </p:tav>
                                        <p:tav tm="100000">
                                          <p:val>
                                            <p:strVal val="#ppt_y"/>
                                          </p:val>
                                        </p:tav>
                                      </p:tavLst>
                                    </p:anim>
                                  </p:childTnLst>
                                </p:cTn>
                              </p:par>
                            </p:childTnLst>
                          </p:cTn>
                        </p:par>
                        <p:par>
                          <p:cTn id="136" fill="hold">
                            <p:stCondLst>
                              <p:cond delay="3500"/>
                            </p:stCondLst>
                            <p:childTnLst>
                              <p:par>
                                <p:cTn id="137" presetID="42" presetClass="entr" presetSubtype="0" fill="hold" nodeType="afterEffect">
                                  <p:stCondLst>
                                    <p:cond delay="0"/>
                                  </p:stCondLst>
                                  <p:childTnLst>
                                    <p:set>
                                      <p:cBhvr>
                                        <p:cTn id="138" dur="1" fill="hold">
                                          <p:stCondLst>
                                            <p:cond delay="0"/>
                                          </p:stCondLst>
                                        </p:cTn>
                                        <p:tgtEl>
                                          <p:spTgt spid="132"/>
                                        </p:tgtEl>
                                        <p:attrNameLst>
                                          <p:attrName>style.visibility</p:attrName>
                                        </p:attrNameLst>
                                      </p:cBhvr>
                                      <p:to>
                                        <p:strVal val="visible"/>
                                      </p:to>
                                    </p:set>
                                    <p:animEffect transition="in" filter="fade">
                                      <p:cBhvr>
                                        <p:cTn id="139" dur="500"/>
                                        <p:tgtEl>
                                          <p:spTgt spid="132"/>
                                        </p:tgtEl>
                                      </p:cBhvr>
                                    </p:animEffect>
                                    <p:anim calcmode="lin" valueType="num">
                                      <p:cBhvr>
                                        <p:cTn id="140" dur="500" fill="hold"/>
                                        <p:tgtEl>
                                          <p:spTgt spid="132"/>
                                        </p:tgtEl>
                                        <p:attrNameLst>
                                          <p:attrName>ppt_x</p:attrName>
                                        </p:attrNameLst>
                                      </p:cBhvr>
                                      <p:tavLst>
                                        <p:tav tm="0">
                                          <p:val>
                                            <p:strVal val="#ppt_x"/>
                                          </p:val>
                                        </p:tav>
                                        <p:tav tm="100000">
                                          <p:val>
                                            <p:strVal val="#ppt_x"/>
                                          </p:val>
                                        </p:tav>
                                      </p:tavLst>
                                    </p:anim>
                                    <p:anim calcmode="lin" valueType="num">
                                      <p:cBhvr>
                                        <p:cTn id="141" dur="500" fill="hold"/>
                                        <p:tgtEl>
                                          <p:spTgt spid="132"/>
                                        </p:tgtEl>
                                        <p:attrNameLst>
                                          <p:attrName>ppt_y</p:attrName>
                                        </p:attrNameLst>
                                      </p:cBhvr>
                                      <p:tavLst>
                                        <p:tav tm="0">
                                          <p:val>
                                            <p:strVal val="#ppt_y+.1"/>
                                          </p:val>
                                        </p:tav>
                                        <p:tav tm="100000">
                                          <p:val>
                                            <p:strVal val="#ppt_y"/>
                                          </p:val>
                                        </p:tav>
                                      </p:tavLst>
                                    </p:anim>
                                  </p:childTnLst>
                                </p:cTn>
                              </p:par>
                            </p:childTnLst>
                          </p:cTn>
                        </p:par>
                        <p:par>
                          <p:cTn id="142" fill="hold">
                            <p:stCondLst>
                              <p:cond delay="4000"/>
                            </p:stCondLst>
                            <p:childTnLst>
                              <p:par>
                                <p:cTn id="143" presetID="42" presetClass="entr" presetSubtype="0" fill="hold" nodeType="afterEffect">
                                  <p:stCondLst>
                                    <p:cond delay="0"/>
                                  </p:stCondLst>
                                  <p:childTnLst>
                                    <p:set>
                                      <p:cBhvr>
                                        <p:cTn id="144" dur="1" fill="hold">
                                          <p:stCondLst>
                                            <p:cond delay="0"/>
                                          </p:stCondLst>
                                        </p:cTn>
                                        <p:tgtEl>
                                          <p:spTgt spid="152"/>
                                        </p:tgtEl>
                                        <p:attrNameLst>
                                          <p:attrName>style.visibility</p:attrName>
                                        </p:attrNameLst>
                                      </p:cBhvr>
                                      <p:to>
                                        <p:strVal val="visible"/>
                                      </p:to>
                                    </p:set>
                                    <p:animEffect transition="in" filter="fade">
                                      <p:cBhvr>
                                        <p:cTn id="145" dur="500"/>
                                        <p:tgtEl>
                                          <p:spTgt spid="152"/>
                                        </p:tgtEl>
                                      </p:cBhvr>
                                    </p:animEffect>
                                    <p:anim calcmode="lin" valueType="num">
                                      <p:cBhvr>
                                        <p:cTn id="146" dur="500" fill="hold"/>
                                        <p:tgtEl>
                                          <p:spTgt spid="152"/>
                                        </p:tgtEl>
                                        <p:attrNameLst>
                                          <p:attrName>ppt_x</p:attrName>
                                        </p:attrNameLst>
                                      </p:cBhvr>
                                      <p:tavLst>
                                        <p:tav tm="0">
                                          <p:val>
                                            <p:strVal val="#ppt_x"/>
                                          </p:val>
                                        </p:tav>
                                        <p:tav tm="100000">
                                          <p:val>
                                            <p:strVal val="#ppt_x"/>
                                          </p:val>
                                        </p:tav>
                                      </p:tavLst>
                                    </p:anim>
                                    <p:anim calcmode="lin" valueType="num">
                                      <p:cBhvr>
                                        <p:cTn id="147" dur="500" fill="hold"/>
                                        <p:tgtEl>
                                          <p:spTgt spid="152"/>
                                        </p:tgtEl>
                                        <p:attrNameLst>
                                          <p:attrName>ppt_y</p:attrName>
                                        </p:attrNameLst>
                                      </p:cBhvr>
                                      <p:tavLst>
                                        <p:tav tm="0">
                                          <p:val>
                                            <p:strVal val="#ppt_y+.1"/>
                                          </p:val>
                                        </p:tav>
                                        <p:tav tm="100000">
                                          <p:val>
                                            <p:strVal val="#ppt_y"/>
                                          </p:val>
                                        </p:tav>
                                      </p:tavLst>
                                    </p:anim>
                                  </p:childTnLst>
                                </p:cTn>
                              </p:par>
                            </p:childTnLst>
                          </p:cTn>
                        </p:par>
                        <p:par>
                          <p:cTn id="148" fill="hold">
                            <p:stCondLst>
                              <p:cond delay="4500"/>
                            </p:stCondLst>
                            <p:childTnLst>
                              <p:par>
                                <p:cTn id="149" presetID="42" presetClass="entr" presetSubtype="0" fill="hold" nodeType="afterEffect">
                                  <p:stCondLst>
                                    <p:cond delay="0"/>
                                  </p:stCondLst>
                                  <p:childTnLst>
                                    <p:set>
                                      <p:cBhvr>
                                        <p:cTn id="150" dur="1" fill="hold">
                                          <p:stCondLst>
                                            <p:cond delay="0"/>
                                          </p:stCondLst>
                                        </p:cTn>
                                        <p:tgtEl>
                                          <p:spTgt spid="156"/>
                                        </p:tgtEl>
                                        <p:attrNameLst>
                                          <p:attrName>style.visibility</p:attrName>
                                        </p:attrNameLst>
                                      </p:cBhvr>
                                      <p:to>
                                        <p:strVal val="visible"/>
                                      </p:to>
                                    </p:set>
                                    <p:animEffect transition="in" filter="fade">
                                      <p:cBhvr>
                                        <p:cTn id="151" dur="500"/>
                                        <p:tgtEl>
                                          <p:spTgt spid="156"/>
                                        </p:tgtEl>
                                      </p:cBhvr>
                                    </p:animEffect>
                                    <p:anim calcmode="lin" valueType="num">
                                      <p:cBhvr>
                                        <p:cTn id="152" dur="500" fill="hold"/>
                                        <p:tgtEl>
                                          <p:spTgt spid="156"/>
                                        </p:tgtEl>
                                        <p:attrNameLst>
                                          <p:attrName>ppt_x</p:attrName>
                                        </p:attrNameLst>
                                      </p:cBhvr>
                                      <p:tavLst>
                                        <p:tav tm="0">
                                          <p:val>
                                            <p:strVal val="#ppt_x"/>
                                          </p:val>
                                        </p:tav>
                                        <p:tav tm="100000">
                                          <p:val>
                                            <p:strVal val="#ppt_x"/>
                                          </p:val>
                                        </p:tav>
                                      </p:tavLst>
                                    </p:anim>
                                    <p:anim calcmode="lin" valueType="num">
                                      <p:cBhvr>
                                        <p:cTn id="153" dur="500" fill="hold"/>
                                        <p:tgtEl>
                                          <p:spTgt spid="156"/>
                                        </p:tgtEl>
                                        <p:attrNameLst>
                                          <p:attrName>ppt_y</p:attrName>
                                        </p:attrNameLst>
                                      </p:cBhvr>
                                      <p:tavLst>
                                        <p:tav tm="0">
                                          <p:val>
                                            <p:strVal val="#ppt_y+.1"/>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73"/>
                                        </p:tgtEl>
                                        <p:attrNameLst>
                                          <p:attrName>style.visibility</p:attrName>
                                        </p:attrNameLst>
                                      </p:cBhvr>
                                      <p:to>
                                        <p:strVal val="visible"/>
                                      </p:to>
                                    </p:set>
                                    <p:animEffect transition="in" filter="fade">
                                      <p:cBhvr>
                                        <p:cTn id="158" dur="500"/>
                                        <p:tgtEl>
                                          <p:spTgt spid="73"/>
                                        </p:tgtEl>
                                      </p:cBhvr>
                                    </p:animEffect>
                                  </p:childTnLst>
                                </p:cTn>
                              </p:par>
                            </p:childTnLst>
                          </p:cTn>
                        </p:par>
                        <p:par>
                          <p:cTn id="159" fill="hold">
                            <p:stCondLst>
                              <p:cond delay="500"/>
                            </p:stCondLst>
                            <p:childTnLst>
                              <p:par>
                                <p:cTn id="160" presetID="16" presetClass="entr" presetSubtype="42" fill="hold" nodeType="afterEffect">
                                  <p:stCondLst>
                                    <p:cond delay="0"/>
                                  </p:stCondLst>
                                  <p:childTnLst>
                                    <p:set>
                                      <p:cBhvr>
                                        <p:cTn id="161" dur="1" fill="hold">
                                          <p:stCondLst>
                                            <p:cond delay="0"/>
                                          </p:stCondLst>
                                        </p:cTn>
                                        <p:tgtEl>
                                          <p:spTgt spid="78"/>
                                        </p:tgtEl>
                                        <p:attrNameLst>
                                          <p:attrName>style.visibility</p:attrName>
                                        </p:attrNameLst>
                                      </p:cBhvr>
                                      <p:to>
                                        <p:strVal val="visible"/>
                                      </p:to>
                                    </p:set>
                                    <p:animEffect transition="in" filter="barn(outHorizontal)">
                                      <p:cBhvr>
                                        <p:cTn id="162" dur="500"/>
                                        <p:tgtEl>
                                          <p:spTgt spid="78"/>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8" fill="hold" nodeType="clickEffect">
                                  <p:stCondLst>
                                    <p:cond delay="0"/>
                                  </p:stCondLst>
                                  <p:childTnLst>
                                    <p:set>
                                      <p:cBhvr>
                                        <p:cTn id="166" dur="1" fill="hold">
                                          <p:stCondLst>
                                            <p:cond delay="0"/>
                                          </p:stCondLst>
                                        </p:cTn>
                                        <p:tgtEl>
                                          <p:spTgt spid="80"/>
                                        </p:tgtEl>
                                        <p:attrNameLst>
                                          <p:attrName>style.visibility</p:attrName>
                                        </p:attrNameLst>
                                      </p:cBhvr>
                                      <p:to>
                                        <p:strVal val="visible"/>
                                      </p:to>
                                    </p:set>
                                    <p:animEffect transition="in" filter="wipe(left)">
                                      <p:cBhvr>
                                        <p:cTn id="167" dur="500"/>
                                        <p:tgtEl>
                                          <p:spTgt spid="80"/>
                                        </p:tgtEl>
                                      </p:cBhvr>
                                    </p:animEffect>
                                  </p:childTnLst>
                                </p:cTn>
                              </p:par>
                            </p:childTnLst>
                          </p:cTn>
                        </p:par>
                        <p:par>
                          <p:cTn id="168" fill="hold">
                            <p:stCondLst>
                              <p:cond delay="500"/>
                            </p:stCondLst>
                            <p:childTnLst>
                              <p:par>
                                <p:cTn id="169" presetID="10" presetClass="entr" presetSubtype="0" fill="hold" nodeType="afterEffect">
                                  <p:stCondLst>
                                    <p:cond delay="0"/>
                                  </p:stCondLst>
                                  <p:childTnLst>
                                    <p:set>
                                      <p:cBhvr>
                                        <p:cTn id="170" dur="1" fill="hold">
                                          <p:stCondLst>
                                            <p:cond delay="0"/>
                                          </p:stCondLst>
                                        </p:cTn>
                                        <p:tgtEl>
                                          <p:spTgt spid="102"/>
                                        </p:tgtEl>
                                        <p:attrNameLst>
                                          <p:attrName>style.visibility</p:attrName>
                                        </p:attrNameLst>
                                      </p:cBhvr>
                                      <p:to>
                                        <p:strVal val="visible"/>
                                      </p:to>
                                    </p:set>
                                    <p:animEffect transition="in" filter="fade">
                                      <p:cBhvr>
                                        <p:cTn id="171" dur="500"/>
                                        <p:tgtEl>
                                          <p:spTgt spid="102"/>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8" fill="hold" nodeType="clickEffect">
                                  <p:stCondLst>
                                    <p:cond delay="0"/>
                                  </p:stCondLst>
                                  <p:childTnLst>
                                    <p:set>
                                      <p:cBhvr>
                                        <p:cTn id="175" dur="1" fill="hold">
                                          <p:stCondLst>
                                            <p:cond delay="0"/>
                                          </p:stCondLst>
                                        </p:cTn>
                                        <p:tgtEl>
                                          <p:spTgt spid="112"/>
                                        </p:tgtEl>
                                        <p:attrNameLst>
                                          <p:attrName>style.visibility</p:attrName>
                                        </p:attrNameLst>
                                      </p:cBhvr>
                                      <p:to>
                                        <p:strVal val="visible"/>
                                      </p:to>
                                    </p:set>
                                    <p:animEffect transition="in" filter="wipe(left)">
                                      <p:cBhvr>
                                        <p:cTn id="176" dur="500"/>
                                        <p:tgtEl>
                                          <p:spTgt spid="112"/>
                                        </p:tgtEl>
                                      </p:cBhvr>
                                    </p:animEffect>
                                  </p:childTnLst>
                                </p:cTn>
                              </p:par>
                            </p:childTnLst>
                          </p:cTn>
                        </p:par>
                        <p:par>
                          <p:cTn id="177" fill="hold">
                            <p:stCondLst>
                              <p:cond delay="500"/>
                            </p:stCondLst>
                            <p:childTnLst>
                              <p:par>
                                <p:cTn id="178" presetID="10" presetClass="entr" presetSubtype="0" fill="hold" nodeType="afterEffect">
                                  <p:stCondLst>
                                    <p:cond delay="0"/>
                                  </p:stCondLst>
                                  <p:childTnLst>
                                    <p:set>
                                      <p:cBhvr>
                                        <p:cTn id="179" dur="1" fill="hold">
                                          <p:stCondLst>
                                            <p:cond delay="0"/>
                                          </p:stCondLst>
                                        </p:cTn>
                                        <p:tgtEl>
                                          <p:spTgt spid="109"/>
                                        </p:tgtEl>
                                        <p:attrNameLst>
                                          <p:attrName>style.visibility</p:attrName>
                                        </p:attrNameLst>
                                      </p:cBhvr>
                                      <p:to>
                                        <p:strVal val="visible"/>
                                      </p:to>
                                    </p:set>
                                    <p:animEffect transition="in" filter="fade">
                                      <p:cBhvr>
                                        <p:cTn id="180" dur="500"/>
                                        <p:tgtEl>
                                          <p:spTgt spid="109"/>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2" fill="hold" nodeType="clickEffect">
                                  <p:stCondLst>
                                    <p:cond delay="0"/>
                                  </p:stCondLst>
                                  <p:childTnLst>
                                    <p:set>
                                      <p:cBhvr>
                                        <p:cTn id="184" dur="1" fill="hold">
                                          <p:stCondLst>
                                            <p:cond delay="0"/>
                                          </p:stCondLst>
                                        </p:cTn>
                                        <p:tgtEl>
                                          <p:spTgt spid="103"/>
                                        </p:tgtEl>
                                        <p:attrNameLst>
                                          <p:attrName>style.visibility</p:attrName>
                                        </p:attrNameLst>
                                      </p:cBhvr>
                                      <p:to>
                                        <p:strVal val="visible"/>
                                      </p:to>
                                    </p:set>
                                    <p:animEffect transition="in" filter="wipe(right)">
                                      <p:cBhvr>
                                        <p:cTn id="185" dur="500"/>
                                        <p:tgtEl>
                                          <p:spTgt spid="103"/>
                                        </p:tgtEl>
                                      </p:cBhvr>
                                    </p:animEffect>
                                  </p:childTnLst>
                                </p:cTn>
                              </p:par>
                            </p:childTnLst>
                          </p:cTn>
                        </p:par>
                        <p:par>
                          <p:cTn id="186" fill="hold">
                            <p:stCondLst>
                              <p:cond delay="500"/>
                            </p:stCondLst>
                            <p:childTnLst>
                              <p:par>
                                <p:cTn id="187" presetID="10" presetClass="entr" presetSubtype="0" fill="hold" nodeType="afterEffect">
                                  <p:stCondLst>
                                    <p:cond delay="0"/>
                                  </p:stCondLst>
                                  <p:childTnLst>
                                    <p:set>
                                      <p:cBhvr>
                                        <p:cTn id="188" dur="1" fill="hold">
                                          <p:stCondLst>
                                            <p:cond delay="0"/>
                                          </p:stCondLst>
                                        </p:cTn>
                                        <p:tgtEl>
                                          <p:spTgt spid="104"/>
                                        </p:tgtEl>
                                        <p:attrNameLst>
                                          <p:attrName>style.visibility</p:attrName>
                                        </p:attrNameLst>
                                      </p:cBhvr>
                                      <p:to>
                                        <p:strVal val="visible"/>
                                      </p:to>
                                    </p:set>
                                    <p:animEffect transition="in" filter="fade">
                                      <p:cBhvr>
                                        <p:cTn id="189" dur="500"/>
                                        <p:tgtEl>
                                          <p:spTgt spid="104"/>
                                        </p:tgtEl>
                                      </p:cBhvr>
                                    </p:animEffect>
                                  </p:childTnLst>
                                </p:cTn>
                              </p:par>
                            </p:childTnLst>
                          </p:cTn>
                        </p:par>
                        <p:par>
                          <p:cTn id="190" fill="hold">
                            <p:stCondLst>
                              <p:cond delay="1000"/>
                            </p:stCondLst>
                            <p:childTnLst>
                              <p:par>
                                <p:cTn id="191" presetID="22" presetClass="entr" presetSubtype="2" fill="hold" nodeType="afterEffect">
                                  <p:stCondLst>
                                    <p:cond delay="0"/>
                                  </p:stCondLst>
                                  <p:childTnLst>
                                    <p:set>
                                      <p:cBhvr>
                                        <p:cTn id="192" dur="1" fill="hold">
                                          <p:stCondLst>
                                            <p:cond delay="0"/>
                                          </p:stCondLst>
                                        </p:cTn>
                                        <p:tgtEl>
                                          <p:spTgt spid="65"/>
                                        </p:tgtEl>
                                        <p:attrNameLst>
                                          <p:attrName>style.visibility</p:attrName>
                                        </p:attrNameLst>
                                      </p:cBhvr>
                                      <p:to>
                                        <p:strVal val="visible"/>
                                      </p:to>
                                    </p:set>
                                    <p:animEffect transition="in" filter="wipe(right)">
                                      <p:cBhvr>
                                        <p:cTn id="193" dur="500"/>
                                        <p:tgtEl>
                                          <p:spTgt spid="65"/>
                                        </p:tgtEl>
                                      </p:cBhvr>
                                    </p:animEffect>
                                  </p:childTnLst>
                                </p:cTn>
                              </p:par>
                            </p:childTnLst>
                          </p:cTn>
                        </p:par>
                      </p:childTnLst>
                    </p:cTn>
                  </p:par>
                  <p:par>
                    <p:cTn id="194" fill="hold">
                      <p:stCondLst>
                        <p:cond delay="indefinite"/>
                      </p:stCondLst>
                      <p:childTnLst>
                        <p:par>
                          <p:cTn id="195" fill="hold">
                            <p:stCondLst>
                              <p:cond delay="0"/>
                            </p:stCondLst>
                            <p:childTnLst>
                              <p:par>
                                <p:cTn id="196" presetID="22" presetClass="entr" presetSubtype="1" fill="hold" nodeType="clickEffect">
                                  <p:stCondLst>
                                    <p:cond delay="0"/>
                                  </p:stCondLst>
                                  <p:childTnLst>
                                    <p:set>
                                      <p:cBhvr>
                                        <p:cTn id="197" dur="1" fill="hold">
                                          <p:stCondLst>
                                            <p:cond delay="0"/>
                                          </p:stCondLst>
                                        </p:cTn>
                                        <p:tgtEl>
                                          <p:spTgt spid="106"/>
                                        </p:tgtEl>
                                        <p:attrNameLst>
                                          <p:attrName>style.visibility</p:attrName>
                                        </p:attrNameLst>
                                      </p:cBhvr>
                                      <p:to>
                                        <p:strVal val="visible"/>
                                      </p:to>
                                    </p:set>
                                    <p:animEffect transition="in" filter="wipe(up)">
                                      <p:cBhvr>
                                        <p:cTn id="198" dur="500"/>
                                        <p:tgtEl>
                                          <p:spTgt spid="106"/>
                                        </p:tgtEl>
                                      </p:cBhvr>
                                    </p:animEffect>
                                  </p:childTnLst>
                                </p:cTn>
                              </p:par>
                            </p:childTnLst>
                          </p:cTn>
                        </p:par>
                        <p:par>
                          <p:cTn id="199" fill="hold">
                            <p:stCondLst>
                              <p:cond delay="500"/>
                            </p:stCondLst>
                            <p:childTnLst>
                              <p:par>
                                <p:cTn id="200" presetID="10" presetClass="entr" presetSubtype="0" fill="hold" nodeType="afterEffect">
                                  <p:stCondLst>
                                    <p:cond delay="0"/>
                                  </p:stCondLst>
                                  <p:childTnLst>
                                    <p:set>
                                      <p:cBhvr>
                                        <p:cTn id="201" dur="1" fill="hold">
                                          <p:stCondLst>
                                            <p:cond delay="0"/>
                                          </p:stCondLst>
                                        </p:cTn>
                                        <p:tgtEl>
                                          <p:spTgt spid="105"/>
                                        </p:tgtEl>
                                        <p:attrNameLst>
                                          <p:attrName>style.visibility</p:attrName>
                                        </p:attrNameLst>
                                      </p:cBhvr>
                                      <p:to>
                                        <p:strVal val="visible"/>
                                      </p:to>
                                    </p:set>
                                    <p:animEffect transition="in" filter="fade">
                                      <p:cBhvr>
                                        <p:cTn id="202" dur="500"/>
                                        <p:tgtEl>
                                          <p:spTgt spid="105"/>
                                        </p:tgtEl>
                                      </p:cBhvr>
                                    </p:animEffect>
                                  </p:childTnLst>
                                </p:cTn>
                              </p:par>
                            </p:childTnLst>
                          </p:cTn>
                        </p:par>
                        <p:par>
                          <p:cTn id="203" fill="hold">
                            <p:stCondLst>
                              <p:cond delay="1000"/>
                            </p:stCondLst>
                            <p:childTnLst>
                              <p:par>
                                <p:cTn id="204" presetID="22" presetClass="entr" presetSubtype="2" fill="hold" nodeType="afterEffect">
                                  <p:stCondLst>
                                    <p:cond delay="0"/>
                                  </p:stCondLst>
                                  <p:childTnLst>
                                    <p:set>
                                      <p:cBhvr>
                                        <p:cTn id="205" dur="1" fill="hold">
                                          <p:stCondLst>
                                            <p:cond delay="0"/>
                                          </p:stCondLst>
                                        </p:cTn>
                                        <p:tgtEl>
                                          <p:spTgt spid="116"/>
                                        </p:tgtEl>
                                        <p:attrNameLst>
                                          <p:attrName>style.visibility</p:attrName>
                                        </p:attrNameLst>
                                      </p:cBhvr>
                                      <p:to>
                                        <p:strVal val="visible"/>
                                      </p:to>
                                    </p:set>
                                    <p:animEffect transition="in" filter="wipe(right)">
                                      <p:cBhvr>
                                        <p:cTn id="206"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P spid="7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Redundancy in Microsoft Azure </a:t>
            </a:r>
            <a:endParaRPr lang="en-US" dirty="0"/>
          </a:p>
        </p:txBody>
      </p:sp>
      <p:sp>
        <p:nvSpPr>
          <p:cNvPr id="3" name="Content Placeholder 2"/>
          <p:cNvSpPr>
            <a:spLocks noGrp="1"/>
          </p:cNvSpPr>
          <p:nvPr>
            <p:ph sz="quarter" idx="4294967295"/>
          </p:nvPr>
        </p:nvSpPr>
        <p:spPr>
          <a:xfrm>
            <a:off x="269240" y="1191052"/>
            <a:ext cx="11655528" cy="3801752"/>
          </a:xfrm>
          <a:prstGeom prst="rect">
            <a:avLst/>
          </a:prstGeom>
        </p:spPr>
        <p:txBody>
          <a:bodyPr>
            <a:normAutofit fontScale="92500"/>
          </a:bodyPr>
          <a:lstStyle/>
          <a:p>
            <a:r>
              <a:rPr lang="en-US" sz="3137" dirty="0" smtClean="0"/>
              <a:t>Microsoft Azure </a:t>
            </a:r>
            <a:r>
              <a:rPr lang="en-US" sz="3137" dirty="0">
                <a:solidFill>
                  <a:srgbClr val="FFC000"/>
                </a:solidFill>
              </a:rPr>
              <a:t>Storage</a:t>
            </a:r>
            <a:r>
              <a:rPr lang="en-US" sz="3137" dirty="0"/>
              <a:t> with replicas</a:t>
            </a:r>
          </a:p>
          <a:p>
            <a:r>
              <a:rPr lang="en-US" sz="3137" dirty="0">
                <a:solidFill>
                  <a:srgbClr val="FFC000"/>
                </a:solidFill>
              </a:rPr>
              <a:t>SQL Database </a:t>
            </a:r>
            <a:r>
              <a:rPr lang="en-US" sz="3137" dirty="0"/>
              <a:t>built-in backup servers</a:t>
            </a:r>
          </a:p>
          <a:p>
            <a:r>
              <a:rPr lang="en-US" sz="3137" dirty="0" smtClean="0"/>
              <a:t>Microsoft Azure </a:t>
            </a:r>
            <a:r>
              <a:rPr lang="en-US" sz="3137" dirty="0">
                <a:solidFill>
                  <a:srgbClr val="FFC000"/>
                </a:solidFill>
              </a:rPr>
              <a:t>Caching </a:t>
            </a:r>
            <a:r>
              <a:rPr lang="en-US" sz="3137" dirty="0"/>
              <a:t>with high availability enabled</a:t>
            </a:r>
          </a:p>
          <a:p>
            <a:r>
              <a:rPr lang="en-US" sz="3137" dirty="0"/>
              <a:t>Multi-instance </a:t>
            </a:r>
            <a:r>
              <a:rPr lang="en-US" sz="3137" dirty="0" smtClean="0"/>
              <a:t>Microsoft Azure </a:t>
            </a:r>
            <a:r>
              <a:rPr lang="en-US" sz="3137" dirty="0">
                <a:solidFill>
                  <a:srgbClr val="FFC000"/>
                </a:solidFill>
              </a:rPr>
              <a:t>Web Sites</a:t>
            </a:r>
            <a:r>
              <a:rPr lang="en-US" sz="3137" dirty="0"/>
              <a:t> and </a:t>
            </a:r>
            <a:r>
              <a:rPr lang="en-US" sz="3137" dirty="0">
                <a:solidFill>
                  <a:srgbClr val="FFC000"/>
                </a:solidFill>
              </a:rPr>
              <a:t>Cloud Services</a:t>
            </a:r>
            <a:endParaRPr lang="en-US" sz="3137" dirty="0"/>
          </a:p>
          <a:p>
            <a:r>
              <a:rPr lang="en-US" sz="3137" dirty="0"/>
              <a:t>Load-balanced </a:t>
            </a:r>
            <a:r>
              <a:rPr lang="en-US" sz="3137" dirty="0">
                <a:solidFill>
                  <a:srgbClr val="FFC000"/>
                </a:solidFill>
              </a:rPr>
              <a:t>Virtual Machines</a:t>
            </a:r>
          </a:p>
          <a:p>
            <a:r>
              <a:rPr lang="en-US" sz="3137" dirty="0"/>
              <a:t>Built-in redundancy in </a:t>
            </a:r>
            <a:r>
              <a:rPr lang="en-US" sz="3137" dirty="0" smtClean="0"/>
              <a:t>Microsoft Azure </a:t>
            </a:r>
            <a:r>
              <a:rPr lang="en-US" sz="3137" dirty="0">
                <a:solidFill>
                  <a:srgbClr val="FFC000"/>
                </a:solidFill>
              </a:rPr>
              <a:t>Virtual Network </a:t>
            </a:r>
            <a:r>
              <a:rPr lang="en-US" sz="3137" dirty="0"/>
              <a:t>gateways</a:t>
            </a:r>
          </a:p>
          <a:p>
            <a:r>
              <a:rPr lang="en-US" sz="3137" dirty="0"/>
              <a:t>Failover with </a:t>
            </a:r>
            <a:r>
              <a:rPr lang="en-US" sz="3137" dirty="0" smtClean="0"/>
              <a:t>Microsoft Azure </a:t>
            </a:r>
            <a:r>
              <a:rPr lang="en-US" sz="3137" dirty="0">
                <a:solidFill>
                  <a:schemeClr val="accent4"/>
                </a:solidFill>
              </a:rPr>
              <a:t>Traffic Manager </a:t>
            </a:r>
          </a:p>
        </p:txBody>
      </p:sp>
    </p:spTree>
    <p:extLst>
      <p:ext uri="{BB962C8B-B14F-4D97-AF65-F5344CB8AC3E}">
        <p14:creationId xmlns:p14="http://schemas.microsoft.com/office/powerpoint/2010/main" val="961067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in Microsoft Azure</a:t>
            </a:r>
            <a:endParaRPr lang="en-US" dirty="0"/>
          </a:p>
        </p:txBody>
      </p:sp>
      <p:sp>
        <p:nvSpPr>
          <p:cNvPr id="3" name="Content Placeholder 2"/>
          <p:cNvSpPr>
            <a:spLocks noGrp="1"/>
          </p:cNvSpPr>
          <p:nvPr>
            <p:ph sz="quarter" idx="4294967295"/>
          </p:nvPr>
        </p:nvSpPr>
        <p:spPr>
          <a:xfrm>
            <a:off x="269239" y="1191051"/>
            <a:ext cx="11922761" cy="5201762"/>
          </a:xfrm>
          <a:prstGeom prst="rect">
            <a:avLst/>
          </a:prstGeom>
          <a:ln>
            <a:noFill/>
          </a:ln>
        </p:spPr>
        <p:txBody>
          <a:bodyPr>
            <a:normAutofit lnSpcReduction="10000"/>
          </a:bodyPr>
          <a:lstStyle/>
          <a:p>
            <a:r>
              <a:rPr lang="en-US" sz="3137" dirty="0">
                <a:solidFill>
                  <a:srgbClr val="FFC000"/>
                </a:solidFill>
              </a:rPr>
              <a:t>Auto recovery </a:t>
            </a:r>
            <a:r>
              <a:rPr lang="en-US" sz="3137" dirty="0"/>
              <a:t>of crashed/nonresponsive instances</a:t>
            </a:r>
          </a:p>
          <a:p>
            <a:r>
              <a:rPr lang="en-US" sz="3137" dirty="0">
                <a:solidFill>
                  <a:srgbClr val="FFC000"/>
                </a:solidFill>
              </a:rPr>
              <a:t>Fault domain </a:t>
            </a:r>
            <a:r>
              <a:rPr lang="en-US" sz="3137" dirty="0"/>
              <a:t>to scatter instances across racks</a:t>
            </a:r>
          </a:p>
          <a:p>
            <a:r>
              <a:rPr lang="en-US" sz="3137" dirty="0"/>
              <a:t>Virtual </a:t>
            </a:r>
            <a:r>
              <a:rPr lang="en-US" altLang="zh-CN" sz="3137" dirty="0"/>
              <a:t>machine </a:t>
            </a:r>
            <a:r>
              <a:rPr lang="en-US" altLang="zh-CN" sz="3137" dirty="0">
                <a:solidFill>
                  <a:srgbClr val="FFC000"/>
                </a:solidFill>
              </a:rPr>
              <a:t>Availability set </a:t>
            </a:r>
            <a:r>
              <a:rPr lang="en-US" altLang="zh-CN" sz="3137" dirty="0"/>
              <a:t>to allocate VMs across Fault domains</a:t>
            </a:r>
            <a:endParaRPr lang="en-US" sz="3137" dirty="0"/>
          </a:p>
          <a:p>
            <a:r>
              <a:rPr lang="en-US" sz="3137" dirty="0">
                <a:solidFill>
                  <a:srgbClr val="FFC000"/>
                </a:solidFill>
              </a:rPr>
              <a:t>Upgrade domain </a:t>
            </a:r>
            <a:r>
              <a:rPr lang="en-US" sz="3137" dirty="0"/>
              <a:t>to avoid shutting down all instances at the same time</a:t>
            </a:r>
          </a:p>
          <a:p>
            <a:r>
              <a:rPr lang="en-US" sz="3137" dirty="0">
                <a:solidFill>
                  <a:srgbClr val="FFC000"/>
                </a:solidFill>
              </a:rPr>
              <a:t>VIP swap </a:t>
            </a:r>
            <a:r>
              <a:rPr lang="en-US" sz="3137" dirty="0"/>
              <a:t>to allow promoting staging to production</a:t>
            </a:r>
          </a:p>
          <a:p>
            <a:r>
              <a:rPr lang="en-US" sz="3137" dirty="0">
                <a:solidFill>
                  <a:srgbClr val="FFC000"/>
                </a:solidFill>
              </a:rPr>
              <a:t>Simulator, </a:t>
            </a:r>
            <a:r>
              <a:rPr lang="en-US" sz="3137" dirty="0" err="1">
                <a:solidFill>
                  <a:srgbClr val="FFC000"/>
                </a:solidFill>
              </a:rPr>
              <a:t>Intellitrace</a:t>
            </a:r>
            <a:r>
              <a:rPr lang="en-US" sz="3137" dirty="0">
                <a:solidFill>
                  <a:srgbClr val="FFC000"/>
                </a:solidFill>
              </a:rPr>
              <a:t> </a:t>
            </a:r>
            <a:r>
              <a:rPr lang="en-US" sz="3137" dirty="0"/>
              <a:t>and enhanced </a:t>
            </a:r>
            <a:r>
              <a:rPr lang="en-US" sz="3137" dirty="0">
                <a:solidFill>
                  <a:srgbClr val="FFC000"/>
                </a:solidFill>
              </a:rPr>
              <a:t>diagnostics</a:t>
            </a:r>
          </a:p>
          <a:p>
            <a:r>
              <a:rPr lang="en-US" altLang="zh-CN" sz="3137" dirty="0"/>
              <a:t>First party and third party support for </a:t>
            </a:r>
            <a:r>
              <a:rPr lang="en-US" altLang="zh-CN" sz="3137" dirty="0">
                <a:solidFill>
                  <a:srgbClr val="FFC000"/>
                </a:solidFill>
              </a:rPr>
              <a:t>telemetry</a:t>
            </a:r>
          </a:p>
          <a:p>
            <a:r>
              <a:rPr lang="en-US" altLang="zh-CN" sz="3137" dirty="0"/>
              <a:t>Handle transient errors using the </a:t>
            </a:r>
            <a:r>
              <a:rPr lang="en-US" altLang="zh-CN" sz="3137" dirty="0">
                <a:solidFill>
                  <a:srgbClr val="FFC000"/>
                </a:solidFill>
              </a:rPr>
              <a:t>Transient Fault Handling Application block </a:t>
            </a:r>
            <a:endParaRPr lang="en-US" sz="3137" dirty="0">
              <a:solidFill>
                <a:srgbClr val="FFC000"/>
              </a:solidFill>
            </a:endParaRPr>
          </a:p>
        </p:txBody>
      </p:sp>
    </p:spTree>
    <p:extLst>
      <p:ext uri="{BB962C8B-B14F-4D97-AF65-F5344CB8AC3E}">
        <p14:creationId xmlns:p14="http://schemas.microsoft.com/office/powerpoint/2010/main" val="3105434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8927" y="291548"/>
            <a:ext cx="11690969" cy="899537"/>
          </a:xfrm>
        </p:spPr>
        <p:txBody>
          <a:bodyPr>
            <a:normAutofit/>
          </a:bodyPr>
          <a:lstStyle/>
          <a:p>
            <a:r>
              <a:rPr lang="en-US" sz="4705" dirty="0"/>
              <a:t>What does failsafe mean for my applications?</a:t>
            </a:r>
          </a:p>
        </p:txBody>
      </p:sp>
      <p:sp>
        <p:nvSpPr>
          <p:cNvPr id="3" name="Content Placeholder 2"/>
          <p:cNvSpPr>
            <a:spLocks noGrp="1"/>
          </p:cNvSpPr>
          <p:nvPr>
            <p:ph sz="quarter" idx="4294967295"/>
          </p:nvPr>
        </p:nvSpPr>
        <p:spPr>
          <a:xfrm>
            <a:off x="269239" y="1191052"/>
            <a:ext cx="11922761" cy="2051739"/>
          </a:xfrm>
          <a:prstGeom prst="rect">
            <a:avLst/>
          </a:prstGeom>
          <a:ln>
            <a:noFill/>
          </a:ln>
        </p:spPr>
        <p:txBody>
          <a:bodyPr/>
          <a:lstStyle/>
          <a:p>
            <a:pPr marL="336145" lvl="1" indent="0">
              <a:buNone/>
            </a:pPr>
            <a:r>
              <a:rPr lang="en-US" sz="3921" dirty="0">
                <a:latin typeface="+mj-lt"/>
              </a:rPr>
              <a:t>It depends… but some general practices apply</a:t>
            </a:r>
            <a:r>
              <a:rPr lang="en-US" sz="3921" dirty="0"/>
              <a:t>.</a:t>
            </a:r>
          </a:p>
          <a:p>
            <a:pPr marL="336145" lvl="1" indent="0">
              <a:buNone/>
            </a:pPr>
            <a:endParaRPr lang="en-US" sz="3921" dirty="0"/>
          </a:p>
          <a:p>
            <a:pPr marL="336145" lvl="1" indent="0">
              <a:buNone/>
            </a:pPr>
            <a:endParaRPr lang="en-US" sz="3921" dirty="0"/>
          </a:p>
        </p:txBody>
      </p:sp>
      <p:sp>
        <p:nvSpPr>
          <p:cNvPr id="4" name="Content Placeholder 2"/>
          <p:cNvSpPr txBox="1">
            <a:spLocks/>
          </p:cNvSpPr>
          <p:nvPr/>
        </p:nvSpPr>
        <p:spPr>
          <a:xfrm>
            <a:off x="37135" y="1953537"/>
            <a:ext cx="11922761" cy="4640551"/>
          </a:xfrm>
          <a:prstGeom prst="rect">
            <a:avLst/>
          </a:prstGeom>
          <a:ln>
            <a:noFill/>
          </a:ln>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921" dirty="0">
                <a:solidFill>
                  <a:schemeClr val="bg1"/>
                </a:solidFill>
              </a:rPr>
              <a:t>Take advantage of </a:t>
            </a:r>
            <a:r>
              <a:rPr lang="en-US" sz="3921" dirty="0" smtClean="0">
                <a:solidFill>
                  <a:schemeClr val="bg1"/>
                </a:solidFill>
              </a:rPr>
              <a:t>Microsoft Azure </a:t>
            </a:r>
            <a:r>
              <a:rPr lang="en-US" sz="3921" dirty="0">
                <a:solidFill>
                  <a:schemeClr val="bg1"/>
                </a:solidFill>
              </a:rPr>
              <a:t>features</a:t>
            </a:r>
          </a:p>
          <a:p>
            <a:r>
              <a:rPr lang="en-US" sz="3921" dirty="0">
                <a:solidFill>
                  <a:schemeClr val="bg1"/>
                </a:solidFill>
              </a:rPr>
              <a:t>Avoid single point of failure</a:t>
            </a:r>
          </a:p>
          <a:p>
            <a:r>
              <a:rPr lang="en-US" sz="3921" dirty="0">
                <a:solidFill>
                  <a:schemeClr val="bg1"/>
                </a:solidFill>
              </a:rPr>
              <a:t>Failure mode analysis</a:t>
            </a:r>
          </a:p>
          <a:p>
            <a:r>
              <a:rPr lang="en-US" sz="3921" dirty="0">
                <a:solidFill>
                  <a:schemeClr val="bg1"/>
                </a:solidFill>
              </a:rPr>
              <a:t>Transient errors</a:t>
            </a:r>
          </a:p>
          <a:p>
            <a:r>
              <a:rPr lang="en-US" sz="3921" dirty="0">
                <a:solidFill>
                  <a:schemeClr val="bg1"/>
                </a:solidFill>
              </a:rPr>
              <a:t>Graceful degradation</a:t>
            </a:r>
          </a:p>
          <a:p>
            <a:r>
              <a:rPr lang="en-US" sz="3921" dirty="0">
                <a:solidFill>
                  <a:schemeClr val="bg1"/>
                </a:solidFill>
              </a:rPr>
              <a:t>Eliminate human factors</a:t>
            </a:r>
          </a:p>
          <a:p>
            <a:pPr lvl="1"/>
            <a:endParaRPr lang="en-US" sz="3529" dirty="0">
              <a:solidFill>
                <a:schemeClr val="tx1"/>
              </a:solidFill>
            </a:endParaRPr>
          </a:p>
        </p:txBody>
      </p:sp>
    </p:spTree>
    <p:extLst>
      <p:ext uri="{BB962C8B-B14F-4D97-AF65-F5344CB8AC3E}">
        <p14:creationId xmlns:p14="http://schemas.microsoft.com/office/powerpoint/2010/main" val="2526727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anim calcmode="lin" valueType="num">
                                      <p:cBhvr>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3"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anim calcmode="lin" valueType="num">
                                      <p:cBhvr>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0" dur="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anim calcmode="lin" valueType="num">
                                      <p:cBhvr>
                                        <p:cTn id="2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500"/>
                                        <p:tgtEl>
                                          <p:spTgt spid="4">
                                            <p:txEl>
                                              <p:pRg st="3" end="3"/>
                                            </p:txEl>
                                          </p:spTgt>
                                        </p:tgtEl>
                                      </p:cBhvr>
                                    </p:animEffect>
                                    <p:anim calcmode="lin" valueType="num">
                                      <p:cBhvr>
                                        <p:cTn id="3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4" dur="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animEffect transition="in" filter="fade">
                                      <p:cBhvr>
                                        <p:cTn id="39" dur="500"/>
                                        <p:tgtEl>
                                          <p:spTgt spid="4">
                                            <p:txEl>
                                              <p:pRg st="4" end="4"/>
                                            </p:txEl>
                                          </p:spTgt>
                                        </p:tgtEl>
                                      </p:cBhvr>
                                    </p:animEffect>
                                    <p:anim calcmode="lin" valueType="num">
                                      <p:cBhvr>
                                        <p:cTn id="40"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1" dur="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4">
                                            <p:txEl>
                                              <p:pRg st="5" end="5"/>
                                            </p:txEl>
                                          </p:spTgt>
                                        </p:tgtEl>
                                        <p:attrNameLst>
                                          <p:attrName>style.visibility</p:attrName>
                                        </p:attrNameLst>
                                      </p:cBhvr>
                                      <p:to>
                                        <p:strVal val="visible"/>
                                      </p:to>
                                    </p:set>
                                    <p:animEffect transition="in" filter="fade">
                                      <p:cBhvr>
                                        <p:cTn id="46" dur="500"/>
                                        <p:tgtEl>
                                          <p:spTgt spid="4">
                                            <p:txEl>
                                              <p:pRg st="5" end="5"/>
                                            </p:txEl>
                                          </p:spTgt>
                                        </p:tgtEl>
                                      </p:cBhvr>
                                    </p:animEffect>
                                    <p:anim calcmode="lin" valueType="num">
                                      <p:cBhvr>
                                        <p:cTn id="4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8" dur="5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in Microsoft Azure</a:t>
            </a:r>
            <a:endParaRPr lang="en-US" dirty="0"/>
          </a:p>
        </p:txBody>
      </p:sp>
      <p:sp>
        <p:nvSpPr>
          <p:cNvPr id="3" name="Content Placeholder 2"/>
          <p:cNvSpPr>
            <a:spLocks noGrp="1"/>
          </p:cNvSpPr>
          <p:nvPr>
            <p:ph sz="quarter" idx="4294967295"/>
          </p:nvPr>
        </p:nvSpPr>
        <p:spPr>
          <a:xfrm>
            <a:off x="269239" y="1191052"/>
            <a:ext cx="11922761" cy="4332790"/>
          </a:xfrm>
          <a:prstGeom prst="rect">
            <a:avLst/>
          </a:prstGeom>
          <a:ln>
            <a:noFill/>
          </a:ln>
        </p:spPr>
        <p:txBody>
          <a:bodyPr/>
          <a:lstStyle/>
          <a:p>
            <a:r>
              <a:rPr lang="en-US" sz="3137" dirty="0">
                <a:solidFill>
                  <a:srgbClr val="FFC000"/>
                </a:solidFill>
              </a:rPr>
              <a:t>Scale up </a:t>
            </a:r>
            <a:r>
              <a:rPr lang="en-US" sz="3137" dirty="0"/>
              <a:t>by choosing different VM sizes</a:t>
            </a:r>
          </a:p>
          <a:p>
            <a:r>
              <a:rPr lang="en-US" sz="3137" dirty="0">
                <a:solidFill>
                  <a:srgbClr val="FFC000"/>
                </a:solidFill>
              </a:rPr>
              <a:t>Scale out </a:t>
            </a:r>
            <a:r>
              <a:rPr lang="en-US" sz="3137" dirty="0"/>
              <a:t>by adding more instances</a:t>
            </a:r>
          </a:p>
          <a:p>
            <a:r>
              <a:rPr lang="en-US" sz="3137" dirty="0">
                <a:solidFill>
                  <a:srgbClr val="FFC000"/>
                </a:solidFill>
              </a:rPr>
              <a:t>Auto-scale</a:t>
            </a:r>
            <a:r>
              <a:rPr lang="en-US" sz="3137" dirty="0">
                <a:solidFill>
                  <a:schemeClr val="tx1"/>
                </a:solidFill>
              </a:rPr>
              <a:t> </a:t>
            </a:r>
            <a:r>
              <a:rPr lang="en-US" sz="3137" dirty="0"/>
              <a:t>with </a:t>
            </a:r>
            <a:r>
              <a:rPr lang="en-US" sz="3137" dirty="0" err="1"/>
              <a:t>Autoscaling</a:t>
            </a:r>
            <a:r>
              <a:rPr lang="en-US" sz="3137" dirty="0"/>
              <a:t> Application Block</a:t>
            </a:r>
          </a:p>
          <a:p>
            <a:r>
              <a:rPr lang="en-US" sz="3137" dirty="0" smtClean="0">
                <a:solidFill>
                  <a:srgbClr val="FFC000"/>
                </a:solidFill>
              </a:rPr>
              <a:t>Scale </a:t>
            </a:r>
            <a:r>
              <a:rPr lang="en-US" sz="3137" dirty="0">
                <a:solidFill>
                  <a:srgbClr val="FFC000"/>
                </a:solidFill>
              </a:rPr>
              <a:t>out </a:t>
            </a:r>
            <a:r>
              <a:rPr lang="en-US" sz="3137" dirty="0"/>
              <a:t>by using multiple service entities</a:t>
            </a:r>
          </a:p>
          <a:p>
            <a:r>
              <a:rPr lang="en-US" sz="3137" dirty="0">
                <a:solidFill>
                  <a:srgbClr val="FFC000"/>
                </a:solidFill>
              </a:rPr>
              <a:t>CDN</a:t>
            </a:r>
            <a:r>
              <a:rPr lang="en-US" sz="3137" dirty="0">
                <a:solidFill>
                  <a:schemeClr val="tx1"/>
                </a:solidFill>
              </a:rPr>
              <a:t> </a:t>
            </a:r>
            <a:r>
              <a:rPr lang="en-US" sz="3137" dirty="0"/>
              <a:t>to distribute user traffic</a:t>
            </a:r>
          </a:p>
          <a:p>
            <a:r>
              <a:rPr lang="en-US" sz="3137" dirty="0">
                <a:solidFill>
                  <a:srgbClr val="FFC000"/>
                </a:solidFill>
              </a:rPr>
              <a:t>Caching</a:t>
            </a:r>
            <a:r>
              <a:rPr lang="en-US" sz="3137" dirty="0">
                <a:solidFill>
                  <a:schemeClr val="tx1"/>
                </a:solidFill>
              </a:rPr>
              <a:t> </a:t>
            </a:r>
            <a:r>
              <a:rPr lang="en-US" sz="3137" dirty="0"/>
              <a:t>to offset server workloads</a:t>
            </a:r>
          </a:p>
          <a:p>
            <a:endParaRPr lang="en-US" sz="3137" dirty="0">
              <a:solidFill>
                <a:schemeClr val="tx1"/>
              </a:solidFill>
            </a:endParaRPr>
          </a:p>
        </p:txBody>
      </p:sp>
    </p:spTree>
    <p:extLst>
      <p:ext uri="{BB962C8B-B14F-4D97-AF65-F5344CB8AC3E}">
        <p14:creationId xmlns:p14="http://schemas.microsoft.com/office/powerpoint/2010/main" val="293262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1029" y="1725036"/>
            <a:ext cx="10251689" cy="2387600"/>
          </a:xfrm>
        </p:spPr>
        <p:txBody>
          <a:bodyPr>
            <a:normAutofit/>
          </a:bodyPr>
          <a:lstStyle/>
          <a:p>
            <a:pPr algn="ctr"/>
            <a:r>
              <a:rPr lang="en-US" altLang="zh-CN" sz="8800" dirty="0" smtClean="0"/>
              <a:t>Your service</a:t>
            </a:r>
            <a:endParaRPr lang="en-US" sz="8800" dirty="0">
              <a:solidFill>
                <a:schemeClr val="bg1"/>
              </a:solidFill>
            </a:endParaRPr>
          </a:p>
        </p:txBody>
      </p:sp>
    </p:spTree>
    <p:extLst>
      <p:ext uri="{BB962C8B-B14F-4D97-AF65-F5344CB8AC3E}">
        <p14:creationId xmlns:p14="http://schemas.microsoft.com/office/powerpoint/2010/main" val="943632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large"/>
          <p:cNvSpPr>
            <a:spLocks/>
          </p:cNvSpPr>
          <p:nvPr/>
        </p:nvSpPr>
        <p:spPr bwMode="black">
          <a:xfrm>
            <a:off x="3547772" y="1453775"/>
            <a:ext cx="8309211" cy="4009263"/>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pic>
        <p:nvPicPr>
          <p:cNvPr id="4"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1267560" y="2669452"/>
            <a:ext cx="1591427" cy="16295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6149557" y="3145329"/>
            <a:ext cx="2472131" cy="16068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3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rot="16200000">
            <a:off x="6451165" y="4894204"/>
            <a:ext cx="1075785" cy="4268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Subtitle 5"/>
          <p:cNvSpPr>
            <a:spLocks noGrp="1"/>
          </p:cNvSpPr>
          <p:nvPr>
            <p:ph type="subTitle" idx="1"/>
          </p:nvPr>
        </p:nvSpPr>
        <p:spPr>
          <a:xfrm>
            <a:off x="578776" y="572338"/>
            <a:ext cx="11034445" cy="601554"/>
          </a:xfrm>
        </p:spPr>
        <p:txBody>
          <a:bodyPr>
            <a:noAutofit/>
          </a:bodyPr>
          <a:lstStyle/>
          <a:p>
            <a:r>
              <a:rPr lang="en-US" sz="4000" dirty="0" smtClean="0">
                <a:solidFill>
                  <a:srgbClr val="92D050"/>
                </a:solidFill>
                <a:latin typeface="+mj-lt"/>
                <a:sym typeface="Wingdings" panose="05000000000000000000" pitchFamily="2" charset="2"/>
              </a:rPr>
              <a:t> </a:t>
            </a:r>
            <a:r>
              <a:rPr lang="en-US" sz="4000" dirty="0">
                <a:solidFill>
                  <a:schemeClr val="bg2"/>
                </a:solidFill>
                <a:latin typeface="+mj-lt"/>
                <a:sym typeface="Wingdings" panose="05000000000000000000" pitchFamily="2" charset="2"/>
              </a:rPr>
              <a:t>Y</a:t>
            </a:r>
            <a:r>
              <a:rPr lang="en-US" sz="4000" dirty="0" smtClean="0">
                <a:solidFill>
                  <a:schemeClr val="bg2"/>
                </a:solidFill>
                <a:latin typeface="+mj-lt"/>
              </a:rPr>
              <a:t>our </a:t>
            </a:r>
            <a:r>
              <a:rPr lang="en-US" sz="4000" dirty="0" smtClean="0">
                <a:solidFill>
                  <a:schemeClr val="bg2"/>
                </a:solidFill>
              </a:rPr>
              <a:t>application code</a:t>
            </a:r>
          </a:p>
          <a:p>
            <a:endParaRPr lang="en-US" sz="4000" dirty="0" smtClean="0">
              <a:solidFill>
                <a:schemeClr val="bg1"/>
              </a:solidFill>
              <a:latin typeface="+mj-lt"/>
            </a:endParaRPr>
          </a:p>
        </p:txBody>
      </p:sp>
      <p:sp>
        <p:nvSpPr>
          <p:cNvPr id="11" name="Subtitle 5"/>
          <p:cNvSpPr txBox="1">
            <a:spLocks/>
          </p:cNvSpPr>
          <p:nvPr/>
        </p:nvSpPr>
        <p:spPr>
          <a:xfrm>
            <a:off x="578775" y="1137521"/>
            <a:ext cx="11034445" cy="6015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Required resources</a:t>
            </a:r>
            <a:endParaRPr lang="en-US" sz="4000" dirty="0" smtClean="0">
              <a:solidFill>
                <a:schemeClr val="bg1"/>
              </a:solidFill>
              <a:latin typeface="+mj-lt"/>
            </a:endParaRPr>
          </a:p>
        </p:txBody>
      </p:sp>
      <p:sp>
        <p:nvSpPr>
          <p:cNvPr id="12" name="Subtitle 5"/>
          <p:cNvSpPr txBox="1">
            <a:spLocks/>
          </p:cNvSpPr>
          <p:nvPr/>
        </p:nvSpPr>
        <p:spPr>
          <a:xfrm>
            <a:off x="578774" y="1137521"/>
            <a:ext cx="11034445" cy="6015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smtClean="0">
                <a:solidFill>
                  <a:srgbClr val="92D050"/>
                </a:solidFill>
                <a:latin typeface="+mj-lt"/>
                <a:sym typeface="Wingdings" panose="05000000000000000000" pitchFamily="2" charset="2"/>
              </a:rPr>
              <a:t> </a:t>
            </a:r>
            <a:r>
              <a:rPr lang="en-US" sz="4000" dirty="0" smtClean="0">
                <a:solidFill>
                  <a:schemeClr val="bg2"/>
                </a:solidFill>
                <a:latin typeface="+mj-lt"/>
                <a:sym typeface="Wingdings" panose="05000000000000000000" pitchFamily="2" charset="2"/>
              </a:rPr>
              <a:t>Y</a:t>
            </a:r>
            <a:r>
              <a:rPr lang="en-US" sz="4000" dirty="0" smtClean="0">
                <a:solidFill>
                  <a:schemeClr val="bg2"/>
                </a:solidFill>
                <a:latin typeface="+mj-lt"/>
              </a:rPr>
              <a:t>our </a:t>
            </a:r>
            <a:r>
              <a:rPr lang="en-US" altLang="zh-CN" sz="4000" dirty="0" smtClean="0">
                <a:solidFill>
                  <a:schemeClr val="bg2"/>
                </a:solidFill>
              </a:rPr>
              <a:t>infrastructure </a:t>
            </a:r>
            <a:r>
              <a:rPr lang="en-US" sz="4000" dirty="0" smtClean="0">
                <a:solidFill>
                  <a:schemeClr val="bg2"/>
                </a:solidFill>
              </a:rPr>
              <a:t>code</a:t>
            </a:r>
          </a:p>
          <a:p>
            <a:endParaRPr lang="en-US" sz="4000" dirty="0" smtClean="0">
              <a:solidFill>
                <a:schemeClr val="bg1"/>
              </a:solidFill>
              <a:latin typeface="+mj-lt"/>
            </a:endParaRPr>
          </a:p>
        </p:txBody>
      </p:sp>
    </p:spTree>
    <p:extLst>
      <p:ext uri="{BB962C8B-B14F-4D97-AF65-F5344CB8AC3E}">
        <p14:creationId xmlns:p14="http://schemas.microsoft.com/office/powerpoint/2010/main" val="374030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Effect transition="in" filter="fade">
                                      <p:cBhvr>
                                        <p:cTn id="25" dur="500"/>
                                        <p:tgtEl>
                                          <p:spTgt spid="11">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3" presetClass="path" presetSubtype="0" accel="50000" decel="50000" fill="hold" nodeType="clickEffect">
                                  <p:stCondLst>
                                    <p:cond delay="0"/>
                                  </p:stCondLst>
                                  <p:childTnLst>
                                    <p:animMotion origin="layout" path="M -6.25E-7 -1.85185E-6 L 0.33529 -1.85185E-6 " pathEditMode="relative" rAng="0" ptsTypes="AA">
                                      <p:cBhvr>
                                        <p:cTn id="29" dur="500" fill="hold"/>
                                        <p:tgtEl>
                                          <p:spTgt spid="4"/>
                                        </p:tgtEl>
                                        <p:attrNameLst>
                                          <p:attrName>ppt_x</p:attrName>
                                          <p:attrName>ppt_y</p:attrName>
                                        </p:attrNameLst>
                                      </p:cBhvr>
                                      <p:rCtr x="16758" y="0"/>
                                    </p:animMotion>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2">
                                            <p:txEl>
                                              <p:pRg st="0" end="0"/>
                                            </p:txEl>
                                          </p:spTgt>
                                        </p:tgtEl>
                                        <p:attrNameLst>
                                          <p:attrName>ppt_y</p:attrName>
                                        </p:attrNameLst>
                                      </p:cBhvr>
                                      <p:tavLst>
                                        <p:tav tm="0">
                                          <p:val>
                                            <p:strVal val="#ppt_y"/>
                                          </p:val>
                                        </p:tav>
                                        <p:tav tm="100000">
                                          <p:val>
                                            <p:strVal val="#ppt_y"/>
                                          </p:val>
                                        </p:tav>
                                      </p:tavLst>
                                    </p:anim>
                                  </p:childTnLst>
                                </p:cTn>
                              </p:par>
                              <p:par>
                                <p:cTn id="40" presetID="2" presetClass="exit" presetSubtype="2" fill="hold" grpId="1" nodeType="withEffect">
                                  <p:stCondLst>
                                    <p:cond delay="0"/>
                                  </p:stCondLst>
                                  <p:childTnLst>
                                    <p:anim calcmode="lin" valueType="num">
                                      <p:cBhvr additive="base">
                                        <p:cTn id="41" dur="500"/>
                                        <p:tgtEl>
                                          <p:spTgt spid="11">
                                            <p:txEl>
                                              <p:pRg st="0" end="0"/>
                                            </p:txEl>
                                          </p:spTgt>
                                        </p:tgtEl>
                                        <p:attrNameLst>
                                          <p:attrName>ppt_x</p:attrName>
                                        </p:attrNameLst>
                                      </p:cBhvr>
                                      <p:tavLst>
                                        <p:tav tm="0">
                                          <p:val>
                                            <p:strVal val="ppt_x"/>
                                          </p:val>
                                        </p:tav>
                                        <p:tav tm="100000">
                                          <p:val>
                                            <p:strVal val="1+ppt_w/2"/>
                                          </p:val>
                                        </p:tav>
                                      </p:tavLst>
                                    </p:anim>
                                    <p:anim calcmode="lin" valueType="num">
                                      <p:cBhvr additive="base">
                                        <p:cTn id="42" dur="500"/>
                                        <p:tgtEl>
                                          <p:spTgt spid="11">
                                            <p:txEl>
                                              <p:pRg st="0" end="0"/>
                                            </p:txEl>
                                          </p:spTgt>
                                        </p:tgtEl>
                                        <p:attrNameLst>
                                          <p:attrName>ppt_y</p:attrName>
                                        </p:attrNameLst>
                                      </p:cBhvr>
                                      <p:tavLst>
                                        <p:tav tm="0">
                                          <p:val>
                                            <p:strVal val="ppt_y"/>
                                          </p:val>
                                        </p:tav>
                                        <p:tav tm="100000">
                                          <p:val>
                                            <p:strVal val="ppt_y"/>
                                          </p:val>
                                        </p:tav>
                                      </p:tavLst>
                                    </p:anim>
                                    <p:set>
                                      <p:cBhvr>
                                        <p:cTn id="43" dur="1" fill="hold">
                                          <p:stCondLst>
                                            <p:cond delay="499"/>
                                          </p:stCondLst>
                                        </p:cTn>
                                        <p:tgtEl>
                                          <p:spTgt spid="11">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uiExpand="1" build="p"/>
      <p:bldP spid="11" grpId="0" build="p"/>
      <p:bldP spid="11" grpId="1" build="allAtOnce"/>
      <p:bldP spid="1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large"/>
          <p:cNvSpPr>
            <a:spLocks/>
          </p:cNvSpPr>
          <p:nvPr/>
        </p:nvSpPr>
        <p:spPr bwMode="black">
          <a:xfrm>
            <a:off x="1941394" y="1424368"/>
            <a:ext cx="8309211" cy="4009263"/>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sp>
        <p:nvSpPr>
          <p:cNvPr id="2" name="Bent Arrow 1"/>
          <p:cNvSpPr/>
          <p:nvPr/>
        </p:nvSpPr>
        <p:spPr>
          <a:xfrm flipV="1">
            <a:off x="2192041" y="2607526"/>
            <a:ext cx="3220246" cy="144234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800917" y="743512"/>
            <a:ext cx="1591427" cy="16295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395035" y="2911086"/>
            <a:ext cx="2472131" cy="16068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3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rot="16200000">
            <a:off x="6782044" y="4713460"/>
            <a:ext cx="921040" cy="36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2392344" y="771106"/>
            <a:ext cx="1591427" cy="16295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15"/>
          <p:cNvPicPr>
            <a:picLocks noChangeAspect="1"/>
          </p:cNvPicPr>
          <p:nvPr/>
        </p:nvPicPr>
        <p:blipFill>
          <a:blip r:embed="rId6">
            <a:biLevel thresh="25000"/>
            <a:extLst>
              <a:ext uri="{28A0092B-C50C-407E-A947-70E740481C1C}">
                <a14:useLocalDpi xmlns:a14="http://schemas.microsoft.com/office/drawing/2010/main" val="0"/>
              </a:ext>
            </a:extLst>
          </a:blip>
          <a:srcRect/>
          <a:stretch>
            <a:fillRect/>
          </a:stretch>
        </p:blipFill>
        <p:spPr bwMode="auto">
          <a:xfrm>
            <a:off x="3435178" y="2911086"/>
            <a:ext cx="1327069" cy="11973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p:cNvPicPr>
            <a:picLocks noChangeAspect="1"/>
          </p:cNvPicPr>
          <p:nvPr/>
        </p:nvPicPr>
        <p:blipFill>
          <a:blip r:embed="rId7">
            <a:biLevel thresh="50000"/>
            <a:extLst>
              <a:ext uri="{28A0092B-C50C-407E-A947-70E740481C1C}">
                <a14:useLocalDpi xmlns:a14="http://schemas.microsoft.com/office/drawing/2010/main" val="0"/>
              </a:ext>
            </a:extLst>
          </a:blip>
          <a:srcRect/>
          <a:stretch>
            <a:fillRect/>
          </a:stretch>
        </p:blipFill>
        <p:spPr bwMode="auto">
          <a:xfrm>
            <a:off x="4785500" y="597557"/>
            <a:ext cx="561975" cy="557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21"/>
          <p:cNvPicPr>
            <a:picLocks noChangeAspect="1"/>
          </p:cNvPicPr>
          <p:nvPr/>
        </p:nvPicPr>
        <p:blipFill>
          <a:blip r:embed="rId8">
            <a:biLevel thresh="50000"/>
            <a:extLst>
              <a:ext uri="{28A0092B-C50C-407E-A947-70E740481C1C}">
                <a14:useLocalDpi xmlns:a14="http://schemas.microsoft.com/office/drawing/2010/main" val="0"/>
              </a:ext>
            </a:extLst>
          </a:blip>
          <a:srcRect/>
          <a:stretch>
            <a:fillRect/>
          </a:stretch>
        </p:blipFill>
        <p:spPr bwMode="auto">
          <a:xfrm>
            <a:off x="5507579" y="649752"/>
            <a:ext cx="571500" cy="468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23"/>
          <p:cNvPicPr>
            <a:picLocks noChangeAspect="1"/>
          </p:cNvPicPr>
          <p:nvPr/>
        </p:nvPicPr>
        <p:blipFill>
          <a:blip r:embed="rId9">
            <a:biLevel thresh="50000"/>
            <a:extLst>
              <a:ext uri="{28A0092B-C50C-407E-A947-70E740481C1C}">
                <a14:useLocalDpi xmlns:a14="http://schemas.microsoft.com/office/drawing/2010/main" val="0"/>
              </a:ext>
            </a:extLst>
          </a:blip>
          <a:srcRect/>
          <a:stretch>
            <a:fillRect/>
          </a:stretch>
        </p:blipFill>
        <p:spPr bwMode="auto">
          <a:xfrm>
            <a:off x="6223916" y="650475"/>
            <a:ext cx="576263" cy="474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47"/>
          <p:cNvPicPr>
            <a:picLocks noChangeAspect="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7033589" y="654291"/>
            <a:ext cx="600075"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4"/>
          <p:cNvPicPr>
            <a:picLocks noChangeAspect="1"/>
          </p:cNvPicPr>
          <p:nvPr/>
        </p:nvPicPr>
        <p:blipFill>
          <a:blip r:embed="rId11">
            <a:biLevel thresh="50000"/>
            <a:extLst>
              <a:ext uri="{28A0092B-C50C-407E-A947-70E740481C1C}">
                <a14:useLocalDpi xmlns:a14="http://schemas.microsoft.com/office/drawing/2010/main" val="0"/>
              </a:ext>
            </a:extLst>
          </a:blip>
          <a:srcRect/>
          <a:stretch>
            <a:fillRect/>
          </a:stretch>
        </p:blipFill>
        <p:spPr bwMode="auto">
          <a:xfrm>
            <a:off x="6274229" y="1328197"/>
            <a:ext cx="549275" cy="547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6"/>
          <p:cNvPicPr>
            <a:picLocks noChangeAspect="1"/>
          </p:cNvPicPr>
          <p:nvPr/>
        </p:nvPicPr>
        <p:blipFill>
          <a:blip r:embed="rId12">
            <a:biLevel thresh="50000"/>
            <a:extLst>
              <a:ext uri="{28A0092B-C50C-407E-A947-70E740481C1C}">
                <a14:useLocalDpi xmlns:a14="http://schemas.microsoft.com/office/drawing/2010/main" val="0"/>
              </a:ext>
            </a:extLst>
          </a:blip>
          <a:srcRect/>
          <a:stretch>
            <a:fillRect/>
          </a:stretch>
        </p:blipFill>
        <p:spPr bwMode="auto">
          <a:xfrm>
            <a:off x="4816456" y="1366372"/>
            <a:ext cx="500062" cy="54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8"/>
          <p:cNvPicPr>
            <a:picLocks noChangeAspect="1"/>
          </p:cNvPicPr>
          <p:nvPr/>
        </p:nvPicPr>
        <p:blipFill>
          <a:blip r:embed="rId13">
            <a:biLevel thresh="50000"/>
            <a:extLst>
              <a:ext uri="{28A0092B-C50C-407E-A947-70E740481C1C}">
                <a14:useLocalDpi xmlns:a14="http://schemas.microsoft.com/office/drawing/2010/main" val="0"/>
              </a:ext>
            </a:extLst>
          </a:blip>
          <a:srcRect/>
          <a:stretch>
            <a:fillRect/>
          </a:stretch>
        </p:blipFill>
        <p:spPr bwMode="auto">
          <a:xfrm>
            <a:off x="5555187" y="1343680"/>
            <a:ext cx="485775" cy="55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 name="Picture 14"/>
          <p:cNvPicPr>
            <a:picLocks noChangeAspect="1"/>
          </p:cNvPicPr>
          <p:nvPr/>
        </p:nvPicPr>
        <p:blipFill>
          <a:blip r:embed="rId14">
            <a:biLevel thresh="50000"/>
            <a:extLst>
              <a:ext uri="{28A0092B-C50C-407E-A947-70E740481C1C}">
                <a14:useLocalDpi xmlns:a14="http://schemas.microsoft.com/office/drawing/2010/main" val="0"/>
              </a:ext>
            </a:extLst>
          </a:blip>
          <a:srcRect/>
          <a:stretch>
            <a:fillRect/>
          </a:stretch>
        </p:blipFill>
        <p:spPr bwMode="auto">
          <a:xfrm>
            <a:off x="7073276" y="1308402"/>
            <a:ext cx="487362" cy="53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 name="Picture 26"/>
          <p:cNvPicPr>
            <a:picLocks noChangeAspect="1"/>
          </p:cNvPicPr>
          <p:nvPr/>
        </p:nvPicPr>
        <p:blipFill>
          <a:blip r:embed="rId15">
            <a:biLevel thresh="50000"/>
            <a:extLst>
              <a:ext uri="{28A0092B-C50C-407E-A947-70E740481C1C}">
                <a14:useLocalDpi xmlns:a14="http://schemas.microsoft.com/office/drawing/2010/main" val="0"/>
              </a:ext>
            </a:extLst>
          </a:blip>
          <a:srcRect/>
          <a:stretch>
            <a:fillRect/>
          </a:stretch>
        </p:blipFill>
        <p:spPr bwMode="auto">
          <a:xfrm>
            <a:off x="5501653" y="2069639"/>
            <a:ext cx="534987" cy="54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 name="Picture 31"/>
          <p:cNvPicPr>
            <a:picLocks noChangeAspect="1"/>
          </p:cNvPicPr>
          <p:nvPr/>
        </p:nvPicPr>
        <p:blipFill>
          <a:blip r:embed="rId16">
            <a:biLevel thresh="50000"/>
            <a:extLst>
              <a:ext uri="{28A0092B-C50C-407E-A947-70E740481C1C}">
                <a14:useLocalDpi xmlns:a14="http://schemas.microsoft.com/office/drawing/2010/main" val="0"/>
              </a:ext>
            </a:extLst>
          </a:blip>
          <a:srcRect/>
          <a:stretch>
            <a:fillRect/>
          </a:stretch>
        </p:blipFill>
        <p:spPr bwMode="auto">
          <a:xfrm>
            <a:off x="6240279" y="2145839"/>
            <a:ext cx="608012" cy="393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 name="Picture 10"/>
          <p:cNvPicPr>
            <a:picLocks noChangeAspect="1"/>
          </p:cNvPicPr>
          <p:nvPr/>
        </p:nvPicPr>
        <p:blipFill>
          <a:blip r:embed="rId17">
            <a:biLevel thresh="50000"/>
            <a:extLst>
              <a:ext uri="{28A0092B-C50C-407E-A947-70E740481C1C}">
                <a14:useLocalDpi xmlns:a14="http://schemas.microsoft.com/office/drawing/2010/main" val="0"/>
              </a:ext>
            </a:extLst>
          </a:blip>
          <a:srcRect/>
          <a:stretch>
            <a:fillRect/>
          </a:stretch>
        </p:blipFill>
        <p:spPr bwMode="auto">
          <a:xfrm>
            <a:off x="4757146" y="2159566"/>
            <a:ext cx="608627" cy="4061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 name="Picture 11"/>
          <p:cNvPicPr>
            <a:picLocks noChangeAspect="1"/>
          </p:cNvPicPr>
          <p:nvPr/>
        </p:nvPicPr>
        <p:blipFill>
          <a:blip r:embed="rId18">
            <a:biLevel thresh="50000"/>
            <a:extLst>
              <a:ext uri="{28A0092B-C50C-407E-A947-70E740481C1C}">
                <a14:useLocalDpi xmlns:a14="http://schemas.microsoft.com/office/drawing/2010/main" val="0"/>
              </a:ext>
            </a:extLst>
          </a:blip>
          <a:srcRect/>
          <a:stretch>
            <a:fillRect/>
          </a:stretch>
        </p:blipFill>
        <p:spPr bwMode="auto">
          <a:xfrm>
            <a:off x="7000251" y="2116787"/>
            <a:ext cx="633413" cy="41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9" name="Double Brace 58"/>
          <p:cNvSpPr/>
          <p:nvPr/>
        </p:nvSpPr>
        <p:spPr>
          <a:xfrm>
            <a:off x="4306467" y="488355"/>
            <a:ext cx="3834897" cy="2235131"/>
          </a:xfrm>
          <a:prstGeom prst="bracePair">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7" name="Group 36"/>
          <p:cNvGrpSpPr/>
          <p:nvPr/>
        </p:nvGrpSpPr>
        <p:grpSpPr>
          <a:xfrm>
            <a:off x="345678" y="5434312"/>
            <a:ext cx="10893482" cy="1226234"/>
            <a:chOff x="345678" y="5434312"/>
            <a:chExt cx="10893482" cy="1226234"/>
          </a:xfrm>
        </p:grpSpPr>
        <p:sp>
          <p:nvSpPr>
            <p:cNvPr id="17" name="TextBox 16"/>
            <p:cNvSpPr txBox="1"/>
            <p:nvPr/>
          </p:nvSpPr>
          <p:spPr>
            <a:xfrm>
              <a:off x="345678" y="5952660"/>
              <a:ext cx="10419018" cy="707886"/>
            </a:xfrm>
            <a:prstGeom prst="rect">
              <a:avLst/>
            </a:prstGeom>
            <a:noFill/>
          </p:spPr>
          <p:txBody>
            <a:bodyPr wrap="square" rtlCol="0">
              <a:spAutoFit/>
            </a:bodyPr>
            <a:lstStyle/>
            <a:p>
              <a:r>
                <a:rPr lang="en-US" sz="4000" b="1" dirty="0" smtClean="0">
                  <a:solidFill>
                    <a:schemeClr val="bg1"/>
                  </a:solidFill>
                  <a:latin typeface="+mj-lt"/>
                </a:rPr>
                <a:t>Azure: </a:t>
              </a:r>
              <a:r>
                <a:rPr lang="en-US" sz="4000" dirty="0" smtClean="0">
                  <a:solidFill>
                    <a:schemeClr val="bg1"/>
                  </a:solidFill>
                  <a:latin typeface="+mj-lt"/>
                </a:rPr>
                <a:t>Resources (</a:t>
              </a:r>
              <a:r>
                <a:rPr lang="en-US" sz="4000" dirty="0" err="1" smtClean="0">
                  <a:solidFill>
                    <a:schemeClr val="bg1"/>
                  </a:solidFill>
                  <a:latin typeface="+mj-lt"/>
                </a:rPr>
                <a:t>IaaS</a:t>
              </a:r>
              <a:r>
                <a:rPr lang="en-US" sz="4000" dirty="0" smtClean="0">
                  <a:solidFill>
                    <a:schemeClr val="bg1"/>
                  </a:solidFill>
                  <a:latin typeface="+mj-lt"/>
                </a:rPr>
                <a:t>, </a:t>
              </a:r>
              <a:r>
                <a:rPr lang="en-US" sz="4000" dirty="0" err="1" smtClean="0">
                  <a:solidFill>
                    <a:schemeClr val="bg1"/>
                  </a:solidFill>
                  <a:latin typeface="+mj-lt"/>
                </a:rPr>
                <a:t>PaaS</a:t>
              </a:r>
              <a:r>
                <a:rPr lang="en-US" sz="4000" dirty="0" smtClean="0">
                  <a:solidFill>
                    <a:schemeClr val="bg1"/>
                  </a:solidFill>
                  <a:latin typeface="+mj-lt"/>
                </a:rPr>
                <a:t>, SaaS)</a:t>
              </a:r>
              <a:endParaRPr lang="en-US" sz="4000" dirty="0">
                <a:solidFill>
                  <a:schemeClr val="bg1"/>
                </a:solidFill>
                <a:latin typeface="+mj-lt"/>
              </a:endParaRPr>
            </a:p>
          </p:txBody>
        </p:sp>
        <p:sp>
          <p:nvSpPr>
            <p:cNvPr id="38" name="TextBox 37"/>
            <p:cNvSpPr txBox="1"/>
            <p:nvPr/>
          </p:nvSpPr>
          <p:spPr>
            <a:xfrm>
              <a:off x="820142" y="5434312"/>
              <a:ext cx="10419018" cy="707886"/>
            </a:xfrm>
            <a:prstGeom prst="rect">
              <a:avLst/>
            </a:prstGeom>
            <a:noFill/>
          </p:spPr>
          <p:txBody>
            <a:bodyPr wrap="square" rtlCol="0">
              <a:spAutoFit/>
            </a:bodyPr>
            <a:lstStyle/>
            <a:p>
              <a:r>
                <a:rPr lang="en-US" sz="4000" b="1" dirty="0" smtClean="0">
                  <a:solidFill>
                    <a:schemeClr val="bg1"/>
                  </a:solidFill>
                  <a:latin typeface="+mj-lt"/>
                </a:rPr>
                <a:t>You: </a:t>
              </a:r>
              <a:r>
                <a:rPr lang="en-US" sz="4000" dirty="0" smtClean="0">
                  <a:solidFill>
                    <a:schemeClr val="bg1"/>
                  </a:solidFill>
                  <a:latin typeface="+mj-lt"/>
                </a:rPr>
                <a:t>Code (application, infrastructure)</a:t>
              </a:r>
              <a:endParaRPr lang="en-US" sz="4000" dirty="0">
                <a:solidFill>
                  <a:schemeClr val="bg1"/>
                </a:solidFill>
                <a:latin typeface="+mj-lt"/>
              </a:endParaRPr>
            </a:p>
          </p:txBody>
        </p:sp>
      </p:grpSp>
    </p:spTree>
    <p:extLst>
      <p:ext uri="{BB962C8B-B14F-4D97-AF65-F5344CB8AC3E}">
        <p14:creationId xmlns:p14="http://schemas.microsoft.com/office/powerpoint/2010/main" val="2972836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6"/>
                                        </p:tgtEl>
                                      </p:cBhvr>
                                      <p:by x="150000" y="150000"/>
                                    </p:animScale>
                                  </p:childTnLst>
                                </p:cTn>
                              </p:par>
                              <p:par>
                                <p:cTn id="7" presetID="6" presetClass="emph" presetSubtype="0" fill="hold" nodeType="withEffect">
                                  <p:stCondLst>
                                    <p:cond delay="0"/>
                                  </p:stCondLst>
                                  <p:childTnLst>
                                    <p:animScale>
                                      <p:cBhvr>
                                        <p:cTn id="8" dur="500" fill="hold"/>
                                        <p:tgtEl>
                                          <p:spTgt spid="4"/>
                                        </p:tgtEl>
                                      </p:cBhvr>
                                      <p:by x="50000" y="50000"/>
                                    </p:animScale>
                                  </p:childTnLst>
                                </p:cTn>
                              </p:par>
                              <p:par>
                                <p:cTn id="9" presetID="9" presetClass="emph" presetSubtype="0" nodeType="withEffect">
                                  <p:stCondLst>
                                    <p:cond delay="0"/>
                                  </p:stCondLst>
                                  <p:childTnLst>
                                    <p:set>
                                      <p:cBhvr rctx="PPT">
                                        <p:cTn id="10" dur="indefinite"/>
                                        <p:tgtEl>
                                          <p:spTgt spid="9"/>
                                        </p:tgtEl>
                                        <p:attrNameLst>
                                          <p:attrName>style.opacity</p:attrName>
                                        </p:attrNameLst>
                                      </p:cBhvr>
                                      <p:to>
                                        <p:strVal val="0.5"/>
                                      </p:to>
                                    </p:set>
                                    <p:animEffect filter="image" prLst="opacity: 0.5">
                                      <p:cBhvr rctx="IE">
                                        <p:cTn id="11" dur="indefinite"/>
                                        <p:tgtEl>
                                          <p:spTgt spid="9"/>
                                        </p:tgtEl>
                                      </p:cBhvr>
                                    </p:animEffect>
                                  </p:childTnLst>
                                </p:cTn>
                              </p:par>
                              <p:par>
                                <p:cTn id="12" presetID="9" presetClass="emph" presetSubtype="0" grpId="1" nodeType="withEffect">
                                  <p:stCondLst>
                                    <p:cond delay="0"/>
                                  </p:stCondLst>
                                  <p:childTnLst>
                                    <p:set>
                                      <p:cBhvr rctx="PPT">
                                        <p:cTn id="13" dur="indefinite"/>
                                        <p:tgtEl>
                                          <p:spTgt spid="2"/>
                                        </p:tgtEl>
                                        <p:attrNameLst>
                                          <p:attrName>style.opacity</p:attrName>
                                        </p:attrNameLst>
                                      </p:cBhvr>
                                      <p:to>
                                        <p:strVal val="0.5"/>
                                      </p:to>
                                    </p:set>
                                    <p:animEffect filter="image" prLst="opacity: 0.5">
                                      <p:cBhvr rctx="IE">
                                        <p:cTn id="14" dur="indefinite"/>
                                        <p:tgtEl>
                                          <p:spTgt spid="2"/>
                                        </p:tgtEl>
                                      </p:cBhvr>
                                    </p:animEffect>
                                  </p:childTnLst>
                                </p:cTn>
                              </p:par>
                              <p:par>
                                <p:cTn id="15" presetID="9" presetClass="emph" presetSubtype="0" nodeType="withEffect">
                                  <p:stCondLst>
                                    <p:cond delay="0"/>
                                  </p:stCondLst>
                                  <p:childTnLst>
                                    <p:set>
                                      <p:cBhvr rctx="PPT">
                                        <p:cTn id="16" dur="indefinite"/>
                                        <p:tgtEl>
                                          <p:spTgt spid="7"/>
                                        </p:tgtEl>
                                        <p:attrNameLst>
                                          <p:attrName>style.opacity</p:attrName>
                                        </p:attrNameLst>
                                      </p:cBhvr>
                                      <p:to>
                                        <p:strVal val="0.5"/>
                                      </p:to>
                                    </p:set>
                                    <p:animEffect filter="image" prLst="opacity: 0.5">
                                      <p:cBhvr rctx="IE">
                                        <p:cTn id="17" dur="indefinite"/>
                                        <p:tgtEl>
                                          <p:spTgt spid="7"/>
                                        </p:tgtEl>
                                      </p:cBhvr>
                                    </p:animEffect>
                                  </p:childTnLst>
                                </p:cTn>
                              </p:par>
                              <p:par>
                                <p:cTn id="18" presetID="9" presetClass="emph" presetSubtype="0" nodeType="withEffect">
                                  <p:stCondLst>
                                    <p:cond delay="0"/>
                                  </p:stCondLst>
                                  <p:childTnLst>
                                    <p:set>
                                      <p:cBhvr rctx="PPT">
                                        <p:cTn id="19" dur="indefinite"/>
                                        <p:tgtEl>
                                          <p:spTgt spid="8"/>
                                        </p:tgtEl>
                                        <p:attrNameLst>
                                          <p:attrName>style.opacity</p:attrName>
                                        </p:attrNameLst>
                                      </p:cBhvr>
                                      <p:to>
                                        <p:strVal val="0.5"/>
                                      </p:to>
                                    </p:set>
                                    <p:animEffect filter="image" prLst="opacity: 0.5">
                                      <p:cBhvr rctx="IE">
                                        <p:cTn id="20" dur="indefinite"/>
                                        <p:tgtEl>
                                          <p:spTgt spid="8"/>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fade">
                                      <p:cBhvr>
                                        <p:cTn id="24" dur="500"/>
                                        <p:tgtEl>
                                          <p:spTgt spid="5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par>
                          <p:cTn id="38" fill="hold">
                            <p:stCondLst>
                              <p:cond delay="1500"/>
                            </p:stCondLst>
                            <p:childTnLst>
                              <p:par>
                                <p:cTn id="39" presetID="22" presetClass="entr" presetSubtype="8"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left)">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500"/>
                                        <p:tgtEl>
                                          <p:spTgt spid="19"/>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left)">
                                      <p:cBhvr>
                                        <p:cTn id="50" dur="500"/>
                                        <p:tgtEl>
                                          <p:spTgt spid="20"/>
                                        </p:tgtEl>
                                      </p:cBhvr>
                                    </p:animEffect>
                                  </p:childTnLst>
                                </p:cTn>
                              </p:par>
                            </p:childTnLst>
                          </p:cTn>
                        </p:par>
                        <p:par>
                          <p:cTn id="51" fill="hold">
                            <p:stCondLst>
                              <p:cond delay="1000"/>
                            </p:stCondLst>
                            <p:childTnLst>
                              <p:par>
                                <p:cTn id="52" presetID="22" presetClass="entr" presetSubtype="8" fill="hold"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left)">
                                      <p:cBhvr>
                                        <p:cTn id="54" dur="500"/>
                                        <p:tgtEl>
                                          <p:spTgt spid="18"/>
                                        </p:tgtEl>
                                      </p:cBhvr>
                                    </p:animEffect>
                                  </p:childTnLst>
                                </p:cTn>
                              </p:par>
                            </p:childTnLst>
                          </p:cTn>
                        </p:par>
                        <p:par>
                          <p:cTn id="55" fill="hold">
                            <p:stCondLst>
                              <p:cond delay="1500"/>
                            </p:stCondLst>
                            <p:childTnLst>
                              <p:par>
                                <p:cTn id="56" presetID="22" presetClass="entr" presetSubtype="8" fill="hold" nodeType="after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left)">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left)">
                                      <p:cBhvr>
                                        <p:cTn id="63" dur="500"/>
                                        <p:tgtEl>
                                          <p:spTgt spid="25"/>
                                        </p:tgtEl>
                                      </p:cBhvr>
                                    </p:animEffect>
                                  </p:childTnLst>
                                </p:cTn>
                              </p:par>
                            </p:childTnLst>
                          </p:cTn>
                        </p:par>
                        <p:par>
                          <p:cTn id="64" fill="hold">
                            <p:stCondLst>
                              <p:cond delay="1000"/>
                            </p:stCondLst>
                            <p:childTnLst>
                              <p:par>
                                <p:cTn id="65" presetID="22" presetClass="entr" presetSubtype="8" fill="hold"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par>
                          <p:cTn id="68" fill="hold">
                            <p:stCondLst>
                              <p:cond delay="1500"/>
                            </p:stCondLst>
                            <p:childTnLst>
                              <p:par>
                                <p:cTn id="69" presetID="22" presetClass="entr" presetSubtype="8" fill="hold" nodeType="after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wipe(left)">
                                      <p:cBhvr>
                                        <p:cTn id="71" dur="500"/>
                                        <p:tgtEl>
                                          <p:spTgt spid="23"/>
                                        </p:tgtEl>
                                      </p:cBhvr>
                                    </p:animEffect>
                                  </p:childTnLst>
                                </p:cTn>
                              </p:par>
                            </p:childTnLst>
                          </p:cTn>
                        </p:par>
                        <p:par>
                          <p:cTn id="72" fill="hold">
                            <p:stCondLst>
                              <p:cond delay="2000"/>
                            </p:stCondLst>
                            <p:childTnLst>
                              <p:par>
                                <p:cTn id="73" presetID="22" presetClass="entr" presetSubtype="8" fill="hold"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wipe(left)">
                                      <p:cBhvr>
                                        <p:cTn id="7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59"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code + resources</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Deploying a Website to Azure</a:t>
            </a:r>
            <a:endParaRPr lang="en-US" sz="4400" dirty="0">
              <a:latin typeface="+mj-lt"/>
            </a:endParaRPr>
          </a:p>
        </p:txBody>
      </p:sp>
    </p:spTree>
    <p:extLst>
      <p:ext uri="{BB962C8B-B14F-4D97-AF65-F5344CB8AC3E}">
        <p14:creationId xmlns:p14="http://schemas.microsoft.com/office/powerpoint/2010/main" val="40358805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719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9" name="Title 8"/>
          <p:cNvSpPr>
            <a:spLocks noGrp="1"/>
          </p:cNvSpPr>
          <p:nvPr>
            <p:ph type="title"/>
          </p:nvPr>
        </p:nvSpPr>
        <p:spPr/>
        <p:txBody>
          <a:bodyPr>
            <a:normAutofit fontScale="90000"/>
          </a:bodyPr>
          <a:lstStyle/>
          <a:p>
            <a:r>
              <a:rPr lang="en-US" dirty="0" smtClean="0"/>
              <a:t>What just happened?</a:t>
            </a:r>
            <a:endParaRPr lang="en-US" dirty="0"/>
          </a:p>
        </p:txBody>
      </p:sp>
      <p:pic>
        <p:nvPicPr>
          <p:cNvPr id="13" name="Picture 20"/>
          <p:cNvPicPr>
            <a:picLocks noChangeAspect="1"/>
          </p:cNvPicPr>
          <p:nvPr/>
        </p:nvPicPr>
        <p:blipFill>
          <a:blip r:embed="rId7">
            <a:biLevel thresh="25000"/>
            <a:extLst>
              <a:ext uri="{28A0092B-C50C-407E-A947-70E740481C1C}">
                <a14:useLocalDpi xmlns:a14="http://schemas.microsoft.com/office/drawing/2010/main" val="0"/>
              </a:ext>
            </a:extLst>
          </a:blip>
          <a:srcRect/>
          <a:stretch>
            <a:fillRect/>
          </a:stretch>
        </p:blipFill>
        <p:spPr bwMode="auto">
          <a:xfrm>
            <a:off x="4872496" y="1569878"/>
            <a:ext cx="1591427" cy="16295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3"/>
          <p:cNvPicPr>
            <a:picLocks noChangeAspect="1"/>
          </p:cNvPicPr>
          <p:nvPr/>
        </p:nvPicPr>
        <p:blipFill>
          <a:blip r:embed="rId8">
            <a:biLevel thresh="50000"/>
            <a:extLst>
              <a:ext uri="{28A0092B-C50C-407E-A947-70E740481C1C}">
                <a14:useLocalDpi xmlns:a14="http://schemas.microsoft.com/office/drawing/2010/main" val="0"/>
              </a:ext>
            </a:extLst>
          </a:blip>
          <a:srcRect/>
          <a:stretch>
            <a:fillRect/>
          </a:stretch>
        </p:blipFill>
        <p:spPr bwMode="auto">
          <a:xfrm>
            <a:off x="4835790" y="4270554"/>
            <a:ext cx="1664838" cy="16507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Plus 1"/>
          <p:cNvSpPr/>
          <p:nvPr/>
        </p:nvSpPr>
        <p:spPr>
          <a:xfrm>
            <a:off x="5252573" y="3350542"/>
            <a:ext cx="831272" cy="768927"/>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03150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sz="13800" dirty="0" smtClean="0">
                <a:solidFill>
                  <a:schemeClr val="bg1"/>
                </a:solidFill>
              </a:rPr>
              <a:t>Cloud Services</a:t>
            </a:r>
            <a:endParaRPr lang="en-US" sz="13800" dirty="0">
              <a:solidFill>
                <a:schemeClr val="bg1"/>
              </a:solidFill>
            </a:endParaRPr>
          </a:p>
        </p:txBody>
      </p:sp>
    </p:spTree>
    <p:extLst>
      <p:ext uri="{BB962C8B-B14F-4D97-AF65-F5344CB8AC3E}">
        <p14:creationId xmlns:p14="http://schemas.microsoft.com/office/powerpoint/2010/main" val="349264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Cloud Services</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Focus on your application</a:t>
            </a: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Scalability, availability and reliability</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Monitoring and diagnostics</a:t>
            </a:r>
            <a:endParaRPr lang="en-US" sz="4000" dirty="0" smtClean="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305260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hg_s7N.YE.OF1x6rC8sN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l9vOJiHvZUGEJTuYYTUY9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2.xml><?xml version="1.0" encoding="utf-8"?>
<ds:datastoreItem xmlns:ds="http://schemas.openxmlformats.org/officeDocument/2006/customXml" ds:itemID="{B030EFEA-9AEA-457C-BAA8-93C4281792F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ee586e5-3c92-48eb-9898-42915e590ada"/>
    <ds:schemaRef ds:uri="http://www.w3.org/XML/1998/namespace"/>
    <ds:schemaRef ds:uri="http://purl.org/dc/dcmitype/"/>
  </ds:schemaRefs>
</ds:datastoreItem>
</file>

<file path=customXml/itemProps3.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6572</TotalTime>
  <Words>2726</Words>
  <Application>Microsoft Office PowerPoint</Application>
  <PresentationFormat>Widescreen</PresentationFormat>
  <Paragraphs>420</Paragraphs>
  <Slides>31</Slides>
  <Notes>29</Notes>
  <HiddenSlides>10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9" baseType="lpstr">
      <vt:lpstr>宋体</vt:lpstr>
      <vt:lpstr>Arial</vt:lpstr>
      <vt:lpstr>Calibri</vt:lpstr>
      <vt:lpstr>Segoe UI</vt:lpstr>
      <vt:lpstr>Segoe UI Light</vt:lpstr>
      <vt:lpstr>Wingdings</vt:lpstr>
      <vt:lpstr>Azure Medium</vt:lpstr>
      <vt:lpstr>think-cell Slide</vt:lpstr>
      <vt:lpstr>Building Cloud Solutions</vt:lpstr>
      <vt:lpstr>Agenda</vt:lpstr>
      <vt:lpstr>Your service</vt:lpstr>
      <vt:lpstr>PowerPoint Presentation</vt:lpstr>
      <vt:lpstr>PowerPoint Presentation</vt:lpstr>
      <vt:lpstr>Demo: code + resources</vt:lpstr>
      <vt:lpstr>What just happened?</vt:lpstr>
      <vt:lpstr>Cloud Services</vt:lpstr>
      <vt:lpstr>Cloud Services</vt:lpstr>
      <vt:lpstr>What is a Cloud Service?</vt:lpstr>
      <vt:lpstr>How do roles communicate?</vt:lpstr>
      <vt:lpstr>Web Role</vt:lpstr>
      <vt:lpstr>Worker Role Patterns</vt:lpstr>
      <vt:lpstr>Roles and Instances</vt:lpstr>
      <vt:lpstr>Demo: Cloud Service</vt:lpstr>
      <vt:lpstr>Mobile Services</vt:lpstr>
      <vt:lpstr>What is Mobile Services?</vt:lpstr>
      <vt:lpstr>Structured Storage</vt:lpstr>
      <vt:lpstr>The REST API</vt:lpstr>
      <vt:lpstr>Server Side Table Scripts</vt:lpstr>
      <vt:lpstr>Node Modules</vt:lpstr>
      <vt:lpstr>Demo: Getting Started</vt:lpstr>
      <vt:lpstr>Design for Cloud</vt:lpstr>
      <vt:lpstr>A different mindset</vt:lpstr>
      <vt:lpstr>Sample architecture</vt:lpstr>
      <vt:lpstr>Redundancy in Microsoft Azure </vt:lpstr>
      <vt:lpstr>Reliability in Microsoft Azure</vt:lpstr>
      <vt:lpstr>What does failsafe mean for my applications?</vt:lpstr>
      <vt:lpstr>Scaling in Microsoft Azure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Israel Olcha</cp:lastModifiedBy>
  <cp:revision>337</cp:revision>
  <cp:lastPrinted>2014-03-26T17:46:13Z</cp:lastPrinted>
  <dcterms:created xsi:type="dcterms:W3CDTF">2014-03-19T23:21:38Z</dcterms:created>
  <dcterms:modified xsi:type="dcterms:W3CDTF">2015-12-15T17:36:23Z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