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5"/>
  </p:notesMasterIdLst>
  <p:sldIdLst>
    <p:sldId id="256" r:id="rId5"/>
    <p:sldId id="556" r:id="rId6"/>
    <p:sldId id="555" r:id="rId7"/>
    <p:sldId id="620" r:id="rId8"/>
    <p:sldId id="559" r:id="rId9"/>
    <p:sldId id="539" r:id="rId10"/>
    <p:sldId id="621" r:id="rId11"/>
    <p:sldId id="622" r:id="rId12"/>
    <p:sldId id="561" r:id="rId13"/>
    <p:sldId id="632" r:id="rId14"/>
    <p:sldId id="631" r:id="rId15"/>
    <p:sldId id="567" r:id="rId16"/>
    <p:sldId id="544" r:id="rId17"/>
    <p:sldId id="623" r:id="rId18"/>
    <p:sldId id="582" r:id="rId19"/>
    <p:sldId id="590" r:id="rId20"/>
    <p:sldId id="624" r:id="rId21"/>
    <p:sldId id="625" r:id="rId22"/>
    <p:sldId id="626" r:id="rId23"/>
    <p:sldId id="589" r:id="rId24"/>
    <p:sldId id="592" r:id="rId25"/>
    <p:sldId id="581" r:id="rId26"/>
    <p:sldId id="627" r:id="rId27"/>
    <p:sldId id="628" r:id="rId28"/>
    <p:sldId id="629" r:id="rId29"/>
    <p:sldId id="630" r:id="rId30"/>
    <p:sldId id="580" r:id="rId31"/>
    <p:sldId id="572" r:id="rId32"/>
    <p:sldId id="573" r:id="rId33"/>
    <p:sldId id="549" r:id="rId34"/>
    <p:sldId id="591" r:id="rId35"/>
    <p:sldId id="594" r:id="rId36"/>
    <p:sldId id="633" r:id="rId37"/>
    <p:sldId id="634" r:id="rId38"/>
    <p:sldId id="597" r:id="rId39"/>
    <p:sldId id="598" r:id="rId40"/>
    <p:sldId id="599" r:id="rId41"/>
    <p:sldId id="600" r:id="rId42"/>
    <p:sldId id="601" r:id="rId43"/>
    <p:sldId id="602" r:id="rId44"/>
    <p:sldId id="603" r:id="rId45"/>
    <p:sldId id="604" r:id="rId46"/>
    <p:sldId id="605" r:id="rId47"/>
    <p:sldId id="606" r:id="rId48"/>
    <p:sldId id="607" r:id="rId49"/>
    <p:sldId id="608" r:id="rId50"/>
    <p:sldId id="609" r:id="rId51"/>
    <p:sldId id="610" r:id="rId52"/>
    <p:sldId id="611" r:id="rId53"/>
    <p:sldId id="612" r:id="rId54"/>
    <p:sldId id="613" r:id="rId55"/>
    <p:sldId id="614" r:id="rId56"/>
    <p:sldId id="615" r:id="rId57"/>
    <p:sldId id="616" r:id="rId58"/>
    <p:sldId id="617" r:id="rId59"/>
    <p:sldId id="618" r:id="rId60"/>
    <p:sldId id="619" r:id="rId61"/>
    <p:sldId id="635" r:id="rId62"/>
    <p:sldId id="454" r:id="rId63"/>
    <p:sldId id="495" r:id="rId6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9D886A-321C-4BF7-A1C3-C9619CA0DC2C}">
          <p14:sldIdLst>
            <p14:sldId id="256"/>
            <p14:sldId id="556"/>
            <p14:sldId id="555"/>
            <p14:sldId id="620"/>
            <p14:sldId id="559"/>
            <p14:sldId id="539"/>
            <p14:sldId id="621"/>
            <p14:sldId id="622"/>
            <p14:sldId id="561"/>
            <p14:sldId id="632"/>
            <p14:sldId id="631"/>
            <p14:sldId id="567"/>
            <p14:sldId id="544"/>
            <p14:sldId id="623"/>
            <p14:sldId id="582"/>
            <p14:sldId id="590"/>
            <p14:sldId id="624"/>
            <p14:sldId id="625"/>
            <p14:sldId id="626"/>
            <p14:sldId id="589"/>
            <p14:sldId id="592"/>
            <p14:sldId id="581"/>
            <p14:sldId id="627"/>
            <p14:sldId id="628"/>
            <p14:sldId id="629"/>
            <p14:sldId id="630"/>
            <p14:sldId id="580"/>
            <p14:sldId id="572"/>
            <p14:sldId id="573"/>
            <p14:sldId id="549"/>
            <p14:sldId id="591"/>
            <p14:sldId id="594"/>
            <p14:sldId id="633"/>
            <p14:sldId id="634"/>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35"/>
            <p14:sldId id="454"/>
            <p14:sldId id="495"/>
          </p14:sldIdLst>
        </p14:section>
        <p14:section name="Appendix" id="{AB4CDA6B-D3C3-413A-BF33-2295A13BE36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A29"/>
    <a:srgbClr val="19396C"/>
    <a:srgbClr val="081C23"/>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4" autoAdjust="0"/>
    <p:restoredTop sz="74165" autoAdjust="0"/>
  </p:normalViewPr>
  <p:slideViewPr>
    <p:cSldViewPr snapToGrid="0">
      <p:cViewPr varScale="1">
        <p:scale>
          <a:sx n="68" d="100"/>
          <a:sy n="68" d="100"/>
        </p:scale>
        <p:origin x="1146" y="54"/>
      </p:cViewPr>
      <p:guideLst>
        <p:guide orient="horz" pos="2160"/>
        <p:guide pos="3840"/>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4AFBD-383A-44B9-9328-0346219DBD84}" type="doc">
      <dgm:prSet loTypeId="urn:microsoft.com/office/officeart/2005/8/layout/process4" loCatId="list" qsTypeId="urn:microsoft.com/office/officeart/2005/8/quickstyle/simple1" qsCatId="simple" csTypeId="urn:microsoft.com/office/officeart/2005/8/colors/accent0_1" csCatId="mainScheme" phldr="1"/>
      <dgm:spPr/>
      <dgm:t>
        <a:bodyPr/>
        <a:lstStyle/>
        <a:p>
          <a:endParaRPr lang="en-US"/>
        </a:p>
      </dgm:t>
    </dgm:pt>
    <dgm:pt modelId="{F8AA3E7D-5B5F-4F73-A568-51BFB626F742}">
      <dgm:prSet phldrT="[Text]"/>
      <dgm:spPr>
        <a:solidFill>
          <a:srgbClr val="00B0F0"/>
        </a:solidFill>
        <a:ln>
          <a:noFill/>
        </a:ln>
      </dgm:spPr>
      <dgm:t>
        <a:bodyPr/>
        <a:lstStyle/>
        <a:p>
          <a:r>
            <a:rPr lang="en-US" dirty="0" smtClean="0">
              <a:solidFill>
                <a:schemeClr val="bg1"/>
              </a:solidFill>
            </a:rPr>
            <a:t>Build your API</a:t>
          </a:r>
          <a:endParaRPr lang="en-US" dirty="0">
            <a:solidFill>
              <a:schemeClr val="bg1"/>
            </a:solidFill>
          </a:endParaRPr>
        </a:p>
      </dgm:t>
    </dgm:pt>
    <dgm:pt modelId="{4992FD2D-4608-4E05-84DD-C97F07F6A001}" type="parTrans" cxnId="{25EC3FDE-AF61-4697-87D0-0313D30E5AE3}">
      <dgm:prSet/>
      <dgm:spPr/>
      <dgm:t>
        <a:bodyPr/>
        <a:lstStyle/>
        <a:p>
          <a:endParaRPr lang="en-US"/>
        </a:p>
      </dgm:t>
    </dgm:pt>
    <dgm:pt modelId="{0561374F-CBA2-430B-8EBA-638DA1001FCD}" type="sibTrans" cxnId="{25EC3FDE-AF61-4697-87D0-0313D30E5AE3}">
      <dgm:prSet/>
      <dgm:spPr/>
      <dgm:t>
        <a:bodyPr/>
        <a:lstStyle/>
        <a:p>
          <a:endParaRPr lang="en-US"/>
        </a:p>
      </dgm:t>
    </dgm:pt>
    <dgm:pt modelId="{F74E2776-067E-422A-8763-5CA852527945}">
      <dgm:prSet phldrT="[Text]"/>
      <dgm:spPr>
        <a:solidFill>
          <a:srgbClr val="00B0F0"/>
        </a:solidFill>
        <a:ln>
          <a:noFill/>
        </a:ln>
      </dgm:spPr>
      <dgm:t>
        <a:bodyPr/>
        <a:lstStyle/>
        <a:p>
          <a:r>
            <a:rPr lang="en-US" dirty="0" smtClean="0">
              <a:solidFill>
                <a:schemeClr val="bg1"/>
              </a:solidFill>
            </a:rPr>
            <a:t>Consume APIs</a:t>
          </a:r>
          <a:endParaRPr lang="en-US" dirty="0">
            <a:solidFill>
              <a:schemeClr val="bg1"/>
            </a:solidFill>
          </a:endParaRPr>
        </a:p>
      </dgm:t>
    </dgm:pt>
    <dgm:pt modelId="{825DCCCA-CFB7-4EDE-9AA2-4C41FFF80CC4}" type="parTrans" cxnId="{85EB39B5-1A1D-4E25-B80B-39644018B389}">
      <dgm:prSet/>
      <dgm:spPr/>
      <dgm:t>
        <a:bodyPr/>
        <a:lstStyle/>
        <a:p>
          <a:endParaRPr lang="en-US"/>
        </a:p>
      </dgm:t>
    </dgm:pt>
    <dgm:pt modelId="{8A354D60-D514-48A1-9506-5A9E726812AD}" type="sibTrans" cxnId="{85EB39B5-1A1D-4E25-B80B-39644018B389}">
      <dgm:prSet/>
      <dgm:spPr/>
      <dgm:t>
        <a:bodyPr/>
        <a:lstStyle/>
        <a:p>
          <a:endParaRPr lang="en-US"/>
        </a:p>
      </dgm:t>
    </dgm:pt>
    <dgm:pt modelId="{9CFB04C8-B71F-40E7-816C-19BCE7E33309}">
      <dgm:prSet phldrT="[Text]"/>
      <dgm:spPr>
        <a:solidFill>
          <a:schemeClr val="bg1">
            <a:alpha val="90000"/>
          </a:schemeClr>
        </a:solidFill>
      </dgm:spPr>
      <dgm:t>
        <a:bodyPr/>
        <a:lstStyle/>
        <a:p>
          <a:r>
            <a:rPr lang="en-US" dirty="0" smtClean="0">
              <a:solidFill>
                <a:schemeClr val="tx2"/>
              </a:solidFill>
            </a:rPr>
            <a:t>Web Apps++: Bring you API as is in your language of choice</a:t>
          </a:r>
          <a:endParaRPr lang="en-US" dirty="0">
            <a:solidFill>
              <a:schemeClr val="tx2"/>
            </a:solidFill>
          </a:endParaRPr>
        </a:p>
      </dgm:t>
    </dgm:pt>
    <dgm:pt modelId="{6A18E3E0-BE78-4D66-8CD2-17898B652071}" type="parTrans" cxnId="{77EB9980-E192-48BE-9D4E-73858EA301C4}">
      <dgm:prSet/>
      <dgm:spPr/>
      <dgm:t>
        <a:bodyPr/>
        <a:lstStyle/>
        <a:p>
          <a:endParaRPr lang="en-US"/>
        </a:p>
      </dgm:t>
    </dgm:pt>
    <dgm:pt modelId="{20EBA9E9-1336-4C2A-93B5-69246B046AF7}" type="sibTrans" cxnId="{77EB9980-E192-48BE-9D4E-73858EA301C4}">
      <dgm:prSet/>
      <dgm:spPr/>
      <dgm:t>
        <a:bodyPr/>
        <a:lstStyle/>
        <a:p>
          <a:endParaRPr lang="en-US"/>
        </a:p>
      </dgm:t>
    </dgm:pt>
    <dgm:pt modelId="{5F884BF7-5910-4AB3-AB84-17A31F873E32}">
      <dgm:prSet phldrT="[Text]"/>
      <dgm:spPr>
        <a:solidFill>
          <a:schemeClr val="bg1">
            <a:alpha val="90000"/>
          </a:schemeClr>
        </a:solidFill>
      </dgm:spPr>
      <dgm:t>
        <a:bodyPr/>
        <a:lstStyle/>
        <a:p>
          <a:endParaRPr lang="en-US" dirty="0">
            <a:solidFill>
              <a:schemeClr val="tx2"/>
            </a:solidFill>
          </a:endParaRPr>
        </a:p>
      </dgm:t>
    </dgm:pt>
    <dgm:pt modelId="{639809D6-75A9-4612-A0BD-F2A10AA4CB3B}" type="parTrans" cxnId="{87B49F80-677A-4AB4-8513-15A40824D50B}">
      <dgm:prSet/>
      <dgm:spPr/>
      <dgm:t>
        <a:bodyPr/>
        <a:lstStyle/>
        <a:p>
          <a:endParaRPr lang="en-US"/>
        </a:p>
      </dgm:t>
    </dgm:pt>
    <dgm:pt modelId="{AB14BE4F-662B-47FA-932A-C2154133533B}" type="sibTrans" cxnId="{87B49F80-677A-4AB4-8513-15A40824D50B}">
      <dgm:prSet/>
      <dgm:spPr/>
      <dgm:t>
        <a:bodyPr/>
        <a:lstStyle/>
        <a:p>
          <a:endParaRPr lang="en-US"/>
        </a:p>
      </dgm:t>
    </dgm:pt>
    <dgm:pt modelId="{2DF549C7-D4B7-47F3-9230-E5323612207D}">
      <dgm:prSet phldrT="[Text]"/>
      <dgm:spPr>
        <a:solidFill>
          <a:schemeClr val="bg1">
            <a:alpha val="90000"/>
          </a:schemeClr>
        </a:solidFill>
      </dgm:spPr>
      <dgm:t>
        <a:bodyPr/>
        <a:lstStyle/>
        <a:p>
          <a:r>
            <a:rPr lang="en-US" dirty="0" smtClean="0">
              <a:solidFill>
                <a:schemeClr val="tx2"/>
              </a:solidFill>
            </a:rPr>
            <a:t>API discovery</a:t>
          </a:r>
          <a:endParaRPr lang="en-US" dirty="0">
            <a:solidFill>
              <a:schemeClr val="tx2"/>
            </a:solidFill>
          </a:endParaRPr>
        </a:p>
      </dgm:t>
    </dgm:pt>
    <dgm:pt modelId="{81FCAFBE-D9B2-48E4-8315-73F97542D42E}" type="sibTrans" cxnId="{6635276A-70D5-42F3-8703-F437618B00FB}">
      <dgm:prSet/>
      <dgm:spPr/>
      <dgm:t>
        <a:bodyPr/>
        <a:lstStyle/>
        <a:p>
          <a:endParaRPr lang="en-US"/>
        </a:p>
      </dgm:t>
    </dgm:pt>
    <dgm:pt modelId="{B6E165B4-C4E9-4A5D-937C-7378A448A8AF}" type="parTrans" cxnId="{6635276A-70D5-42F3-8703-F437618B00FB}">
      <dgm:prSet/>
      <dgm:spPr/>
      <dgm:t>
        <a:bodyPr/>
        <a:lstStyle/>
        <a:p>
          <a:endParaRPr lang="en-US"/>
        </a:p>
      </dgm:t>
    </dgm:pt>
    <dgm:pt modelId="{BF12C7F7-78E3-4BE3-9FDE-83B91518F044}">
      <dgm:prSet phldrT="[Text]"/>
      <dgm:spPr>
        <a:solidFill>
          <a:schemeClr val="bg1">
            <a:alpha val="90000"/>
          </a:schemeClr>
        </a:solidFill>
      </dgm:spPr>
      <dgm:t>
        <a:bodyPr/>
        <a:lstStyle/>
        <a:p>
          <a:r>
            <a:rPr lang="en-US" dirty="0" smtClean="0">
              <a:solidFill>
                <a:schemeClr val="tx2"/>
              </a:solidFill>
            </a:rPr>
            <a:t>SDK generation</a:t>
          </a:r>
          <a:endParaRPr lang="en-US" dirty="0">
            <a:solidFill>
              <a:schemeClr val="tx2"/>
            </a:solidFill>
          </a:endParaRPr>
        </a:p>
      </dgm:t>
    </dgm:pt>
    <dgm:pt modelId="{7CF7B45F-0F22-4F53-87B9-A135DE2B2CBF}" type="sibTrans" cxnId="{ECFA5B51-9403-48A3-89D7-91B5E8EA99EB}">
      <dgm:prSet/>
      <dgm:spPr/>
      <dgm:t>
        <a:bodyPr/>
        <a:lstStyle/>
        <a:p>
          <a:endParaRPr lang="en-US"/>
        </a:p>
      </dgm:t>
    </dgm:pt>
    <dgm:pt modelId="{D748152B-B876-4477-A4A2-86EA60E94644}" type="parTrans" cxnId="{ECFA5B51-9403-48A3-89D7-91B5E8EA99EB}">
      <dgm:prSet/>
      <dgm:spPr/>
      <dgm:t>
        <a:bodyPr/>
        <a:lstStyle/>
        <a:p>
          <a:endParaRPr lang="en-US"/>
        </a:p>
      </dgm:t>
    </dgm:pt>
    <dgm:pt modelId="{358A2C04-CFFA-422B-82C3-C1355535BEBD}">
      <dgm:prSet phldrT="[Text]"/>
      <dgm:spPr>
        <a:solidFill>
          <a:schemeClr val="bg1">
            <a:alpha val="90000"/>
          </a:schemeClr>
        </a:solidFill>
      </dgm:spPr>
      <dgm:t>
        <a:bodyPr/>
        <a:lstStyle/>
        <a:p>
          <a:r>
            <a:rPr lang="en-US" dirty="0" smtClean="0">
              <a:solidFill>
                <a:schemeClr val="tx2"/>
              </a:solidFill>
            </a:rPr>
            <a:t>SSO, </a:t>
          </a:r>
          <a:br>
            <a:rPr lang="en-US" dirty="0" smtClean="0">
              <a:solidFill>
                <a:schemeClr val="tx2"/>
              </a:solidFill>
            </a:rPr>
          </a:br>
          <a:r>
            <a:rPr lang="en-US" dirty="0" smtClean="0">
              <a:solidFill>
                <a:schemeClr val="tx2"/>
              </a:solidFill>
            </a:rPr>
            <a:t>handled by server</a:t>
          </a:r>
          <a:endParaRPr lang="en-US" dirty="0">
            <a:solidFill>
              <a:schemeClr val="tx2"/>
            </a:solidFill>
          </a:endParaRPr>
        </a:p>
      </dgm:t>
    </dgm:pt>
    <dgm:pt modelId="{D2A339EC-53DE-47E3-B442-6EC5DDE6CBC1}" type="sibTrans" cxnId="{C5EAE7B4-52F5-4CC2-A21F-B3CA41AA256A}">
      <dgm:prSet/>
      <dgm:spPr/>
      <dgm:t>
        <a:bodyPr/>
        <a:lstStyle/>
        <a:p>
          <a:endParaRPr lang="en-US"/>
        </a:p>
      </dgm:t>
    </dgm:pt>
    <dgm:pt modelId="{4E1FB5AE-0E53-45CA-8819-EDBC37C03024}" type="parTrans" cxnId="{C5EAE7B4-52F5-4CC2-A21F-B3CA41AA256A}">
      <dgm:prSet/>
      <dgm:spPr/>
      <dgm:t>
        <a:bodyPr/>
        <a:lstStyle/>
        <a:p>
          <a:endParaRPr lang="en-US"/>
        </a:p>
      </dgm:t>
    </dgm:pt>
    <dgm:pt modelId="{D9C417D1-C2F2-4F5C-B3B0-0300DBE974F2}">
      <dgm:prSet phldrT="[Text]"/>
      <dgm:spPr>
        <a:solidFill>
          <a:schemeClr val="bg1">
            <a:alpha val="90000"/>
          </a:schemeClr>
        </a:solidFill>
      </dgm:spPr>
      <dgm:t>
        <a:bodyPr/>
        <a:lstStyle/>
        <a:p>
          <a:r>
            <a:rPr lang="en-US" dirty="0" smtClean="0">
              <a:solidFill>
                <a:schemeClr val="tx2"/>
              </a:solidFill>
            </a:rPr>
            <a:t>Authentication, </a:t>
          </a:r>
          <a:br>
            <a:rPr lang="en-US" dirty="0" smtClean="0">
              <a:solidFill>
                <a:schemeClr val="tx2"/>
              </a:solidFill>
            </a:rPr>
          </a:br>
          <a:r>
            <a:rPr lang="en-US" dirty="0" smtClean="0">
              <a:solidFill>
                <a:schemeClr val="tx2"/>
              </a:solidFill>
            </a:rPr>
            <a:t>built-in to mobile and web SDKs</a:t>
          </a:r>
          <a:endParaRPr lang="en-US" dirty="0">
            <a:solidFill>
              <a:schemeClr val="tx2"/>
            </a:solidFill>
          </a:endParaRPr>
        </a:p>
      </dgm:t>
    </dgm:pt>
    <dgm:pt modelId="{51C9CC89-42DD-46F4-BCF4-C472324217CE}" type="sibTrans" cxnId="{BD28D745-5BAC-4773-AA83-72B2E703ADEA}">
      <dgm:prSet/>
      <dgm:spPr/>
      <dgm:t>
        <a:bodyPr/>
        <a:lstStyle/>
        <a:p>
          <a:endParaRPr lang="en-US"/>
        </a:p>
      </dgm:t>
    </dgm:pt>
    <dgm:pt modelId="{737E9D5A-4E13-49E1-B0AC-C5A60D88B960}" type="parTrans" cxnId="{BD28D745-5BAC-4773-AA83-72B2E703ADEA}">
      <dgm:prSet/>
      <dgm:spPr/>
      <dgm:t>
        <a:bodyPr/>
        <a:lstStyle/>
        <a:p>
          <a:endParaRPr lang="en-US"/>
        </a:p>
      </dgm:t>
    </dgm:pt>
    <dgm:pt modelId="{C05CA915-7EEA-462D-B900-6DEDFFF68710}">
      <dgm:prSet phldrT="[Text]"/>
      <dgm:spPr>
        <a:solidFill>
          <a:schemeClr val="bg1">
            <a:alpha val="90000"/>
          </a:schemeClr>
        </a:solidFill>
      </dgm:spPr>
      <dgm:t>
        <a:bodyPr/>
        <a:lstStyle/>
        <a:p>
          <a:r>
            <a:rPr lang="en-US" dirty="0" smtClean="0">
              <a:solidFill>
                <a:schemeClr val="tx2"/>
              </a:solidFill>
            </a:rPr>
            <a:t>Expose enterprise APIs</a:t>
          </a:r>
          <a:endParaRPr lang="en-US" dirty="0">
            <a:solidFill>
              <a:schemeClr val="tx2"/>
            </a:solidFill>
          </a:endParaRPr>
        </a:p>
      </dgm:t>
    </dgm:pt>
    <dgm:pt modelId="{F486F0F4-9810-4712-87E1-8C1FBB7DBA21}" type="sibTrans" cxnId="{D25A75A2-82E5-472D-AE16-C36340669577}">
      <dgm:prSet/>
      <dgm:spPr/>
      <dgm:t>
        <a:bodyPr/>
        <a:lstStyle/>
        <a:p>
          <a:endParaRPr lang="en-US"/>
        </a:p>
      </dgm:t>
    </dgm:pt>
    <dgm:pt modelId="{953989D8-735D-4C96-867B-2B20CDFFF62E}" type="parTrans" cxnId="{D25A75A2-82E5-472D-AE16-C36340669577}">
      <dgm:prSet/>
      <dgm:spPr/>
      <dgm:t>
        <a:bodyPr/>
        <a:lstStyle/>
        <a:p>
          <a:endParaRPr lang="en-US"/>
        </a:p>
      </dgm:t>
    </dgm:pt>
    <dgm:pt modelId="{51F79391-9481-42AF-AFAA-CB15BDF2B2D3}">
      <dgm:prSet phldrT="[Text]"/>
      <dgm:spPr>
        <a:solidFill>
          <a:schemeClr val="bg1">
            <a:alpha val="90000"/>
          </a:schemeClr>
        </a:solidFill>
      </dgm:spPr>
      <dgm:t>
        <a:bodyPr/>
        <a:lstStyle/>
        <a:p>
          <a:r>
            <a:rPr lang="en-US" dirty="0" smtClean="0">
              <a:solidFill>
                <a:schemeClr val="tx2"/>
              </a:solidFill>
            </a:rPr>
            <a:t>Microservice style</a:t>
          </a:r>
          <a:endParaRPr lang="en-US" dirty="0">
            <a:solidFill>
              <a:schemeClr val="tx2"/>
            </a:solidFill>
          </a:endParaRPr>
        </a:p>
      </dgm:t>
    </dgm:pt>
    <dgm:pt modelId="{682CA281-964F-4978-A6A1-28A38B43C78F}" type="sibTrans" cxnId="{C9ED7918-0D83-4523-9C00-0A03431F4999}">
      <dgm:prSet/>
      <dgm:spPr/>
      <dgm:t>
        <a:bodyPr/>
        <a:lstStyle/>
        <a:p>
          <a:endParaRPr lang="en-US"/>
        </a:p>
      </dgm:t>
    </dgm:pt>
    <dgm:pt modelId="{0C675186-FA1E-47A3-9EEB-86944CF54F4F}" type="parTrans" cxnId="{C9ED7918-0D83-4523-9C00-0A03431F4999}">
      <dgm:prSet/>
      <dgm:spPr/>
      <dgm:t>
        <a:bodyPr/>
        <a:lstStyle/>
        <a:p>
          <a:endParaRPr lang="en-US"/>
        </a:p>
      </dgm:t>
    </dgm:pt>
    <dgm:pt modelId="{2605697A-D97F-4AC2-9915-9622D7008AEF}">
      <dgm:prSet phldrT="[Text]"/>
      <dgm:spPr>
        <a:solidFill>
          <a:schemeClr val="bg1">
            <a:alpha val="90000"/>
          </a:schemeClr>
        </a:solidFill>
      </dgm:spPr>
      <dgm:t>
        <a:bodyPr/>
        <a:lstStyle/>
        <a:p>
          <a:r>
            <a:rPr lang="en-US" dirty="0" smtClean="0">
              <a:solidFill>
                <a:schemeClr val="tx2"/>
              </a:solidFill>
            </a:rPr>
            <a:t>Metadata contract</a:t>
          </a:r>
          <a:endParaRPr lang="en-US" dirty="0">
            <a:solidFill>
              <a:schemeClr val="tx2"/>
            </a:solidFill>
          </a:endParaRPr>
        </a:p>
      </dgm:t>
    </dgm:pt>
    <dgm:pt modelId="{1EA87D01-52EE-49FD-A6C2-403810282C25}" type="sibTrans" cxnId="{4F8E3DD2-CB44-47B8-A535-87116EF665FE}">
      <dgm:prSet/>
      <dgm:spPr/>
      <dgm:t>
        <a:bodyPr/>
        <a:lstStyle/>
        <a:p>
          <a:endParaRPr lang="en-US"/>
        </a:p>
      </dgm:t>
    </dgm:pt>
    <dgm:pt modelId="{9AEDFF71-83C9-4206-9639-A9036FBEFD7F}" type="parTrans" cxnId="{4F8E3DD2-CB44-47B8-A535-87116EF665FE}">
      <dgm:prSet/>
      <dgm:spPr/>
      <dgm:t>
        <a:bodyPr/>
        <a:lstStyle/>
        <a:p>
          <a:endParaRPr lang="en-US"/>
        </a:p>
      </dgm:t>
    </dgm:pt>
    <dgm:pt modelId="{AE0168C8-C913-4FEF-8985-0F87B25BB73F}">
      <dgm:prSet phldrT="[Text]"/>
      <dgm:spPr>
        <a:solidFill>
          <a:schemeClr val="bg1">
            <a:alpha val="90000"/>
          </a:schemeClr>
        </a:solidFill>
      </dgm:spPr>
      <dgm:t>
        <a:bodyPr/>
        <a:lstStyle/>
        <a:p>
          <a:r>
            <a:rPr lang="en-US" dirty="0" smtClean="0">
              <a:solidFill>
                <a:schemeClr val="tx2"/>
              </a:solidFill>
            </a:rPr>
            <a:t>SSO</a:t>
          </a:r>
          <a:endParaRPr lang="en-US" dirty="0">
            <a:solidFill>
              <a:schemeClr val="tx2"/>
            </a:solidFill>
          </a:endParaRPr>
        </a:p>
      </dgm:t>
    </dgm:pt>
    <dgm:pt modelId="{A2BF9D54-88B1-4990-8674-4410DE9B9834}" type="sibTrans" cxnId="{9014F561-6EBF-41E2-AA9B-797DD717E0FE}">
      <dgm:prSet/>
      <dgm:spPr/>
      <dgm:t>
        <a:bodyPr/>
        <a:lstStyle/>
        <a:p>
          <a:endParaRPr lang="en-US"/>
        </a:p>
      </dgm:t>
    </dgm:pt>
    <dgm:pt modelId="{ED7A08CA-E844-4901-95B0-B3A4DE435D9E}" type="parTrans" cxnId="{9014F561-6EBF-41E2-AA9B-797DD717E0FE}">
      <dgm:prSet/>
      <dgm:spPr/>
      <dgm:t>
        <a:bodyPr/>
        <a:lstStyle/>
        <a:p>
          <a:endParaRPr lang="en-US"/>
        </a:p>
      </dgm:t>
    </dgm:pt>
    <dgm:pt modelId="{77D101C8-DF59-4CE1-BB2A-2F5671728022}">
      <dgm:prSet phldrT="[Text]"/>
      <dgm:spPr>
        <a:solidFill>
          <a:schemeClr val="bg1">
            <a:alpha val="90000"/>
          </a:schemeClr>
        </a:solidFill>
      </dgm:spPr>
      <dgm:t>
        <a:bodyPr/>
        <a:lstStyle/>
        <a:p>
          <a:r>
            <a:rPr lang="en-US" dirty="0" smtClean="0">
              <a:solidFill>
                <a:schemeClr val="tx2"/>
              </a:solidFill>
            </a:rPr>
            <a:t>Simple access control</a:t>
          </a:r>
          <a:endParaRPr lang="en-US" dirty="0">
            <a:solidFill>
              <a:schemeClr val="tx2"/>
            </a:solidFill>
          </a:endParaRPr>
        </a:p>
      </dgm:t>
    </dgm:pt>
    <dgm:pt modelId="{E013F997-A5E4-474E-BB5E-7E0DD0AFD1C0}" type="sibTrans" cxnId="{B383B796-07B7-4318-A93B-FC7A0BFB4454}">
      <dgm:prSet/>
      <dgm:spPr/>
      <dgm:t>
        <a:bodyPr/>
        <a:lstStyle/>
        <a:p>
          <a:endParaRPr lang="en-US"/>
        </a:p>
      </dgm:t>
    </dgm:pt>
    <dgm:pt modelId="{FF21E83F-616D-44F7-A410-E1E221667387}" type="parTrans" cxnId="{B383B796-07B7-4318-A93B-FC7A0BFB4454}">
      <dgm:prSet/>
      <dgm:spPr/>
      <dgm:t>
        <a:bodyPr/>
        <a:lstStyle/>
        <a:p>
          <a:endParaRPr lang="en-US"/>
        </a:p>
      </dgm:t>
    </dgm:pt>
    <dgm:pt modelId="{7FA9C005-8514-48A5-B9FE-3E6D8B6FC0FB}">
      <dgm:prSet phldrT="[Text]"/>
      <dgm:spPr>
        <a:solidFill>
          <a:schemeClr val="bg1">
            <a:alpha val="90000"/>
          </a:schemeClr>
        </a:solidFill>
      </dgm:spPr>
      <dgm:t>
        <a:bodyPr/>
        <a:lstStyle/>
        <a:p>
          <a:r>
            <a:rPr lang="en-US" dirty="0" smtClean="0">
              <a:solidFill>
                <a:schemeClr val="tx2"/>
              </a:solidFill>
            </a:rPr>
            <a:t>Gallery – public &amp; organization</a:t>
          </a:r>
          <a:endParaRPr lang="en-US" dirty="0">
            <a:solidFill>
              <a:schemeClr val="tx2"/>
            </a:solidFill>
          </a:endParaRPr>
        </a:p>
      </dgm:t>
    </dgm:pt>
    <dgm:pt modelId="{E4A6332C-F0F6-4C84-9F39-17657CBAD55A}" type="parTrans" cxnId="{7E758954-708B-4C46-8751-83137BEDCEF3}">
      <dgm:prSet/>
      <dgm:spPr/>
      <dgm:t>
        <a:bodyPr/>
        <a:lstStyle/>
        <a:p>
          <a:endParaRPr lang="en-US"/>
        </a:p>
      </dgm:t>
    </dgm:pt>
    <dgm:pt modelId="{57679674-FF56-466A-ACFD-7E6A76679BB0}" type="sibTrans" cxnId="{7E758954-708B-4C46-8751-83137BEDCEF3}">
      <dgm:prSet/>
      <dgm:spPr/>
      <dgm:t>
        <a:bodyPr/>
        <a:lstStyle/>
        <a:p>
          <a:endParaRPr lang="en-US"/>
        </a:p>
      </dgm:t>
    </dgm:pt>
    <dgm:pt modelId="{75604E76-CB61-4631-A17A-FFE91DF4ADF7}" type="pres">
      <dgm:prSet presAssocID="{57D4AFBD-383A-44B9-9328-0346219DBD84}" presName="Name0" presStyleCnt="0">
        <dgm:presLayoutVars>
          <dgm:dir/>
          <dgm:animLvl val="lvl"/>
          <dgm:resizeHandles val="exact"/>
        </dgm:presLayoutVars>
      </dgm:prSet>
      <dgm:spPr/>
      <dgm:t>
        <a:bodyPr/>
        <a:lstStyle/>
        <a:p>
          <a:endParaRPr lang="en-US"/>
        </a:p>
      </dgm:t>
    </dgm:pt>
    <dgm:pt modelId="{A245EC50-95E2-488C-90FD-DB38C2709394}" type="pres">
      <dgm:prSet presAssocID="{F74E2776-067E-422A-8763-5CA852527945}" presName="boxAndChildren" presStyleCnt="0"/>
      <dgm:spPr/>
    </dgm:pt>
    <dgm:pt modelId="{0FC8E090-D0B8-4BA6-813E-6855EE5C0CC5}" type="pres">
      <dgm:prSet presAssocID="{F74E2776-067E-422A-8763-5CA852527945}" presName="parentTextBox" presStyleLbl="node1" presStyleIdx="0" presStyleCnt="2"/>
      <dgm:spPr/>
      <dgm:t>
        <a:bodyPr/>
        <a:lstStyle/>
        <a:p>
          <a:endParaRPr lang="en-US"/>
        </a:p>
      </dgm:t>
    </dgm:pt>
    <dgm:pt modelId="{323D6171-DFCA-4E68-BF67-69DD5615B276}" type="pres">
      <dgm:prSet presAssocID="{F74E2776-067E-422A-8763-5CA852527945}" presName="entireBox" presStyleLbl="node1" presStyleIdx="0" presStyleCnt="2"/>
      <dgm:spPr/>
      <dgm:t>
        <a:bodyPr/>
        <a:lstStyle/>
        <a:p>
          <a:endParaRPr lang="en-US"/>
        </a:p>
      </dgm:t>
    </dgm:pt>
    <dgm:pt modelId="{36B8DD4C-7A25-4BFD-B12F-858784C28871}" type="pres">
      <dgm:prSet presAssocID="{F74E2776-067E-422A-8763-5CA852527945}" presName="descendantBox" presStyleCnt="0"/>
      <dgm:spPr/>
    </dgm:pt>
    <dgm:pt modelId="{5A7AA05D-4F40-434C-B68B-FF6A733128B6}" type="pres">
      <dgm:prSet presAssocID="{5F884BF7-5910-4AB3-AB84-17A31F873E32}" presName="childTextBox" presStyleLbl="fgAccFollowNode1" presStyleIdx="0" presStyleCnt="12">
        <dgm:presLayoutVars>
          <dgm:bulletEnabled val="1"/>
        </dgm:presLayoutVars>
      </dgm:prSet>
      <dgm:spPr/>
      <dgm:t>
        <a:bodyPr/>
        <a:lstStyle/>
        <a:p>
          <a:endParaRPr lang="en-US"/>
        </a:p>
      </dgm:t>
    </dgm:pt>
    <dgm:pt modelId="{4994D192-CC7F-4FB7-9B52-B9676A9B2F1F}" type="pres">
      <dgm:prSet presAssocID="{D9C417D1-C2F2-4F5C-B3B0-0300DBE974F2}" presName="childTextBox" presStyleLbl="fgAccFollowNode1" presStyleIdx="1" presStyleCnt="12">
        <dgm:presLayoutVars>
          <dgm:bulletEnabled val="1"/>
        </dgm:presLayoutVars>
      </dgm:prSet>
      <dgm:spPr/>
      <dgm:t>
        <a:bodyPr/>
        <a:lstStyle/>
        <a:p>
          <a:endParaRPr lang="en-US"/>
        </a:p>
      </dgm:t>
    </dgm:pt>
    <dgm:pt modelId="{32176689-65CC-467F-B1F4-4E11A6B26544}" type="pres">
      <dgm:prSet presAssocID="{358A2C04-CFFA-422B-82C3-C1355535BEBD}" presName="childTextBox" presStyleLbl="fgAccFollowNode1" presStyleIdx="2" presStyleCnt="12">
        <dgm:presLayoutVars>
          <dgm:bulletEnabled val="1"/>
        </dgm:presLayoutVars>
      </dgm:prSet>
      <dgm:spPr/>
      <dgm:t>
        <a:bodyPr/>
        <a:lstStyle/>
        <a:p>
          <a:endParaRPr lang="en-US"/>
        </a:p>
      </dgm:t>
    </dgm:pt>
    <dgm:pt modelId="{49D70D65-6EFB-459F-9661-BFCD6EAF256D}" type="pres">
      <dgm:prSet presAssocID="{BF12C7F7-78E3-4BE3-9FDE-83B91518F044}" presName="childTextBox" presStyleLbl="fgAccFollowNode1" presStyleIdx="3" presStyleCnt="12">
        <dgm:presLayoutVars>
          <dgm:bulletEnabled val="1"/>
        </dgm:presLayoutVars>
      </dgm:prSet>
      <dgm:spPr/>
      <dgm:t>
        <a:bodyPr/>
        <a:lstStyle/>
        <a:p>
          <a:endParaRPr lang="en-US"/>
        </a:p>
      </dgm:t>
    </dgm:pt>
    <dgm:pt modelId="{0F640987-C507-4A4B-A4B0-23CDEB1EF320}" type="pres">
      <dgm:prSet presAssocID="{2DF549C7-D4B7-47F3-9230-E5323612207D}" presName="childTextBox" presStyleLbl="fgAccFollowNode1" presStyleIdx="4" presStyleCnt="12">
        <dgm:presLayoutVars>
          <dgm:bulletEnabled val="1"/>
        </dgm:presLayoutVars>
      </dgm:prSet>
      <dgm:spPr/>
      <dgm:t>
        <a:bodyPr/>
        <a:lstStyle/>
        <a:p>
          <a:endParaRPr lang="en-US"/>
        </a:p>
      </dgm:t>
    </dgm:pt>
    <dgm:pt modelId="{135934B4-1168-42EA-833A-BC051B1F446E}" type="pres">
      <dgm:prSet presAssocID="{7FA9C005-8514-48A5-B9FE-3E6D8B6FC0FB}" presName="childTextBox" presStyleLbl="fgAccFollowNode1" presStyleIdx="5" presStyleCnt="12">
        <dgm:presLayoutVars>
          <dgm:bulletEnabled val="1"/>
        </dgm:presLayoutVars>
      </dgm:prSet>
      <dgm:spPr/>
      <dgm:t>
        <a:bodyPr/>
        <a:lstStyle/>
        <a:p>
          <a:endParaRPr lang="en-US"/>
        </a:p>
      </dgm:t>
    </dgm:pt>
    <dgm:pt modelId="{47FBD389-10A2-4248-B080-BC91C1B48CB1}" type="pres">
      <dgm:prSet presAssocID="{0561374F-CBA2-430B-8EBA-638DA1001FCD}" presName="sp" presStyleCnt="0"/>
      <dgm:spPr/>
    </dgm:pt>
    <dgm:pt modelId="{BAEB28C7-D9A1-4A13-93DE-C9C3AD6EDF47}" type="pres">
      <dgm:prSet presAssocID="{F8AA3E7D-5B5F-4F73-A568-51BFB626F742}" presName="arrowAndChildren" presStyleCnt="0"/>
      <dgm:spPr/>
    </dgm:pt>
    <dgm:pt modelId="{9C856397-47E4-4F83-BFF6-A19335FF21F3}" type="pres">
      <dgm:prSet presAssocID="{F8AA3E7D-5B5F-4F73-A568-51BFB626F742}" presName="parentTextArrow" presStyleLbl="node1" presStyleIdx="0" presStyleCnt="2"/>
      <dgm:spPr/>
      <dgm:t>
        <a:bodyPr/>
        <a:lstStyle/>
        <a:p>
          <a:endParaRPr lang="en-US"/>
        </a:p>
      </dgm:t>
    </dgm:pt>
    <dgm:pt modelId="{37150EE7-E18E-4301-A4C6-33F20178289E}" type="pres">
      <dgm:prSet presAssocID="{F8AA3E7D-5B5F-4F73-A568-51BFB626F742}" presName="arrow" presStyleLbl="node1" presStyleIdx="1" presStyleCnt="2"/>
      <dgm:spPr/>
      <dgm:t>
        <a:bodyPr/>
        <a:lstStyle/>
        <a:p>
          <a:endParaRPr lang="en-US"/>
        </a:p>
      </dgm:t>
    </dgm:pt>
    <dgm:pt modelId="{F302E6BD-1D0F-4B47-8D12-A425DDB4D5D9}" type="pres">
      <dgm:prSet presAssocID="{F8AA3E7D-5B5F-4F73-A568-51BFB626F742}" presName="descendantArrow" presStyleCnt="0"/>
      <dgm:spPr/>
    </dgm:pt>
    <dgm:pt modelId="{328EAB71-32AA-4DC4-AEF3-CB537D3AF6A6}" type="pres">
      <dgm:prSet presAssocID="{9CFB04C8-B71F-40E7-816C-19BCE7E33309}" presName="childTextArrow" presStyleLbl="fgAccFollowNode1" presStyleIdx="6" presStyleCnt="12">
        <dgm:presLayoutVars>
          <dgm:bulletEnabled val="1"/>
        </dgm:presLayoutVars>
      </dgm:prSet>
      <dgm:spPr/>
      <dgm:t>
        <a:bodyPr/>
        <a:lstStyle/>
        <a:p>
          <a:endParaRPr lang="en-US"/>
        </a:p>
      </dgm:t>
    </dgm:pt>
    <dgm:pt modelId="{5182D82B-4881-4163-B3D9-E343C5FB5B66}" type="pres">
      <dgm:prSet presAssocID="{77D101C8-DF59-4CE1-BB2A-2F5671728022}" presName="childTextArrow" presStyleLbl="fgAccFollowNode1" presStyleIdx="7" presStyleCnt="12">
        <dgm:presLayoutVars>
          <dgm:bulletEnabled val="1"/>
        </dgm:presLayoutVars>
      </dgm:prSet>
      <dgm:spPr/>
      <dgm:t>
        <a:bodyPr/>
        <a:lstStyle/>
        <a:p>
          <a:endParaRPr lang="en-US"/>
        </a:p>
      </dgm:t>
    </dgm:pt>
    <dgm:pt modelId="{D4B4EB3F-A097-42F4-9722-83D4F29EC6D5}" type="pres">
      <dgm:prSet presAssocID="{AE0168C8-C913-4FEF-8985-0F87B25BB73F}" presName="childTextArrow" presStyleLbl="fgAccFollowNode1" presStyleIdx="8" presStyleCnt="12">
        <dgm:presLayoutVars>
          <dgm:bulletEnabled val="1"/>
        </dgm:presLayoutVars>
      </dgm:prSet>
      <dgm:spPr/>
      <dgm:t>
        <a:bodyPr/>
        <a:lstStyle/>
        <a:p>
          <a:endParaRPr lang="en-US"/>
        </a:p>
      </dgm:t>
    </dgm:pt>
    <dgm:pt modelId="{2BFD7399-328F-44BE-8267-83226CB3EAD2}" type="pres">
      <dgm:prSet presAssocID="{2605697A-D97F-4AC2-9915-9622D7008AEF}" presName="childTextArrow" presStyleLbl="fgAccFollowNode1" presStyleIdx="9" presStyleCnt="12">
        <dgm:presLayoutVars>
          <dgm:bulletEnabled val="1"/>
        </dgm:presLayoutVars>
      </dgm:prSet>
      <dgm:spPr/>
      <dgm:t>
        <a:bodyPr/>
        <a:lstStyle/>
        <a:p>
          <a:endParaRPr lang="en-US"/>
        </a:p>
      </dgm:t>
    </dgm:pt>
    <dgm:pt modelId="{3952B695-C7A5-462A-93F9-170DF3D3B11C}" type="pres">
      <dgm:prSet presAssocID="{51F79391-9481-42AF-AFAA-CB15BDF2B2D3}" presName="childTextArrow" presStyleLbl="fgAccFollowNode1" presStyleIdx="10" presStyleCnt="12">
        <dgm:presLayoutVars>
          <dgm:bulletEnabled val="1"/>
        </dgm:presLayoutVars>
      </dgm:prSet>
      <dgm:spPr/>
      <dgm:t>
        <a:bodyPr/>
        <a:lstStyle/>
        <a:p>
          <a:endParaRPr lang="en-US"/>
        </a:p>
      </dgm:t>
    </dgm:pt>
    <dgm:pt modelId="{FFBBB86F-DFDF-43C4-AD8A-C32136267041}" type="pres">
      <dgm:prSet presAssocID="{C05CA915-7EEA-462D-B900-6DEDFFF68710}" presName="childTextArrow" presStyleLbl="fgAccFollowNode1" presStyleIdx="11" presStyleCnt="12">
        <dgm:presLayoutVars>
          <dgm:bulletEnabled val="1"/>
        </dgm:presLayoutVars>
      </dgm:prSet>
      <dgm:spPr/>
      <dgm:t>
        <a:bodyPr/>
        <a:lstStyle/>
        <a:p>
          <a:endParaRPr lang="en-US"/>
        </a:p>
      </dgm:t>
    </dgm:pt>
  </dgm:ptLst>
  <dgm:cxnLst>
    <dgm:cxn modelId="{F5442646-7324-422F-B92F-19535FDE996A}" type="presOf" srcId="{9CFB04C8-B71F-40E7-816C-19BCE7E33309}" destId="{328EAB71-32AA-4DC4-AEF3-CB537D3AF6A6}" srcOrd="0" destOrd="0" presId="urn:microsoft.com/office/officeart/2005/8/layout/process4"/>
    <dgm:cxn modelId="{3BD19F78-AD10-46F7-8427-FEDBAA6CFFBB}" type="presOf" srcId="{F74E2776-067E-422A-8763-5CA852527945}" destId="{323D6171-DFCA-4E68-BF67-69DD5615B276}" srcOrd="1" destOrd="0" presId="urn:microsoft.com/office/officeart/2005/8/layout/process4"/>
    <dgm:cxn modelId="{7E758954-708B-4C46-8751-83137BEDCEF3}" srcId="{F74E2776-067E-422A-8763-5CA852527945}" destId="{7FA9C005-8514-48A5-B9FE-3E6D8B6FC0FB}" srcOrd="5" destOrd="0" parTransId="{E4A6332C-F0F6-4C84-9F39-17657CBAD55A}" sibTransId="{57679674-FF56-466A-ACFD-7E6A76679BB0}"/>
    <dgm:cxn modelId="{CE979C89-08EF-412B-8A79-6D5B9D07F83B}" type="presOf" srcId="{F8AA3E7D-5B5F-4F73-A568-51BFB626F742}" destId="{37150EE7-E18E-4301-A4C6-33F20178289E}" srcOrd="1" destOrd="0" presId="urn:microsoft.com/office/officeart/2005/8/layout/process4"/>
    <dgm:cxn modelId="{B4D8131E-9311-42D9-BF37-144BA14118DB}" type="presOf" srcId="{2DF549C7-D4B7-47F3-9230-E5323612207D}" destId="{0F640987-C507-4A4B-A4B0-23CDEB1EF320}" srcOrd="0" destOrd="0" presId="urn:microsoft.com/office/officeart/2005/8/layout/process4"/>
    <dgm:cxn modelId="{A6EFF0D9-F329-4708-B477-254D9454589A}" type="presOf" srcId="{2605697A-D97F-4AC2-9915-9622D7008AEF}" destId="{2BFD7399-328F-44BE-8267-83226CB3EAD2}" srcOrd="0" destOrd="0" presId="urn:microsoft.com/office/officeart/2005/8/layout/process4"/>
    <dgm:cxn modelId="{9014F561-6EBF-41E2-AA9B-797DD717E0FE}" srcId="{F8AA3E7D-5B5F-4F73-A568-51BFB626F742}" destId="{AE0168C8-C913-4FEF-8985-0F87B25BB73F}" srcOrd="2" destOrd="0" parTransId="{ED7A08CA-E844-4901-95B0-B3A4DE435D9E}" sibTransId="{A2BF9D54-88B1-4990-8674-4410DE9B9834}"/>
    <dgm:cxn modelId="{C5EAE7B4-52F5-4CC2-A21F-B3CA41AA256A}" srcId="{F74E2776-067E-422A-8763-5CA852527945}" destId="{358A2C04-CFFA-422B-82C3-C1355535BEBD}" srcOrd="2" destOrd="0" parTransId="{4E1FB5AE-0E53-45CA-8819-EDBC37C03024}" sibTransId="{D2A339EC-53DE-47E3-B442-6EC5DDE6CBC1}"/>
    <dgm:cxn modelId="{BD28D745-5BAC-4773-AA83-72B2E703ADEA}" srcId="{F74E2776-067E-422A-8763-5CA852527945}" destId="{D9C417D1-C2F2-4F5C-B3B0-0300DBE974F2}" srcOrd="1" destOrd="0" parTransId="{737E9D5A-4E13-49E1-B0AC-C5A60D88B960}" sibTransId="{51C9CC89-42DD-46F4-BCF4-C472324217CE}"/>
    <dgm:cxn modelId="{58A5F930-A2CC-4D13-AC17-3142D4803F9F}" type="presOf" srcId="{51F79391-9481-42AF-AFAA-CB15BDF2B2D3}" destId="{3952B695-C7A5-462A-93F9-170DF3D3B11C}" srcOrd="0" destOrd="0" presId="urn:microsoft.com/office/officeart/2005/8/layout/process4"/>
    <dgm:cxn modelId="{663E49A0-88D8-471A-B322-EC9611B58053}" type="presOf" srcId="{7FA9C005-8514-48A5-B9FE-3E6D8B6FC0FB}" destId="{135934B4-1168-42EA-833A-BC051B1F446E}" srcOrd="0" destOrd="0" presId="urn:microsoft.com/office/officeart/2005/8/layout/process4"/>
    <dgm:cxn modelId="{A3236FFD-023F-4EC4-9BB3-5DF330456DC0}" type="presOf" srcId="{57D4AFBD-383A-44B9-9328-0346219DBD84}" destId="{75604E76-CB61-4631-A17A-FFE91DF4ADF7}" srcOrd="0" destOrd="0" presId="urn:microsoft.com/office/officeart/2005/8/layout/process4"/>
    <dgm:cxn modelId="{4F8E3DD2-CB44-47B8-A535-87116EF665FE}" srcId="{F8AA3E7D-5B5F-4F73-A568-51BFB626F742}" destId="{2605697A-D97F-4AC2-9915-9622D7008AEF}" srcOrd="3" destOrd="0" parTransId="{9AEDFF71-83C9-4206-9639-A9036FBEFD7F}" sibTransId="{1EA87D01-52EE-49FD-A6C2-403810282C25}"/>
    <dgm:cxn modelId="{25EC3FDE-AF61-4697-87D0-0313D30E5AE3}" srcId="{57D4AFBD-383A-44B9-9328-0346219DBD84}" destId="{F8AA3E7D-5B5F-4F73-A568-51BFB626F742}" srcOrd="0" destOrd="0" parTransId="{4992FD2D-4608-4E05-84DD-C97F07F6A001}" sibTransId="{0561374F-CBA2-430B-8EBA-638DA1001FCD}"/>
    <dgm:cxn modelId="{D25A75A2-82E5-472D-AE16-C36340669577}" srcId="{F8AA3E7D-5B5F-4F73-A568-51BFB626F742}" destId="{C05CA915-7EEA-462D-B900-6DEDFFF68710}" srcOrd="5" destOrd="0" parTransId="{953989D8-735D-4C96-867B-2B20CDFFF62E}" sibTransId="{F486F0F4-9810-4712-87E1-8C1FBB7DBA21}"/>
    <dgm:cxn modelId="{59D2B517-1BE3-48DB-B71E-069FAD942DEF}" type="presOf" srcId="{5F884BF7-5910-4AB3-AB84-17A31F873E32}" destId="{5A7AA05D-4F40-434C-B68B-FF6A733128B6}" srcOrd="0" destOrd="0" presId="urn:microsoft.com/office/officeart/2005/8/layout/process4"/>
    <dgm:cxn modelId="{ECFA5B51-9403-48A3-89D7-91B5E8EA99EB}" srcId="{F74E2776-067E-422A-8763-5CA852527945}" destId="{BF12C7F7-78E3-4BE3-9FDE-83B91518F044}" srcOrd="3" destOrd="0" parTransId="{D748152B-B876-4477-A4A2-86EA60E94644}" sibTransId="{7CF7B45F-0F22-4F53-87B9-A135DE2B2CBF}"/>
    <dgm:cxn modelId="{77EB9980-E192-48BE-9D4E-73858EA301C4}" srcId="{F8AA3E7D-5B5F-4F73-A568-51BFB626F742}" destId="{9CFB04C8-B71F-40E7-816C-19BCE7E33309}" srcOrd="0" destOrd="0" parTransId="{6A18E3E0-BE78-4D66-8CD2-17898B652071}" sibTransId="{20EBA9E9-1336-4C2A-93B5-69246B046AF7}"/>
    <dgm:cxn modelId="{51C89843-CAD9-46F7-8DC2-C646D90CCBA6}" type="presOf" srcId="{AE0168C8-C913-4FEF-8985-0F87B25BB73F}" destId="{D4B4EB3F-A097-42F4-9722-83D4F29EC6D5}" srcOrd="0" destOrd="0" presId="urn:microsoft.com/office/officeart/2005/8/layout/process4"/>
    <dgm:cxn modelId="{ED6D2547-2222-4517-A65A-ACAC85A7D9B7}" type="presOf" srcId="{D9C417D1-C2F2-4F5C-B3B0-0300DBE974F2}" destId="{4994D192-CC7F-4FB7-9B52-B9676A9B2F1F}" srcOrd="0" destOrd="0" presId="urn:microsoft.com/office/officeart/2005/8/layout/process4"/>
    <dgm:cxn modelId="{85EB39B5-1A1D-4E25-B80B-39644018B389}" srcId="{57D4AFBD-383A-44B9-9328-0346219DBD84}" destId="{F74E2776-067E-422A-8763-5CA852527945}" srcOrd="1" destOrd="0" parTransId="{825DCCCA-CFB7-4EDE-9AA2-4C41FFF80CC4}" sibTransId="{8A354D60-D514-48A1-9506-5A9E726812AD}"/>
    <dgm:cxn modelId="{6635276A-70D5-42F3-8703-F437618B00FB}" srcId="{F74E2776-067E-422A-8763-5CA852527945}" destId="{2DF549C7-D4B7-47F3-9230-E5323612207D}" srcOrd="4" destOrd="0" parTransId="{B6E165B4-C4E9-4A5D-937C-7378A448A8AF}" sibTransId="{81FCAFBE-D9B2-48E4-8315-73F97542D42E}"/>
    <dgm:cxn modelId="{B383B796-07B7-4318-A93B-FC7A0BFB4454}" srcId="{F8AA3E7D-5B5F-4F73-A568-51BFB626F742}" destId="{77D101C8-DF59-4CE1-BB2A-2F5671728022}" srcOrd="1" destOrd="0" parTransId="{FF21E83F-616D-44F7-A410-E1E221667387}" sibTransId="{E013F997-A5E4-474E-BB5E-7E0DD0AFD1C0}"/>
    <dgm:cxn modelId="{8F12B25E-F33C-4269-A366-E408C236CD58}" type="presOf" srcId="{77D101C8-DF59-4CE1-BB2A-2F5671728022}" destId="{5182D82B-4881-4163-B3D9-E343C5FB5B66}" srcOrd="0" destOrd="0" presId="urn:microsoft.com/office/officeart/2005/8/layout/process4"/>
    <dgm:cxn modelId="{871CC739-5DD0-4298-B761-ADE6491484D7}" type="presOf" srcId="{C05CA915-7EEA-462D-B900-6DEDFFF68710}" destId="{FFBBB86F-DFDF-43C4-AD8A-C32136267041}" srcOrd="0" destOrd="0" presId="urn:microsoft.com/office/officeart/2005/8/layout/process4"/>
    <dgm:cxn modelId="{872F7CF4-ACE1-42AD-9F80-A78193DC813D}" type="presOf" srcId="{F8AA3E7D-5B5F-4F73-A568-51BFB626F742}" destId="{9C856397-47E4-4F83-BFF6-A19335FF21F3}" srcOrd="0" destOrd="0" presId="urn:microsoft.com/office/officeart/2005/8/layout/process4"/>
    <dgm:cxn modelId="{C9ED7918-0D83-4523-9C00-0A03431F4999}" srcId="{F8AA3E7D-5B5F-4F73-A568-51BFB626F742}" destId="{51F79391-9481-42AF-AFAA-CB15BDF2B2D3}" srcOrd="4" destOrd="0" parTransId="{0C675186-FA1E-47A3-9EEB-86944CF54F4F}" sibTransId="{682CA281-964F-4978-A6A1-28A38B43C78F}"/>
    <dgm:cxn modelId="{3AFCCF21-4FAC-4FF4-90A8-5E88F6653BFB}" type="presOf" srcId="{358A2C04-CFFA-422B-82C3-C1355535BEBD}" destId="{32176689-65CC-467F-B1F4-4E11A6B26544}" srcOrd="0" destOrd="0" presId="urn:microsoft.com/office/officeart/2005/8/layout/process4"/>
    <dgm:cxn modelId="{14625896-19D8-4EEF-ABAD-74F9B51D8380}" type="presOf" srcId="{BF12C7F7-78E3-4BE3-9FDE-83B91518F044}" destId="{49D70D65-6EFB-459F-9661-BFCD6EAF256D}" srcOrd="0" destOrd="0" presId="urn:microsoft.com/office/officeart/2005/8/layout/process4"/>
    <dgm:cxn modelId="{2913D221-B9F8-4753-BF9D-F35490E396C0}" type="presOf" srcId="{F74E2776-067E-422A-8763-5CA852527945}" destId="{0FC8E090-D0B8-4BA6-813E-6855EE5C0CC5}" srcOrd="0" destOrd="0" presId="urn:microsoft.com/office/officeart/2005/8/layout/process4"/>
    <dgm:cxn modelId="{87B49F80-677A-4AB4-8513-15A40824D50B}" srcId="{F74E2776-067E-422A-8763-5CA852527945}" destId="{5F884BF7-5910-4AB3-AB84-17A31F873E32}" srcOrd="0" destOrd="0" parTransId="{639809D6-75A9-4612-A0BD-F2A10AA4CB3B}" sibTransId="{AB14BE4F-662B-47FA-932A-C2154133533B}"/>
    <dgm:cxn modelId="{0D3E4F60-A976-435D-942A-D6C17B11289C}" type="presParOf" srcId="{75604E76-CB61-4631-A17A-FFE91DF4ADF7}" destId="{A245EC50-95E2-488C-90FD-DB38C2709394}" srcOrd="0" destOrd="0" presId="urn:microsoft.com/office/officeart/2005/8/layout/process4"/>
    <dgm:cxn modelId="{B96BA81E-2ADF-4E8E-8BB0-A4901A4F08C4}" type="presParOf" srcId="{A245EC50-95E2-488C-90FD-DB38C2709394}" destId="{0FC8E090-D0B8-4BA6-813E-6855EE5C0CC5}" srcOrd="0" destOrd="0" presId="urn:microsoft.com/office/officeart/2005/8/layout/process4"/>
    <dgm:cxn modelId="{1909C4E4-6525-4F1F-853C-6DBE147FCBDC}" type="presParOf" srcId="{A245EC50-95E2-488C-90FD-DB38C2709394}" destId="{323D6171-DFCA-4E68-BF67-69DD5615B276}" srcOrd="1" destOrd="0" presId="urn:microsoft.com/office/officeart/2005/8/layout/process4"/>
    <dgm:cxn modelId="{66A84B6C-6C78-4CF3-853C-AFC1AF97F832}" type="presParOf" srcId="{A245EC50-95E2-488C-90FD-DB38C2709394}" destId="{36B8DD4C-7A25-4BFD-B12F-858784C28871}" srcOrd="2" destOrd="0" presId="urn:microsoft.com/office/officeart/2005/8/layout/process4"/>
    <dgm:cxn modelId="{1D387BD4-C558-4CB9-9AD3-4AD0825117AC}" type="presParOf" srcId="{36B8DD4C-7A25-4BFD-B12F-858784C28871}" destId="{5A7AA05D-4F40-434C-B68B-FF6A733128B6}" srcOrd="0" destOrd="0" presId="urn:microsoft.com/office/officeart/2005/8/layout/process4"/>
    <dgm:cxn modelId="{6359A761-F72B-4D12-B756-72B6E145A321}" type="presParOf" srcId="{36B8DD4C-7A25-4BFD-B12F-858784C28871}" destId="{4994D192-CC7F-4FB7-9B52-B9676A9B2F1F}" srcOrd="1" destOrd="0" presId="urn:microsoft.com/office/officeart/2005/8/layout/process4"/>
    <dgm:cxn modelId="{AF9BC3E8-4CB3-48C4-978F-398A7CD11863}" type="presParOf" srcId="{36B8DD4C-7A25-4BFD-B12F-858784C28871}" destId="{32176689-65CC-467F-B1F4-4E11A6B26544}" srcOrd="2" destOrd="0" presId="urn:microsoft.com/office/officeart/2005/8/layout/process4"/>
    <dgm:cxn modelId="{9C9D4C1D-D4BB-417A-A251-7F9D8D519E20}" type="presParOf" srcId="{36B8DD4C-7A25-4BFD-B12F-858784C28871}" destId="{49D70D65-6EFB-459F-9661-BFCD6EAF256D}" srcOrd="3" destOrd="0" presId="urn:microsoft.com/office/officeart/2005/8/layout/process4"/>
    <dgm:cxn modelId="{8E164B7C-4083-4F1B-B28F-702ED75BD4C1}" type="presParOf" srcId="{36B8DD4C-7A25-4BFD-B12F-858784C28871}" destId="{0F640987-C507-4A4B-A4B0-23CDEB1EF320}" srcOrd="4" destOrd="0" presId="urn:microsoft.com/office/officeart/2005/8/layout/process4"/>
    <dgm:cxn modelId="{5D3C184F-D27D-4820-A502-D591D1A77435}" type="presParOf" srcId="{36B8DD4C-7A25-4BFD-B12F-858784C28871}" destId="{135934B4-1168-42EA-833A-BC051B1F446E}" srcOrd="5" destOrd="0" presId="urn:microsoft.com/office/officeart/2005/8/layout/process4"/>
    <dgm:cxn modelId="{55DCCECC-0721-437C-A56E-C09308E0005B}" type="presParOf" srcId="{75604E76-CB61-4631-A17A-FFE91DF4ADF7}" destId="{47FBD389-10A2-4248-B080-BC91C1B48CB1}" srcOrd="1" destOrd="0" presId="urn:microsoft.com/office/officeart/2005/8/layout/process4"/>
    <dgm:cxn modelId="{3F93C9F4-0E35-4FCB-B2D1-FCF4267E6E92}" type="presParOf" srcId="{75604E76-CB61-4631-A17A-FFE91DF4ADF7}" destId="{BAEB28C7-D9A1-4A13-93DE-C9C3AD6EDF47}" srcOrd="2" destOrd="0" presId="urn:microsoft.com/office/officeart/2005/8/layout/process4"/>
    <dgm:cxn modelId="{52BA94A4-13DF-4821-8FC8-F7D068A0ED9D}" type="presParOf" srcId="{BAEB28C7-D9A1-4A13-93DE-C9C3AD6EDF47}" destId="{9C856397-47E4-4F83-BFF6-A19335FF21F3}" srcOrd="0" destOrd="0" presId="urn:microsoft.com/office/officeart/2005/8/layout/process4"/>
    <dgm:cxn modelId="{9B18AD7C-F132-47CA-A19F-19E4164979C7}" type="presParOf" srcId="{BAEB28C7-D9A1-4A13-93DE-C9C3AD6EDF47}" destId="{37150EE7-E18E-4301-A4C6-33F20178289E}" srcOrd="1" destOrd="0" presId="urn:microsoft.com/office/officeart/2005/8/layout/process4"/>
    <dgm:cxn modelId="{47722AA3-CA92-4C15-A724-64BF1355A925}" type="presParOf" srcId="{BAEB28C7-D9A1-4A13-93DE-C9C3AD6EDF47}" destId="{F302E6BD-1D0F-4B47-8D12-A425DDB4D5D9}" srcOrd="2" destOrd="0" presId="urn:microsoft.com/office/officeart/2005/8/layout/process4"/>
    <dgm:cxn modelId="{53F4D7DE-F601-4DF5-A88C-92019746265D}" type="presParOf" srcId="{F302E6BD-1D0F-4B47-8D12-A425DDB4D5D9}" destId="{328EAB71-32AA-4DC4-AEF3-CB537D3AF6A6}" srcOrd="0" destOrd="0" presId="urn:microsoft.com/office/officeart/2005/8/layout/process4"/>
    <dgm:cxn modelId="{CA9AB320-23A2-4065-9F69-8DC589FB3F95}" type="presParOf" srcId="{F302E6BD-1D0F-4B47-8D12-A425DDB4D5D9}" destId="{5182D82B-4881-4163-B3D9-E343C5FB5B66}" srcOrd="1" destOrd="0" presId="urn:microsoft.com/office/officeart/2005/8/layout/process4"/>
    <dgm:cxn modelId="{2DA4DF75-CE62-44E5-A76A-745A258D2DF2}" type="presParOf" srcId="{F302E6BD-1D0F-4B47-8D12-A425DDB4D5D9}" destId="{D4B4EB3F-A097-42F4-9722-83D4F29EC6D5}" srcOrd="2" destOrd="0" presId="urn:microsoft.com/office/officeart/2005/8/layout/process4"/>
    <dgm:cxn modelId="{08E4D90A-8798-49AA-ACEB-FBD27F43C845}" type="presParOf" srcId="{F302E6BD-1D0F-4B47-8D12-A425DDB4D5D9}" destId="{2BFD7399-328F-44BE-8267-83226CB3EAD2}" srcOrd="3" destOrd="0" presId="urn:microsoft.com/office/officeart/2005/8/layout/process4"/>
    <dgm:cxn modelId="{9CCA7A44-F9CB-401D-8DA3-56FC0953A0D0}" type="presParOf" srcId="{F302E6BD-1D0F-4B47-8D12-A425DDB4D5D9}" destId="{3952B695-C7A5-462A-93F9-170DF3D3B11C}" srcOrd="4" destOrd="0" presId="urn:microsoft.com/office/officeart/2005/8/layout/process4"/>
    <dgm:cxn modelId="{6DFFDBA8-A91F-46AF-91E4-2F547A98A43E}" type="presParOf" srcId="{F302E6BD-1D0F-4B47-8D12-A425DDB4D5D9}" destId="{FFBBB86F-DFDF-43C4-AD8A-C32136267041}" srcOrd="5"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D6171-DFCA-4E68-BF67-69DD5615B276}">
      <dsp:nvSpPr>
        <dsp:cNvPr id="0" name=""/>
        <dsp:cNvSpPr/>
      </dsp:nvSpPr>
      <dsp:spPr>
        <a:xfrm>
          <a:off x="0" y="2544820"/>
          <a:ext cx="11080749" cy="1669677"/>
        </a:xfrm>
        <a:prstGeom prst="rect">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solidFill>
                <a:schemeClr val="bg1"/>
              </a:solidFill>
            </a:rPr>
            <a:t>Consume APIs</a:t>
          </a:r>
          <a:endParaRPr lang="en-US" sz="3000" kern="1200" dirty="0">
            <a:solidFill>
              <a:schemeClr val="bg1"/>
            </a:solidFill>
          </a:endParaRPr>
        </a:p>
      </dsp:txBody>
      <dsp:txXfrm>
        <a:off x="0" y="2544820"/>
        <a:ext cx="11080749" cy="901626"/>
      </dsp:txXfrm>
    </dsp:sp>
    <dsp:sp modelId="{5A7AA05D-4F40-434C-B68B-FF6A733128B6}">
      <dsp:nvSpPr>
        <dsp:cNvPr id="0" name=""/>
        <dsp:cNvSpPr/>
      </dsp:nvSpPr>
      <dsp:spPr>
        <a:xfrm>
          <a:off x="5410" y="3413053"/>
          <a:ext cx="1844988" cy="768051"/>
        </a:xfrm>
        <a:prstGeom prst="rect">
          <a:avLst/>
        </a:prstGeom>
        <a:solidFill>
          <a:schemeClr val="bg1">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endParaRPr lang="en-US" sz="1400" kern="1200" dirty="0">
            <a:solidFill>
              <a:schemeClr val="tx2"/>
            </a:solidFill>
          </a:endParaRPr>
        </a:p>
      </dsp:txBody>
      <dsp:txXfrm>
        <a:off x="5410" y="3413053"/>
        <a:ext cx="1844988" cy="768051"/>
      </dsp:txXfrm>
    </dsp:sp>
    <dsp:sp modelId="{4994D192-CC7F-4FB7-9B52-B9676A9B2F1F}">
      <dsp:nvSpPr>
        <dsp:cNvPr id="0" name=""/>
        <dsp:cNvSpPr/>
      </dsp:nvSpPr>
      <dsp:spPr>
        <a:xfrm>
          <a:off x="1850398" y="3413053"/>
          <a:ext cx="1844988" cy="768051"/>
        </a:xfrm>
        <a:prstGeom prst="rect">
          <a:avLst/>
        </a:prstGeom>
        <a:solidFill>
          <a:schemeClr val="bg1">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solidFill>
            </a:rPr>
            <a:t>Authentication, </a:t>
          </a:r>
          <a:br>
            <a:rPr lang="en-US" sz="1400" kern="1200" dirty="0" smtClean="0">
              <a:solidFill>
                <a:schemeClr val="tx2"/>
              </a:solidFill>
            </a:rPr>
          </a:br>
          <a:r>
            <a:rPr lang="en-US" sz="1400" kern="1200" dirty="0" smtClean="0">
              <a:solidFill>
                <a:schemeClr val="tx2"/>
              </a:solidFill>
            </a:rPr>
            <a:t>built-in to mobile and web SDKs</a:t>
          </a:r>
          <a:endParaRPr lang="en-US" sz="1400" kern="1200" dirty="0">
            <a:solidFill>
              <a:schemeClr val="tx2"/>
            </a:solidFill>
          </a:endParaRPr>
        </a:p>
      </dsp:txBody>
      <dsp:txXfrm>
        <a:off x="1850398" y="3413053"/>
        <a:ext cx="1844988" cy="768051"/>
      </dsp:txXfrm>
    </dsp:sp>
    <dsp:sp modelId="{32176689-65CC-467F-B1F4-4E11A6B26544}">
      <dsp:nvSpPr>
        <dsp:cNvPr id="0" name=""/>
        <dsp:cNvSpPr/>
      </dsp:nvSpPr>
      <dsp:spPr>
        <a:xfrm>
          <a:off x="3695386" y="3413053"/>
          <a:ext cx="1844988" cy="768051"/>
        </a:xfrm>
        <a:prstGeom prst="rect">
          <a:avLst/>
        </a:prstGeom>
        <a:solidFill>
          <a:schemeClr val="bg1">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solidFill>
            </a:rPr>
            <a:t>SSO, </a:t>
          </a:r>
          <a:br>
            <a:rPr lang="en-US" sz="1400" kern="1200" dirty="0" smtClean="0">
              <a:solidFill>
                <a:schemeClr val="tx2"/>
              </a:solidFill>
            </a:rPr>
          </a:br>
          <a:r>
            <a:rPr lang="en-US" sz="1400" kern="1200" dirty="0" smtClean="0">
              <a:solidFill>
                <a:schemeClr val="tx2"/>
              </a:solidFill>
            </a:rPr>
            <a:t>handled by server</a:t>
          </a:r>
          <a:endParaRPr lang="en-US" sz="1400" kern="1200" dirty="0">
            <a:solidFill>
              <a:schemeClr val="tx2"/>
            </a:solidFill>
          </a:endParaRPr>
        </a:p>
      </dsp:txBody>
      <dsp:txXfrm>
        <a:off x="3695386" y="3413053"/>
        <a:ext cx="1844988" cy="768051"/>
      </dsp:txXfrm>
    </dsp:sp>
    <dsp:sp modelId="{49D70D65-6EFB-459F-9661-BFCD6EAF256D}">
      <dsp:nvSpPr>
        <dsp:cNvPr id="0" name=""/>
        <dsp:cNvSpPr/>
      </dsp:nvSpPr>
      <dsp:spPr>
        <a:xfrm>
          <a:off x="5540374" y="3413053"/>
          <a:ext cx="1844988" cy="768051"/>
        </a:xfrm>
        <a:prstGeom prst="rect">
          <a:avLst/>
        </a:prstGeom>
        <a:solidFill>
          <a:schemeClr val="bg1">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solidFill>
            </a:rPr>
            <a:t>SDK generation</a:t>
          </a:r>
          <a:endParaRPr lang="en-US" sz="1400" kern="1200" dirty="0">
            <a:solidFill>
              <a:schemeClr val="tx2"/>
            </a:solidFill>
          </a:endParaRPr>
        </a:p>
      </dsp:txBody>
      <dsp:txXfrm>
        <a:off x="5540374" y="3413053"/>
        <a:ext cx="1844988" cy="768051"/>
      </dsp:txXfrm>
    </dsp:sp>
    <dsp:sp modelId="{0F640987-C507-4A4B-A4B0-23CDEB1EF320}">
      <dsp:nvSpPr>
        <dsp:cNvPr id="0" name=""/>
        <dsp:cNvSpPr/>
      </dsp:nvSpPr>
      <dsp:spPr>
        <a:xfrm>
          <a:off x="7385363" y="3413053"/>
          <a:ext cx="1844988" cy="768051"/>
        </a:xfrm>
        <a:prstGeom prst="rect">
          <a:avLst/>
        </a:prstGeom>
        <a:solidFill>
          <a:schemeClr val="bg1">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solidFill>
            </a:rPr>
            <a:t>API discovery</a:t>
          </a:r>
          <a:endParaRPr lang="en-US" sz="1400" kern="1200" dirty="0">
            <a:solidFill>
              <a:schemeClr val="tx2"/>
            </a:solidFill>
          </a:endParaRPr>
        </a:p>
      </dsp:txBody>
      <dsp:txXfrm>
        <a:off x="7385363" y="3413053"/>
        <a:ext cx="1844988" cy="768051"/>
      </dsp:txXfrm>
    </dsp:sp>
    <dsp:sp modelId="{135934B4-1168-42EA-833A-BC051B1F446E}">
      <dsp:nvSpPr>
        <dsp:cNvPr id="0" name=""/>
        <dsp:cNvSpPr/>
      </dsp:nvSpPr>
      <dsp:spPr>
        <a:xfrm>
          <a:off x="9230351" y="3413053"/>
          <a:ext cx="1844988" cy="768051"/>
        </a:xfrm>
        <a:prstGeom prst="rect">
          <a:avLst/>
        </a:prstGeom>
        <a:solidFill>
          <a:schemeClr val="bg1">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solidFill>
            </a:rPr>
            <a:t>Gallery – public &amp; organization</a:t>
          </a:r>
          <a:endParaRPr lang="en-US" sz="1400" kern="1200" dirty="0">
            <a:solidFill>
              <a:schemeClr val="tx2"/>
            </a:solidFill>
          </a:endParaRPr>
        </a:p>
      </dsp:txBody>
      <dsp:txXfrm>
        <a:off x="9230351" y="3413053"/>
        <a:ext cx="1844988" cy="768051"/>
      </dsp:txXfrm>
    </dsp:sp>
    <dsp:sp modelId="{37150EE7-E18E-4301-A4C6-33F20178289E}">
      <dsp:nvSpPr>
        <dsp:cNvPr id="0" name=""/>
        <dsp:cNvSpPr/>
      </dsp:nvSpPr>
      <dsp:spPr>
        <a:xfrm rot="10800000">
          <a:off x="0" y="1901"/>
          <a:ext cx="11080749" cy="2567964"/>
        </a:xfrm>
        <a:prstGeom prst="upArrowCallout">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solidFill>
                <a:schemeClr val="bg1"/>
              </a:solidFill>
            </a:rPr>
            <a:t>Build your API</a:t>
          </a:r>
          <a:endParaRPr lang="en-US" sz="3000" kern="1200" dirty="0">
            <a:solidFill>
              <a:schemeClr val="bg1"/>
            </a:solidFill>
          </a:endParaRPr>
        </a:p>
      </dsp:txBody>
      <dsp:txXfrm rot="-10800000">
        <a:off x="0" y="1901"/>
        <a:ext cx="11080749" cy="901355"/>
      </dsp:txXfrm>
    </dsp:sp>
    <dsp:sp modelId="{328EAB71-32AA-4DC4-AEF3-CB537D3AF6A6}">
      <dsp:nvSpPr>
        <dsp:cNvPr id="0" name=""/>
        <dsp:cNvSpPr/>
      </dsp:nvSpPr>
      <dsp:spPr>
        <a:xfrm>
          <a:off x="5410" y="903256"/>
          <a:ext cx="1844988" cy="767821"/>
        </a:xfrm>
        <a:prstGeom prst="rect">
          <a:avLst/>
        </a:prstGeom>
        <a:solidFill>
          <a:schemeClr val="bg1">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solidFill>
            </a:rPr>
            <a:t>Web Apps++: Bring you API as is in your language of choice</a:t>
          </a:r>
          <a:endParaRPr lang="en-US" sz="1400" kern="1200" dirty="0">
            <a:solidFill>
              <a:schemeClr val="tx2"/>
            </a:solidFill>
          </a:endParaRPr>
        </a:p>
      </dsp:txBody>
      <dsp:txXfrm>
        <a:off x="5410" y="903256"/>
        <a:ext cx="1844988" cy="767821"/>
      </dsp:txXfrm>
    </dsp:sp>
    <dsp:sp modelId="{5182D82B-4881-4163-B3D9-E343C5FB5B66}">
      <dsp:nvSpPr>
        <dsp:cNvPr id="0" name=""/>
        <dsp:cNvSpPr/>
      </dsp:nvSpPr>
      <dsp:spPr>
        <a:xfrm>
          <a:off x="1850398" y="903256"/>
          <a:ext cx="1844988" cy="767821"/>
        </a:xfrm>
        <a:prstGeom prst="rect">
          <a:avLst/>
        </a:prstGeom>
        <a:solidFill>
          <a:schemeClr val="bg1">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solidFill>
            </a:rPr>
            <a:t>Simple access control</a:t>
          </a:r>
          <a:endParaRPr lang="en-US" sz="1400" kern="1200" dirty="0">
            <a:solidFill>
              <a:schemeClr val="tx2"/>
            </a:solidFill>
          </a:endParaRPr>
        </a:p>
      </dsp:txBody>
      <dsp:txXfrm>
        <a:off x="1850398" y="903256"/>
        <a:ext cx="1844988" cy="767821"/>
      </dsp:txXfrm>
    </dsp:sp>
    <dsp:sp modelId="{D4B4EB3F-A097-42F4-9722-83D4F29EC6D5}">
      <dsp:nvSpPr>
        <dsp:cNvPr id="0" name=""/>
        <dsp:cNvSpPr/>
      </dsp:nvSpPr>
      <dsp:spPr>
        <a:xfrm>
          <a:off x="3695386" y="903256"/>
          <a:ext cx="1844988" cy="767821"/>
        </a:xfrm>
        <a:prstGeom prst="rect">
          <a:avLst/>
        </a:prstGeom>
        <a:solidFill>
          <a:schemeClr val="bg1">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solidFill>
            </a:rPr>
            <a:t>SSO</a:t>
          </a:r>
          <a:endParaRPr lang="en-US" sz="1400" kern="1200" dirty="0">
            <a:solidFill>
              <a:schemeClr val="tx2"/>
            </a:solidFill>
          </a:endParaRPr>
        </a:p>
      </dsp:txBody>
      <dsp:txXfrm>
        <a:off x="3695386" y="903256"/>
        <a:ext cx="1844988" cy="767821"/>
      </dsp:txXfrm>
    </dsp:sp>
    <dsp:sp modelId="{2BFD7399-328F-44BE-8267-83226CB3EAD2}">
      <dsp:nvSpPr>
        <dsp:cNvPr id="0" name=""/>
        <dsp:cNvSpPr/>
      </dsp:nvSpPr>
      <dsp:spPr>
        <a:xfrm>
          <a:off x="5540374" y="903256"/>
          <a:ext cx="1844988" cy="767821"/>
        </a:xfrm>
        <a:prstGeom prst="rect">
          <a:avLst/>
        </a:prstGeom>
        <a:solidFill>
          <a:schemeClr val="bg1">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solidFill>
            </a:rPr>
            <a:t>Metadata contract</a:t>
          </a:r>
          <a:endParaRPr lang="en-US" sz="1400" kern="1200" dirty="0">
            <a:solidFill>
              <a:schemeClr val="tx2"/>
            </a:solidFill>
          </a:endParaRPr>
        </a:p>
      </dsp:txBody>
      <dsp:txXfrm>
        <a:off x="5540374" y="903256"/>
        <a:ext cx="1844988" cy="767821"/>
      </dsp:txXfrm>
    </dsp:sp>
    <dsp:sp modelId="{3952B695-C7A5-462A-93F9-170DF3D3B11C}">
      <dsp:nvSpPr>
        <dsp:cNvPr id="0" name=""/>
        <dsp:cNvSpPr/>
      </dsp:nvSpPr>
      <dsp:spPr>
        <a:xfrm>
          <a:off x="7385363" y="903256"/>
          <a:ext cx="1844988" cy="767821"/>
        </a:xfrm>
        <a:prstGeom prst="rect">
          <a:avLst/>
        </a:prstGeom>
        <a:solidFill>
          <a:schemeClr val="bg1">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solidFill>
            </a:rPr>
            <a:t>Microservice style</a:t>
          </a:r>
          <a:endParaRPr lang="en-US" sz="1400" kern="1200" dirty="0">
            <a:solidFill>
              <a:schemeClr val="tx2"/>
            </a:solidFill>
          </a:endParaRPr>
        </a:p>
      </dsp:txBody>
      <dsp:txXfrm>
        <a:off x="7385363" y="903256"/>
        <a:ext cx="1844988" cy="767821"/>
      </dsp:txXfrm>
    </dsp:sp>
    <dsp:sp modelId="{FFBBB86F-DFDF-43C4-AD8A-C32136267041}">
      <dsp:nvSpPr>
        <dsp:cNvPr id="0" name=""/>
        <dsp:cNvSpPr/>
      </dsp:nvSpPr>
      <dsp:spPr>
        <a:xfrm>
          <a:off x="9230351" y="903256"/>
          <a:ext cx="1844988" cy="767821"/>
        </a:xfrm>
        <a:prstGeom prst="rect">
          <a:avLst/>
        </a:prstGeom>
        <a:solidFill>
          <a:schemeClr val="bg1">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solidFill>
            </a:rPr>
            <a:t>Expose enterprise APIs</a:t>
          </a:r>
          <a:endParaRPr lang="en-US" sz="1400" kern="1200" dirty="0">
            <a:solidFill>
              <a:schemeClr val="tx2"/>
            </a:solidFill>
          </a:endParaRPr>
        </a:p>
      </dsp:txBody>
      <dsp:txXfrm>
        <a:off x="9230351" y="903256"/>
        <a:ext cx="1844988" cy="7678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15-Dec-15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277295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Disable sticky-session</a:t>
            </a:r>
            <a:r>
              <a:rPr lang="en-US" baseline="0" dirty="0" smtClean="0"/>
              <a:t> by using : (ARR – Application Request Routing)</a:t>
            </a:r>
          </a:p>
          <a:p>
            <a:r>
              <a:rPr lang="en-US" sz="1200" kern="1200" dirty="0" smtClean="0">
                <a:solidFill>
                  <a:schemeClr val="tx1"/>
                </a:solidFill>
                <a:effectLst/>
                <a:latin typeface="+mn-lt"/>
                <a:ea typeface="+mn-ea"/>
                <a:cs typeface="+mn-cs"/>
              </a:rPr>
              <a:t> &lt;</a:t>
            </a:r>
            <a:r>
              <a:rPr lang="en-US" sz="1200" kern="1200" dirty="0" err="1" smtClean="0">
                <a:solidFill>
                  <a:schemeClr val="tx1"/>
                </a:solidFill>
                <a:effectLst/>
                <a:latin typeface="+mn-lt"/>
                <a:ea typeface="+mn-ea"/>
                <a:cs typeface="+mn-cs"/>
              </a:rPr>
              <a:t>system.webServer</a:t>
            </a:r>
            <a:r>
              <a:rPr lang="en-US" sz="1200" kern="1200" dirty="0" smtClean="0">
                <a:solidFill>
                  <a:schemeClr val="tx1"/>
                </a:solidFill>
                <a:effectLst/>
                <a:latin typeface="+mn-lt"/>
                <a:ea typeface="+mn-ea"/>
                <a:cs typeface="+mn-cs"/>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httpProtocol</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&lt;</a:t>
            </a:r>
            <a:r>
              <a:rPr lang="en-US" sz="1200" kern="1200" dirty="0" err="1" smtClean="0">
                <a:solidFill>
                  <a:schemeClr val="tx1"/>
                </a:solidFill>
                <a:effectLst/>
                <a:latin typeface="+mn-lt"/>
                <a:ea typeface="+mn-ea"/>
                <a:cs typeface="+mn-cs"/>
              </a:rPr>
              <a:t>customHeaders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&lt;add name="</a:t>
            </a:r>
            <a:r>
              <a:rPr lang="en-US" sz="1200" kern="1200" dirty="0" err="1" smtClean="0">
                <a:solidFill>
                  <a:schemeClr val="tx1"/>
                </a:solidFill>
                <a:effectLst/>
                <a:latin typeface="+mn-lt"/>
                <a:ea typeface="+mn-ea"/>
                <a:cs typeface="+mn-cs"/>
              </a:rPr>
              <a:t>Arr</a:t>
            </a:r>
            <a:r>
              <a:rPr lang="en-US" sz="1200" kern="1200" dirty="0" smtClean="0">
                <a:solidFill>
                  <a:schemeClr val="tx1"/>
                </a:solidFill>
                <a:effectLst/>
                <a:latin typeface="+mn-lt"/>
                <a:ea typeface="+mn-ea"/>
                <a:cs typeface="+mn-cs"/>
              </a:rPr>
              <a:t>-Disable-Session-Affinity" value ="true</a:t>
            </a:r>
          </a:p>
          <a:p>
            <a:r>
              <a:rPr lang="en-US" sz="1200" kern="1200" dirty="0" smtClean="0">
                <a:solidFill>
                  <a:schemeClr val="tx1"/>
                </a:solidFill>
                <a:effectLst/>
                <a:latin typeface="+mn-lt"/>
                <a:ea typeface="+mn-ea"/>
                <a:cs typeface="+mn-cs"/>
              </a:rPr>
              <a:t>       &lt;/</a:t>
            </a:r>
            <a:r>
              <a:rPr lang="en-US" sz="1200" kern="1200" dirty="0" err="1" smtClean="0">
                <a:solidFill>
                  <a:schemeClr val="tx1"/>
                </a:solidFill>
                <a:effectLst/>
                <a:latin typeface="+mn-lt"/>
                <a:ea typeface="+mn-ea"/>
                <a:cs typeface="+mn-cs"/>
              </a:rPr>
              <a:t>customHeaders</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&lt;/</a:t>
            </a:r>
            <a:r>
              <a:rPr lang="en-US" sz="1200" kern="1200" dirty="0" err="1" smtClean="0">
                <a:solidFill>
                  <a:schemeClr val="tx1"/>
                </a:solidFill>
                <a:effectLst/>
                <a:latin typeface="+mn-lt"/>
                <a:ea typeface="+mn-ea"/>
                <a:cs typeface="+mn-cs"/>
              </a:rPr>
              <a:t>httpProtocol</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system.webServer</a:t>
            </a:r>
            <a:r>
              <a:rPr lang="en-US" sz="1200" kern="1200" dirty="0" smtClean="0">
                <a:solidFill>
                  <a:schemeClr val="tx1"/>
                </a:solidFill>
                <a:effectLst/>
                <a:latin typeface="+mn-lt"/>
                <a:ea typeface="+mn-ea"/>
                <a:cs typeface="+mn-cs"/>
              </a:rPr>
              <a:t>&gt;</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1112791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140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2768824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0423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46</a:t>
            </a:fld>
            <a:endParaRPr lang="en-US"/>
          </a:p>
        </p:txBody>
      </p:sp>
    </p:spTree>
    <p:extLst>
      <p:ext uri="{BB962C8B-B14F-4D97-AF65-F5344CB8AC3E}">
        <p14:creationId xmlns:p14="http://schemas.microsoft.com/office/powerpoint/2010/main" val="3219005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13" indent="-174913">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118934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E44CC6-8711-4A41-9BDA-EE169FB30B00}"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3202694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53700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Notes</a:t>
            </a:r>
          </a:p>
          <a:p>
            <a:pPr marL="171450" indent="-171450">
              <a:buFontTx/>
              <a:buChar char="•"/>
            </a:pPr>
            <a:r>
              <a:rPr lang="en-US" baseline="0" dirty="0" smtClean="0"/>
              <a:t>Summarize earlier slide</a:t>
            </a:r>
          </a:p>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54</a:t>
            </a:fld>
            <a:endParaRPr lang="en-US"/>
          </a:p>
        </p:txBody>
      </p:sp>
    </p:spTree>
    <p:extLst>
      <p:ext uri="{BB962C8B-B14F-4D97-AF65-F5344CB8AC3E}">
        <p14:creationId xmlns:p14="http://schemas.microsoft.com/office/powerpoint/2010/main" val="4226990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58</a:t>
            </a:fld>
            <a:endParaRPr lang="en-US"/>
          </a:p>
        </p:txBody>
      </p:sp>
    </p:spTree>
    <p:extLst>
      <p:ext uri="{BB962C8B-B14F-4D97-AF65-F5344CB8AC3E}">
        <p14:creationId xmlns:p14="http://schemas.microsoft.com/office/powerpoint/2010/main" val="142033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441915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15-Dec-15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FTP</a:t>
            </a:r>
            <a:r>
              <a:rPr lang="en-US" baseline="0" dirty="0" smtClean="0"/>
              <a:t> files (ASP, Node, PHP, etc.) to new website created in demo 1</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380387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Hosting Plan is a</a:t>
            </a:r>
            <a:r>
              <a:rPr lang="en-US" baseline="0" dirty="0" smtClean="0"/>
              <a:t> scale unit for websites. It is comprised of a Geographic Region and a Pricing Tier within the same Azure Subscription. When you scale a site to either Basic or Standard all of the sites within the Web Hosting Plan will be placed on the same Virtual Machine.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662033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File / New Web Application</a:t>
            </a:r>
          </a:p>
          <a:p>
            <a:pPr marL="228600" indent="-228600">
              <a:buAutoNum type="arabicPeriod"/>
            </a:pPr>
            <a:r>
              <a:rPr lang="en-US" baseline="0" dirty="0" smtClean="0"/>
              <a:t>Show Host In The Cloud dialog</a:t>
            </a:r>
          </a:p>
          <a:p>
            <a:pPr marL="228600" indent="-228600">
              <a:buAutoNum type="arabicPeriod"/>
            </a:pPr>
            <a:r>
              <a:rPr lang="en-US" dirty="0" smtClean="0"/>
              <a:t>Select Empty web site (for quick create)</a:t>
            </a:r>
            <a:endParaRPr lang="en-US" dirty="0"/>
          </a:p>
          <a:p>
            <a:pPr marL="228600" indent="-228600">
              <a:buAutoNum type="arabicPeriod"/>
            </a:pPr>
            <a:r>
              <a:rPr lang="en-US" dirty="0" smtClean="0"/>
              <a:t>Right-click</a:t>
            </a:r>
            <a:r>
              <a:rPr lang="en-US" baseline="0" dirty="0" smtClean="0"/>
              <a:t> project, select Publish</a:t>
            </a:r>
          </a:p>
          <a:p>
            <a:pPr marL="228600" indent="-228600">
              <a:buAutoNum type="arabicPeriod"/>
            </a:pPr>
            <a:r>
              <a:rPr lang="en-US" baseline="0" dirty="0" smtClean="0"/>
              <a:t>Show Azure Website creation</a:t>
            </a:r>
          </a:p>
          <a:p>
            <a:pPr marL="228600" indent="-228600">
              <a:buAutoNum type="arabicPeriod"/>
            </a:pPr>
            <a:r>
              <a:rPr lang="en-US" baseline="0" dirty="0" smtClean="0"/>
              <a:t>Cancel publish</a:t>
            </a:r>
          </a:p>
          <a:p>
            <a:pPr marL="228600" indent="-228600">
              <a:buAutoNum type="arabicPeriod"/>
            </a:pPr>
            <a:r>
              <a:rPr lang="en-US" baseline="0" dirty="0" smtClean="0"/>
              <a:t>Show Azure Websites in Server Explorer</a:t>
            </a:r>
          </a:p>
          <a:p>
            <a:pPr marL="228600" indent="-228600">
              <a:buAutoNum type="arabicPeriod"/>
            </a:pPr>
            <a:r>
              <a:rPr lang="en-US" baseline="0" dirty="0" smtClean="0"/>
              <a:t>Right-click one Website and </a:t>
            </a:r>
            <a:r>
              <a:rPr lang="en-US" baseline="0" smtClean="0"/>
              <a:t>show settings</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1756412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3227855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648100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File / New Web Application</a:t>
            </a:r>
          </a:p>
          <a:p>
            <a:pPr marL="228600" indent="-228600">
              <a:buAutoNum type="arabicPeriod"/>
            </a:pPr>
            <a:r>
              <a:rPr lang="en-US" baseline="0" dirty="0" smtClean="0"/>
              <a:t>Show Host In The Cloud dialog</a:t>
            </a:r>
          </a:p>
          <a:p>
            <a:pPr marL="228600" indent="-228600">
              <a:buAutoNum type="arabicPeriod"/>
            </a:pPr>
            <a:r>
              <a:rPr lang="en-US" dirty="0" smtClean="0"/>
              <a:t>Select Empty web site (for quick create)</a:t>
            </a:r>
            <a:endParaRPr lang="en-US" dirty="0"/>
          </a:p>
          <a:p>
            <a:pPr marL="228600" indent="-228600">
              <a:buAutoNum type="arabicPeriod"/>
            </a:pPr>
            <a:r>
              <a:rPr lang="en-US" dirty="0" smtClean="0"/>
              <a:t>Right-click</a:t>
            </a:r>
            <a:r>
              <a:rPr lang="en-US" baseline="0" dirty="0" smtClean="0"/>
              <a:t> project, select Publish</a:t>
            </a:r>
          </a:p>
          <a:p>
            <a:pPr marL="228600" indent="-228600">
              <a:buAutoNum type="arabicPeriod"/>
            </a:pPr>
            <a:r>
              <a:rPr lang="en-US" baseline="0" dirty="0" smtClean="0"/>
              <a:t>Show Azure Website creation</a:t>
            </a:r>
          </a:p>
          <a:p>
            <a:pPr marL="228600" indent="-228600">
              <a:buAutoNum type="arabicPeriod"/>
            </a:pPr>
            <a:r>
              <a:rPr lang="en-US" baseline="0" dirty="0" smtClean="0"/>
              <a:t>Cancel publish</a:t>
            </a:r>
          </a:p>
          <a:p>
            <a:pPr marL="228600" indent="-228600">
              <a:buAutoNum type="arabicPeriod"/>
            </a:pPr>
            <a:r>
              <a:rPr lang="en-US" baseline="0" dirty="0" smtClean="0"/>
              <a:t>Show Azure Websites in Server Explorer</a:t>
            </a:r>
          </a:p>
          <a:p>
            <a:pPr marL="228600" indent="-228600">
              <a:buAutoNum type="arabicPeriod"/>
            </a:pPr>
            <a:r>
              <a:rPr lang="en-US" baseline="0" dirty="0" smtClean="0"/>
              <a:t>Right-click one Website and </a:t>
            </a:r>
            <a:r>
              <a:rPr lang="en-US" baseline="0" smtClean="0"/>
              <a:t>show settings</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1961339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2227592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lum bright="70000" contrast="-70000"/>
          </a:blip>
          <a:stretch>
            <a:fillRect/>
          </a:stretch>
        </p:blipFill>
        <p:spPr>
          <a:xfrm>
            <a:off x="379177" y="4569250"/>
            <a:ext cx="1430383" cy="1453330"/>
          </a:xfrm>
          <a:prstGeom prst="rect">
            <a:avLst/>
          </a:prstGeom>
        </p:spPr>
      </p:pic>
      <p:pic>
        <p:nvPicPr>
          <p:cNvPr id="29" name="Picture 28"/>
          <p:cNvPicPr>
            <a:picLocks noChangeAspect="1"/>
          </p:cNvPicPr>
          <p:nvPr userDrawn="1"/>
        </p:nvPicPr>
        <p:blipFill>
          <a:blip r:embed="rId2">
            <a:lum bright="70000" contrast="-70000"/>
          </a:blip>
          <a:stretch>
            <a:fillRect/>
          </a:stretch>
        </p:blipFill>
        <p:spPr>
          <a:xfrm>
            <a:off x="1809560" y="4569250"/>
            <a:ext cx="1430383" cy="1453330"/>
          </a:xfrm>
          <a:prstGeom prst="rect">
            <a:avLst/>
          </a:prstGeom>
        </p:spPr>
      </p:pic>
      <p:pic>
        <p:nvPicPr>
          <p:cNvPr id="30" name="Picture 29"/>
          <p:cNvPicPr>
            <a:picLocks noChangeAspect="1"/>
          </p:cNvPicPr>
          <p:nvPr userDrawn="1"/>
        </p:nvPicPr>
        <p:blipFill>
          <a:blip r:embed="rId2">
            <a:lum bright="70000" contrast="-70000"/>
          </a:blip>
          <a:stretch>
            <a:fillRect/>
          </a:stretch>
        </p:blipFill>
        <p:spPr>
          <a:xfrm>
            <a:off x="3239943" y="4569250"/>
            <a:ext cx="1430383" cy="1453330"/>
          </a:xfrm>
          <a:prstGeom prst="rect">
            <a:avLst/>
          </a:prstGeom>
        </p:spPr>
      </p:pic>
      <p:pic>
        <p:nvPicPr>
          <p:cNvPr id="31" name="Picture 30"/>
          <p:cNvPicPr>
            <a:picLocks noChangeAspect="1"/>
          </p:cNvPicPr>
          <p:nvPr userDrawn="1"/>
        </p:nvPicPr>
        <p:blipFill>
          <a:blip r:embed="rId2">
            <a:lum bright="70000" contrast="-70000"/>
          </a:blip>
          <a:stretch>
            <a:fillRect/>
          </a:stretch>
        </p:blipFill>
        <p:spPr>
          <a:xfrm>
            <a:off x="7531092" y="4569250"/>
            <a:ext cx="1430383" cy="1453330"/>
          </a:xfrm>
          <a:prstGeom prst="rect">
            <a:avLst/>
          </a:prstGeom>
        </p:spPr>
      </p:pic>
      <p:pic>
        <p:nvPicPr>
          <p:cNvPr id="32" name="Picture 31"/>
          <p:cNvPicPr>
            <a:picLocks noChangeAspect="1"/>
          </p:cNvPicPr>
          <p:nvPr userDrawn="1"/>
        </p:nvPicPr>
        <p:blipFill>
          <a:blip r:embed="rId2">
            <a:lum bright="70000" contrast="-70000"/>
          </a:blip>
          <a:stretch>
            <a:fillRect/>
          </a:stretch>
        </p:blipFill>
        <p:spPr>
          <a:xfrm>
            <a:off x="8961475" y="4569250"/>
            <a:ext cx="1430383" cy="1453330"/>
          </a:xfrm>
          <a:prstGeom prst="rect">
            <a:avLst/>
          </a:prstGeom>
        </p:spPr>
      </p:pic>
      <p:pic>
        <p:nvPicPr>
          <p:cNvPr id="33" name="Picture 32"/>
          <p:cNvPicPr>
            <a:picLocks noChangeAspect="1"/>
          </p:cNvPicPr>
          <p:nvPr userDrawn="1"/>
        </p:nvPicPr>
        <p:blipFill>
          <a:blip r:embed="rId2">
            <a:lum bright="70000" contrast="-70000"/>
          </a:blip>
          <a:stretch>
            <a:fillRect/>
          </a:stretch>
        </p:blipFill>
        <p:spPr>
          <a:xfrm>
            <a:off x="10391858" y="4569250"/>
            <a:ext cx="1430383" cy="1453330"/>
          </a:xfrm>
          <a:prstGeom prst="rect">
            <a:avLst/>
          </a:prstGeom>
        </p:spPr>
      </p:pic>
      <p:pic>
        <p:nvPicPr>
          <p:cNvPr id="34" name="Picture 33"/>
          <p:cNvPicPr>
            <a:picLocks noChangeAspect="1"/>
          </p:cNvPicPr>
          <p:nvPr userDrawn="1"/>
        </p:nvPicPr>
        <p:blipFill>
          <a:blip r:embed="rId2">
            <a:lum bright="70000" contrast="-70000"/>
          </a:blip>
          <a:stretch>
            <a:fillRect/>
          </a:stretch>
        </p:blipFill>
        <p:spPr>
          <a:xfrm>
            <a:off x="-1051206" y="4569250"/>
            <a:ext cx="1430383" cy="1453330"/>
          </a:xfrm>
          <a:prstGeom prst="rect">
            <a:avLst/>
          </a:prstGeom>
        </p:spPr>
      </p:pic>
      <p:pic>
        <p:nvPicPr>
          <p:cNvPr id="35" name="Picture 34"/>
          <p:cNvPicPr>
            <a:picLocks noChangeAspect="1"/>
          </p:cNvPicPr>
          <p:nvPr userDrawn="1"/>
        </p:nvPicPr>
        <p:blipFill>
          <a:blip r:embed="rId2">
            <a:lum bright="70000" contrast="-70000"/>
          </a:blip>
          <a:stretch>
            <a:fillRect/>
          </a:stretch>
        </p:blipFill>
        <p:spPr>
          <a:xfrm>
            <a:off x="11822241" y="4569250"/>
            <a:ext cx="1430383" cy="1453330"/>
          </a:xfrm>
          <a:prstGeom prst="rect">
            <a:avLst/>
          </a:prstGeom>
        </p:spPr>
      </p:pic>
      <p:pic>
        <p:nvPicPr>
          <p:cNvPr id="36" name="Picture 35"/>
          <p:cNvPicPr>
            <a:picLocks noChangeAspect="1"/>
          </p:cNvPicPr>
          <p:nvPr userDrawn="1"/>
        </p:nvPicPr>
        <p:blipFill>
          <a:blip r:embed="rId3">
            <a:lum bright="70000" contrast="-70000"/>
          </a:blip>
          <a:stretch>
            <a:fillRect/>
          </a:stretch>
        </p:blipFill>
        <p:spPr>
          <a:xfrm>
            <a:off x="4668925" y="5053262"/>
            <a:ext cx="1430383" cy="484013"/>
          </a:xfrm>
          <a:prstGeom prst="rect">
            <a:avLst/>
          </a:prstGeom>
        </p:spPr>
      </p:pic>
      <p:pic>
        <p:nvPicPr>
          <p:cNvPr id="37" name="Picture 36"/>
          <p:cNvPicPr>
            <a:picLocks noChangeAspect="1"/>
          </p:cNvPicPr>
          <p:nvPr userDrawn="1"/>
        </p:nvPicPr>
        <p:blipFill>
          <a:blip r:embed="rId3">
            <a:lum bright="70000" contrast="-70000"/>
          </a:blip>
          <a:stretch>
            <a:fillRect/>
          </a:stretch>
        </p:blipFill>
        <p:spPr>
          <a:xfrm>
            <a:off x="4670325" y="5538566"/>
            <a:ext cx="1430383" cy="484013"/>
          </a:xfrm>
          <a:prstGeom prst="rect">
            <a:avLst/>
          </a:prstGeom>
        </p:spPr>
      </p:pic>
      <p:pic>
        <p:nvPicPr>
          <p:cNvPr id="38" name="Picture 37"/>
          <p:cNvPicPr>
            <a:picLocks noChangeAspect="1"/>
          </p:cNvPicPr>
          <p:nvPr userDrawn="1"/>
        </p:nvPicPr>
        <p:blipFill>
          <a:blip r:embed="rId3">
            <a:lum bright="70000" contrast="-70000"/>
          </a:blip>
          <a:stretch>
            <a:fillRect/>
          </a:stretch>
        </p:blipFill>
        <p:spPr>
          <a:xfrm>
            <a:off x="6102108" y="5053908"/>
            <a:ext cx="1430383" cy="484013"/>
          </a:xfrm>
          <a:prstGeom prst="rect">
            <a:avLst/>
          </a:prstGeom>
        </p:spPr>
      </p:pic>
      <p:pic>
        <p:nvPicPr>
          <p:cNvPr id="39" name="Picture 38"/>
          <p:cNvPicPr>
            <a:picLocks noChangeAspect="1"/>
          </p:cNvPicPr>
          <p:nvPr userDrawn="1"/>
        </p:nvPicPr>
        <p:blipFill>
          <a:blip r:embed="rId3">
            <a:lum bright="70000" contrast="-70000"/>
          </a:blip>
          <a:stretch>
            <a:fillRect/>
          </a:stretch>
        </p:blipFill>
        <p:spPr>
          <a:xfrm>
            <a:off x="6100709" y="5538567"/>
            <a:ext cx="1430383" cy="484013"/>
          </a:xfrm>
          <a:prstGeom prst="rect">
            <a:avLst/>
          </a:prstGeom>
        </p:spPr>
      </p:pic>
      <p:pic>
        <p:nvPicPr>
          <p:cNvPr id="40" name="Picture 39"/>
          <p:cNvPicPr>
            <a:picLocks noChangeAspect="1"/>
          </p:cNvPicPr>
          <p:nvPr userDrawn="1"/>
        </p:nvPicPr>
        <p:blipFill>
          <a:blip r:embed="rId3">
            <a:lum bright="70000" contrast="-70000"/>
          </a:blip>
          <a:stretch>
            <a:fillRect/>
          </a:stretch>
        </p:blipFill>
        <p:spPr>
          <a:xfrm>
            <a:off x="4673124" y="4568603"/>
            <a:ext cx="1430383" cy="484013"/>
          </a:xfrm>
          <a:prstGeom prst="rect">
            <a:avLst/>
          </a:prstGeom>
        </p:spPr>
      </p:pic>
      <p:pic>
        <p:nvPicPr>
          <p:cNvPr id="41" name="Picture 40"/>
          <p:cNvPicPr>
            <a:picLocks noChangeAspect="1"/>
          </p:cNvPicPr>
          <p:nvPr userDrawn="1"/>
        </p:nvPicPr>
        <p:blipFill>
          <a:blip r:embed="rId3">
            <a:lum bright="70000" contrast="-70000"/>
          </a:blip>
          <a:stretch>
            <a:fillRect/>
          </a:stretch>
        </p:blipFill>
        <p:spPr>
          <a:xfrm>
            <a:off x="6097911" y="4567311"/>
            <a:ext cx="1430383" cy="484013"/>
          </a:xfrm>
          <a:prstGeom prst="rect">
            <a:avLst/>
          </a:prstGeom>
        </p:spPr>
      </p:pic>
    </p:spTree>
    <p:extLst>
      <p:ext uri="{BB962C8B-B14F-4D97-AF65-F5344CB8AC3E}">
        <p14:creationId xmlns:p14="http://schemas.microsoft.com/office/powerpoint/2010/main" val="297775935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929853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lvl1pPr>
          </a:lstStyle>
          <a:p>
            <a:pPr algn="ctr"/>
            <a:r>
              <a:rPr lang="en-US" sz="7998" dirty="0" smtClean="0"/>
              <a:t>Statement</a:t>
            </a:r>
            <a:endParaRPr lang="en-US" sz="7998" dirty="0"/>
          </a:p>
        </p:txBody>
      </p:sp>
      <p:pic>
        <p:nvPicPr>
          <p:cNvPr id="4" name="Azure Light" descr="MS-Azure_rgb_Wh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Tree>
    <p:extLst>
      <p:ext uri="{BB962C8B-B14F-4D97-AF65-F5344CB8AC3E}">
        <p14:creationId xmlns:p14="http://schemas.microsoft.com/office/powerpoint/2010/main" val="1531220152"/>
      </p:ext>
    </p:extLst>
  </p:cSld>
  <p:clrMapOvr>
    <a:masterClrMapping/>
  </p:clrMapOvr>
  <p:transition>
    <p:fade/>
  </p:transition>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ured Blank Al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Tree>
    <p:extLst>
      <p:ext uri="{BB962C8B-B14F-4D97-AF65-F5344CB8AC3E}">
        <p14:creationId xmlns:p14="http://schemas.microsoft.com/office/powerpoint/2010/main" val="188336148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Green Blank">
    <p:bg>
      <p:bgPr>
        <a:solidFill>
          <a:srgbClr val="003630"/>
        </a:solidFill>
        <a:effectLst/>
      </p:bgPr>
    </p:bg>
    <p:spTree>
      <p:nvGrpSpPr>
        <p:cNvPr id="1" name=""/>
        <p:cNvGrpSpPr/>
        <p:nvPr/>
      </p:nvGrpSpPr>
      <p:grpSpPr>
        <a:xfrm>
          <a:off x="0" y="0"/>
          <a:ext cx="0" cy="0"/>
          <a:chOff x="0" y="0"/>
          <a:chExt cx="0" cy="0"/>
        </a:xfrm>
      </p:grpSpPr>
      <p:pic>
        <p:nvPicPr>
          <p:cNvPr id="5" name="Azure Light" descr="MS-Azure_rgb_Wh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pic>
        <p:nvPicPr>
          <p:cNvPr id="6" name="Logo" descr="MS Logo 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2091915793"/>
      </p:ext>
    </p:extLst>
  </p:cSld>
  <p:clrMapOvr>
    <a:masterClrMapping/>
  </p:clrMapOvr>
  <p:transition>
    <p:fade/>
  </p:transition>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ured 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5" name="Rectangle 4"/>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41548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Left Headline and Content">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smtClean="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
        <p:nvSpPr>
          <p:cNvPr id="6" name="Body"/>
          <p:cNvSpPr>
            <a:spLocks noGrp="1"/>
          </p:cNvSpPr>
          <p:nvPr>
            <p:ph sz="quarter" idx="10"/>
          </p:nvPr>
        </p:nvSpPr>
        <p:spPr>
          <a:xfrm>
            <a:off x="3398139" y="684717"/>
            <a:ext cx="8625516" cy="4420683"/>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Logo" descr="MS Logo 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66476729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Gray Blank">
    <p:bg>
      <p:bgPr>
        <a:solidFill>
          <a:schemeClr val="bg2">
            <a:lumMod val="25000"/>
          </a:schemeClr>
        </a:solidFill>
        <a:effectLst/>
      </p:bgPr>
    </p:bg>
    <p:spTree>
      <p:nvGrpSpPr>
        <p:cNvPr id="1" name=""/>
        <p:cNvGrpSpPr/>
        <p:nvPr/>
      </p:nvGrpSpPr>
      <p:grpSpPr>
        <a:xfrm>
          <a:off x="0" y="0"/>
          <a:ext cx="0" cy="0"/>
          <a:chOff x="0" y="0"/>
          <a:chExt cx="0" cy="0"/>
        </a:xfrm>
      </p:grpSpPr>
      <p:pic>
        <p:nvPicPr>
          <p:cNvPr id="5" name="Azure Light" descr="MS-Azure_rgb_Wh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pic>
        <p:nvPicPr>
          <p:cNvPr id="7" name="Logo" descr="MS Logo 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2317390483"/>
      </p:ext>
    </p:extLst>
  </p:cSld>
  <p:clrMapOvr>
    <a:masterClrMapping/>
  </p:clrMapOvr>
  <p:transition>
    <p:fade/>
  </p:transition>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Headline and Content Alt">
    <p:bg>
      <p:bgRef idx="1001">
        <a:schemeClr val="bg1"/>
      </p:bgRef>
    </p:bg>
    <p:spTree>
      <p:nvGrpSpPr>
        <p:cNvPr id="1" name=""/>
        <p:cNvGrpSpPr/>
        <p:nvPr/>
      </p:nvGrpSpPr>
      <p:grpSpPr>
        <a:xfrm>
          <a:off x="0" y="0"/>
          <a:ext cx="0" cy="0"/>
          <a:chOff x="0" y="0"/>
          <a:chExt cx="0" cy="0"/>
        </a:xfrm>
      </p:grpSpPr>
      <p:sp>
        <p:nvSpPr>
          <p:cNvPr id="13"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smtClean="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
        <p:nvSpPr>
          <p:cNvPr id="6" name="Body"/>
          <p:cNvSpPr>
            <a:spLocks noGrp="1"/>
          </p:cNvSpPr>
          <p:nvPr>
            <p:ph sz="quarter" idx="10"/>
          </p:nvPr>
        </p:nvSpPr>
        <p:spPr>
          <a:xfrm>
            <a:off x="274712" y="2193928"/>
            <a:ext cx="9976860" cy="2719388"/>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5" name="Logo" descr="MS Logo 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6241187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Headline Bottom Only">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518612" y="5576547"/>
            <a:ext cx="8069064" cy="917575"/>
          </a:xfrm>
          <a:prstGeom prst="rect">
            <a:avLst/>
          </a:prstGeom>
        </p:spPr>
        <p:txBody>
          <a:bodyPr/>
          <a:lstStyle>
            <a:lvl1pPr>
              <a:defRPr>
                <a:solidFill>
                  <a:schemeClr val="bg1"/>
                </a:solidFill>
              </a:defRPr>
            </a:lvl1pPr>
          </a:lstStyle>
          <a:p>
            <a:r>
              <a:rPr lang="en-US" sz="4800" smtClean="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pic>
        <p:nvPicPr>
          <p:cNvPr id="8" name="Logo" descr="MS Logo 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56848683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3" name="Headline"/>
          <p:cNvSpPr>
            <a:spLocks noGrp="1"/>
          </p:cNvSpPr>
          <p:nvPr>
            <p:ph type="title" hasCustomPrompt="1"/>
          </p:nvPr>
        </p:nvSpPr>
        <p:spPr>
          <a:xfrm>
            <a:off x="1052741" y="2970214"/>
            <a:ext cx="10086517" cy="917575"/>
          </a:xfrm>
          <a:prstGeom prst="rect">
            <a:avLst/>
          </a:prstGeom>
        </p:spPr>
        <p:txBody>
          <a:bodyPr/>
          <a:lstStyle>
            <a:lvl1pPr algn="ctr">
              <a:defRPr sz="6000">
                <a:solidFill>
                  <a:srgbClr val="92D050"/>
                </a:solidFill>
              </a:defRPr>
            </a:lvl1pPr>
          </a:lstStyle>
          <a:p>
            <a:r>
              <a:rPr lang="en-US" sz="5400" dirty="0" smtClean="0">
                <a:solidFill>
                  <a:srgbClr val="92D050"/>
                </a:solidFill>
              </a:rPr>
              <a:t>Demo</a:t>
            </a:r>
            <a:endParaRPr lang="en-US" dirty="0">
              <a:solidFill>
                <a:schemeClr val="bg2"/>
              </a:solidFill>
            </a:endParaRPr>
          </a:p>
        </p:txBody>
      </p:sp>
      <p:pic>
        <p:nvPicPr>
          <p:cNvPr id="4" name="Picture 3"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2971212554"/>
      </p:ext>
    </p:extLst>
  </p:cSld>
  <p:clrMapOvr>
    <a:masterClrMapping/>
  </p:clrMapOvr>
  <p:transition>
    <p:fade/>
  </p:transition>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9235118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Purple Blank">
    <p:bg>
      <p:bgPr>
        <a:solidFill>
          <a:schemeClr val="accent2">
            <a:lumMod val="50000"/>
          </a:schemeClr>
        </a:solidFill>
        <a:effectLst/>
      </p:bgPr>
    </p:bg>
    <p:spTree>
      <p:nvGrpSpPr>
        <p:cNvPr id="1" name=""/>
        <p:cNvGrpSpPr/>
        <p:nvPr/>
      </p:nvGrpSpPr>
      <p:grpSpPr>
        <a:xfrm>
          <a:off x="0" y="0"/>
          <a:ext cx="0" cy="0"/>
          <a:chOff x="0" y="0"/>
          <a:chExt cx="0" cy="0"/>
        </a:xfrm>
      </p:grpSpPr>
      <p:pic>
        <p:nvPicPr>
          <p:cNvPr id="5" name="Azure Light" descr="MS-Azure_rgb_Wh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pic>
        <p:nvPicPr>
          <p:cNvPr id="6" name="Logo" descr="MS Logo 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2684433660"/>
      </p:ext>
    </p:extLst>
  </p:cSld>
  <p:clrMapOvr>
    <a:masterClrMapping/>
  </p:clrMapOvr>
  <p:transition>
    <p:fade/>
  </p:transition>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ark Blue Blank">
    <p:bg>
      <p:bgPr>
        <a:solidFill>
          <a:srgbClr val="004086"/>
        </a:solidFill>
        <a:effectLst/>
      </p:bgPr>
    </p:bg>
    <p:spTree>
      <p:nvGrpSpPr>
        <p:cNvPr id="1" name=""/>
        <p:cNvGrpSpPr/>
        <p:nvPr/>
      </p:nvGrpSpPr>
      <p:grpSpPr>
        <a:xfrm>
          <a:off x="0" y="0"/>
          <a:ext cx="0" cy="0"/>
          <a:chOff x="0" y="0"/>
          <a:chExt cx="0" cy="0"/>
        </a:xfrm>
      </p:grpSpPr>
      <p:pic>
        <p:nvPicPr>
          <p:cNvPr id="4" name="Azure Light" descr="MS-Azure_rgb_Wh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Tree>
    <p:extLst>
      <p:ext uri="{BB962C8B-B14F-4D97-AF65-F5344CB8AC3E}">
        <p14:creationId xmlns:p14="http://schemas.microsoft.com/office/powerpoint/2010/main" val="3574033300"/>
      </p:ext>
    </p:extLst>
  </p:cSld>
  <p:clrMapOvr>
    <a:masterClrMapping/>
  </p:clrMapOvr>
  <p:transition>
    <p:fade/>
  </p:transition>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lue Blank">
    <p:spTree>
      <p:nvGrpSpPr>
        <p:cNvPr id="1" name=""/>
        <p:cNvGrpSpPr/>
        <p:nvPr/>
      </p:nvGrpSpPr>
      <p:grpSpPr>
        <a:xfrm>
          <a:off x="0" y="0"/>
          <a:ext cx="0" cy="0"/>
          <a:chOff x="0" y="0"/>
          <a:chExt cx="0" cy="0"/>
        </a:xfrm>
      </p:grpSpPr>
      <p:pic>
        <p:nvPicPr>
          <p:cNvPr id="4" name="Azure Light" descr="MS-Azure_rgb_Wh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Tree>
    <p:extLst>
      <p:ext uri="{BB962C8B-B14F-4D97-AF65-F5344CB8AC3E}">
        <p14:creationId xmlns:p14="http://schemas.microsoft.com/office/powerpoint/2010/main" val="2135922663"/>
      </p:ext>
    </p:extLst>
  </p:cSld>
  <p:clrMapOvr>
    <a:masterClrMapping/>
  </p:clrMapOvr>
  <p:transition>
    <p:fade/>
  </p:transition>
  <p:timing>
    <p:tnLst>
      <p:par>
        <p:cTn id="1" dur="indefinite" restart="never" nodeType="tmRoot"/>
      </p:par>
    </p:tnLst>
  </p:timing>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Headline Only and Custom Content">
    <p:spTree>
      <p:nvGrpSpPr>
        <p:cNvPr id="1" name=""/>
        <p:cNvGrpSpPr/>
        <p:nvPr/>
      </p:nvGrpSpPr>
      <p:grpSpPr>
        <a:xfrm>
          <a:off x="0" y="0"/>
          <a:ext cx="0" cy="0"/>
          <a:chOff x="0" y="0"/>
          <a:chExt cx="0" cy="0"/>
        </a:xfrm>
      </p:grpSpPr>
      <p:grpSp>
        <p:nvGrpSpPr>
          <p:cNvPr id="2" name="Group 1"/>
          <p:cNvGrpSpPr/>
          <p:nvPr/>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smtClean="0"/>
              <a:t>Headline</a:t>
            </a:r>
            <a:endParaRPr lang="en-US" dirty="0"/>
          </a:p>
        </p:txBody>
      </p:sp>
    </p:spTree>
    <p:extLst>
      <p:ext uri="{BB962C8B-B14F-4D97-AF65-F5344CB8AC3E}">
        <p14:creationId xmlns:p14="http://schemas.microsoft.com/office/powerpoint/2010/main" val="2538779492"/>
      </p:ext>
    </p:extLst>
  </p:cSld>
  <p:clrMapOvr>
    <a:masterClrMapping/>
  </p:clrMapOvr>
  <p:transition>
    <p:fade/>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0"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69"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image" Target="../media/image26.png"/><Relationship Id="rId4" Type="http://schemas.openxmlformats.org/officeDocument/2006/relationships/image" Target="../media/image25.emf"/></Relationships>
</file>

<file path=ppt/slides/_rels/slide12.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7.emf"/><Relationship Id="rId7"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9.emf"/><Relationship Id="rId5" Type="http://schemas.openxmlformats.org/officeDocument/2006/relationships/image" Target="../media/image25.emf"/><Relationship Id="rId4" Type="http://schemas.openxmlformats.org/officeDocument/2006/relationships/image" Target="../media/image28.emf"/><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image" Target="../media/image45.png"/><Relationship Id="rId3" Type="http://schemas.openxmlformats.org/officeDocument/2006/relationships/image" Target="../media/image35.emf"/><Relationship Id="rId7" Type="http://schemas.openxmlformats.org/officeDocument/2006/relationships/image" Target="../media/image39.emf"/><Relationship Id="rId12" Type="http://schemas.openxmlformats.org/officeDocument/2006/relationships/image" Target="../media/image44.emf"/><Relationship Id="rId2" Type="http://schemas.openxmlformats.org/officeDocument/2006/relationships/image" Target="../media/image34.emf"/><Relationship Id="rId16" Type="http://schemas.openxmlformats.org/officeDocument/2006/relationships/image" Target="../media/image48.emf"/><Relationship Id="rId1" Type="http://schemas.openxmlformats.org/officeDocument/2006/relationships/slideLayout" Target="../slideLayouts/slideLayout27.xml"/><Relationship Id="rId6" Type="http://schemas.openxmlformats.org/officeDocument/2006/relationships/image" Target="../media/image38.emf"/><Relationship Id="rId11" Type="http://schemas.openxmlformats.org/officeDocument/2006/relationships/image" Target="../media/image43.emf"/><Relationship Id="rId5" Type="http://schemas.openxmlformats.org/officeDocument/2006/relationships/image" Target="../media/image37.emf"/><Relationship Id="rId15" Type="http://schemas.openxmlformats.org/officeDocument/2006/relationships/image" Target="../media/image47.emf"/><Relationship Id="rId10" Type="http://schemas.openxmlformats.org/officeDocument/2006/relationships/image" Target="../media/image42.emf"/><Relationship Id="rId4" Type="http://schemas.openxmlformats.org/officeDocument/2006/relationships/image" Target="../media/image36.emf"/><Relationship Id="rId9" Type="http://schemas.openxmlformats.org/officeDocument/2006/relationships/image" Target="../media/image41.emf"/><Relationship Id="rId14" Type="http://schemas.openxmlformats.org/officeDocument/2006/relationships/image" Target="../media/image46.emf"/></Relationships>
</file>

<file path=ppt/slides/_rels/slide18.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image" Target="../media/image47.emf"/><Relationship Id="rId3" Type="http://schemas.openxmlformats.org/officeDocument/2006/relationships/image" Target="../media/image35.emf"/><Relationship Id="rId7" Type="http://schemas.openxmlformats.org/officeDocument/2006/relationships/image" Target="../media/image41.emf"/><Relationship Id="rId12" Type="http://schemas.openxmlformats.org/officeDocument/2006/relationships/image" Target="../media/image46.emf"/><Relationship Id="rId2" Type="http://schemas.openxmlformats.org/officeDocument/2006/relationships/image" Target="../media/image34.emf"/><Relationship Id="rId16" Type="http://schemas.openxmlformats.org/officeDocument/2006/relationships/image" Target="../media/image48.emf"/><Relationship Id="rId1" Type="http://schemas.openxmlformats.org/officeDocument/2006/relationships/slideLayout" Target="../slideLayouts/slideLayout27.xml"/><Relationship Id="rId6" Type="http://schemas.openxmlformats.org/officeDocument/2006/relationships/image" Target="../media/image38.emf"/><Relationship Id="rId11" Type="http://schemas.openxmlformats.org/officeDocument/2006/relationships/image" Target="../media/image45.png"/><Relationship Id="rId5" Type="http://schemas.openxmlformats.org/officeDocument/2006/relationships/image" Target="../media/image37.emf"/><Relationship Id="rId15" Type="http://schemas.openxmlformats.org/officeDocument/2006/relationships/image" Target="../media/image40.emf"/><Relationship Id="rId10" Type="http://schemas.openxmlformats.org/officeDocument/2006/relationships/image" Target="../media/image44.emf"/><Relationship Id="rId4" Type="http://schemas.openxmlformats.org/officeDocument/2006/relationships/image" Target="../media/image36.emf"/><Relationship Id="rId9" Type="http://schemas.openxmlformats.org/officeDocument/2006/relationships/image" Target="../media/image43.emf"/><Relationship Id="rId14" Type="http://schemas.openxmlformats.org/officeDocument/2006/relationships/image" Target="../media/image39.emf"/></Relationships>
</file>

<file path=ppt/slides/_rels/slide19.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image" Target="../media/image43.emf"/><Relationship Id="rId3" Type="http://schemas.openxmlformats.org/officeDocument/2006/relationships/image" Target="../media/image39.emf"/><Relationship Id="rId7" Type="http://schemas.openxmlformats.org/officeDocument/2006/relationships/image" Target="../media/image36.emf"/><Relationship Id="rId12" Type="http://schemas.openxmlformats.org/officeDocument/2006/relationships/image" Target="../media/image42.emf"/><Relationship Id="rId2" Type="http://schemas.openxmlformats.org/officeDocument/2006/relationships/image" Target="../media/image38.emf"/><Relationship Id="rId16" Type="http://schemas.openxmlformats.org/officeDocument/2006/relationships/image" Target="../media/image48.emf"/><Relationship Id="rId1" Type="http://schemas.openxmlformats.org/officeDocument/2006/relationships/slideLayout" Target="../slideLayouts/slideLayout27.xml"/><Relationship Id="rId6" Type="http://schemas.openxmlformats.org/officeDocument/2006/relationships/image" Target="../media/image35.emf"/><Relationship Id="rId11" Type="http://schemas.openxmlformats.org/officeDocument/2006/relationships/image" Target="../media/image45.png"/><Relationship Id="rId5" Type="http://schemas.openxmlformats.org/officeDocument/2006/relationships/image" Target="../media/image34.emf"/><Relationship Id="rId15" Type="http://schemas.openxmlformats.org/officeDocument/2006/relationships/image" Target="../media/image47.emf"/><Relationship Id="rId10" Type="http://schemas.openxmlformats.org/officeDocument/2006/relationships/image" Target="../media/image44.emf"/><Relationship Id="rId4" Type="http://schemas.openxmlformats.org/officeDocument/2006/relationships/image" Target="../media/image40.emf"/><Relationship Id="rId9" Type="http://schemas.openxmlformats.org/officeDocument/2006/relationships/image" Target="../media/image41.emf"/><Relationship Id="rId14" Type="http://schemas.openxmlformats.org/officeDocument/2006/relationships/image" Target="../media/image4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image" Target="../media/image46.emf"/><Relationship Id="rId3" Type="http://schemas.openxmlformats.org/officeDocument/2006/relationships/image" Target="../media/image35.emf"/><Relationship Id="rId7" Type="http://schemas.openxmlformats.org/officeDocument/2006/relationships/image" Target="../media/image41.emf"/><Relationship Id="rId12" Type="http://schemas.openxmlformats.org/officeDocument/2006/relationships/image" Target="../media/image49.emf"/><Relationship Id="rId17" Type="http://schemas.openxmlformats.org/officeDocument/2006/relationships/image" Target="../media/image48.emf"/><Relationship Id="rId2" Type="http://schemas.openxmlformats.org/officeDocument/2006/relationships/image" Target="../media/image34.emf"/><Relationship Id="rId16" Type="http://schemas.openxmlformats.org/officeDocument/2006/relationships/image" Target="../media/image40.emf"/><Relationship Id="rId1" Type="http://schemas.openxmlformats.org/officeDocument/2006/relationships/slideLayout" Target="../slideLayouts/slideLayout11.xml"/><Relationship Id="rId6" Type="http://schemas.openxmlformats.org/officeDocument/2006/relationships/image" Target="../media/image38.emf"/><Relationship Id="rId11" Type="http://schemas.openxmlformats.org/officeDocument/2006/relationships/image" Target="../media/image45.png"/><Relationship Id="rId5" Type="http://schemas.openxmlformats.org/officeDocument/2006/relationships/image" Target="../media/image37.emf"/><Relationship Id="rId15" Type="http://schemas.openxmlformats.org/officeDocument/2006/relationships/image" Target="../media/image39.emf"/><Relationship Id="rId10" Type="http://schemas.openxmlformats.org/officeDocument/2006/relationships/image" Target="../media/image44.emf"/><Relationship Id="rId4" Type="http://schemas.openxmlformats.org/officeDocument/2006/relationships/image" Target="../media/image36.emf"/><Relationship Id="rId9" Type="http://schemas.openxmlformats.org/officeDocument/2006/relationships/image" Target="../media/image43.emf"/><Relationship Id="rId14" Type="http://schemas.openxmlformats.org/officeDocument/2006/relationships/image" Target="../media/image47.emf"/></Relationships>
</file>

<file path=ppt/slides/_rels/slide24.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4.emf"/><Relationship Id="rId18" Type="http://schemas.openxmlformats.org/officeDocument/2006/relationships/image" Target="../media/image51.emf"/><Relationship Id="rId3" Type="http://schemas.openxmlformats.org/officeDocument/2006/relationships/image" Target="../media/image37.emf"/><Relationship Id="rId7" Type="http://schemas.openxmlformats.org/officeDocument/2006/relationships/image" Target="../media/image34.emf"/><Relationship Id="rId12" Type="http://schemas.openxmlformats.org/officeDocument/2006/relationships/image" Target="../media/image43.emf"/><Relationship Id="rId17" Type="http://schemas.openxmlformats.org/officeDocument/2006/relationships/image" Target="../media/image47.emf"/><Relationship Id="rId2" Type="http://schemas.openxmlformats.org/officeDocument/2006/relationships/image" Target="../media/image50.emf"/><Relationship Id="rId16" Type="http://schemas.openxmlformats.org/officeDocument/2006/relationships/image" Target="../media/image46.emf"/><Relationship Id="rId20" Type="http://schemas.openxmlformats.org/officeDocument/2006/relationships/image" Target="../media/image48.emf"/><Relationship Id="rId1" Type="http://schemas.openxmlformats.org/officeDocument/2006/relationships/slideLayout" Target="../slideLayouts/slideLayout11.xml"/><Relationship Id="rId6" Type="http://schemas.openxmlformats.org/officeDocument/2006/relationships/image" Target="../media/image40.emf"/><Relationship Id="rId11" Type="http://schemas.openxmlformats.org/officeDocument/2006/relationships/image" Target="../media/image42.emf"/><Relationship Id="rId5" Type="http://schemas.openxmlformats.org/officeDocument/2006/relationships/image" Target="../media/image39.emf"/><Relationship Id="rId15" Type="http://schemas.openxmlformats.org/officeDocument/2006/relationships/image" Target="../media/image49.emf"/><Relationship Id="rId10" Type="http://schemas.openxmlformats.org/officeDocument/2006/relationships/image" Target="../media/image41.emf"/><Relationship Id="rId19" Type="http://schemas.openxmlformats.org/officeDocument/2006/relationships/image" Target="../media/image52.emf"/><Relationship Id="rId4" Type="http://schemas.openxmlformats.org/officeDocument/2006/relationships/image" Target="../media/image38.emf"/><Relationship Id="rId9" Type="http://schemas.openxmlformats.org/officeDocument/2006/relationships/image" Target="../media/image36.emf"/><Relationship Id="rId14" Type="http://schemas.openxmlformats.org/officeDocument/2006/relationships/image" Target="../media/image45.png"/></Relationships>
</file>

<file path=ppt/slides/_rels/slide25.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image" Target="../media/image43.emf"/><Relationship Id="rId18" Type="http://schemas.openxmlformats.org/officeDocument/2006/relationships/image" Target="../media/image55.emf"/><Relationship Id="rId3" Type="http://schemas.openxmlformats.org/officeDocument/2006/relationships/image" Target="../media/image39.emf"/><Relationship Id="rId21" Type="http://schemas.openxmlformats.org/officeDocument/2006/relationships/image" Target="../media/image52.emf"/><Relationship Id="rId7" Type="http://schemas.openxmlformats.org/officeDocument/2006/relationships/image" Target="../media/image53.emf"/><Relationship Id="rId12" Type="http://schemas.openxmlformats.org/officeDocument/2006/relationships/image" Target="../media/image42.emf"/><Relationship Id="rId17" Type="http://schemas.openxmlformats.org/officeDocument/2006/relationships/image" Target="../media/image47.emf"/><Relationship Id="rId2" Type="http://schemas.openxmlformats.org/officeDocument/2006/relationships/image" Target="../media/image50.emf"/><Relationship Id="rId16" Type="http://schemas.openxmlformats.org/officeDocument/2006/relationships/image" Target="../media/image46.emf"/><Relationship Id="rId20" Type="http://schemas.openxmlformats.org/officeDocument/2006/relationships/image" Target="../media/image51.emf"/><Relationship Id="rId1" Type="http://schemas.openxmlformats.org/officeDocument/2006/relationships/slideLayout" Target="../slideLayouts/slideLayout11.xml"/><Relationship Id="rId6" Type="http://schemas.openxmlformats.org/officeDocument/2006/relationships/image" Target="../media/image38.emf"/><Relationship Id="rId11" Type="http://schemas.openxmlformats.org/officeDocument/2006/relationships/image" Target="../media/image41.emf"/><Relationship Id="rId5" Type="http://schemas.openxmlformats.org/officeDocument/2006/relationships/image" Target="../media/image35.emf"/><Relationship Id="rId15" Type="http://schemas.openxmlformats.org/officeDocument/2006/relationships/image" Target="../media/image45.png"/><Relationship Id="rId10" Type="http://schemas.openxmlformats.org/officeDocument/2006/relationships/image" Target="../media/image34.emf"/><Relationship Id="rId19" Type="http://schemas.openxmlformats.org/officeDocument/2006/relationships/image" Target="../media/image56.emf"/><Relationship Id="rId4" Type="http://schemas.openxmlformats.org/officeDocument/2006/relationships/image" Target="../media/image40.emf"/><Relationship Id="rId9" Type="http://schemas.openxmlformats.org/officeDocument/2006/relationships/image" Target="../media/image54.emf"/><Relationship Id="rId14" Type="http://schemas.openxmlformats.org/officeDocument/2006/relationships/image" Target="../media/image44.emf"/><Relationship Id="rId22" Type="http://schemas.openxmlformats.org/officeDocument/2006/relationships/image" Target="../media/image48.emf"/></Relationships>
</file>

<file path=ppt/slides/_rels/slide26.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image" Target="../media/image43.emf"/><Relationship Id="rId18" Type="http://schemas.openxmlformats.org/officeDocument/2006/relationships/image" Target="../media/image55.emf"/><Relationship Id="rId3" Type="http://schemas.openxmlformats.org/officeDocument/2006/relationships/image" Target="../media/image35.emf"/><Relationship Id="rId21" Type="http://schemas.openxmlformats.org/officeDocument/2006/relationships/image" Target="../media/image48.emf"/><Relationship Id="rId7" Type="http://schemas.openxmlformats.org/officeDocument/2006/relationships/image" Target="../media/image54.emf"/><Relationship Id="rId12" Type="http://schemas.openxmlformats.org/officeDocument/2006/relationships/image" Target="../media/image42.emf"/><Relationship Id="rId17" Type="http://schemas.openxmlformats.org/officeDocument/2006/relationships/image" Target="../media/image47.emf"/><Relationship Id="rId2" Type="http://schemas.openxmlformats.org/officeDocument/2006/relationships/notesSlide" Target="../notesSlides/notesSlide9.xml"/><Relationship Id="rId16" Type="http://schemas.openxmlformats.org/officeDocument/2006/relationships/image" Target="../media/image46.emf"/><Relationship Id="rId20" Type="http://schemas.openxmlformats.org/officeDocument/2006/relationships/image" Target="../media/image51.emf"/><Relationship Id="rId1" Type="http://schemas.openxmlformats.org/officeDocument/2006/relationships/slideLayout" Target="../slideLayouts/slideLayout11.xml"/><Relationship Id="rId6" Type="http://schemas.openxmlformats.org/officeDocument/2006/relationships/image" Target="../media/image53.emf"/><Relationship Id="rId11" Type="http://schemas.openxmlformats.org/officeDocument/2006/relationships/image" Target="../media/image41.emf"/><Relationship Id="rId5" Type="http://schemas.openxmlformats.org/officeDocument/2006/relationships/image" Target="../media/image38.emf"/><Relationship Id="rId15" Type="http://schemas.openxmlformats.org/officeDocument/2006/relationships/image" Target="../media/image45.png"/><Relationship Id="rId10" Type="http://schemas.openxmlformats.org/officeDocument/2006/relationships/image" Target="../media/image34.emf"/><Relationship Id="rId19" Type="http://schemas.openxmlformats.org/officeDocument/2006/relationships/image" Target="../media/image56.emf"/><Relationship Id="rId4" Type="http://schemas.openxmlformats.org/officeDocument/2006/relationships/image" Target="../media/image50.emf"/><Relationship Id="rId9" Type="http://schemas.openxmlformats.org/officeDocument/2006/relationships/image" Target="../media/image39.emf"/><Relationship Id="rId14" Type="http://schemas.openxmlformats.org/officeDocument/2006/relationships/image" Target="../media/image4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image" Target="../media/image49.emf"/><Relationship Id="rId18" Type="http://schemas.openxmlformats.org/officeDocument/2006/relationships/image" Target="../media/image60.emf"/><Relationship Id="rId3" Type="http://schemas.openxmlformats.org/officeDocument/2006/relationships/image" Target="../media/image34.emf"/><Relationship Id="rId21" Type="http://schemas.openxmlformats.org/officeDocument/2006/relationships/image" Target="../media/image61.emf"/><Relationship Id="rId7" Type="http://schemas.openxmlformats.org/officeDocument/2006/relationships/image" Target="../media/image38.emf"/><Relationship Id="rId12" Type="http://schemas.openxmlformats.org/officeDocument/2006/relationships/image" Target="../media/image45.png"/><Relationship Id="rId17" Type="http://schemas.openxmlformats.org/officeDocument/2006/relationships/image" Target="../media/image59.emf"/><Relationship Id="rId2" Type="http://schemas.openxmlformats.org/officeDocument/2006/relationships/image" Target="../media/image57.emf"/><Relationship Id="rId16" Type="http://schemas.openxmlformats.org/officeDocument/2006/relationships/image" Target="../media/image58.emf"/><Relationship Id="rId20" Type="http://schemas.openxmlformats.org/officeDocument/2006/relationships/image" Target="../media/image40.emf"/><Relationship Id="rId1" Type="http://schemas.openxmlformats.org/officeDocument/2006/relationships/slideLayout" Target="../slideLayouts/slideLayout11.xml"/><Relationship Id="rId6" Type="http://schemas.openxmlformats.org/officeDocument/2006/relationships/image" Target="../media/image37.emf"/><Relationship Id="rId11" Type="http://schemas.openxmlformats.org/officeDocument/2006/relationships/image" Target="../media/image44.emf"/><Relationship Id="rId24" Type="http://schemas.openxmlformats.org/officeDocument/2006/relationships/image" Target="../media/image48.emf"/><Relationship Id="rId5" Type="http://schemas.openxmlformats.org/officeDocument/2006/relationships/image" Target="../media/image36.emf"/><Relationship Id="rId15" Type="http://schemas.openxmlformats.org/officeDocument/2006/relationships/image" Target="../media/image47.emf"/><Relationship Id="rId23" Type="http://schemas.openxmlformats.org/officeDocument/2006/relationships/image" Target="../media/image63.emf"/><Relationship Id="rId10" Type="http://schemas.openxmlformats.org/officeDocument/2006/relationships/image" Target="../media/image43.emf"/><Relationship Id="rId19" Type="http://schemas.openxmlformats.org/officeDocument/2006/relationships/image" Target="../media/image39.emf"/><Relationship Id="rId4" Type="http://schemas.openxmlformats.org/officeDocument/2006/relationships/image" Target="../media/image35.emf"/><Relationship Id="rId9" Type="http://schemas.openxmlformats.org/officeDocument/2006/relationships/image" Target="../media/image42.emf"/><Relationship Id="rId14" Type="http://schemas.openxmlformats.org/officeDocument/2006/relationships/image" Target="../media/image46.emf"/><Relationship Id="rId22" Type="http://schemas.openxmlformats.org/officeDocument/2006/relationships/image" Target="../media/image62.emf"/></Relationships>
</file>

<file path=ppt/slides/_rels/slide29.x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image" Target="../media/image44.emf"/><Relationship Id="rId18" Type="http://schemas.openxmlformats.org/officeDocument/2006/relationships/image" Target="../media/image39.emf"/><Relationship Id="rId26" Type="http://schemas.openxmlformats.org/officeDocument/2006/relationships/image" Target="../media/image68.emf"/><Relationship Id="rId3" Type="http://schemas.openxmlformats.org/officeDocument/2006/relationships/image" Target="../media/image64.emf"/><Relationship Id="rId21" Type="http://schemas.openxmlformats.org/officeDocument/2006/relationships/image" Target="../media/image61.emf"/><Relationship Id="rId7" Type="http://schemas.openxmlformats.org/officeDocument/2006/relationships/image" Target="../media/image38.emf"/><Relationship Id="rId12" Type="http://schemas.openxmlformats.org/officeDocument/2006/relationships/image" Target="../media/image43.emf"/><Relationship Id="rId17" Type="http://schemas.openxmlformats.org/officeDocument/2006/relationships/image" Target="../media/image59.emf"/><Relationship Id="rId25" Type="http://schemas.openxmlformats.org/officeDocument/2006/relationships/image" Target="../media/image67.emf"/><Relationship Id="rId2" Type="http://schemas.openxmlformats.org/officeDocument/2006/relationships/image" Target="../media/image34.emf"/><Relationship Id="rId16" Type="http://schemas.openxmlformats.org/officeDocument/2006/relationships/image" Target="../media/image47.emf"/><Relationship Id="rId20" Type="http://schemas.openxmlformats.org/officeDocument/2006/relationships/image" Target="../media/image65.emf"/><Relationship Id="rId1" Type="http://schemas.openxmlformats.org/officeDocument/2006/relationships/slideLayout" Target="../slideLayouts/slideLayout11.xml"/><Relationship Id="rId6" Type="http://schemas.openxmlformats.org/officeDocument/2006/relationships/image" Target="../media/image42.emf"/><Relationship Id="rId11" Type="http://schemas.openxmlformats.org/officeDocument/2006/relationships/image" Target="../media/image41.emf"/><Relationship Id="rId24" Type="http://schemas.openxmlformats.org/officeDocument/2006/relationships/image" Target="../media/image66.emf"/><Relationship Id="rId5" Type="http://schemas.openxmlformats.org/officeDocument/2006/relationships/image" Target="../media/image58.emf"/><Relationship Id="rId15" Type="http://schemas.openxmlformats.org/officeDocument/2006/relationships/image" Target="../media/image46.emf"/><Relationship Id="rId23" Type="http://schemas.openxmlformats.org/officeDocument/2006/relationships/image" Target="../media/image63.emf"/><Relationship Id="rId10" Type="http://schemas.openxmlformats.org/officeDocument/2006/relationships/image" Target="../media/image36.emf"/><Relationship Id="rId19" Type="http://schemas.openxmlformats.org/officeDocument/2006/relationships/image" Target="../media/image40.emf"/><Relationship Id="rId4" Type="http://schemas.openxmlformats.org/officeDocument/2006/relationships/image" Target="../media/image57.emf"/><Relationship Id="rId9" Type="http://schemas.openxmlformats.org/officeDocument/2006/relationships/image" Target="../media/image35.emf"/><Relationship Id="rId14" Type="http://schemas.openxmlformats.org/officeDocument/2006/relationships/image" Target="../media/image45.png"/><Relationship Id="rId22" Type="http://schemas.openxmlformats.org/officeDocument/2006/relationships/image" Target="../media/image62.emf"/><Relationship Id="rId27" Type="http://schemas.openxmlformats.org/officeDocument/2006/relationships/image" Target="../media/image4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emf"/><Relationship Id="rId7" Type="http://schemas.openxmlformats.org/officeDocument/2006/relationships/image" Target="../media/image75.png"/><Relationship Id="rId2" Type="http://schemas.openxmlformats.org/officeDocument/2006/relationships/image" Target="../media/image24.emf"/><Relationship Id="rId1" Type="http://schemas.openxmlformats.org/officeDocument/2006/relationships/slideLayout" Target="../slideLayouts/slideLayout14.xml"/><Relationship Id="rId6" Type="http://schemas.openxmlformats.org/officeDocument/2006/relationships/image" Target="../media/image74.png"/><Relationship Id="rId5" Type="http://schemas.openxmlformats.org/officeDocument/2006/relationships/image" Target="../media/image73.emf"/><Relationship Id="rId4" Type="http://schemas.openxmlformats.org/officeDocument/2006/relationships/image" Target="../media/image72.emf"/></Relationships>
</file>

<file path=ppt/slides/_rels/slide3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79.emf"/><Relationship Id="rId7" Type="http://schemas.openxmlformats.org/officeDocument/2006/relationships/image" Target="../media/image83.emf"/><Relationship Id="rId12" Type="http://schemas.openxmlformats.org/officeDocument/2006/relationships/image" Target="../media/image87.emf"/><Relationship Id="rId2" Type="http://schemas.openxmlformats.org/officeDocument/2006/relationships/notesSlide" Target="../notesSlides/notesSlide10.xml"/><Relationship Id="rId1" Type="http://schemas.openxmlformats.org/officeDocument/2006/relationships/slideLayout" Target="../slideLayouts/slideLayout26.xml"/><Relationship Id="rId6" Type="http://schemas.openxmlformats.org/officeDocument/2006/relationships/image" Target="../media/image82.emf"/><Relationship Id="rId11" Type="http://schemas.openxmlformats.org/officeDocument/2006/relationships/image" Target="../media/image86.emf"/><Relationship Id="rId5" Type="http://schemas.openxmlformats.org/officeDocument/2006/relationships/image" Target="../media/image81.emf"/><Relationship Id="rId10" Type="http://schemas.openxmlformats.org/officeDocument/2006/relationships/image" Target="../media/image85.emf"/><Relationship Id="rId4" Type="http://schemas.openxmlformats.org/officeDocument/2006/relationships/image" Target="../media/image80.emf"/><Relationship Id="rId9" Type="http://schemas.openxmlformats.org/officeDocument/2006/relationships/image" Target="../media/image8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emf"/><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91.emf"/><Relationship Id="rId5" Type="http://schemas.openxmlformats.org/officeDocument/2006/relationships/image" Target="../media/image90.emf"/><Relationship Id="rId4" Type="http://schemas.openxmlformats.org/officeDocument/2006/relationships/image" Target="../media/image89.png"/></Relationships>
</file>

<file path=ppt/slides/_rels/slide3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91.emf"/><Relationship Id="rId5" Type="http://schemas.openxmlformats.org/officeDocument/2006/relationships/image" Target="../media/image92.emf"/><Relationship Id="rId4" Type="http://schemas.openxmlformats.org/officeDocument/2006/relationships/image" Target="../media/image90.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18.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2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8" Type="http://schemas.openxmlformats.org/officeDocument/2006/relationships/image" Target="../media/image102.emf"/><Relationship Id="rId13" Type="http://schemas.openxmlformats.org/officeDocument/2006/relationships/image" Target="../media/image18.emf"/><Relationship Id="rId18" Type="http://schemas.openxmlformats.org/officeDocument/2006/relationships/image" Target="../media/image108.emf"/><Relationship Id="rId3" Type="http://schemas.openxmlformats.org/officeDocument/2006/relationships/image" Target="../media/image100.emf"/><Relationship Id="rId21" Type="http://schemas.openxmlformats.org/officeDocument/2006/relationships/image" Target="../media/image111.emf"/><Relationship Id="rId7" Type="http://schemas.openxmlformats.org/officeDocument/2006/relationships/image" Target="../media/image101.emf"/><Relationship Id="rId12" Type="http://schemas.openxmlformats.org/officeDocument/2006/relationships/image" Target="../media/image17.emf"/><Relationship Id="rId17" Type="http://schemas.openxmlformats.org/officeDocument/2006/relationships/image" Target="../media/image107.emf"/><Relationship Id="rId2" Type="http://schemas.openxmlformats.org/officeDocument/2006/relationships/image" Target="../media/image11.emf"/><Relationship Id="rId16" Type="http://schemas.openxmlformats.org/officeDocument/2006/relationships/image" Target="../media/image106.emf"/><Relationship Id="rId20" Type="http://schemas.openxmlformats.org/officeDocument/2006/relationships/image" Target="../media/image110.emf"/><Relationship Id="rId1" Type="http://schemas.openxmlformats.org/officeDocument/2006/relationships/slideLayout" Target="../slideLayouts/slideLayout24.xml"/><Relationship Id="rId6" Type="http://schemas.openxmlformats.org/officeDocument/2006/relationships/image" Target="../media/image16.emf"/><Relationship Id="rId11" Type="http://schemas.openxmlformats.org/officeDocument/2006/relationships/image" Target="../media/image104.emf"/><Relationship Id="rId5" Type="http://schemas.openxmlformats.org/officeDocument/2006/relationships/image" Target="../media/image13.emf"/><Relationship Id="rId15" Type="http://schemas.openxmlformats.org/officeDocument/2006/relationships/image" Target="../media/image105.emf"/><Relationship Id="rId10" Type="http://schemas.openxmlformats.org/officeDocument/2006/relationships/image" Target="../media/image15.emf"/><Relationship Id="rId19" Type="http://schemas.openxmlformats.org/officeDocument/2006/relationships/image" Target="../media/image109.emf"/><Relationship Id="rId4" Type="http://schemas.openxmlformats.org/officeDocument/2006/relationships/image" Target="../media/image12.emf"/><Relationship Id="rId9" Type="http://schemas.openxmlformats.org/officeDocument/2006/relationships/image" Target="../media/image103.emf"/><Relationship Id="rId14" Type="http://schemas.openxmlformats.org/officeDocument/2006/relationships/image" Target="../media/image19.emf"/><Relationship Id="rId22" Type="http://schemas.openxmlformats.org/officeDocument/2006/relationships/image" Target="../media/image11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8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notesSlide" Target="../notesSlides/notesSlide18.xml"/><Relationship Id="rId1" Type="http://schemas.openxmlformats.org/officeDocument/2006/relationships/slideLayout" Target="../slideLayouts/slideLayout26.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 Id="rId9" Type="http://schemas.openxmlformats.org/officeDocument/2006/relationships/image" Target="../media/image120.png"/></Relationships>
</file>

<file path=ppt/slides/_rels/slide55.x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3" Type="http://schemas.openxmlformats.org/officeDocument/2006/relationships/hyperlink" Target="https://azure.microsoft.com/en-us/documentation/articles/app-service-dotnet-create-api-app/"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6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1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t>Azure App Service</a:t>
            </a:r>
            <a:br>
              <a:rPr lang="en-US" sz="9600" dirty="0" smtClean="0"/>
            </a:br>
            <a:r>
              <a:rPr lang="en-US" sz="3200" dirty="0" smtClean="0"/>
              <a:t>Formerly Web Sites++</a:t>
            </a:r>
            <a:endParaRPr lang="en-US" sz="9600" dirty="0">
              <a:solidFill>
                <a:schemeClr val="bg1"/>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Delivery with App Service</a:t>
            </a:r>
            <a:endParaRPr lang="en-US" dirty="0"/>
          </a:p>
        </p:txBody>
      </p:sp>
    </p:spTree>
    <p:extLst>
      <p:ext uri="{BB962C8B-B14F-4D97-AF65-F5344CB8AC3E}">
        <p14:creationId xmlns:p14="http://schemas.microsoft.com/office/powerpoint/2010/main" val="293983001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Continuous Deployment for Web Apps</a:t>
            </a:r>
            <a:endParaRPr lang="en-US" sz="4800" dirty="0"/>
          </a:p>
        </p:txBody>
      </p:sp>
      <p:pic>
        <p:nvPicPr>
          <p:cNvPr id="26" name="Picture 25"/>
          <p:cNvPicPr>
            <a:picLocks noChangeAspect="1"/>
          </p:cNvPicPr>
          <p:nvPr/>
        </p:nvPicPr>
        <p:blipFill>
          <a:blip r:embed="rId3">
            <a:biLevel thresh="25000"/>
          </a:blip>
          <a:stretch>
            <a:fillRect/>
          </a:stretch>
        </p:blipFill>
        <p:spPr>
          <a:xfrm>
            <a:off x="1330655" y="2370032"/>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1368786" y="4719581"/>
            <a:ext cx="877161" cy="871427"/>
          </a:xfrm>
          <a:prstGeom prst="rect">
            <a:avLst/>
          </a:prstGeom>
        </p:spPr>
      </p:pic>
      <p:sp>
        <p:nvSpPr>
          <p:cNvPr id="29" name="TextBox 28"/>
          <p:cNvSpPr txBox="1"/>
          <p:nvPr/>
        </p:nvSpPr>
        <p:spPr>
          <a:xfrm>
            <a:off x="876463" y="1684880"/>
            <a:ext cx="1861806" cy="646331"/>
          </a:xfrm>
          <a:prstGeom prst="rect">
            <a:avLst/>
          </a:prstGeom>
          <a:noFill/>
        </p:spPr>
        <p:txBody>
          <a:bodyPr wrap="square" rtlCol="0">
            <a:spAutoFit/>
          </a:bodyPr>
          <a:lstStyle/>
          <a:p>
            <a:pPr algn="ctr" defTabSz="896386">
              <a:defRPr/>
            </a:pPr>
            <a:r>
              <a:rPr lang="en-US" kern="0" dirty="0" smtClean="0">
                <a:solidFill>
                  <a:schemeClr val="bg1"/>
                </a:solidFill>
              </a:rPr>
              <a:t>Web App Production Slot</a:t>
            </a:r>
            <a:endParaRPr lang="en-US" kern="0" dirty="0">
              <a:solidFill>
                <a:schemeClr val="bg1"/>
              </a:solidFill>
            </a:endParaRPr>
          </a:p>
        </p:txBody>
      </p:sp>
      <p:sp>
        <p:nvSpPr>
          <p:cNvPr id="30" name="TextBox 29"/>
          <p:cNvSpPr txBox="1"/>
          <p:nvPr/>
        </p:nvSpPr>
        <p:spPr>
          <a:xfrm>
            <a:off x="4110181" y="5534888"/>
            <a:ext cx="3639127" cy="369332"/>
          </a:xfrm>
          <a:prstGeom prst="rect">
            <a:avLst/>
          </a:prstGeom>
          <a:noFill/>
        </p:spPr>
        <p:txBody>
          <a:bodyPr wrap="square" rtlCol="0">
            <a:spAutoFit/>
          </a:bodyPr>
          <a:lstStyle/>
          <a:p>
            <a:pPr algn="ctr" defTabSz="896386">
              <a:defRPr/>
            </a:pPr>
            <a:r>
              <a:rPr lang="en-US" kern="0" dirty="0" smtClean="0">
                <a:solidFill>
                  <a:schemeClr val="bg1"/>
                </a:solidFill>
              </a:rPr>
              <a:t>Source Control / Code Repo  </a:t>
            </a:r>
            <a:endParaRPr lang="en-US" kern="0" dirty="0">
              <a:solidFill>
                <a:schemeClr val="bg1"/>
              </a:solidFill>
            </a:endParaRPr>
          </a:p>
        </p:txBody>
      </p:sp>
      <p:cxnSp>
        <p:nvCxnSpPr>
          <p:cNvPr id="31" name="Straight Connector 30"/>
          <p:cNvCxnSpPr/>
          <p:nvPr/>
        </p:nvCxnSpPr>
        <p:spPr>
          <a:xfrm>
            <a:off x="1769235" y="3398983"/>
            <a:ext cx="1" cy="1030724"/>
          </a:xfrm>
          <a:prstGeom prst="line">
            <a:avLst/>
          </a:prstGeom>
          <a:noFill/>
          <a:ln w="28575" cap="flat" cmpd="sng" algn="ctr">
            <a:solidFill>
              <a:srgbClr val="FFFFFF"/>
            </a:solidFill>
            <a:prstDash val="solid"/>
            <a:miter lim="800000"/>
            <a:headEnd type="triangle"/>
            <a:tailEnd type="triangle"/>
          </a:ln>
          <a:effectLst/>
        </p:spPr>
      </p:cxnSp>
      <p:sp>
        <p:nvSpPr>
          <p:cNvPr id="35" name="TextBox 34"/>
          <p:cNvSpPr txBox="1"/>
          <p:nvPr/>
        </p:nvSpPr>
        <p:spPr>
          <a:xfrm>
            <a:off x="1095732" y="5534888"/>
            <a:ext cx="1861806" cy="646331"/>
          </a:xfrm>
          <a:prstGeom prst="rect">
            <a:avLst/>
          </a:prstGeom>
          <a:noFill/>
        </p:spPr>
        <p:txBody>
          <a:bodyPr wrap="square" rtlCol="0">
            <a:spAutoFit/>
          </a:bodyPr>
          <a:lstStyle/>
          <a:p>
            <a:pPr algn="ctr" defTabSz="896386">
              <a:defRPr/>
            </a:pPr>
            <a:r>
              <a:rPr lang="en-US" kern="0" dirty="0" smtClean="0">
                <a:solidFill>
                  <a:schemeClr val="bg1"/>
                </a:solidFill>
              </a:rPr>
              <a:t>Web App Staging Slot</a:t>
            </a:r>
            <a:endParaRPr lang="en-US" kern="0" dirty="0">
              <a:solidFill>
                <a:schemeClr val="bg1"/>
              </a:solidFill>
            </a:endParaRPr>
          </a:p>
        </p:txBody>
      </p:sp>
      <p:pic>
        <p:nvPicPr>
          <p:cNvPr id="39" name="Picture 38"/>
          <p:cNvPicPr>
            <a:picLocks noChangeAspect="1"/>
          </p:cNvPicPr>
          <p:nvPr/>
        </p:nvPicPr>
        <p:blipFill>
          <a:blip r:embed="rId4">
            <a:biLevel thresh="25000"/>
          </a:blip>
          <a:stretch>
            <a:fillRect/>
          </a:stretch>
        </p:blipFill>
        <p:spPr>
          <a:xfrm>
            <a:off x="5376665" y="4724646"/>
            <a:ext cx="831219" cy="825785"/>
          </a:xfrm>
          <a:prstGeom prst="rect">
            <a:avLst/>
          </a:prstGeom>
        </p:spPr>
      </p:pic>
      <p:sp>
        <p:nvSpPr>
          <p:cNvPr id="40" name="TextBox 39"/>
          <p:cNvSpPr txBox="1"/>
          <p:nvPr/>
        </p:nvSpPr>
        <p:spPr>
          <a:xfrm>
            <a:off x="7759526" y="4698729"/>
            <a:ext cx="1861806" cy="369332"/>
          </a:xfrm>
          <a:prstGeom prst="rect">
            <a:avLst/>
          </a:prstGeom>
          <a:noFill/>
        </p:spPr>
        <p:txBody>
          <a:bodyPr wrap="square" rtlCol="0">
            <a:spAutoFit/>
          </a:bodyPr>
          <a:lstStyle/>
          <a:p>
            <a:pPr algn="ctr" defTabSz="896386">
              <a:defRPr/>
            </a:pPr>
            <a:r>
              <a:rPr lang="en-US" kern="0" dirty="0" smtClean="0">
                <a:solidFill>
                  <a:schemeClr val="bg1"/>
                </a:solidFill>
              </a:rPr>
              <a:t>Commits </a:t>
            </a:r>
            <a:endParaRPr lang="en-US" kern="0" dirty="0">
              <a:solidFill>
                <a:schemeClr val="bg1"/>
              </a:solidFill>
            </a:endParaRPr>
          </a:p>
        </p:txBody>
      </p:sp>
      <p:pic>
        <p:nvPicPr>
          <p:cNvPr id="11" name="Picture 10"/>
          <p:cNvPicPr>
            <a:picLocks noChangeAspect="1"/>
          </p:cNvPicPr>
          <p:nvPr/>
        </p:nvPicPr>
        <p:blipFill>
          <a:blip r:embed="rId5"/>
          <a:stretch>
            <a:fillRect/>
          </a:stretch>
        </p:blipFill>
        <p:spPr>
          <a:xfrm>
            <a:off x="9926553" y="4646272"/>
            <a:ext cx="990651" cy="901746"/>
          </a:xfrm>
          <a:prstGeom prst="rect">
            <a:avLst/>
          </a:prstGeom>
        </p:spPr>
      </p:pic>
      <p:cxnSp>
        <p:nvCxnSpPr>
          <p:cNvPr id="43" name="Straight Connector 42"/>
          <p:cNvCxnSpPr/>
          <p:nvPr/>
        </p:nvCxnSpPr>
        <p:spPr>
          <a:xfrm>
            <a:off x="6313854" y="5153557"/>
            <a:ext cx="3468881" cy="22141"/>
          </a:xfrm>
          <a:prstGeom prst="line">
            <a:avLst/>
          </a:prstGeom>
          <a:noFill/>
          <a:ln w="28575" cap="flat" cmpd="sng" algn="ctr">
            <a:solidFill>
              <a:srgbClr val="FFFFFF"/>
            </a:solidFill>
            <a:prstDash val="solid"/>
            <a:miter lim="800000"/>
            <a:headEnd type="triangle"/>
          </a:ln>
          <a:effectLst/>
        </p:spPr>
      </p:cxnSp>
      <p:sp>
        <p:nvSpPr>
          <p:cNvPr id="17" name="Rectangle 16"/>
          <p:cNvSpPr/>
          <p:nvPr/>
        </p:nvSpPr>
        <p:spPr>
          <a:xfrm>
            <a:off x="5306144" y="1908367"/>
            <a:ext cx="5621219" cy="461665"/>
          </a:xfrm>
          <a:prstGeom prst="rect">
            <a:avLst/>
          </a:prstGeom>
        </p:spPr>
        <p:txBody>
          <a:bodyPr wrap="none">
            <a:spAutoFit/>
          </a:bodyPr>
          <a:lstStyle/>
          <a:p>
            <a:pPr algn="r"/>
            <a:r>
              <a:rPr lang="en-US" sz="2400" dirty="0">
                <a:solidFill>
                  <a:schemeClr val="bg1"/>
                </a:solidFill>
              </a:rPr>
              <a:t>Agility through Continuous Deployment</a:t>
            </a:r>
          </a:p>
        </p:txBody>
      </p:sp>
      <p:sp>
        <p:nvSpPr>
          <p:cNvPr id="50" name="TextBox 49"/>
          <p:cNvSpPr txBox="1"/>
          <p:nvPr/>
        </p:nvSpPr>
        <p:spPr>
          <a:xfrm>
            <a:off x="1487385" y="3707138"/>
            <a:ext cx="1861806" cy="369332"/>
          </a:xfrm>
          <a:prstGeom prst="rect">
            <a:avLst/>
          </a:prstGeom>
          <a:noFill/>
        </p:spPr>
        <p:txBody>
          <a:bodyPr wrap="square" rtlCol="0">
            <a:spAutoFit/>
          </a:bodyPr>
          <a:lstStyle/>
          <a:p>
            <a:pPr algn="ctr" defTabSz="896386">
              <a:defRPr/>
            </a:pPr>
            <a:r>
              <a:rPr lang="en-US" kern="0" dirty="0" smtClean="0">
                <a:solidFill>
                  <a:schemeClr val="bg1"/>
                </a:solidFill>
              </a:rPr>
              <a:t>Auto-Swap </a:t>
            </a:r>
            <a:endParaRPr lang="en-US" kern="0" dirty="0">
              <a:solidFill>
                <a:schemeClr val="bg1"/>
              </a:solidFill>
            </a:endParaRPr>
          </a:p>
        </p:txBody>
      </p:sp>
      <p:sp>
        <p:nvSpPr>
          <p:cNvPr id="51" name="TextBox 50"/>
          <p:cNvSpPr txBox="1"/>
          <p:nvPr/>
        </p:nvSpPr>
        <p:spPr>
          <a:xfrm>
            <a:off x="8385129" y="5149720"/>
            <a:ext cx="1861806" cy="369332"/>
          </a:xfrm>
          <a:prstGeom prst="rect">
            <a:avLst/>
          </a:prstGeom>
          <a:noFill/>
        </p:spPr>
        <p:txBody>
          <a:bodyPr wrap="square" rtlCol="0">
            <a:spAutoFit/>
          </a:bodyPr>
          <a:lstStyle/>
          <a:p>
            <a:pPr algn="ctr" defTabSz="896386">
              <a:defRPr/>
            </a:pPr>
            <a:r>
              <a:rPr lang="en-US" kern="0" dirty="0" smtClean="0">
                <a:solidFill>
                  <a:schemeClr val="bg1"/>
                </a:solidFill>
              </a:rPr>
              <a:t>Changes </a:t>
            </a:r>
            <a:endParaRPr lang="en-US" kern="0" dirty="0">
              <a:solidFill>
                <a:schemeClr val="bg1"/>
              </a:solidFill>
            </a:endParaRPr>
          </a:p>
        </p:txBody>
      </p:sp>
      <p:cxnSp>
        <p:nvCxnSpPr>
          <p:cNvPr id="52" name="Straight Connector 51"/>
          <p:cNvCxnSpPr/>
          <p:nvPr/>
        </p:nvCxnSpPr>
        <p:spPr>
          <a:xfrm flipH="1" flipV="1">
            <a:off x="2418288" y="5149720"/>
            <a:ext cx="2860405" cy="4334"/>
          </a:xfrm>
          <a:prstGeom prst="line">
            <a:avLst/>
          </a:prstGeom>
          <a:noFill/>
          <a:ln w="28575" cap="flat" cmpd="sng" algn="ctr">
            <a:solidFill>
              <a:srgbClr val="FFFFFF"/>
            </a:solidFill>
            <a:prstDash val="solid"/>
            <a:miter lim="800000"/>
            <a:headEnd type="triangle"/>
          </a:ln>
          <a:effectLst/>
        </p:spPr>
      </p:cxnSp>
      <p:sp>
        <p:nvSpPr>
          <p:cNvPr id="58" name="TextBox 57"/>
          <p:cNvSpPr txBox="1"/>
          <p:nvPr/>
        </p:nvSpPr>
        <p:spPr>
          <a:xfrm>
            <a:off x="3416887" y="3995903"/>
            <a:ext cx="1861806" cy="369332"/>
          </a:xfrm>
          <a:prstGeom prst="rect">
            <a:avLst/>
          </a:prstGeom>
          <a:noFill/>
        </p:spPr>
        <p:txBody>
          <a:bodyPr wrap="square" rtlCol="0">
            <a:spAutoFit/>
          </a:bodyPr>
          <a:lstStyle/>
          <a:p>
            <a:pPr algn="ctr" defTabSz="896386">
              <a:defRPr/>
            </a:pPr>
            <a:r>
              <a:rPr lang="en-US" kern="0" dirty="0" smtClean="0">
                <a:solidFill>
                  <a:schemeClr val="bg1"/>
                </a:solidFill>
              </a:rPr>
              <a:t>Hooks</a:t>
            </a:r>
            <a:endParaRPr lang="en-US" kern="0" dirty="0">
              <a:solidFill>
                <a:schemeClr val="bg1"/>
              </a:solidFill>
            </a:endParaRPr>
          </a:p>
        </p:txBody>
      </p:sp>
      <p:sp>
        <p:nvSpPr>
          <p:cNvPr id="60" name="Curved Up Arrow 59"/>
          <p:cNvSpPr/>
          <p:nvPr/>
        </p:nvSpPr>
        <p:spPr bwMode="auto">
          <a:xfrm rot="10561713">
            <a:off x="2356696" y="4372865"/>
            <a:ext cx="3146376" cy="478054"/>
          </a:xfrm>
          <a:prstGeom prst="curvedUp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smtClean="0">
              <a:gradFill>
                <a:gsLst>
                  <a:gs pos="0">
                    <a:srgbClr val="FFFFFF"/>
                  </a:gs>
                  <a:gs pos="100000">
                    <a:srgbClr val="FFFFFF"/>
                  </a:gs>
                </a:gsLst>
                <a:lin ang="5400000" scaled="0"/>
              </a:gradFill>
            </a:endParaRPr>
          </a:p>
        </p:txBody>
      </p:sp>
      <p:sp>
        <p:nvSpPr>
          <p:cNvPr id="61" name="TextBox 60"/>
          <p:cNvSpPr txBox="1"/>
          <p:nvPr/>
        </p:nvSpPr>
        <p:spPr>
          <a:xfrm>
            <a:off x="3141146" y="4801693"/>
            <a:ext cx="1861806" cy="369332"/>
          </a:xfrm>
          <a:prstGeom prst="rect">
            <a:avLst/>
          </a:prstGeom>
          <a:noFill/>
        </p:spPr>
        <p:txBody>
          <a:bodyPr wrap="square" rtlCol="0">
            <a:spAutoFit/>
          </a:bodyPr>
          <a:lstStyle/>
          <a:p>
            <a:pPr algn="ctr" defTabSz="896386">
              <a:defRPr/>
            </a:pPr>
            <a:r>
              <a:rPr lang="en-US" kern="0" dirty="0" err="1" smtClean="0">
                <a:solidFill>
                  <a:schemeClr val="bg1"/>
                </a:solidFill>
              </a:rPr>
              <a:t>Git</a:t>
            </a:r>
            <a:r>
              <a:rPr lang="en-US" kern="0" dirty="0" smtClean="0">
                <a:solidFill>
                  <a:schemeClr val="bg1"/>
                </a:solidFill>
              </a:rPr>
              <a:t> pull</a:t>
            </a:r>
            <a:endParaRPr lang="en-US" kern="0" dirty="0">
              <a:solidFill>
                <a:schemeClr val="bg1"/>
              </a:solidFill>
            </a:endParaRPr>
          </a:p>
        </p:txBody>
      </p:sp>
      <p:sp>
        <p:nvSpPr>
          <p:cNvPr id="62" name="TextBox 61"/>
          <p:cNvSpPr txBox="1"/>
          <p:nvPr/>
        </p:nvSpPr>
        <p:spPr>
          <a:xfrm>
            <a:off x="9316111" y="5540503"/>
            <a:ext cx="2211534" cy="365852"/>
          </a:xfrm>
          <a:prstGeom prst="rect">
            <a:avLst/>
          </a:prstGeom>
          <a:noFill/>
        </p:spPr>
        <p:txBody>
          <a:bodyPr wrap="square" rtlCol="0">
            <a:spAutoFit/>
          </a:bodyPr>
          <a:lstStyle/>
          <a:p>
            <a:pPr algn="ctr" defTabSz="896386">
              <a:defRPr/>
            </a:pPr>
            <a:r>
              <a:rPr lang="en-US" kern="0" dirty="0" smtClean="0">
                <a:solidFill>
                  <a:schemeClr val="bg1"/>
                </a:solidFill>
              </a:rPr>
              <a:t>Developer</a:t>
            </a:r>
            <a:endParaRPr lang="en-US" kern="0" dirty="0">
              <a:solidFill>
                <a:schemeClr val="bg1"/>
              </a:solidFill>
            </a:endParaRPr>
          </a:p>
        </p:txBody>
      </p:sp>
    </p:spTree>
    <p:extLst>
      <p:ext uri="{BB962C8B-B14F-4D97-AF65-F5344CB8AC3E}">
        <p14:creationId xmlns:p14="http://schemas.microsoft.com/office/powerpoint/2010/main" val="246030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886108" y="4681140"/>
            <a:ext cx="10419785" cy="1256040"/>
            <a:chOff x="704438" y="2991238"/>
            <a:chExt cx="10419785" cy="1256040"/>
          </a:xfrm>
        </p:grpSpPr>
        <p:grpSp>
          <p:nvGrpSpPr>
            <p:cNvPr id="32" name="Group 31"/>
            <p:cNvGrpSpPr/>
            <p:nvPr/>
          </p:nvGrpSpPr>
          <p:grpSpPr>
            <a:xfrm>
              <a:off x="5692095" y="3005203"/>
              <a:ext cx="907621" cy="974159"/>
              <a:chOff x="5692095" y="3005203"/>
              <a:chExt cx="907621" cy="974159"/>
            </a:xfrm>
          </p:grpSpPr>
          <p:pic>
            <p:nvPicPr>
              <p:cNvPr id="7" name="Picture 6"/>
              <p:cNvPicPr>
                <a:picLocks noChangeAspect="1"/>
              </p:cNvPicPr>
              <p:nvPr/>
            </p:nvPicPr>
            <p:blipFill>
              <a:blip r:embed="rId3">
                <a:biLevel thresh="25000"/>
              </a:blip>
              <a:stretch>
                <a:fillRect/>
              </a:stretch>
            </p:blipFill>
            <p:spPr>
              <a:xfrm>
                <a:off x="5857719" y="3005203"/>
                <a:ext cx="576373" cy="572607"/>
              </a:xfrm>
              <a:prstGeom prst="rect">
                <a:avLst/>
              </a:prstGeom>
            </p:spPr>
          </p:pic>
          <p:sp>
            <p:nvSpPr>
              <p:cNvPr id="12" name="TextBox 11"/>
              <p:cNvSpPr txBox="1"/>
              <p:nvPr/>
            </p:nvSpPr>
            <p:spPr>
              <a:xfrm>
                <a:off x="5692095" y="3610030"/>
                <a:ext cx="907621" cy="369332"/>
              </a:xfrm>
              <a:prstGeom prst="rect">
                <a:avLst/>
              </a:prstGeom>
              <a:noFill/>
            </p:spPr>
            <p:txBody>
              <a:bodyPr wrap="none" rtlCol="0">
                <a:spAutoFit/>
              </a:bodyPr>
              <a:lstStyle/>
              <a:p>
                <a:r>
                  <a:rPr lang="en-US" dirty="0" err="1">
                    <a:solidFill>
                      <a:prstClr val="white"/>
                    </a:solidFill>
                  </a:rPr>
                  <a:t>GitHub</a:t>
                </a:r>
                <a:endParaRPr lang="en-US" dirty="0">
                  <a:solidFill>
                    <a:prstClr val="white"/>
                  </a:solidFill>
                </a:endParaRPr>
              </a:p>
            </p:txBody>
          </p:sp>
        </p:grpSp>
        <p:grpSp>
          <p:nvGrpSpPr>
            <p:cNvPr id="29" name="Group 28"/>
            <p:cNvGrpSpPr/>
            <p:nvPr/>
          </p:nvGrpSpPr>
          <p:grpSpPr>
            <a:xfrm>
              <a:off x="704438" y="3033136"/>
              <a:ext cx="1498102" cy="1214142"/>
              <a:chOff x="704438" y="3033136"/>
              <a:chExt cx="1498102" cy="1214142"/>
            </a:xfrm>
          </p:grpSpPr>
          <p:pic>
            <p:nvPicPr>
              <p:cNvPr id="5" name="Picture 4"/>
              <p:cNvPicPr>
                <a:picLocks noChangeAspect="1"/>
              </p:cNvPicPr>
              <p:nvPr/>
            </p:nvPicPr>
            <p:blipFill>
              <a:blip r:embed="rId4">
                <a:biLevel thresh="25000"/>
              </a:blip>
              <a:stretch>
                <a:fillRect/>
              </a:stretch>
            </p:blipFill>
            <p:spPr>
              <a:xfrm>
                <a:off x="1193419" y="3033136"/>
                <a:ext cx="520141" cy="516741"/>
              </a:xfrm>
              <a:prstGeom prst="rect">
                <a:avLst/>
              </a:prstGeom>
            </p:spPr>
          </p:pic>
          <p:sp>
            <p:nvSpPr>
              <p:cNvPr id="2" name="TextBox 1"/>
              <p:cNvSpPr txBox="1"/>
              <p:nvPr/>
            </p:nvSpPr>
            <p:spPr>
              <a:xfrm>
                <a:off x="704438" y="3600947"/>
                <a:ext cx="1498102" cy="646331"/>
              </a:xfrm>
              <a:prstGeom prst="rect">
                <a:avLst/>
              </a:prstGeom>
              <a:noFill/>
            </p:spPr>
            <p:txBody>
              <a:bodyPr wrap="none" rtlCol="0">
                <a:spAutoFit/>
              </a:bodyPr>
              <a:lstStyle/>
              <a:p>
                <a:r>
                  <a:rPr lang="en-US" dirty="0">
                    <a:solidFill>
                      <a:prstClr val="white"/>
                    </a:solidFill>
                  </a:rPr>
                  <a:t>Visual Studio</a:t>
                </a:r>
              </a:p>
              <a:p>
                <a:pPr algn="ctr"/>
                <a:r>
                  <a:rPr lang="en-US" dirty="0">
                    <a:solidFill>
                      <a:prstClr val="white"/>
                    </a:solidFill>
                  </a:rPr>
                  <a:t>Online</a:t>
                </a:r>
              </a:p>
            </p:txBody>
          </p:sp>
        </p:grpSp>
        <p:grpSp>
          <p:nvGrpSpPr>
            <p:cNvPr id="31" name="Group 30"/>
            <p:cNvGrpSpPr/>
            <p:nvPr/>
          </p:nvGrpSpPr>
          <p:grpSpPr>
            <a:xfrm>
              <a:off x="4494470" y="2991238"/>
              <a:ext cx="604489" cy="985161"/>
              <a:chOff x="4494470" y="2991238"/>
              <a:chExt cx="604489" cy="985161"/>
            </a:xfrm>
          </p:grpSpPr>
          <p:pic>
            <p:nvPicPr>
              <p:cNvPr id="6" name="Picture 5"/>
              <p:cNvPicPr>
                <a:picLocks noChangeAspect="1"/>
              </p:cNvPicPr>
              <p:nvPr/>
            </p:nvPicPr>
            <p:blipFill>
              <a:blip r:embed="rId5">
                <a:biLevel thresh="25000"/>
              </a:blip>
              <a:stretch>
                <a:fillRect/>
              </a:stretch>
            </p:blipFill>
            <p:spPr>
              <a:xfrm>
                <a:off x="4494470" y="2991238"/>
                <a:ext cx="604489" cy="600537"/>
              </a:xfrm>
              <a:prstGeom prst="rect">
                <a:avLst/>
              </a:prstGeom>
            </p:spPr>
          </p:pic>
          <p:sp>
            <p:nvSpPr>
              <p:cNvPr id="3" name="TextBox 2"/>
              <p:cNvSpPr txBox="1"/>
              <p:nvPr/>
            </p:nvSpPr>
            <p:spPr>
              <a:xfrm>
                <a:off x="4557706" y="3607067"/>
                <a:ext cx="478016" cy="369332"/>
              </a:xfrm>
              <a:prstGeom prst="rect">
                <a:avLst/>
              </a:prstGeom>
              <a:noFill/>
            </p:spPr>
            <p:txBody>
              <a:bodyPr wrap="none" rtlCol="0">
                <a:spAutoFit/>
              </a:bodyPr>
              <a:lstStyle/>
              <a:p>
                <a:r>
                  <a:rPr lang="en-US" dirty="0" err="1">
                    <a:solidFill>
                      <a:prstClr val="white"/>
                    </a:solidFill>
                  </a:rPr>
                  <a:t>Git</a:t>
                </a:r>
                <a:endParaRPr lang="en-US" dirty="0">
                  <a:solidFill>
                    <a:prstClr val="white"/>
                  </a:solidFill>
                </a:endParaRPr>
              </a:p>
            </p:txBody>
          </p:sp>
        </p:grpSp>
        <p:grpSp>
          <p:nvGrpSpPr>
            <p:cNvPr id="33" name="Group 32"/>
            <p:cNvGrpSpPr/>
            <p:nvPr/>
          </p:nvGrpSpPr>
          <p:grpSpPr>
            <a:xfrm>
              <a:off x="7192859" y="3019169"/>
              <a:ext cx="1132233" cy="960193"/>
              <a:chOff x="7192859" y="3019169"/>
              <a:chExt cx="1132233" cy="960193"/>
            </a:xfrm>
          </p:grpSpPr>
          <p:pic>
            <p:nvPicPr>
              <p:cNvPr id="9" name="Picture 8"/>
              <p:cNvPicPr>
                <a:picLocks noChangeAspect="1"/>
              </p:cNvPicPr>
              <p:nvPr/>
            </p:nvPicPr>
            <p:blipFill>
              <a:blip r:embed="rId6">
                <a:biLevel thresh="25000"/>
              </a:blip>
              <a:stretch>
                <a:fillRect/>
              </a:stretch>
            </p:blipFill>
            <p:spPr>
              <a:xfrm>
                <a:off x="7519991" y="3019169"/>
                <a:ext cx="477968" cy="544674"/>
              </a:xfrm>
              <a:prstGeom prst="rect">
                <a:avLst/>
              </a:prstGeom>
            </p:spPr>
          </p:pic>
          <p:sp>
            <p:nvSpPr>
              <p:cNvPr id="13" name="TextBox 12"/>
              <p:cNvSpPr txBox="1"/>
              <p:nvPr/>
            </p:nvSpPr>
            <p:spPr>
              <a:xfrm>
                <a:off x="7192859" y="3610030"/>
                <a:ext cx="1132233" cy="369332"/>
              </a:xfrm>
              <a:prstGeom prst="rect">
                <a:avLst/>
              </a:prstGeom>
              <a:noFill/>
            </p:spPr>
            <p:txBody>
              <a:bodyPr wrap="none" rtlCol="0">
                <a:spAutoFit/>
              </a:bodyPr>
              <a:lstStyle/>
              <a:p>
                <a:r>
                  <a:rPr lang="en-US" dirty="0" err="1">
                    <a:solidFill>
                      <a:prstClr val="white"/>
                    </a:solidFill>
                  </a:rPr>
                  <a:t>BitBucket</a:t>
                </a:r>
                <a:endParaRPr lang="en-US" dirty="0">
                  <a:solidFill>
                    <a:prstClr val="white"/>
                  </a:solidFill>
                </a:endParaRPr>
              </a:p>
            </p:txBody>
          </p:sp>
        </p:grpSp>
        <p:grpSp>
          <p:nvGrpSpPr>
            <p:cNvPr id="30" name="Group 29"/>
            <p:cNvGrpSpPr/>
            <p:nvPr/>
          </p:nvGrpSpPr>
          <p:grpSpPr>
            <a:xfrm>
              <a:off x="2798555" y="3075034"/>
              <a:ext cx="1130438" cy="894732"/>
              <a:chOff x="2798555" y="3075034"/>
              <a:chExt cx="1130438" cy="894732"/>
            </a:xfrm>
          </p:grpSpPr>
          <p:pic>
            <p:nvPicPr>
              <p:cNvPr id="10" name="Picture 9"/>
              <p:cNvPicPr>
                <a:picLocks noChangeAspect="1"/>
              </p:cNvPicPr>
              <p:nvPr/>
            </p:nvPicPr>
            <p:blipFill>
              <a:blip r:embed="rId7">
                <a:biLevel thresh="25000"/>
              </a:blip>
              <a:stretch>
                <a:fillRect/>
              </a:stretch>
            </p:blipFill>
            <p:spPr>
              <a:xfrm>
                <a:off x="3082617" y="3075034"/>
                <a:ext cx="562315" cy="432945"/>
              </a:xfrm>
              <a:prstGeom prst="rect">
                <a:avLst/>
              </a:prstGeom>
            </p:spPr>
          </p:pic>
          <p:sp>
            <p:nvSpPr>
              <p:cNvPr id="14" name="TextBox 13"/>
              <p:cNvSpPr txBox="1"/>
              <p:nvPr/>
            </p:nvSpPr>
            <p:spPr>
              <a:xfrm>
                <a:off x="2798555" y="3600434"/>
                <a:ext cx="1130438" cy="369332"/>
              </a:xfrm>
              <a:prstGeom prst="rect">
                <a:avLst/>
              </a:prstGeom>
              <a:noFill/>
            </p:spPr>
            <p:txBody>
              <a:bodyPr wrap="none" rtlCol="0">
                <a:spAutoFit/>
              </a:bodyPr>
              <a:lstStyle/>
              <a:p>
                <a:r>
                  <a:rPr lang="en-US" dirty="0" err="1">
                    <a:solidFill>
                      <a:prstClr val="white"/>
                    </a:solidFill>
                  </a:rPr>
                  <a:t>CodePlex</a:t>
                </a:r>
                <a:endParaRPr lang="en-US" dirty="0">
                  <a:solidFill>
                    <a:prstClr val="white"/>
                  </a:solidFill>
                </a:endParaRPr>
              </a:p>
            </p:txBody>
          </p:sp>
        </p:grpSp>
        <p:grpSp>
          <p:nvGrpSpPr>
            <p:cNvPr id="34" name="Group 33"/>
            <p:cNvGrpSpPr/>
            <p:nvPr/>
          </p:nvGrpSpPr>
          <p:grpSpPr>
            <a:xfrm>
              <a:off x="8918233" y="3012187"/>
              <a:ext cx="1065292" cy="971439"/>
              <a:chOff x="8918233" y="3012187"/>
              <a:chExt cx="1065292" cy="971439"/>
            </a:xfrm>
          </p:grpSpPr>
          <p:pic>
            <p:nvPicPr>
              <p:cNvPr id="8" name="Picture 7"/>
              <p:cNvPicPr>
                <a:picLocks noChangeAspect="1"/>
              </p:cNvPicPr>
              <p:nvPr/>
            </p:nvPicPr>
            <p:blipFill>
              <a:blip r:embed="rId8">
                <a:biLevel thresh="25000"/>
              </a:blip>
              <a:stretch>
                <a:fillRect/>
              </a:stretch>
            </p:blipFill>
            <p:spPr>
              <a:xfrm>
                <a:off x="9148635" y="3012187"/>
                <a:ext cx="604489" cy="558639"/>
              </a:xfrm>
              <a:prstGeom prst="rect">
                <a:avLst/>
              </a:prstGeom>
            </p:spPr>
          </p:pic>
          <p:sp>
            <p:nvSpPr>
              <p:cNvPr id="16" name="Rectangle 15"/>
              <p:cNvSpPr/>
              <p:nvPr/>
            </p:nvSpPr>
            <p:spPr>
              <a:xfrm>
                <a:off x="8918233" y="3614294"/>
                <a:ext cx="1065292" cy="369332"/>
              </a:xfrm>
              <a:prstGeom prst="rect">
                <a:avLst/>
              </a:prstGeom>
            </p:spPr>
            <p:txBody>
              <a:bodyPr wrap="none">
                <a:spAutoFit/>
              </a:bodyPr>
              <a:lstStyle/>
              <a:p>
                <a:r>
                  <a:rPr lang="en-US" dirty="0" err="1">
                    <a:solidFill>
                      <a:prstClr val="white"/>
                    </a:solidFill>
                  </a:rPr>
                  <a:t>DropBox</a:t>
                </a:r>
                <a:endParaRPr lang="en-US" dirty="0">
                  <a:solidFill>
                    <a:prstClr val="white"/>
                  </a:solidFill>
                </a:endParaRPr>
              </a:p>
            </p:txBody>
          </p:sp>
        </p:grpSp>
        <p:grpSp>
          <p:nvGrpSpPr>
            <p:cNvPr id="35" name="Group 34"/>
            <p:cNvGrpSpPr/>
            <p:nvPr/>
          </p:nvGrpSpPr>
          <p:grpSpPr>
            <a:xfrm>
              <a:off x="10575675" y="3010480"/>
              <a:ext cx="548548" cy="965919"/>
              <a:chOff x="10575675" y="3010480"/>
              <a:chExt cx="548548" cy="965919"/>
            </a:xfrm>
          </p:grpSpPr>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626081" y="3010480"/>
                <a:ext cx="447737" cy="562053"/>
              </a:xfrm>
              <a:prstGeom prst="rect">
                <a:avLst/>
              </a:prstGeom>
            </p:spPr>
          </p:pic>
          <p:sp>
            <p:nvSpPr>
              <p:cNvPr id="27" name="TextBox 26"/>
              <p:cNvSpPr txBox="1"/>
              <p:nvPr/>
            </p:nvSpPr>
            <p:spPr>
              <a:xfrm>
                <a:off x="10575675" y="3607067"/>
                <a:ext cx="548548" cy="369332"/>
              </a:xfrm>
              <a:prstGeom prst="rect">
                <a:avLst/>
              </a:prstGeom>
              <a:noFill/>
            </p:spPr>
            <p:txBody>
              <a:bodyPr wrap="none" rtlCol="0">
                <a:spAutoFit/>
              </a:bodyPr>
              <a:lstStyle/>
              <a:p>
                <a:r>
                  <a:rPr lang="en-US" dirty="0">
                    <a:solidFill>
                      <a:prstClr val="white"/>
                    </a:solidFill>
                  </a:rPr>
                  <a:t>FTP</a:t>
                </a:r>
              </a:p>
            </p:txBody>
          </p:sp>
        </p:grpSp>
      </p:grpSp>
      <p:sp>
        <p:nvSpPr>
          <p:cNvPr id="37" name="TextBox 36"/>
          <p:cNvSpPr txBox="1"/>
          <p:nvPr/>
        </p:nvSpPr>
        <p:spPr>
          <a:xfrm>
            <a:off x="125129" y="2465545"/>
            <a:ext cx="12066871" cy="769441"/>
          </a:xfrm>
          <a:prstGeom prst="rect">
            <a:avLst/>
          </a:prstGeom>
          <a:noFill/>
        </p:spPr>
        <p:txBody>
          <a:bodyPr wrap="square" rtlCol="0">
            <a:spAutoFit/>
          </a:bodyPr>
          <a:lstStyle/>
          <a:p>
            <a:pPr algn="ctr"/>
            <a:r>
              <a:rPr lang="en-US" sz="4400" b="1" dirty="0">
                <a:solidFill>
                  <a:prstClr val="white"/>
                </a:solidFill>
              </a:rPr>
              <a:t>Choose your own Adventure!</a:t>
            </a:r>
          </a:p>
        </p:txBody>
      </p:sp>
    </p:spTree>
    <p:extLst>
      <p:ext uri="{BB962C8B-B14F-4D97-AF65-F5344CB8AC3E}">
        <p14:creationId xmlns:p14="http://schemas.microsoft.com/office/powerpoint/2010/main" val="2210986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pPr/>
              <a:t>13</a:t>
            </a:fld>
            <a:endParaRPr lang="en-US"/>
          </a:p>
        </p:txBody>
      </p:sp>
      <p:pic>
        <p:nvPicPr>
          <p:cNvPr id="3" name="Picture 2"/>
          <p:cNvPicPr>
            <a:picLocks noChangeAspect="1"/>
          </p:cNvPicPr>
          <p:nvPr/>
        </p:nvPicPr>
        <p:blipFill>
          <a:blip r:embed="rId2"/>
          <a:stretch>
            <a:fillRect/>
          </a:stretch>
        </p:blipFill>
        <p:spPr>
          <a:xfrm>
            <a:off x="582472" y="1015632"/>
            <a:ext cx="11027057" cy="5573621"/>
          </a:xfrm>
          <a:prstGeom prst="rect">
            <a:avLst/>
          </a:prstGeom>
        </p:spPr>
      </p:pic>
      <p:sp>
        <p:nvSpPr>
          <p:cNvPr id="4" name="TextBox 3"/>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Deployments</a:t>
            </a:r>
            <a:endParaRPr lang="en-US" sz="3600" dirty="0">
              <a:solidFill>
                <a:prstClr val="white"/>
              </a:solidFill>
            </a:endParaRPr>
          </a:p>
        </p:txBody>
      </p:sp>
    </p:spTree>
    <p:extLst>
      <p:ext uri="{BB962C8B-B14F-4D97-AF65-F5344CB8AC3E}">
        <p14:creationId xmlns:p14="http://schemas.microsoft.com/office/powerpoint/2010/main" val="274037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Continuous Integration</a:t>
            </a:r>
            <a:endParaRPr lang="en-US" sz="4400" dirty="0">
              <a:latin typeface="+mj-lt"/>
            </a:endParaRPr>
          </a:p>
        </p:txBody>
      </p:sp>
    </p:spTree>
    <p:extLst>
      <p:ext uri="{BB962C8B-B14F-4D97-AF65-F5344CB8AC3E}">
        <p14:creationId xmlns:p14="http://schemas.microsoft.com/office/powerpoint/2010/main" val="3136778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Scale</a:t>
            </a:r>
            <a:endParaRPr lang="en-US" sz="8800" dirty="0"/>
          </a:p>
        </p:txBody>
      </p:sp>
    </p:spTree>
    <p:extLst>
      <p:ext uri="{BB962C8B-B14F-4D97-AF65-F5344CB8AC3E}">
        <p14:creationId xmlns:p14="http://schemas.microsoft.com/office/powerpoint/2010/main" val="1577521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Manual Scaling</a:t>
            </a:r>
            <a:endParaRPr lang="en-US" sz="3600" dirty="0">
              <a:solidFill>
                <a:prstClr val="white"/>
              </a:solidFill>
            </a:endParaRPr>
          </a:p>
        </p:txBody>
      </p:sp>
      <p:grpSp>
        <p:nvGrpSpPr>
          <p:cNvPr id="2" name="Group 1"/>
          <p:cNvGrpSpPr/>
          <p:nvPr/>
        </p:nvGrpSpPr>
        <p:grpSpPr>
          <a:xfrm>
            <a:off x="697226" y="2514536"/>
            <a:ext cx="10797548" cy="532565"/>
            <a:chOff x="339034" y="1899061"/>
            <a:chExt cx="10797548"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smtClean="0">
                    <a:solidFill>
                      <a:schemeClr val="bg1"/>
                    </a:solidFill>
                  </a:rPr>
                  <a:t>6</a:t>
                </a:r>
                <a:endParaRPr lang="en-US" sz="2800" dirty="0">
                  <a:solidFill>
                    <a:schemeClr val="bg1"/>
                  </a:solidFill>
                </a:endParaRP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grpSp>
    </p:spTree>
    <p:extLst>
      <p:ext uri="{BB962C8B-B14F-4D97-AF65-F5344CB8AC3E}">
        <p14:creationId xmlns:p14="http://schemas.microsoft.com/office/powerpoint/2010/main" val="3582745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6"/>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1807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sp>
        <p:nvSpPr>
          <p:cNvPr id="39" name="TextBox 38"/>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5745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6"/>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
        <p:nvSpPr>
          <p:cNvPr id="86" name="TextBox 85"/>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254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3" y="135097"/>
            <a:ext cx="11034445" cy="1074726"/>
          </a:xfrm>
        </p:spPr>
        <p:txBody>
          <a:bodyPr>
            <a:normAutofit/>
          </a:bodyPr>
          <a:lstStyle/>
          <a:p>
            <a:r>
              <a:rPr lang="en-US"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1477108"/>
            <a:ext cx="11187721" cy="5219114"/>
          </a:xfrm>
        </p:spPr>
        <p:txBody>
          <a:bodyPr numCol="2">
            <a:noAutofit/>
          </a:bodyPr>
          <a:lstStyle/>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Site creation</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Language Support</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Deployment</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Source Control Integration</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Scale</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Web Jobs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Site Slots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Traffic Manager</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Backup</a:t>
            </a:r>
          </a:p>
          <a:p>
            <a:pPr marL="571500" indent="-571500">
              <a:buFont typeface="Wingdings" panose="05000000000000000000" pitchFamily="2" charset="2"/>
              <a:buChar char="à"/>
            </a:pPr>
            <a:r>
              <a:rPr lang="en-US" sz="4000" b="1" i="1" u="sng" dirty="0" smtClean="0">
                <a:solidFill>
                  <a:schemeClr val="bg1"/>
                </a:solidFill>
                <a:latin typeface="+mj-lt"/>
                <a:sym typeface="Wingdings" panose="05000000000000000000" pitchFamily="2" charset="2"/>
              </a:rPr>
              <a:t>Lab</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API App</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Logic App</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Mobile App</a:t>
            </a:r>
          </a:p>
          <a:p>
            <a:pPr marL="571500" indent="-571500">
              <a:buFont typeface="Wingdings" panose="05000000000000000000" pitchFamily="2" charset="2"/>
              <a:buChar char="à"/>
            </a:pPr>
            <a:r>
              <a:rPr lang="en-US" sz="4000" b="1" i="1" u="sng" dirty="0" smtClean="0">
                <a:solidFill>
                  <a:schemeClr val="bg1"/>
                </a:solidFill>
                <a:latin typeface="+mj-lt"/>
                <a:sym typeface="Wingdings" panose="05000000000000000000" pitchFamily="2" charset="2"/>
              </a:rPr>
              <a:t>Lab</a:t>
            </a:r>
          </a:p>
          <a:p>
            <a:endParaRPr lang="en-US" sz="4000" dirty="0" smtClean="0">
              <a:solidFill>
                <a:schemeClr val="bg1"/>
              </a:solidFill>
              <a:latin typeface="+mj-lt"/>
              <a:sym typeface="Wingdings" panose="05000000000000000000" pitchFamily="2" charset="2"/>
            </a:endParaRPr>
          </a:p>
        </p:txBody>
      </p:sp>
    </p:spTree>
    <p:extLst>
      <p:ext uri="{BB962C8B-B14F-4D97-AF65-F5344CB8AC3E}">
        <p14:creationId xmlns:p14="http://schemas.microsoft.com/office/powerpoint/2010/main" val="146701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fade">
                                      <p:cBhvr>
                                        <p:cTn id="62" dur="500"/>
                                        <p:tgtEl>
                                          <p:spTgt spid="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fade">
                                      <p:cBhvr>
                                        <p:cTn id="67" dur="500"/>
                                        <p:tgtEl>
                                          <p:spTgt spid="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13" end="13"/>
                                            </p:txEl>
                                          </p:spTgt>
                                        </p:tgtEl>
                                        <p:attrNameLst>
                                          <p:attrName>style.visibility</p:attrName>
                                        </p:attrNameLst>
                                      </p:cBhvr>
                                      <p:to>
                                        <p:strVal val="visible"/>
                                      </p:to>
                                    </p:set>
                                    <p:animEffect transition="in" filter="fade">
                                      <p:cBhvr>
                                        <p:cTn id="7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a:solidFill>
                  <a:prstClr val="white"/>
                </a:solidFill>
              </a:rPr>
              <a:t>Auto-Scaling (Metric)</a:t>
            </a:r>
          </a:p>
        </p:txBody>
      </p:sp>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0" name="Rectangle 9"/>
              <p:cNvSpPr/>
              <p:nvPr/>
            </p:nvSpPr>
            <p:spPr bwMode="auto">
              <a:xfrm>
                <a:off x="3796684" y="2025776"/>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a:t>
              </a:r>
            </a:p>
          </p:txBody>
        </p:sp>
      </p:grpSp>
      <p:grpSp>
        <p:nvGrpSpPr>
          <p:cNvPr id="12" name="Group 11"/>
          <p:cNvGrpSpPr/>
          <p:nvPr/>
        </p:nvGrpSpPr>
        <p:grpSpPr>
          <a:xfrm>
            <a:off x="2999285" y="2979983"/>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80</a:t>
              </a: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1" name="TextBox 20"/>
          <p:cNvSpPr txBox="1"/>
          <p:nvPr/>
        </p:nvSpPr>
        <p:spPr>
          <a:xfrm>
            <a:off x="339034" y="6244548"/>
            <a:ext cx="11547328" cy="400110"/>
          </a:xfrm>
          <a:prstGeom prst="rect">
            <a:avLst/>
          </a:prstGeom>
          <a:noFill/>
        </p:spPr>
        <p:txBody>
          <a:bodyPr wrap="none" rtlCol="0">
            <a:spAutoFit/>
          </a:bodyPr>
          <a:lstStyle/>
          <a:p>
            <a:r>
              <a:rPr lang="en-US" sz="2000" dirty="0" smtClean="0">
                <a:solidFill>
                  <a:schemeClr val="bg1"/>
                </a:solidFill>
              </a:rPr>
              <a:t>CPU Percentage | Memory Percentage | Disk Queue Length | HTTP Queue Length | Data In | Data Out </a:t>
            </a:r>
            <a:endParaRPr lang="en-US" sz="2000" dirty="0">
              <a:solidFill>
                <a:schemeClr val="bg1"/>
              </a:solidFill>
            </a:endParaRPr>
          </a:p>
        </p:txBody>
      </p:sp>
      <p:sp>
        <p:nvSpPr>
          <p:cNvPr id="22" name="TextBox 21"/>
          <p:cNvSpPr txBox="1"/>
          <p:nvPr/>
        </p:nvSpPr>
        <p:spPr>
          <a:xfrm>
            <a:off x="9486771" y="2979983"/>
            <a:ext cx="1357616" cy="523220"/>
          </a:xfrm>
          <a:prstGeom prst="rect">
            <a:avLst/>
          </a:prstGeom>
          <a:noFill/>
        </p:spPr>
        <p:txBody>
          <a:bodyPr wrap="none" rtlCol="0">
            <a:spAutoFit/>
          </a:bodyPr>
          <a:lstStyle/>
          <a:p>
            <a:r>
              <a:rPr lang="en-US" sz="2800" dirty="0">
                <a:solidFill>
                  <a:schemeClr val="bg1"/>
                </a:solidFill>
              </a:rPr>
              <a:t>Percent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sp>
        <p:nvSpPr>
          <p:cNvPr id="24" name="TextBox 23"/>
          <p:cNvSpPr txBox="1"/>
          <p:nvPr/>
        </p:nvSpPr>
        <p:spPr>
          <a:xfrm>
            <a:off x="1485701" y="2935911"/>
            <a:ext cx="1410964" cy="523220"/>
          </a:xfrm>
          <a:prstGeom prst="rect">
            <a:avLst/>
          </a:prstGeom>
          <a:noFill/>
        </p:spPr>
        <p:txBody>
          <a:bodyPr wrap="none" rtlCol="0">
            <a:spAutoFit/>
          </a:bodyPr>
          <a:lstStyle/>
          <a:p>
            <a:r>
              <a:rPr lang="en-US" sz="2800" dirty="0" smtClean="0">
                <a:solidFill>
                  <a:schemeClr val="bg1"/>
                </a:solidFill>
              </a:rPr>
              <a:t>[Metric]</a:t>
            </a:r>
            <a:endParaRPr lang="en-US" sz="2800" dirty="0">
              <a:solidFill>
                <a:schemeClr val="bg1"/>
              </a:solidFill>
            </a:endParaRPr>
          </a:p>
        </p:txBody>
      </p:sp>
    </p:spTree>
    <p:extLst>
      <p:ext uri="{BB962C8B-B14F-4D97-AF65-F5344CB8AC3E}">
        <p14:creationId xmlns:p14="http://schemas.microsoft.com/office/powerpoint/2010/main" val="3555751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Auto-Scale Considerations</a:t>
            </a:r>
            <a:endParaRPr lang="en-US" sz="3600" dirty="0">
              <a:solidFill>
                <a:prstClr val="white"/>
              </a:solidFill>
            </a:endParaRPr>
          </a:p>
        </p:txBody>
      </p:sp>
      <p:sp>
        <p:nvSpPr>
          <p:cNvPr id="5" name="Content Placeholder 4"/>
          <p:cNvSpPr>
            <a:spLocks noGrp="1"/>
          </p:cNvSpPr>
          <p:nvPr>
            <p:ph idx="1"/>
          </p:nvPr>
        </p:nvSpPr>
        <p:spPr/>
        <p:txBody>
          <a:bodyPr/>
          <a:lstStyle/>
          <a:p>
            <a:r>
              <a:rPr lang="en-US" dirty="0" smtClean="0"/>
              <a:t>Only Scales the Web Tier</a:t>
            </a:r>
          </a:p>
          <a:p>
            <a:r>
              <a:rPr lang="en-US" dirty="0" smtClean="0"/>
              <a:t>Scale Up/Down is not instantaneous </a:t>
            </a:r>
          </a:p>
          <a:p>
            <a:endParaRPr lang="en-US" dirty="0"/>
          </a:p>
        </p:txBody>
      </p:sp>
    </p:spTree>
    <p:extLst>
      <p:ext uri="{BB962C8B-B14F-4D97-AF65-F5344CB8AC3E}">
        <p14:creationId xmlns:p14="http://schemas.microsoft.com/office/powerpoint/2010/main" val="1166939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Site Slots</a:t>
            </a:r>
            <a:endParaRPr lang="en-US" sz="8800" dirty="0"/>
          </a:p>
        </p:txBody>
      </p:sp>
    </p:spTree>
    <p:extLst>
      <p:ext uri="{BB962C8B-B14F-4D97-AF65-F5344CB8AC3E}">
        <p14:creationId xmlns:p14="http://schemas.microsoft.com/office/powerpoint/2010/main" val="3485938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2"/>
          <a:stretch>
            <a:fillRect/>
          </a:stretch>
        </p:blipFill>
        <p:spPr>
          <a:xfrm>
            <a:off x="8087219" y="1636202"/>
            <a:ext cx="1507500" cy="978750"/>
          </a:xfrm>
          <a:prstGeom prst="rect">
            <a:avLst/>
          </a:prstGeom>
        </p:spPr>
      </p:pic>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5"/>
            <a:stretch>
              <a:fillRect/>
            </a:stretch>
          </p:blipFill>
          <p:spPr>
            <a:xfrm>
              <a:off x="3719625" y="-351356"/>
              <a:ext cx="2775838" cy="4134755"/>
            </a:xfrm>
            <a:prstGeom prst="rect">
              <a:avLst/>
            </a:prstGeom>
          </p:spPr>
        </p:pic>
        <p:pic>
          <p:nvPicPr>
            <p:cNvPr id="46" name="Picture 45"/>
            <p:cNvPicPr>
              <a:picLocks noChangeAspect="1"/>
            </p:cNvPicPr>
            <p:nvPr/>
          </p:nvPicPr>
          <p:blipFill>
            <a:blip r:embed="rId16"/>
            <a:stretch>
              <a:fillRect/>
            </a:stretch>
          </p:blipFill>
          <p:spPr>
            <a:xfrm>
              <a:off x="4484016" y="1290841"/>
              <a:ext cx="979669" cy="1295431"/>
            </a:xfrm>
            <a:prstGeom prst="rect">
              <a:avLst/>
            </a:prstGeom>
          </p:spPr>
        </p:pic>
      </p:grpSp>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0"/>
            <a:stretch>
              <a:fillRect/>
            </a:stretch>
          </p:blipFill>
          <p:spPr>
            <a:xfrm>
              <a:off x="9827324" y="-40038"/>
              <a:ext cx="934789" cy="1104751"/>
            </a:xfrm>
            <a:prstGeom prst="rect">
              <a:avLst/>
            </a:prstGeom>
          </p:spPr>
        </p:pic>
        <p:pic>
          <p:nvPicPr>
            <p:cNvPr id="41" name="Picture 40"/>
            <p:cNvPicPr>
              <a:picLocks noChangeAspect="1"/>
            </p:cNvPicPr>
            <p:nvPr/>
          </p:nvPicPr>
          <p:blipFill>
            <a:blip r:embed="rId17"/>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021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pic>
        <p:nvPicPr>
          <p:cNvPr id="18" name="Picture 17"/>
          <p:cNvPicPr>
            <a:picLocks noChangeAspect="1"/>
          </p:cNvPicPr>
          <p:nvPr/>
        </p:nvPicPr>
        <p:blipFill>
          <a:blip r:embed="rId3"/>
          <a:stretch>
            <a:fillRect/>
          </a:stretch>
        </p:blipFill>
        <p:spPr>
          <a:xfrm>
            <a:off x="3412002" y="1562735"/>
            <a:ext cx="6671087" cy="431054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grpSp>
        <p:nvGrpSpPr>
          <p:cNvPr id="48" name="Group 47"/>
          <p:cNvGrpSpPr/>
          <p:nvPr/>
        </p:nvGrpSpPr>
        <p:grpSpPr>
          <a:xfrm>
            <a:off x="5093246" y="606416"/>
            <a:ext cx="2775838" cy="4134755"/>
            <a:chOff x="3719625" y="-351356"/>
            <a:chExt cx="2775838" cy="4134755"/>
          </a:xfrm>
        </p:grpSpPr>
        <p:pic>
          <p:nvPicPr>
            <p:cNvPr id="49" name="Picture 48"/>
            <p:cNvPicPr>
              <a:picLocks noChangeAspect="1"/>
            </p:cNvPicPr>
            <p:nvPr/>
          </p:nvPicPr>
          <p:blipFill>
            <a:blip r:embed="rId5"/>
            <a:stretch>
              <a:fillRect/>
            </a:stretch>
          </p:blipFill>
          <p:spPr>
            <a:xfrm>
              <a:off x="3719625" y="-351356"/>
              <a:ext cx="2775838" cy="4134755"/>
            </a:xfrm>
            <a:prstGeom prst="rect">
              <a:avLst/>
            </a:prstGeom>
          </p:spPr>
        </p:pic>
        <p:pic>
          <p:nvPicPr>
            <p:cNvPr id="50" name="Picture 49"/>
            <p:cNvPicPr>
              <a:picLocks noChangeAspect="1"/>
            </p:cNvPicPr>
            <p:nvPr/>
          </p:nvPicPr>
          <p:blipFill>
            <a:blip r:embed="rId6"/>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7"/>
          <a:stretch>
            <a:fillRect/>
          </a:stretch>
        </p:blipFill>
        <p:spPr>
          <a:xfrm>
            <a:off x="2845363" y="4756882"/>
            <a:ext cx="2172796" cy="1400076"/>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5"/>
          <a:stretch>
            <a:fillRect/>
          </a:stretch>
        </p:blipFill>
        <p:spPr>
          <a:xfrm>
            <a:off x="8087219" y="1636202"/>
            <a:ext cx="1507500" cy="978750"/>
          </a:xfrm>
          <a:prstGeom prst="rect">
            <a:avLst/>
          </a:prstGeom>
        </p:spPr>
      </p:pic>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6" name="Picture 45"/>
          <p:cNvPicPr>
            <a:picLocks noChangeAspect="1"/>
          </p:cNvPicPr>
          <p:nvPr/>
        </p:nvPicPr>
        <p:blipFill>
          <a:blip r:embed="rId18"/>
          <a:stretch>
            <a:fillRect/>
          </a:stretch>
        </p:blipFill>
        <p:spPr>
          <a:xfrm>
            <a:off x="6815135" y="2378713"/>
            <a:ext cx="587762" cy="477557"/>
          </a:xfrm>
          <a:prstGeom prst="rect">
            <a:avLst/>
          </a:prstGeom>
        </p:spPr>
      </p:pic>
      <p:pic>
        <p:nvPicPr>
          <p:cNvPr id="47" name="Picture 46"/>
          <p:cNvPicPr>
            <a:picLocks noChangeAspect="1"/>
          </p:cNvPicPr>
          <p:nvPr/>
        </p:nvPicPr>
        <p:blipFill>
          <a:blip r:embed="rId19"/>
          <a:stretch>
            <a:fillRect/>
          </a:stretch>
        </p:blipFill>
        <p:spPr>
          <a:xfrm>
            <a:off x="6616842" y="1624832"/>
            <a:ext cx="2761520" cy="4105186"/>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3"/>
            <a:stretch>
              <a:fillRect/>
            </a:stretch>
          </p:blipFill>
          <p:spPr>
            <a:xfrm>
              <a:off x="9827324" y="-40038"/>
              <a:ext cx="934789" cy="1104751"/>
            </a:xfrm>
            <a:prstGeom prst="rect">
              <a:avLst/>
            </a:prstGeom>
          </p:spPr>
        </p:pic>
        <p:pic>
          <p:nvPicPr>
            <p:cNvPr id="42" name="Picture 41"/>
            <p:cNvPicPr>
              <a:picLocks noChangeAspect="1"/>
            </p:cNvPicPr>
            <p:nvPr/>
          </p:nvPicPr>
          <p:blipFill>
            <a:blip r:embed="rId20"/>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6474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nodeType="afterEffect">
                                  <p:stCondLst>
                                    <p:cond delay="250"/>
                                  </p:stCondLst>
                                  <p:childTnLst>
                                    <p:animMotion origin="layout" path="M -4.16667E-7 -4.81481E-6 L -0.1125 -0.1375 " pathEditMode="relative" rAng="0" ptsTypes="AA">
                                      <p:cBhvr>
                                        <p:cTn id="13" dur="2000" fill="hold"/>
                                        <p:tgtEl>
                                          <p:spTgt spid="48"/>
                                        </p:tgtEl>
                                        <p:attrNameLst>
                                          <p:attrName>ppt_x</p:attrName>
                                          <p:attrName>ppt_y</p:attrName>
                                        </p:attrNameLst>
                                      </p:cBhvr>
                                      <p:rCtr x="-5625" y="-6875"/>
                                    </p:animMotion>
                                  </p:childTnLst>
                                </p:cTn>
                              </p:par>
                              <p:par>
                                <p:cTn id="14" presetID="47" presetClass="entr" presetSubtype="0" fill="hold" nodeType="withEffect">
                                  <p:stCondLst>
                                    <p:cond delay="175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1000"/>
                                        <p:tgtEl>
                                          <p:spTgt spid="47"/>
                                        </p:tgtEl>
                                      </p:cBhvr>
                                    </p:animEffect>
                                    <p:anim calcmode="lin" valueType="num">
                                      <p:cBhvr>
                                        <p:cTn id="17" dur="1000" fill="hold"/>
                                        <p:tgtEl>
                                          <p:spTgt spid="47"/>
                                        </p:tgtEl>
                                        <p:attrNameLst>
                                          <p:attrName>ppt_x</p:attrName>
                                        </p:attrNameLst>
                                      </p:cBhvr>
                                      <p:tavLst>
                                        <p:tav tm="0">
                                          <p:val>
                                            <p:strVal val="#ppt_x"/>
                                          </p:val>
                                        </p:tav>
                                        <p:tav tm="100000">
                                          <p:val>
                                            <p:strVal val="#ppt_x"/>
                                          </p:val>
                                        </p:tav>
                                      </p:tavLst>
                                    </p:anim>
                                    <p:anim calcmode="lin" valueType="num">
                                      <p:cBhvr>
                                        <p:cTn id="18" dur="1000" fill="hold"/>
                                        <p:tgtEl>
                                          <p:spTgt spid="47"/>
                                        </p:tgtEl>
                                        <p:attrNameLst>
                                          <p:attrName>ppt_y</p:attrName>
                                        </p:attrNameLst>
                                      </p:cBhvr>
                                      <p:tavLst>
                                        <p:tav tm="0">
                                          <p:val>
                                            <p:strVal val="#ppt_y-.1"/>
                                          </p:val>
                                        </p:tav>
                                        <p:tav tm="100000">
                                          <p:val>
                                            <p:strVal val="#ppt_y"/>
                                          </p:val>
                                        </p:tav>
                                      </p:tavLst>
                                    </p:anim>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grpSp>
        <p:nvGrpSpPr>
          <p:cNvPr id="56" name="Group 55"/>
          <p:cNvGrpSpPr/>
          <p:nvPr/>
        </p:nvGrpSpPr>
        <p:grpSpPr>
          <a:xfrm>
            <a:off x="3716444" y="-338179"/>
            <a:ext cx="2775838" cy="4134755"/>
            <a:chOff x="3719625" y="-351356"/>
            <a:chExt cx="2775838" cy="4134755"/>
          </a:xfrm>
        </p:grpSpPr>
        <p:pic>
          <p:nvPicPr>
            <p:cNvPr id="57" name="Picture 56"/>
            <p:cNvPicPr>
              <a:picLocks noChangeAspect="1"/>
            </p:cNvPicPr>
            <p:nvPr/>
          </p:nvPicPr>
          <p:blipFill>
            <a:blip r:embed="rId3"/>
            <a:stretch>
              <a:fillRect/>
            </a:stretch>
          </p:blipFill>
          <p:spPr>
            <a:xfrm>
              <a:off x="3719625" y="-351356"/>
              <a:ext cx="2775838" cy="4134755"/>
            </a:xfrm>
            <a:prstGeom prst="rect">
              <a:avLst/>
            </a:prstGeom>
          </p:spPr>
        </p:pic>
        <p:pic>
          <p:nvPicPr>
            <p:cNvPr id="58" name="Picture 57"/>
            <p:cNvPicPr>
              <a:picLocks noChangeAspect="1"/>
            </p:cNvPicPr>
            <p:nvPr/>
          </p:nvPicPr>
          <p:blipFill>
            <a:blip r:embed="rId4"/>
            <a:stretch>
              <a:fillRect/>
            </a:stretch>
          </p:blipFill>
          <p:spPr>
            <a:xfrm>
              <a:off x="4484016" y="1290841"/>
              <a:ext cx="979669" cy="1295431"/>
            </a:xfrm>
            <a:prstGeom prst="rect">
              <a:avLst/>
            </a:prstGeom>
          </p:spPr>
        </p:pic>
      </p:grpSp>
      <p:pic>
        <p:nvPicPr>
          <p:cNvPr id="30" name="Picture 29"/>
          <p:cNvPicPr>
            <a:picLocks noChangeAspect="1"/>
          </p:cNvPicPr>
          <p:nvPr/>
        </p:nvPicPr>
        <p:blipFill>
          <a:blip r:embed="rId5"/>
          <a:stretch>
            <a:fillRect/>
          </a:stretch>
        </p:blipFill>
        <p:spPr>
          <a:xfrm>
            <a:off x="6609503" y="0"/>
            <a:ext cx="5582498" cy="3614057"/>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3" name="Picture 2"/>
          <p:cNvPicPr>
            <a:picLocks noChangeAspect="1"/>
          </p:cNvPicPr>
          <p:nvPr/>
        </p:nvPicPr>
        <p:blipFill>
          <a:blip r:embed="rId7"/>
          <a:stretch>
            <a:fillRect/>
          </a:stretch>
        </p:blipFill>
        <p:spPr>
          <a:xfrm>
            <a:off x="8087488" y="1636202"/>
            <a:ext cx="1506507" cy="978750"/>
          </a:xfrm>
          <a:prstGeom prst="rect">
            <a:avLst/>
          </a:prstGeom>
        </p:spPr>
      </p:pic>
      <p:pic>
        <p:nvPicPr>
          <p:cNvPr id="50" name="Picture 49"/>
          <p:cNvPicPr>
            <a:picLocks noChangeAspect="1"/>
          </p:cNvPicPr>
          <p:nvPr/>
        </p:nvPicPr>
        <p:blipFill>
          <a:blip r:embed="rId8"/>
          <a:stretch>
            <a:fillRect/>
          </a:stretch>
        </p:blipFill>
        <p:spPr>
          <a:xfrm>
            <a:off x="8087219" y="1636202"/>
            <a:ext cx="1507500"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9"/>
            <a:stretch>
              <a:fillRect/>
            </a:stretch>
          </p:blipFill>
          <p:spPr>
            <a:xfrm>
              <a:off x="6722970" y="1674257"/>
              <a:ext cx="2780259" cy="4133042"/>
            </a:xfrm>
            <a:prstGeom prst="rect">
              <a:avLst/>
            </a:prstGeom>
          </p:spPr>
        </p:pic>
        <p:pic>
          <p:nvPicPr>
            <p:cNvPr id="53" name="Picture 52"/>
            <p:cNvPicPr>
              <a:picLocks noChangeAspect="1"/>
            </p:cNvPicPr>
            <p:nvPr/>
          </p:nvPicPr>
          <p:blipFill>
            <a:blip r:embed="rId4"/>
            <a:stretch>
              <a:fillRect/>
            </a:stretch>
          </p:blipFill>
          <p:spPr>
            <a:xfrm>
              <a:off x="7470523" y="3260826"/>
              <a:ext cx="979669" cy="1295431"/>
            </a:xfrm>
            <a:prstGeom prst="rect">
              <a:avLst/>
            </a:prstGeom>
          </p:spPr>
        </p:pic>
      </p:grpSp>
      <p:pic>
        <p:nvPicPr>
          <p:cNvPr id="26" name="Picture 25"/>
          <p:cNvPicPr>
            <a:picLocks noChangeAspect="1"/>
          </p:cNvPicPr>
          <p:nvPr/>
        </p:nvPicPr>
        <p:blipFill>
          <a:blip r:embed="rId10"/>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2" name="Picture 21"/>
          <p:cNvPicPr>
            <a:picLocks noChangeAspect="1"/>
          </p:cNvPicPr>
          <p:nvPr/>
        </p:nvPicPr>
        <p:blipFill>
          <a:blip r:embed="rId13"/>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4"/>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9" name="Picture 48"/>
          <p:cNvPicPr>
            <a:picLocks noChangeAspect="1"/>
          </p:cNvPicPr>
          <p:nvPr/>
        </p:nvPicPr>
        <p:blipFill>
          <a:blip r:embed="rId18"/>
          <a:stretch>
            <a:fillRect/>
          </a:stretch>
        </p:blipFill>
        <p:spPr>
          <a:xfrm>
            <a:off x="8313888" y="266746"/>
            <a:ext cx="3327976" cy="2148255"/>
          </a:xfrm>
          <a:prstGeom prst="rect">
            <a:avLst/>
          </a:prstGeom>
        </p:spPr>
      </p:pic>
      <p:pic>
        <p:nvPicPr>
          <p:cNvPr id="45" name="Picture 44"/>
          <p:cNvPicPr>
            <a:picLocks noChangeAspect="1"/>
          </p:cNvPicPr>
          <p:nvPr/>
        </p:nvPicPr>
        <p:blipFill>
          <a:blip r:embed="rId19"/>
          <a:stretch>
            <a:fillRect/>
          </a:stretch>
        </p:blipFill>
        <p:spPr>
          <a:xfrm>
            <a:off x="3958553" y="483348"/>
            <a:ext cx="900012" cy="707152"/>
          </a:xfrm>
          <a:prstGeom prst="rect">
            <a:avLst/>
          </a:prstGeom>
        </p:spPr>
      </p:pic>
      <p:pic>
        <p:nvPicPr>
          <p:cNvPr id="46" name="Picture 45"/>
          <p:cNvPicPr>
            <a:picLocks noChangeAspect="1"/>
          </p:cNvPicPr>
          <p:nvPr/>
        </p:nvPicPr>
        <p:blipFill>
          <a:blip r:embed="rId20"/>
          <a:stretch>
            <a:fillRect/>
          </a:stretch>
        </p:blipFill>
        <p:spPr>
          <a:xfrm>
            <a:off x="6815135" y="2378713"/>
            <a:ext cx="587762" cy="477557"/>
          </a:xfrm>
          <a:prstGeom prst="rect">
            <a:avLst/>
          </a:prstGeom>
        </p:spPr>
      </p:pic>
      <p:pic>
        <p:nvPicPr>
          <p:cNvPr id="59" name="Picture 58"/>
          <p:cNvPicPr>
            <a:picLocks noChangeAspect="1"/>
          </p:cNvPicPr>
          <p:nvPr/>
        </p:nvPicPr>
        <p:blipFill>
          <a:blip r:embed="rId21"/>
          <a:stretch>
            <a:fillRect/>
          </a:stretch>
        </p:blipFill>
        <p:spPr>
          <a:xfrm>
            <a:off x="6616842" y="1624832"/>
            <a:ext cx="2761520" cy="4105186"/>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4"/>
            <a:stretch>
              <a:fillRect/>
            </a:stretch>
          </p:blipFill>
          <p:spPr>
            <a:xfrm>
              <a:off x="9827324" y="-40038"/>
              <a:ext cx="934789" cy="1104751"/>
            </a:xfrm>
            <a:prstGeom prst="rect">
              <a:avLst/>
            </a:prstGeom>
          </p:spPr>
        </p:pic>
        <p:pic>
          <p:nvPicPr>
            <p:cNvPr id="40" name="Picture 39"/>
            <p:cNvPicPr>
              <a:picLocks noChangeAspect="1"/>
            </p:cNvPicPr>
            <p:nvPr/>
          </p:nvPicPr>
          <p:blipFill>
            <a:blip r:embed="rId22"/>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1376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50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nodeType="afterEffect">
                                  <p:stCondLst>
                                    <p:cond delay="750"/>
                                  </p:stCondLst>
                                  <p:childTnLst>
                                    <p:animEffect transition="out" filter="fade">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par>
                                <p:cTn id="12" presetID="10" presetClass="entr" presetSubtype="0" fill="hold" nodeType="withEffect">
                                  <p:stCondLst>
                                    <p:cond delay="50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par>
                          <p:cTn id="15" fill="hold">
                            <p:stCondLst>
                              <p:cond delay="2250"/>
                            </p:stCondLst>
                            <p:childTnLst>
                              <p:par>
                                <p:cTn id="16" presetID="10" presetClass="entr" presetSubtype="0"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par>
                          <p:cTn id="19" fill="hold">
                            <p:stCondLst>
                              <p:cond delay="27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2" name="Picture 1"/>
          <p:cNvPicPr>
            <a:picLocks noChangeAspect="1"/>
          </p:cNvPicPr>
          <p:nvPr/>
        </p:nvPicPr>
        <p:blipFill>
          <a:blip r:embed="rId4"/>
          <a:stretch>
            <a:fillRect/>
          </a:stretch>
        </p:blipFill>
        <p:spPr>
          <a:xfrm>
            <a:off x="2009811" y="672071"/>
            <a:ext cx="9420190" cy="6090299"/>
          </a:xfrm>
          <a:prstGeom prst="rect">
            <a:avLst/>
          </a:prstGeom>
        </p:spPr>
      </p:pic>
      <p:pic>
        <p:nvPicPr>
          <p:cNvPr id="37" name="Picture 36"/>
          <p:cNvPicPr>
            <a:picLocks noChangeAspect="1"/>
          </p:cNvPicPr>
          <p:nvPr/>
        </p:nvPicPr>
        <p:blipFill>
          <a:blip r:embed="rId5"/>
          <a:stretch>
            <a:fillRect/>
          </a:stretch>
        </p:blipFill>
        <p:spPr>
          <a:xfrm>
            <a:off x="5276712" y="-373535"/>
            <a:ext cx="7264070" cy="4706299"/>
          </a:xfrm>
          <a:prstGeom prst="rect">
            <a:avLst/>
          </a:prstGeom>
        </p:spPr>
      </p:pic>
      <p:pic>
        <p:nvPicPr>
          <p:cNvPr id="3" name="Picture 2"/>
          <p:cNvPicPr>
            <a:picLocks noChangeAspect="1"/>
          </p:cNvPicPr>
          <p:nvPr/>
        </p:nvPicPr>
        <p:blipFill>
          <a:blip r:embed="rId6"/>
          <a:stretch>
            <a:fillRect/>
          </a:stretch>
        </p:blipFill>
        <p:spPr>
          <a:xfrm>
            <a:off x="8087488" y="1636202"/>
            <a:ext cx="1506507"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7"/>
            <a:stretch>
              <a:fillRect/>
            </a:stretch>
          </p:blipFill>
          <p:spPr>
            <a:xfrm>
              <a:off x="6722970" y="1674257"/>
              <a:ext cx="2780259" cy="4133042"/>
            </a:xfrm>
            <a:prstGeom prst="rect">
              <a:avLst/>
            </a:prstGeom>
          </p:spPr>
        </p:pic>
        <p:pic>
          <p:nvPicPr>
            <p:cNvPr id="53" name="Picture 52"/>
            <p:cNvPicPr>
              <a:picLocks noChangeAspect="1"/>
            </p:cNvPicPr>
            <p:nvPr/>
          </p:nvPicPr>
          <p:blipFill>
            <a:blip r:embed="rId8"/>
            <a:stretch>
              <a:fillRect/>
            </a:stretch>
          </p:blipFill>
          <p:spPr>
            <a:xfrm>
              <a:off x="7470523" y="3260826"/>
              <a:ext cx="979669" cy="1295431"/>
            </a:xfrm>
            <a:prstGeom prst="rect">
              <a:avLst/>
            </a:prstGeom>
          </p:spPr>
        </p:pic>
      </p:grpSp>
      <p:grpSp>
        <p:nvGrpSpPr>
          <p:cNvPr id="55" name="Group 54"/>
          <p:cNvGrpSpPr/>
          <p:nvPr/>
        </p:nvGrpSpPr>
        <p:grpSpPr>
          <a:xfrm>
            <a:off x="3716444" y="-338179"/>
            <a:ext cx="2775838" cy="4134755"/>
            <a:chOff x="3719625" y="-351356"/>
            <a:chExt cx="2775838" cy="4134755"/>
          </a:xfrm>
        </p:grpSpPr>
        <p:pic>
          <p:nvPicPr>
            <p:cNvPr id="56" name="Picture 55"/>
            <p:cNvPicPr>
              <a:picLocks noChangeAspect="1"/>
            </p:cNvPicPr>
            <p:nvPr/>
          </p:nvPicPr>
          <p:blipFill>
            <a:blip r:embed="rId9"/>
            <a:stretch>
              <a:fillRect/>
            </a:stretch>
          </p:blipFill>
          <p:spPr>
            <a:xfrm>
              <a:off x="3719625" y="-351356"/>
              <a:ext cx="2775838" cy="4134755"/>
            </a:xfrm>
            <a:prstGeom prst="rect">
              <a:avLst/>
            </a:prstGeom>
          </p:spPr>
        </p:pic>
        <p:pic>
          <p:nvPicPr>
            <p:cNvPr id="57" name="Picture 56"/>
            <p:cNvPicPr>
              <a:picLocks noChangeAspect="1"/>
            </p:cNvPicPr>
            <p:nvPr/>
          </p:nvPicPr>
          <p:blipFill>
            <a:blip r:embed="rId8"/>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10"/>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2" name="Picture 21"/>
          <p:cNvPicPr>
            <a:picLocks noChangeAspect="1"/>
          </p:cNvPicPr>
          <p:nvPr/>
        </p:nvPicPr>
        <p:blipFill>
          <a:blip r:embed="rId13"/>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4"/>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9" name="Picture 48"/>
          <p:cNvPicPr>
            <a:picLocks noChangeAspect="1"/>
          </p:cNvPicPr>
          <p:nvPr/>
        </p:nvPicPr>
        <p:blipFill>
          <a:blip r:embed="rId18"/>
          <a:stretch>
            <a:fillRect/>
          </a:stretch>
        </p:blipFill>
        <p:spPr>
          <a:xfrm>
            <a:off x="8313888" y="266746"/>
            <a:ext cx="3327976" cy="2148255"/>
          </a:xfrm>
          <a:prstGeom prst="rect">
            <a:avLst/>
          </a:prstGeom>
        </p:spPr>
      </p:pic>
      <p:pic>
        <p:nvPicPr>
          <p:cNvPr id="45" name="Picture 44"/>
          <p:cNvPicPr>
            <a:picLocks noChangeAspect="1"/>
          </p:cNvPicPr>
          <p:nvPr/>
        </p:nvPicPr>
        <p:blipFill>
          <a:blip r:embed="rId19"/>
          <a:stretch>
            <a:fillRect/>
          </a:stretch>
        </p:blipFill>
        <p:spPr>
          <a:xfrm>
            <a:off x="3958553" y="483348"/>
            <a:ext cx="900012" cy="707152"/>
          </a:xfrm>
          <a:prstGeom prst="rect">
            <a:avLst/>
          </a:prstGeom>
        </p:spPr>
      </p:pic>
      <p:pic>
        <p:nvPicPr>
          <p:cNvPr id="46" name="Picture 45"/>
          <p:cNvPicPr>
            <a:picLocks noChangeAspect="1"/>
          </p:cNvPicPr>
          <p:nvPr/>
        </p:nvPicPr>
        <p:blipFill>
          <a:blip r:embed="rId20"/>
          <a:stretch>
            <a:fillRect/>
          </a:stretch>
        </p:blipFill>
        <p:spPr>
          <a:xfrm>
            <a:off x="6815135" y="2378713"/>
            <a:ext cx="587762" cy="477557"/>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4"/>
            <a:stretch>
              <a:fillRect/>
            </a:stretch>
          </p:blipFill>
          <p:spPr>
            <a:xfrm>
              <a:off x="9827324" y="-40038"/>
              <a:ext cx="934789" cy="1104751"/>
            </a:xfrm>
            <a:prstGeom prst="rect">
              <a:avLst/>
            </a:prstGeom>
          </p:spPr>
        </p:pic>
        <p:pic>
          <p:nvPicPr>
            <p:cNvPr id="40" name="Picture 39"/>
            <p:cNvPicPr>
              <a:picLocks noChangeAspect="1"/>
            </p:cNvPicPr>
            <p:nvPr/>
          </p:nvPicPr>
          <p:blipFill>
            <a:blip r:embed="rId21"/>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416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45"/>
                                        </p:tgtEl>
                                      </p:cBhvr>
                                    </p:animEffect>
                                    <p:set>
                                      <p:cBhvr>
                                        <p:cTn id="11" dur="1" fill="hold">
                                          <p:stCondLst>
                                            <p:cond delay="499"/>
                                          </p:stCondLst>
                                        </p:cTn>
                                        <p:tgtEl>
                                          <p:spTgt spid="45"/>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nodeType="afterEffect">
                                  <p:stCondLst>
                                    <p:cond delay="0"/>
                                  </p:stCondLst>
                                  <p:childTnLst>
                                    <p:animMotion origin="layout" path="M 1.04167E-6 -3.7037E-6 L 0.04974 -0.05555 " pathEditMode="relative" rAng="0" ptsTypes="AA">
                                      <p:cBhvr>
                                        <p:cTn id="14" dur="1000" fill="hold"/>
                                        <p:tgtEl>
                                          <p:spTgt spid="51"/>
                                        </p:tgtEl>
                                        <p:attrNameLst>
                                          <p:attrName>ppt_x</p:attrName>
                                          <p:attrName>ppt_y</p:attrName>
                                        </p:attrNameLst>
                                      </p:cBhvr>
                                      <p:rCtr x="2487" y="-2778"/>
                                    </p:animMotion>
                                  </p:childTnLst>
                                </p:cTn>
                              </p:par>
                              <p:par>
                                <p:cTn id="15" presetID="42" presetClass="path" presetSubtype="0" accel="50000" decel="50000" fill="hold" nodeType="withEffect">
                                  <p:stCondLst>
                                    <p:cond delay="750"/>
                                  </p:stCondLst>
                                  <p:childTnLst>
                                    <p:animMotion origin="layout" path="M 2.08333E-7 -3.33333E-6 L 0.23698 0.28287 " pathEditMode="relative" rAng="0" ptsTypes="AA">
                                      <p:cBhvr>
                                        <p:cTn id="16" dur="2250" fill="hold"/>
                                        <p:tgtEl>
                                          <p:spTgt spid="55"/>
                                        </p:tgtEl>
                                        <p:attrNameLst>
                                          <p:attrName>ppt_x</p:attrName>
                                          <p:attrName>ppt_y</p:attrName>
                                        </p:attrNameLst>
                                      </p:cBhvr>
                                      <p:rCtr x="11836" y="14051"/>
                                    </p:animMotion>
                                  </p:childTnLst>
                                </p:cTn>
                              </p:par>
                              <p:par>
                                <p:cTn id="17" presetID="42" presetClass="path" presetSubtype="0" accel="50000" decel="50000" fill="hold" nodeType="withEffect">
                                  <p:stCondLst>
                                    <p:cond delay="1000"/>
                                  </p:stCondLst>
                                  <p:childTnLst>
                                    <p:animMotion origin="layout" path="M 0.04974 -0.05555 L -0.18893 -0.33333 " pathEditMode="relative" rAng="0" ptsTypes="AA">
                                      <p:cBhvr>
                                        <p:cTn id="18" dur="1000" fill="hold"/>
                                        <p:tgtEl>
                                          <p:spTgt spid="51"/>
                                        </p:tgtEl>
                                        <p:attrNameLst>
                                          <p:attrName>ppt_x</p:attrName>
                                          <p:attrName>ppt_y</p:attrName>
                                        </p:attrNameLst>
                                      </p:cBhvr>
                                      <p:rCtr x="-11940" y="-13889"/>
                                    </p:animMotion>
                                  </p:childTnLst>
                                </p:cTn>
                              </p:par>
                              <p:par>
                                <p:cTn id="19" presetID="42" presetClass="path" presetSubtype="0" accel="50000" decel="50000" fill="hold" nodeType="withEffect">
                                  <p:stCondLst>
                                    <p:cond delay="2000"/>
                                  </p:stCondLst>
                                  <p:childTnLst>
                                    <p:animMotion origin="layout" path="M -0.18893 -0.33333 L -0.23555 -0.2824 " pathEditMode="relative" rAng="0" ptsTypes="AA">
                                      <p:cBhvr>
                                        <p:cTn id="20" dur="1250" fill="hold"/>
                                        <p:tgtEl>
                                          <p:spTgt spid="51"/>
                                        </p:tgtEl>
                                        <p:attrNameLst>
                                          <p:attrName>ppt_x</p:attrName>
                                          <p:attrName>ppt_y</p:attrName>
                                        </p:attrNameLst>
                                      </p:cBhvr>
                                      <p:rCtr x="-2331" y="2546"/>
                                    </p:animMotion>
                                  </p:childTnLst>
                                </p:cTn>
                              </p:par>
                            </p:childTnLst>
                          </p:cTn>
                        </p:par>
                        <p:par>
                          <p:cTn id="21" fill="hold">
                            <p:stCondLst>
                              <p:cond delay="4250"/>
                            </p:stCondLst>
                            <p:childTnLst>
                              <p:par>
                                <p:cTn id="22" presetID="10" presetClass="entr" presetSubtype="0"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Web Jobs</a:t>
            </a:r>
            <a:endParaRPr lang="en-US" sz="8800" dirty="0"/>
          </a:p>
        </p:txBody>
      </p:sp>
    </p:spTree>
    <p:extLst>
      <p:ext uri="{BB962C8B-B14F-4D97-AF65-F5344CB8AC3E}">
        <p14:creationId xmlns:p14="http://schemas.microsoft.com/office/powerpoint/2010/main" val="3631169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47" name="Picture 46"/>
          <p:cNvPicPr>
            <a:picLocks noChangeAspect="1"/>
          </p:cNvPicPr>
          <p:nvPr/>
        </p:nvPicPr>
        <p:blipFill>
          <a:blip r:embed="rId16"/>
          <a:stretch>
            <a:fillRect/>
          </a:stretch>
        </p:blipFill>
        <p:spPr>
          <a:xfrm>
            <a:off x="4607525" y="3601907"/>
            <a:ext cx="2340000" cy="147375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pic>
        <p:nvPicPr>
          <p:cNvPr id="10" name="Picture 9"/>
          <p:cNvPicPr>
            <a:picLocks noChangeAspect="1"/>
          </p:cNvPicPr>
          <p:nvPr/>
        </p:nvPicPr>
        <p:blipFill>
          <a:blip r:embed="rId18"/>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9"/>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1"/>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2"/>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3"/>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4"/>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2939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47" name="Picture 46"/>
          <p:cNvPicPr>
            <a:picLocks noChangeAspect="1"/>
          </p:cNvPicPr>
          <p:nvPr/>
        </p:nvPicPr>
        <p:blipFill>
          <a:blip r:embed="rId5"/>
          <a:stretch>
            <a:fillRect/>
          </a:stretch>
        </p:blipFill>
        <p:spPr>
          <a:xfrm>
            <a:off x="4607525" y="3601907"/>
            <a:ext cx="2340000" cy="1473750"/>
          </a:xfrm>
          <a:prstGeom prst="rect">
            <a:avLst/>
          </a:prstGeom>
        </p:spPr>
      </p:pic>
      <p:pic>
        <p:nvPicPr>
          <p:cNvPr id="21" name="Picture 20"/>
          <p:cNvPicPr>
            <a:picLocks noChangeAspect="1"/>
          </p:cNvPicPr>
          <p:nvPr/>
        </p:nvPicPr>
        <p:blipFill>
          <a:blip r:embed="rId6"/>
          <a:stretch>
            <a:fillRect/>
          </a:stretch>
        </p:blipFill>
        <p:spPr>
          <a:xfrm>
            <a:off x="1" y="3743009"/>
            <a:ext cx="4822369" cy="3124661"/>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0" name="Picture 9"/>
          <p:cNvPicPr>
            <a:picLocks noChangeAspect="1"/>
          </p:cNvPicPr>
          <p:nvPr/>
        </p:nvPicPr>
        <p:blipFill>
          <a:blip r:embed="rId8"/>
          <a:stretch>
            <a:fillRect/>
          </a:stretch>
        </p:blipFill>
        <p:spPr>
          <a:xfrm>
            <a:off x="6486668" y="1300403"/>
            <a:ext cx="3997065" cy="2580782"/>
          </a:xfrm>
          <a:prstGeom prst="rect">
            <a:avLst/>
          </a:prstGeom>
        </p:spPr>
      </p:pic>
      <p:pic>
        <p:nvPicPr>
          <p:cNvPr id="30" name="Picture 29"/>
          <p:cNvPicPr>
            <a:picLocks noChangeAspect="1"/>
          </p:cNvPicPr>
          <p:nvPr/>
        </p:nvPicPr>
        <p:blipFill>
          <a:blip r:embed="rId9"/>
          <a:stretch>
            <a:fillRect/>
          </a:stretch>
        </p:blipFill>
        <p:spPr>
          <a:xfrm>
            <a:off x="6609503" y="0"/>
            <a:ext cx="5582498" cy="3614057"/>
          </a:xfrm>
          <a:prstGeom prst="rect">
            <a:avLst/>
          </a:prstGeom>
        </p:spPr>
      </p:pic>
      <p:pic>
        <p:nvPicPr>
          <p:cNvPr id="38" name="Picture 37"/>
          <p:cNvPicPr>
            <a:picLocks noChangeAspect="1"/>
          </p:cNvPicPr>
          <p:nvPr/>
        </p:nvPicPr>
        <p:blipFill>
          <a:blip r:embed="rId10"/>
          <a:stretch>
            <a:fillRect/>
          </a:stretch>
        </p:blipFill>
        <p:spPr>
          <a:xfrm>
            <a:off x="8314314" y="267557"/>
            <a:ext cx="3327550" cy="2147980"/>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20"/>
          <a:stretch>
            <a:fillRect/>
          </a:stretch>
        </p:blipFill>
        <p:spPr>
          <a:xfrm>
            <a:off x="7757324" y="4677561"/>
            <a:ext cx="1275292" cy="805448"/>
          </a:xfrm>
          <a:prstGeom prst="rect">
            <a:avLst/>
          </a:prstGeom>
        </p:spPr>
      </p:pic>
      <p:pic>
        <p:nvPicPr>
          <p:cNvPr id="41" name="Picture 40"/>
          <p:cNvPicPr>
            <a:picLocks noChangeAspect="1"/>
          </p:cNvPicPr>
          <p:nvPr/>
        </p:nvPicPr>
        <p:blipFill>
          <a:blip r:embed="rId21"/>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2"/>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3"/>
          <a:stretch>
            <a:fillRect/>
          </a:stretch>
        </p:blipFill>
        <p:spPr>
          <a:xfrm>
            <a:off x="9490000" y="6190866"/>
            <a:ext cx="702179" cy="462975"/>
          </a:xfrm>
          <a:prstGeom prst="rect">
            <a:avLst/>
          </a:prstGeom>
        </p:spPr>
      </p:pic>
      <p:pic>
        <p:nvPicPr>
          <p:cNvPr id="7" name="Picture 6"/>
          <p:cNvPicPr>
            <a:picLocks noChangeAspect="1"/>
          </p:cNvPicPr>
          <p:nvPr/>
        </p:nvPicPr>
        <p:blipFill>
          <a:blip r:embed="rId24"/>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5"/>
          <a:stretch>
            <a:fillRect/>
          </a:stretch>
        </p:blipFill>
        <p:spPr>
          <a:xfrm>
            <a:off x="9068151" y="2971109"/>
            <a:ext cx="1415845" cy="912434"/>
          </a:xfrm>
          <a:prstGeom prst="rect">
            <a:avLst/>
          </a:prstGeom>
        </p:spPr>
      </p:pic>
      <p:pic>
        <p:nvPicPr>
          <p:cNvPr id="15" name="Picture 14"/>
          <p:cNvPicPr>
            <a:picLocks noChangeAspect="1"/>
          </p:cNvPicPr>
          <p:nvPr/>
        </p:nvPicPr>
        <p:blipFill>
          <a:blip r:embed="rId26"/>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3"/>
            <a:stretch>
              <a:fillRect/>
            </a:stretch>
          </p:blipFill>
          <p:spPr>
            <a:xfrm>
              <a:off x="9827324" y="-40038"/>
              <a:ext cx="934789" cy="1104751"/>
            </a:xfrm>
            <a:prstGeom prst="rect">
              <a:avLst/>
            </a:prstGeom>
          </p:spPr>
        </p:pic>
        <p:pic>
          <p:nvPicPr>
            <p:cNvPr id="53" name="Picture 52"/>
            <p:cNvPicPr>
              <a:picLocks noChangeAspect="1"/>
            </p:cNvPicPr>
            <p:nvPr/>
          </p:nvPicPr>
          <p:blipFill>
            <a:blip r:embed="rId2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37679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753" y="3044280"/>
            <a:ext cx="12057247" cy="769441"/>
          </a:xfrm>
          <a:prstGeom prst="rect">
            <a:avLst/>
          </a:prstGeom>
          <a:noFill/>
        </p:spPr>
        <p:txBody>
          <a:bodyPr wrap="square" rtlCol="0">
            <a:spAutoFit/>
          </a:bodyPr>
          <a:lstStyle/>
          <a:p>
            <a:pPr algn="ctr"/>
            <a:r>
              <a:rPr lang="en-US" sz="4400" b="1" dirty="0">
                <a:solidFill>
                  <a:prstClr val="white"/>
                </a:solidFill>
              </a:rPr>
              <a:t>Fastest way to build for the cloud</a:t>
            </a:r>
            <a:endParaRPr lang="en-US" sz="4400" dirty="0">
              <a:solidFill>
                <a:prstClr val="white"/>
              </a:solidFill>
            </a:endParaRPr>
          </a:p>
        </p:txBody>
      </p:sp>
    </p:spTree>
    <p:extLst>
      <p:ext uri="{BB962C8B-B14F-4D97-AF65-F5344CB8AC3E}">
        <p14:creationId xmlns:p14="http://schemas.microsoft.com/office/powerpoint/2010/main" val="3600947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Backups</a:t>
            </a:r>
            <a:endParaRPr lang="en-US" sz="3600" dirty="0">
              <a:solidFill>
                <a:prstClr val="white"/>
              </a:solidFill>
            </a:endParaRPr>
          </a:p>
        </p:txBody>
      </p:sp>
      <p:pic>
        <p:nvPicPr>
          <p:cNvPr id="6" name="Picture 8"/>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1408595" y="2634943"/>
            <a:ext cx="1880423" cy="15889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964445" y="2634099"/>
            <a:ext cx="1818960" cy="15898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p:cNvSpPr txBox="1"/>
          <p:nvPr/>
        </p:nvSpPr>
        <p:spPr>
          <a:xfrm>
            <a:off x="4080574" y="3762236"/>
            <a:ext cx="4092315" cy="461665"/>
          </a:xfrm>
          <a:prstGeom prst="rect">
            <a:avLst/>
          </a:prstGeom>
          <a:noFill/>
        </p:spPr>
        <p:txBody>
          <a:bodyPr wrap="square" rtlCol="0">
            <a:spAutoFit/>
          </a:bodyPr>
          <a:lstStyle/>
          <a:p>
            <a:pPr algn="ctr"/>
            <a:r>
              <a:rPr lang="en-US" sz="2400" dirty="0" smtClean="0">
                <a:solidFill>
                  <a:schemeClr val="bg1"/>
                </a:solidFill>
              </a:rPr>
              <a:t>Websites Settings Manifest</a:t>
            </a:r>
            <a:endParaRPr lang="en-US" sz="2400" dirty="0">
              <a:solidFill>
                <a:schemeClr val="bg1"/>
              </a:solidFill>
            </a:endParaRPr>
          </a:p>
        </p:txBody>
      </p:sp>
      <p:cxnSp>
        <p:nvCxnSpPr>
          <p:cNvPr id="8" name="Straight Arrow Connector 7"/>
          <p:cNvCxnSpPr/>
          <p:nvPr/>
        </p:nvCxnSpPr>
        <p:spPr>
          <a:xfrm>
            <a:off x="3552996" y="3429422"/>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87514" y="3776804"/>
            <a:ext cx="3597640" cy="461665"/>
          </a:xfrm>
          <a:prstGeom prst="rect">
            <a:avLst/>
          </a:prstGeom>
          <a:noFill/>
        </p:spPr>
        <p:txBody>
          <a:bodyPr wrap="square" rtlCol="0">
            <a:spAutoFit/>
          </a:bodyPr>
          <a:lstStyle/>
          <a:p>
            <a:pPr algn="ctr"/>
            <a:r>
              <a:rPr lang="en-US" sz="2400" dirty="0" smtClean="0">
                <a:solidFill>
                  <a:schemeClr val="bg1"/>
                </a:solidFill>
              </a:rPr>
              <a:t>Database (Optional)</a:t>
            </a:r>
            <a:endParaRPr lang="en-US" sz="2400" dirty="0">
              <a:solidFill>
                <a:schemeClr val="bg1"/>
              </a:solidFill>
            </a:endParaRPr>
          </a:p>
        </p:txBody>
      </p:sp>
      <p:cxnSp>
        <p:nvCxnSpPr>
          <p:cNvPr id="14" name="Straight Arrow Connector 13"/>
          <p:cNvCxnSpPr/>
          <p:nvPr/>
        </p:nvCxnSpPr>
        <p:spPr>
          <a:xfrm>
            <a:off x="3552996" y="3458980"/>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80574" y="3761814"/>
            <a:ext cx="4092315" cy="461665"/>
          </a:xfrm>
          <a:prstGeom prst="rect">
            <a:avLst/>
          </a:prstGeom>
          <a:noFill/>
        </p:spPr>
        <p:txBody>
          <a:bodyPr wrap="square" rtlCol="0">
            <a:spAutoFit/>
          </a:bodyPr>
          <a:lstStyle/>
          <a:p>
            <a:pPr algn="ctr"/>
            <a:r>
              <a:rPr lang="en-US" sz="2400" dirty="0" smtClean="0">
                <a:solidFill>
                  <a:schemeClr val="bg1"/>
                </a:solidFill>
              </a:rPr>
              <a:t>Websites Files</a:t>
            </a:r>
            <a:endParaRPr lang="en-US" sz="2400" dirty="0">
              <a:solidFill>
                <a:schemeClr val="bg1"/>
              </a:solidFill>
            </a:endParaRPr>
          </a:p>
        </p:txBody>
      </p:sp>
      <p:cxnSp>
        <p:nvCxnSpPr>
          <p:cNvPr id="15" name="Straight Arrow Connector 14"/>
          <p:cNvCxnSpPr/>
          <p:nvPr/>
        </p:nvCxnSpPr>
        <p:spPr>
          <a:xfrm>
            <a:off x="3552996" y="3429000"/>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3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 0 L 0 0.25 E" pathEditMode="relative" ptsTypes="">
                                      <p:cBhvr>
                                        <p:cTn id="16" dur="2000" fill="hold"/>
                                        <p:tgtEl>
                                          <p:spTgt spid="14"/>
                                        </p:tgtEl>
                                        <p:attrNameLst>
                                          <p:attrName>ppt_x</p:attrName>
                                          <p:attrName>ppt_y</p:attrName>
                                        </p:attrNameLst>
                                      </p:cBhvr>
                                    </p:animMotion>
                                  </p:childTnLst>
                                </p:cTn>
                              </p:par>
                              <p:par>
                                <p:cTn id="17" presetID="42" presetClass="path" presetSubtype="0" accel="50000" decel="50000" fill="hold" grpId="1" nodeType="withEffect">
                                  <p:stCondLst>
                                    <p:cond delay="0"/>
                                  </p:stCondLst>
                                  <p:childTnLst>
                                    <p:animMotion origin="layout" path="M 0 0 L 0 0.25 E" pathEditMode="relative" ptsTypes="">
                                      <p:cBhvr>
                                        <p:cTn id="18" dur="2000" fill="hold"/>
                                        <p:tgtEl>
                                          <p:spTgt spid="12"/>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64" presetClass="path" presetSubtype="0" accel="50000" decel="50000" fill="hold" nodeType="clickEffect">
                                  <p:stCondLst>
                                    <p:cond delay="0"/>
                                  </p:stCondLst>
                                  <p:childTnLst>
                                    <p:animMotion origin="layout" path="M 0 0 L 0 -0.25 E" pathEditMode="relative" ptsTypes="">
                                      <p:cBhvr>
                                        <p:cTn id="32" dur="2000" fill="hold"/>
                                        <p:tgtEl>
                                          <p:spTgt spid="15"/>
                                        </p:tgtEl>
                                        <p:attrNameLst>
                                          <p:attrName>ppt_x</p:attrName>
                                          <p:attrName>ppt_y</p:attrName>
                                        </p:attrNameLst>
                                      </p:cBhvr>
                                    </p:animMotion>
                                  </p:childTnLst>
                                </p:cTn>
                              </p:par>
                              <p:par>
                                <p:cTn id="33" presetID="64" presetClass="path" presetSubtype="0" accel="50000" decel="50000" fill="hold" grpId="1" nodeType="withEffect">
                                  <p:stCondLst>
                                    <p:cond delay="0"/>
                                  </p:stCondLst>
                                  <p:childTnLst>
                                    <p:animMotion origin="layout" path="M 0 0 L 0 -0.25 E" pathEditMode="relative" ptsTypes="">
                                      <p:cBhvr>
                                        <p:cTn id="34" dur="2000" fill="hold"/>
                                        <p:tgtEl>
                                          <p:spTgt spid="16"/>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6" grpId="0"/>
      <p:bldP spid="16" grpId="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p:cNvGrpSpPr/>
          <p:nvPr/>
        </p:nvGrpSpPr>
        <p:grpSpPr>
          <a:xfrm>
            <a:off x="898720" y="1797128"/>
            <a:ext cx="10394561" cy="4184223"/>
            <a:chOff x="1190300" y="1785554"/>
            <a:chExt cx="10394561" cy="4184223"/>
          </a:xfrm>
        </p:grpSpPr>
        <p:pic>
          <p:nvPicPr>
            <p:cNvPr id="76" name="Picture 75"/>
            <p:cNvPicPr>
              <a:picLocks noChangeAspect="1"/>
            </p:cNvPicPr>
            <p:nvPr/>
          </p:nvPicPr>
          <p:blipFill>
            <a:blip r:embed="rId2">
              <a:biLevel thresh="25000"/>
            </a:blip>
            <a:stretch>
              <a:fillRect/>
            </a:stretch>
          </p:blipFill>
          <p:spPr>
            <a:xfrm>
              <a:off x="1682623" y="2775124"/>
              <a:ext cx="877161" cy="871427"/>
            </a:xfrm>
            <a:prstGeom prst="rect">
              <a:avLst/>
            </a:prstGeom>
          </p:spPr>
        </p:pic>
        <p:pic>
          <p:nvPicPr>
            <p:cNvPr id="77" name="Picture 76"/>
            <p:cNvPicPr>
              <a:picLocks noChangeAspect="1"/>
            </p:cNvPicPr>
            <p:nvPr/>
          </p:nvPicPr>
          <p:blipFill>
            <a:blip r:embed="rId3">
              <a:biLevel thresh="25000"/>
            </a:blip>
            <a:stretch>
              <a:fillRect/>
            </a:stretch>
          </p:blipFill>
          <p:spPr>
            <a:xfrm>
              <a:off x="1875497" y="4432428"/>
              <a:ext cx="671601" cy="1081345"/>
            </a:xfrm>
            <a:prstGeom prst="rect">
              <a:avLst/>
            </a:prstGeom>
          </p:spPr>
        </p:pic>
        <p:sp>
          <p:nvSpPr>
            <p:cNvPr id="78" name="TextBox 77"/>
            <p:cNvSpPr txBox="1"/>
            <p:nvPr/>
          </p:nvSpPr>
          <p:spPr>
            <a:xfrm>
              <a:off x="1190300" y="3733197"/>
              <a:ext cx="1861806" cy="369332"/>
            </a:xfrm>
            <a:prstGeom prst="rect">
              <a:avLst/>
            </a:prstGeom>
            <a:noFill/>
          </p:spPr>
          <p:txBody>
            <a:bodyPr wrap="square" rtlCol="0">
              <a:spAutoFit/>
            </a:bodyPr>
            <a:lstStyle/>
            <a:p>
              <a:pPr algn="ctr" defTabSz="896386">
                <a:defRPr/>
              </a:pPr>
              <a:r>
                <a:rPr lang="en-US" kern="0" dirty="0">
                  <a:solidFill>
                    <a:schemeClr val="bg1"/>
                  </a:solidFill>
                </a:rPr>
                <a:t>Web Sites</a:t>
              </a:r>
            </a:p>
          </p:txBody>
        </p:sp>
        <p:sp>
          <p:nvSpPr>
            <p:cNvPr id="79" name="TextBox 78"/>
            <p:cNvSpPr txBox="1"/>
            <p:nvPr/>
          </p:nvSpPr>
          <p:spPr>
            <a:xfrm>
              <a:off x="1295888" y="5600445"/>
              <a:ext cx="1861806" cy="369332"/>
            </a:xfrm>
            <a:prstGeom prst="rect">
              <a:avLst/>
            </a:prstGeom>
            <a:noFill/>
          </p:spPr>
          <p:txBody>
            <a:bodyPr wrap="square" rtlCol="0">
              <a:spAutoFit/>
            </a:bodyPr>
            <a:lstStyle/>
            <a:p>
              <a:pPr algn="ctr" defTabSz="896386">
                <a:defRPr/>
              </a:pPr>
              <a:r>
                <a:rPr lang="en-US" kern="0" dirty="0">
                  <a:solidFill>
                    <a:schemeClr val="bg1"/>
                  </a:solidFill>
                </a:rPr>
                <a:t>Mobile Services</a:t>
              </a:r>
            </a:p>
          </p:txBody>
        </p:sp>
        <p:pic>
          <p:nvPicPr>
            <p:cNvPr id="80" name="Picture 79"/>
            <p:cNvPicPr>
              <a:picLocks noChangeAspect="1"/>
            </p:cNvPicPr>
            <p:nvPr/>
          </p:nvPicPr>
          <p:blipFill>
            <a:blip r:embed="rId4">
              <a:biLevel thresh="25000"/>
            </a:blip>
            <a:stretch>
              <a:fillRect/>
            </a:stretch>
          </p:blipFill>
          <p:spPr>
            <a:xfrm>
              <a:off x="8339826" y="3287218"/>
              <a:ext cx="589414" cy="764485"/>
            </a:xfrm>
            <a:prstGeom prst="rect">
              <a:avLst/>
            </a:prstGeom>
          </p:spPr>
        </p:pic>
        <p:sp>
          <p:nvSpPr>
            <p:cNvPr id="81" name="Flowchart: Alternate Process 80"/>
            <p:cNvSpPr/>
            <p:nvPr/>
          </p:nvSpPr>
          <p:spPr>
            <a:xfrm>
              <a:off x="6211763" y="2875043"/>
              <a:ext cx="5118630" cy="2553769"/>
            </a:xfrm>
            <a:prstGeom prst="flowChartAlternateProcess">
              <a:avLst/>
            </a:prstGeom>
            <a:noFill/>
            <a:ln w="57150" cap="flat" cmpd="sng" algn="ctr">
              <a:solidFill>
                <a:srgbClr val="FFFFFF"/>
              </a:solidFill>
              <a:prstDash val="solid"/>
              <a:miter lim="800000"/>
            </a:ln>
            <a:effectLst/>
          </p:spPr>
          <p:txBody>
            <a:bodyPr rtlCol="0" anchor="ctr"/>
            <a:lstStyle/>
            <a:p>
              <a:pPr algn="ctr" defTabSz="896386">
                <a:defRPr/>
              </a:pPr>
              <a:endParaRPr lang="en-US" kern="0">
                <a:solidFill>
                  <a:schemeClr val="bg1"/>
                </a:solidFill>
              </a:endParaRPr>
            </a:p>
          </p:txBody>
        </p:sp>
        <p:sp>
          <p:nvSpPr>
            <p:cNvPr id="82" name="TextBox 81"/>
            <p:cNvSpPr txBox="1"/>
            <p:nvPr/>
          </p:nvSpPr>
          <p:spPr>
            <a:xfrm>
              <a:off x="7062131" y="2456539"/>
              <a:ext cx="3873015" cy="369332"/>
            </a:xfrm>
            <a:prstGeom prst="rect">
              <a:avLst/>
            </a:prstGeom>
            <a:noFill/>
          </p:spPr>
          <p:txBody>
            <a:bodyPr wrap="square" rtlCol="0">
              <a:spAutoFit/>
            </a:bodyPr>
            <a:lstStyle/>
            <a:p>
              <a:pPr algn="ctr" defTabSz="896386">
                <a:defRPr/>
              </a:pPr>
              <a:r>
                <a:rPr lang="en-US" kern="0" dirty="0">
                  <a:solidFill>
                    <a:schemeClr val="bg1"/>
                  </a:solidFill>
                </a:rPr>
                <a:t>Corporate Network</a:t>
              </a:r>
            </a:p>
          </p:txBody>
        </p:sp>
        <p:sp>
          <p:nvSpPr>
            <p:cNvPr id="83" name="TextBox 82"/>
            <p:cNvSpPr txBox="1"/>
            <p:nvPr/>
          </p:nvSpPr>
          <p:spPr>
            <a:xfrm>
              <a:off x="8929240" y="3494070"/>
              <a:ext cx="2600355" cy="369332"/>
            </a:xfrm>
            <a:prstGeom prst="rect">
              <a:avLst/>
            </a:prstGeom>
            <a:noFill/>
          </p:spPr>
          <p:txBody>
            <a:bodyPr wrap="square" rtlCol="0">
              <a:spAutoFit/>
            </a:bodyPr>
            <a:lstStyle/>
            <a:p>
              <a:pPr defTabSz="896386">
                <a:defRPr/>
              </a:pPr>
              <a:r>
                <a:rPr lang="en-US" kern="0" dirty="0">
                  <a:solidFill>
                    <a:schemeClr val="bg1"/>
                  </a:solidFill>
                </a:rPr>
                <a:t>Microsoft SQL Server</a:t>
              </a:r>
            </a:p>
          </p:txBody>
        </p:sp>
        <p:sp>
          <p:nvSpPr>
            <p:cNvPr id="84" name="TextBox 83"/>
            <p:cNvSpPr txBox="1"/>
            <p:nvPr/>
          </p:nvSpPr>
          <p:spPr>
            <a:xfrm>
              <a:off x="3464327" y="4682773"/>
              <a:ext cx="2108967" cy="369332"/>
            </a:xfrm>
            <a:prstGeom prst="rect">
              <a:avLst/>
            </a:prstGeom>
            <a:noFill/>
          </p:spPr>
          <p:txBody>
            <a:bodyPr wrap="square" rtlCol="0">
              <a:spAutoFit/>
            </a:bodyPr>
            <a:lstStyle/>
            <a:p>
              <a:pPr algn="ctr" defTabSz="896386">
                <a:defRPr/>
              </a:pPr>
              <a:r>
                <a:rPr lang="en-US" kern="0" dirty="0">
                  <a:solidFill>
                    <a:schemeClr val="bg1"/>
                  </a:solidFill>
                </a:rPr>
                <a:t>Hybrid Connection</a:t>
              </a:r>
            </a:p>
          </p:txBody>
        </p:sp>
        <p:pic>
          <p:nvPicPr>
            <p:cNvPr id="85" name="Picture 84"/>
            <p:cNvPicPr>
              <a:picLocks noChangeAspect="1"/>
            </p:cNvPicPr>
            <p:nvPr/>
          </p:nvPicPr>
          <p:blipFill>
            <a:blip r:embed="rId5">
              <a:biLevel thresh="25000"/>
            </a:blip>
            <a:stretch>
              <a:fillRect/>
            </a:stretch>
          </p:blipFill>
          <p:spPr>
            <a:xfrm>
              <a:off x="7307787" y="1785554"/>
              <a:ext cx="615554" cy="955516"/>
            </a:xfrm>
            <a:prstGeom prst="rect">
              <a:avLst/>
            </a:prstGeom>
          </p:spPr>
        </p:pic>
        <p:sp>
          <p:nvSpPr>
            <p:cNvPr id="86" name="TextBox 85"/>
            <p:cNvSpPr txBox="1"/>
            <p:nvPr/>
          </p:nvSpPr>
          <p:spPr>
            <a:xfrm>
              <a:off x="8984506" y="4366259"/>
              <a:ext cx="2600355" cy="646331"/>
            </a:xfrm>
            <a:prstGeom prst="rect">
              <a:avLst/>
            </a:prstGeom>
            <a:noFill/>
          </p:spPr>
          <p:txBody>
            <a:bodyPr wrap="square" rtlCol="0">
              <a:spAutoFit/>
            </a:bodyPr>
            <a:lstStyle/>
            <a:p>
              <a:pPr defTabSz="896386">
                <a:defRPr/>
              </a:pPr>
              <a:r>
                <a:rPr lang="en-US" kern="0" dirty="0">
                  <a:solidFill>
                    <a:schemeClr val="bg1"/>
                  </a:solidFill>
                </a:rPr>
                <a:t>Other published resources</a:t>
              </a:r>
            </a:p>
          </p:txBody>
        </p:sp>
        <p:pic>
          <p:nvPicPr>
            <p:cNvPr id="87" name="Picture 86"/>
            <p:cNvPicPr>
              <a:picLocks noChangeAspect="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a:off x="8255334" y="4238927"/>
              <a:ext cx="754809" cy="75481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8" name="Elbow Connector 87"/>
            <p:cNvCxnSpPr/>
            <p:nvPr/>
          </p:nvCxnSpPr>
          <p:spPr>
            <a:xfrm flipV="1">
              <a:off x="7434134" y="3692568"/>
              <a:ext cx="821199" cy="395849"/>
            </a:xfrm>
            <a:prstGeom prst="bentConnector3">
              <a:avLst/>
            </a:prstGeom>
            <a:noFill/>
            <a:ln w="28575" cap="flat" cmpd="sng" algn="ctr">
              <a:solidFill>
                <a:srgbClr val="FFFFFF"/>
              </a:solidFill>
              <a:prstDash val="solid"/>
              <a:miter lim="800000"/>
            </a:ln>
            <a:effectLst/>
          </p:spPr>
        </p:cxnSp>
        <p:cxnSp>
          <p:nvCxnSpPr>
            <p:cNvPr id="89" name="Elbow Connector 88"/>
            <p:cNvCxnSpPr>
              <a:endCxn id="87" idx="1"/>
            </p:cNvCxnSpPr>
            <p:nvPr/>
          </p:nvCxnSpPr>
          <p:spPr>
            <a:xfrm>
              <a:off x="7429303" y="4172276"/>
              <a:ext cx="826030" cy="444056"/>
            </a:xfrm>
            <a:prstGeom prst="bentConnector3">
              <a:avLst/>
            </a:prstGeom>
            <a:noFill/>
            <a:ln w="28575" cap="flat" cmpd="sng" algn="ctr">
              <a:solidFill>
                <a:srgbClr val="FFFFFF"/>
              </a:solidFill>
              <a:prstDash val="solid"/>
              <a:miter lim="800000"/>
            </a:ln>
            <a:effectLst/>
          </p:spPr>
        </p:cxnSp>
        <p:cxnSp>
          <p:nvCxnSpPr>
            <p:cNvPr id="90" name="Elbow Connector 89"/>
            <p:cNvCxnSpPr/>
            <p:nvPr/>
          </p:nvCxnSpPr>
          <p:spPr>
            <a:xfrm rot="10800000">
              <a:off x="2744319" y="3210839"/>
              <a:ext cx="1102401" cy="820016"/>
            </a:xfrm>
            <a:prstGeom prst="bentConnector3">
              <a:avLst/>
            </a:prstGeom>
            <a:noFill/>
            <a:ln w="28575" cap="flat" cmpd="sng" algn="ctr">
              <a:solidFill>
                <a:srgbClr val="FFFFFF"/>
              </a:solidFill>
              <a:prstDash val="solid"/>
              <a:miter lim="800000"/>
            </a:ln>
            <a:effectLst/>
          </p:spPr>
        </p:cxnSp>
        <p:cxnSp>
          <p:nvCxnSpPr>
            <p:cNvPr id="91" name="Elbow Connector 90"/>
            <p:cNvCxnSpPr/>
            <p:nvPr/>
          </p:nvCxnSpPr>
          <p:spPr>
            <a:xfrm rot="10800000" flipV="1">
              <a:off x="2755663" y="4133263"/>
              <a:ext cx="1091056" cy="886635"/>
            </a:xfrm>
            <a:prstGeom prst="bentConnector3">
              <a:avLst/>
            </a:prstGeom>
            <a:noFill/>
            <a:ln w="28575" cap="flat" cmpd="sng" algn="ctr">
              <a:solidFill>
                <a:srgbClr val="FFFFFF"/>
              </a:solidFill>
              <a:prstDash val="solid"/>
              <a:miter lim="800000"/>
            </a:ln>
            <a:effectLst/>
          </p:spPr>
        </p:cxnSp>
        <p:sp>
          <p:nvSpPr>
            <p:cNvPr id="92" name="Rectangle 91"/>
            <p:cNvSpPr/>
            <p:nvPr/>
          </p:nvSpPr>
          <p:spPr>
            <a:xfrm>
              <a:off x="6056078" y="4030855"/>
              <a:ext cx="297346" cy="204818"/>
            </a:xfrm>
            <a:prstGeom prst="rect">
              <a:avLst/>
            </a:prstGeom>
            <a:solidFill>
              <a:srgbClr val="0070C0"/>
            </a:solidFill>
            <a:ln w="12700" cap="flat" cmpd="sng" algn="ctr">
              <a:noFill/>
              <a:prstDash val="solid"/>
              <a:miter lim="800000"/>
            </a:ln>
            <a:effectLst/>
          </p:spPr>
          <p:txBody>
            <a:bodyPr rtlCol="0" anchor="ctr"/>
            <a:lstStyle/>
            <a:p>
              <a:pPr algn="ctr" defTabSz="896386">
                <a:defRPr/>
              </a:pPr>
              <a:endParaRPr lang="en-US" kern="0">
                <a:solidFill>
                  <a:schemeClr val="bg1"/>
                </a:solidFill>
              </a:endParaRPr>
            </a:p>
          </p:txBody>
        </p:sp>
        <p:cxnSp>
          <p:nvCxnSpPr>
            <p:cNvPr id="93" name="Straight Connector 92"/>
            <p:cNvCxnSpPr/>
            <p:nvPr/>
          </p:nvCxnSpPr>
          <p:spPr>
            <a:xfrm>
              <a:off x="5222903" y="4086805"/>
              <a:ext cx="1239696" cy="1610"/>
            </a:xfrm>
            <a:prstGeom prst="line">
              <a:avLst/>
            </a:prstGeom>
            <a:noFill/>
            <a:ln w="28575" cap="flat" cmpd="sng" algn="ctr">
              <a:solidFill>
                <a:srgbClr val="FFFFFF"/>
              </a:solidFill>
              <a:prstDash val="solid"/>
              <a:miter lim="800000"/>
            </a:ln>
            <a:effectLst/>
          </p:spPr>
        </p:cxnSp>
        <p:cxnSp>
          <p:nvCxnSpPr>
            <p:cNvPr id="94" name="Straight Connector 93"/>
            <p:cNvCxnSpPr/>
            <p:nvPr/>
          </p:nvCxnSpPr>
          <p:spPr>
            <a:xfrm>
              <a:off x="5222903" y="4151701"/>
              <a:ext cx="1239696" cy="24320"/>
            </a:xfrm>
            <a:prstGeom prst="line">
              <a:avLst/>
            </a:prstGeom>
            <a:noFill/>
            <a:ln w="28575" cap="flat" cmpd="sng" algn="ctr">
              <a:solidFill>
                <a:srgbClr val="FFFFFF"/>
              </a:solidFill>
              <a:prstDash val="solid"/>
              <a:miter lim="800000"/>
            </a:ln>
            <a:effectLst/>
          </p:spPr>
        </p:cxnSp>
        <p:sp>
          <p:nvSpPr>
            <p:cNvPr id="97" name="TextBox 96"/>
            <p:cNvSpPr txBox="1"/>
            <p:nvPr/>
          </p:nvSpPr>
          <p:spPr>
            <a:xfrm>
              <a:off x="6086730" y="4384937"/>
              <a:ext cx="1861806" cy="923330"/>
            </a:xfrm>
            <a:prstGeom prst="rect">
              <a:avLst/>
            </a:prstGeom>
            <a:noFill/>
          </p:spPr>
          <p:txBody>
            <a:bodyPr wrap="square" rtlCol="0">
              <a:spAutoFit/>
            </a:bodyPr>
            <a:lstStyle/>
            <a:p>
              <a:pPr algn="ctr" defTabSz="896386">
                <a:defRPr/>
              </a:pPr>
              <a:r>
                <a:rPr lang="en-US" kern="0" dirty="0">
                  <a:solidFill>
                    <a:schemeClr val="bg1"/>
                  </a:solidFill>
                </a:rPr>
                <a:t>Hybrid Connection Manager</a:t>
              </a:r>
            </a:p>
          </p:txBody>
        </p:sp>
        <p:pic>
          <p:nvPicPr>
            <p:cNvPr id="99" name="Picture 9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6907" y="3798989"/>
              <a:ext cx="705874" cy="705874"/>
            </a:xfrm>
            <a:prstGeom prst="rect">
              <a:avLst/>
            </a:prstGeom>
          </p:spPr>
        </p:pic>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85043" y="3669460"/>
              <a:ext cx="899537" cy="899537"/>
            </a:xfrm>
            <a:prstGeom prst="rect">
              <a:avLst/>
            </a:prstGeom>
          </p:spPr>
        </p:pic>
      </p:grpSp>
      <p:sp>
        <p:nvSpPr>
          <p:cNvPr id="29" name="TextBox 28"/>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Hybrid Connections</a:t>
            </a:r>
            <a:endParaRPr lang="en-US" sz="3600" dirty="0">
              <a:solidFill>
                <a:prstClr val="white"/>
              </a:solidFill>
            </a:endParaRPr>
          </a:p>
        </p:txBody>
      </p:sp>
    </p:spTree>
    <p:extLst>
      <p:ext uri="{BB962C8B-B14F-4D97-AF65-F5344CB8AC3E}">
        <p14:creationId xmlns:p14="http://schemas.microsoft.com/office/powerpoint/2010/main" val="5933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Application Insights</a:t>
            </a:r>
            <a:endParaRPr lang="en-US" sz="3600" dirty="0">
              <a:solidFill>
                <a:prstClr val="white"/>
              </a:solidFill>
            </a:endParaRPr>
          </a:p>
        </p:txBody>
      </p:sp>
      <p:grpSp>
        <p:nvGrpSpPr>
          <p:cNvPr id="8" name="Group 7"/>
          <p:cNvGrpSpPr/>
          <p:nvPr/>
        </p:nvGrpSpPr>
        <p:grpSpPr>
          <a:xfrm>
            <a:off x="1290071" y="1535738"/>
            <a:ext cx="9611858" cy="4587149"/>
            <a:chOff x="1707019" y="1535738"/>
            <a:chExt cx="9611858" cy="4587149"/>
          </a:xfrm>
        </p:grpSpPr>
        <p:pic>
          <p:nvPicPr>
            <p:cNvPr id="6" name="Picture 5"/>
            <p:cNvPicPr>
              <a:picLocks noChangeAspect="1"/>
            </p:cNvPicPr>
            <p:nvPr/>
          </p:nvPicPr>
          <p:blipFill>
            <a:blip r:embed="rId2"/>
            <a:stretch>
              <a:fillRect/>
            </a:stretch>
          </p:blipFill>
          <p:spPr>
            <a:xfrm>
              <a:off x="1707019" y="1535738"/>
              <a:ext cx="5741410" cy="4587148"/>
            </a:xfrm>
            <a:prstGeom prst="rect">
              <a:avLst/>
            </a:prstGeom>
          </p:spPr>
        </p:pic>
        <p:pic>
          <p:nvPicPr>
            <p:cNvPr id="7" name="Picture 6"/>
            <p:cNvPicPr>
              <a:picLocks noChangeAspect="1"/>
            </p:cNvPicPr>
            <p:nvPr/>
          </p:nvPicPr>
          <p:blipFill>
            <a:blip r:embed="rId3"/>
            <a:stretch>
              <a:fillRect/>
            </a:stretch>
          </p:blipFill>
          <p:spPr>
            <a:xfrm>
              <a:off x="8466738" y="1535738"/>
              <a:ext cx="2852139" cy="4587149"/>
            </a:xfrm>
            <a:prstGeom prst="rect">
              <a:avLst/>
            </a:prstGeom>
          </p:spPr>
        </p:pic>
      </p:grpSp>
    </p:spTree>
    <p:extLst>
      <p:ext uri="{BB962C8B-B14F-4D97-AF65-F5344CB8AC3E}">
        <p14:creationId xmlns:p14="http://schemas.microsoft.com/office/powerpoint/2010/main" val="105274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99165"/>
            <a:ext cx="12066872" cy="646331"/>
          </a:xfrm>
          <a:prstGeom prst="rect">
            <a:avLst/>
          </a:prstGeom>
          <a:noFill/>
        </p:spPr>
        <p:txBody>
          <a:bodyPr wrap="square" rtlCol="0">
            <a:spAutoFit/>
          </a:bodyPr>
          <a:lstStyle/>
          <a:p>
            <a:pPr algn="r"/>
            <a:r>
              <a:rPr lang="en-US" sz="3600" dirty="0">
                <a:solidFill>
                  <a:prstClr val="white"/>
                </a:solidFill>
              </a:rPr>
              <a:t>App Service Web App Architecture</a:t>
            </a:r>
          </a:p>
        </p:txBody>
      </p:sp>
      <p:grpSp>
        <p:nvGrpSpPr>
          <p:cNvPr id="4" name="Group 3"/>
          <p:cNvGrpSpPr/>
          <p:nvPr/>
        </p:nvGrpSpPr>
        <p:grpSpPr>
          <a:xfrm>
            <a:off x="354935" y="3329198"/>
            <a:ext cx="1792863" cy="1190005"/>
            <a:chOff x="199525" y="3319836"/>
            <a:chExt cx="1792863" cy="1190005"/>
          </a:xfrm>
        </p:grpSpPr>
        <p:sp>
          <p:nvSpPr>
            <p:cNvPr id="5" name="TextBox 4"/>
            <p:cNvSpPr txBox="1"/>
            <p:nvPr/>
          </p:nvSpPr>
          <p:spPr>
            <a:xfrm>
              <a:off x="199525" y="3863510"/>
              <a:ext cx="1792863" cy="646331"/>
            </a:xfrm>
            <a:prstGeom prst="rect">
              <a:avLst/>
            </a:prstGeom>
            <a:noFill/>
          </p:spPr>
          <p:txBody>
            <a:bodyPr wrap="none" rtlCol="0">
              <a:spAutoFit/>
            </a:bodyPr>
            <a:lstStyle/>
            <a:p>
              <a:pPr algn="ctr"/>
              <a:r>
                <a:rPr lang="en-US">
                  <a:solidFill>
                    <a:prstClr val="white"/>
                  </a:solidFill>
                </a:rPr>
                <a:t>Microsoft Azure</a:t>
              </a:r>
              <a:endParaRPr lang="en-US" dirty="0">
                <a:solidFill>
                  <a:prstClr val="white"/>
                </a:solidFill>
              </a:endParaRPr>
            </a:p>
            <a:p>
              <a:pPr algn="ctr"/>
              <a:r>
                <a:rPr lang="en-US" dirty="0">
                  <a:solidFill>
                    <a:prstClr val="white"/>
                  </a:solidFill>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p:nvPicPr>
            <p:blipFill>
              <a:blip r:embed="rId3">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4">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5">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347309" cy="369332"/>
          </a:xfrm>
          <a:prstGeom prst="rect">
            <a:avLst/>
          </a:prstGeom>
          <a:noFill/>
        </p:spPr>
        <p:txBody>
          <a:bodyPr wrap="none" rtlCol="0">
            <a:spAutoFit/>
          </a:bodyPr>
          <a:lstStyle/>
          <a:p>
            <a:r>
              <a:rPr lang="en-US" dirty="0">
                <a:solidFill>
                  <a:prstClr val="white"/>
                </a:solidFill>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Picture 17"/>
            <p:cNvPicPr>
              <a:picLocks noChangeAspect="1"/>
            </p:cNvPicPr>
            <p:nvPr/>
          </p:nvPicPr>
          <p:blipFill>
            <a:blip r:embed="rId6">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6">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6">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6">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6">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6">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7">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3">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3">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rPr>
                <a:t>Frontend (IIS ARR)</a:t>
              </a:r>
            </a:p>
          </p:txBody>
        </p:sp>
      </p:grpSp>
      <p:grpSp>
        <p:nvGrpSpPr>
          <p:cNvPr id="32" name="Group 31"/>
          <p:cNvGrpSpPr/>
          <p:nvPr/>
        </p:nvGrpSpPr>
        <p:grpSpPr>
          <a:xfrm>
            <a:off x="2541959" y="1689999"/>
            <a:ext cx="2428942" cy="398196"/>
            <a:chOff x="1556025" y="2185356"/>
            <a:chExt cx="2428942" cy="398196"/>
          </a:xfrm>
        </p:grpSpPr>
        <p:pic>
          <p:nvPicPr>
            <p:cNvPr id="33" name="Picture 32"/>
            <p:cNvPicPr>
              <a:picLocks noChangeAspect="1"/>
            </p:cNvPicPr>
            <p:nvPr/>
          </p:nvPicPr>
          <p:blipFill>
            <a:blip r:embed="rId3">
              <a:biLevel thresh="25000"/>
            </a:blip>
            <a:stretch>
              <a:fillRect/>
            </a:stretch>
          </p:blipFill>
          <p:spPr>
            <a:xfrm rot="16200000">
              <a:off x="3522141" y="2120725"/>
              <a:ext cx="398196" cy="527457"/>
            </a:xfrm>
            <a:prstGeom prst="rect">
              <a:avLst/>
            </a:prstGeom>
          </p:spPr>
        </p:pic>
        <p:sp>
          <p:nvSpPr>
            <p:cNvPr id="34" name="TextBox 33"/>
            <p:cNvSpPr txBox="1"/>
            <p:nvPr/>
          </p:nvSpPr>
          <p:spPr>
            <a:xfrm>
              <a:off x="1556025" y="2192789"/>
              <a:ext cx="1901483" cy="369332"/>
            </a:xfrm>
            <a:prstGeom prst="rect">
              <a:avLst/>
            </a:prstGeom>
            <a:noFill/>
          </p:spPr>
          <p:txBody>
            <a:bodyPr wrap="none" rtlCol="0">
              <a:spAutoFit/>
            </a:bodyPr>
            <a:lstStyle/>
            <a:p>
              <a:pPr algn="ctr"/>
              <a:r>
                <a:rPr lang="en-US" dirty="0">
                  <a:solidFill>
                    <a:prstClr val="white"/>
                  </a:solidFill>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8">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rPr>
                    <a:t>Blob Storage</a:t>
                  </a:r>
                </a:p>
              </p:txBody>
            </p:sp>
          </p:grpSp>
          <p:pic>
            <p:nvPicPr>
              <p:cNvPr id="39" name="Picture 38"/>
              <p:cNvPicPr>
                <a:picLocks noChangeAspect="1"/>
              </p:cNvPicPr>
              <p:nvPr/>
            </p:nvPicPr>
            <p:blipFill>
              <a:blip r:embed="rId9">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10">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1">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2">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Metering</a:t>
            </a:r>
          </a:p>
        </p:txBody>
      </p:sp>
      <p:pic>
        <p:nvPicPr>
          <p:cNvPr id="54" name="Picture 53"/>
          <p:cNvPicPr>
            <a:picLocks noChangeAspect="1"/>
          </p:cNvPicPr>
          <p:nvPr/>
        </p:nvPicPr>
        <p:blipFill>
          <a:blip r:embed="rId9">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433406" cy="646331"/>
          </a:xfrm>
          <a:prstGeom prst="rect">
            <a:avLst/>
          </a:prstGeom>
          <a:noFill/>
        </p:spPr>
        <p:txBody>
          <a:bodyPr wrap="none" rtlCol="0">
            <a:spAutoFit/>
          </a:bodyPr>
          <a:lstStyle/>
          <a:p>
            <a:r>
              <a:rPr lang="en-US" dirty="0">
                <a:solidFill>
                  <a:prstClr val="white"/>
                </a:solidFill>
              </a:rPr>
              <a:t>Deployment</a:t>
            </a:r>
          </a:p>
          <a:p>
            <a:pPr algn="ctr"/>
            <a:r>
              <a:rPr lang="en-US" dirty="0">
                <a:solidFill>
                  <a:prstClr val="white"/>
                </a:solidFill>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37189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 Web App</a:t>
            </a:r>
            <a:endParaRPr lang="en-US" dirty="0"/>
          </a:p>
        </p:txBody>
      </p:sp>
      <p:sp>
        <p:nvSpPr>
          <p:cNvPr id="3" name="Rectangle 2"/>
          <p:cNvSpPr/>
          <p:nvPr/>
        </p:nvSpPr>
        <p:spPr>
          <a:xfrm>
            <a:off x="0" y="4681248"/>
            <a:ext cx="12191999" cy="1200329"/>
          </a:xfrm>
          <a:prstGeom prst="rect">
            <a:avLst/>
          </a:prstGeom>
        </p:spPr>
        <p:txBody>
          <a:bodyPr vert="horz" lIns="91440" tIns="45720" rIns="91440" bIns="45720" rtlCol="0" anchor="t">
            <a:noAutofit/>
          </a:bodyPr>
          <a:lstStyle/>
          <a:p>
            <a:pPr algn="ctr">
              <a:lnSpc>
                <a:spcPct val="90000"/>
              </a:lnSpc>
              <a:spcBef>
                <a:spcPct val="0"/>
              </a:spcBef>
            </a:pPr>
            <a:endParaRPr lang="en-US" sz="5400" b="1" dirty="0">
              <a:solidFill>
                <a:schemeClr val="bg1"/>
              </a:solidFill>
              <a:latin typeface="+mj-lt"/>
              <a:ea typeface="+mj-ea"/>
              <a:cs typeface="+mj-cs"/>
            </a:endParaRPr>
          </a:p>
        </p:txBody>
      </p:sp>
    </p:spTree>
    <p:extLst>
      <p:ext uri="{BB962C8B-B14F-4D97-AF65-F5344CB8AC3E}">
        <p14:creationId xmlns:p14="http://schemas.microsoft.com/office/powerpoint/2010/main" val="131150607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App Service</a:t>
            </a:r>
            <a:endParaRPr lang="en-US" dirty="0"/>
          </a:p>
        </p:txBody>
      </p:sp>
    </p:spTree>
    <p:extLst>
      <p:ext uri="{BB962C8B-B14F-4D97-AF65-F5344CB8AC3E}">
        <p14:creationId xmlns:p14="http://schemas.microsoft.com/office/powerpoint/2010/main" val="190633157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2233715" y="1989429"/>
            <a:ext cx="7671045" cy="3912522"/>
          </a:xfrm>
          <a:prstGeom prst="roundRect">
            <a:avLst>
              <a:gd name="adj" fmla="val 4889"/>
            </a:avLst>
          </a:prstGeom>
          <a:solidFill>
            <a:srgbClr val="29292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1" name="Group 40"/>
          <p:cNvGrpSpPr/>
          <p:nvPr/>
        </p:nvGrpSpPr>
        <p:grpSpPr>
          <a:xfrm>
            <a:off x="5919847" y="3730889"/>
            <a:ext cx="453547" cy="267101"/>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9" name="Title 2"/>
          <p:cNvSpPr txBox="1">
            <a:spLocks/>
          </p:cNvSpPr>
          <p:nvPr/>
        </p:nvSpPr>
        <p:spPr>
          <a:xfrm>
            <a:off x="517178" y="439513"/>
            <a:ext cx="11088385" cy="899409"/>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214">
              <a:lnSpc>
                <a:spcPct val="100000"/>
              </a:lnSpc>
              <a:spcAft>
                <a:spcPts val="588"/>
              </a:spcAft>
            </a:pPr>
            <a:r>
              <a:rPr lang="en-US" sz="4705" dirty="0">
                <a:solidFill>
                  <a:schemeClr val="bg2">
                    <a:lumMod val="60000"/>
                    <a:lumOff val="40000"/>
                  </a:schemeClr>
                </a:solidFill>
                <a:latin typeface="Segoe UI Light"/>
              </a:rPr>
              <a:t>Azure App Service</a:t>
            </a:r>
            <a:r>
              <a:rPr lang="en-US" sz="4705" dirty="0">
                <a:solidFill>
                  <a:srgbClr val="FFFFFF"/>
                </a:solidFill>
                <a:latin typeface="Segoe UI Light"/>
              </a:rPr>
              <a:t/>
            </a:r>
            <a:br>
              <a:rPr lang="en-US" sz="4705" dirty="0">
                <a:solidFill>
                  <a:srgbClr val="FFFFFF"/>
                </a:solidFill>
                <a:latin typeface="Segoe UI Light"/>
              </a:rPr>
            </a:br>
            <a:r>
              <a:rPr lang="en-US" sz="3529" dirty="0">
                <a:solidFill>
                  <a:schemeClr val="tx1">
                    <a:lumMod val="20000"/>
                    <a:lumOff val="80000"/>
                  </a:schemeClr>
                </a:solidFill>
                <a:latin typeface="Segoe UI Light"/>
              </a:rPr>
              <a:t>Build and scale great cloud apps</a:t>
            </a:r>
            <a:endParaRPr lang="en-US" sz="1372" dirty="0">
              <a:solidFill>
                <a:schemeClr val="tx1">
                  <a:lumMod val="20000"/>
                  <a:lumOff val="80000"/>
                </a:schemeClr>
              </a:solidFill>
              <a:latin typeface="Segoe UI Light"/>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533" y="2502391"/>
            <a:ext cx="2824153" cy="2824153"/>
          </a:xfrm>
          <a:prstGeom prst="rect">
            <a:avLst/>
          </a:prstGeom>
        </p:spPr>
      </p:pic>
      <p:grpSp>
        <p:nvGrpSpPr>
          <p:cNvPr id="3" name="Group 2"/>
          <p:cNvGrpSpPr/>
          <p:nvPr/>
        </p:nvGrpSpPr>
        <p:grpSpPr>
          <a:xfrm>
            <a:off x="6917723" y="2172444"/>
            <a:ext cx="2545547" cy="3412525"/>
            <a:chOff x="6325445" y="2030785"/>
            <a:chExt cx="2596591" cy="3480953"/>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362846" y="4868862"/>
              <a:ext cx="434875" cy="434876"/>
            </a:xfrm>
            <a:prstGeom prst="flowChartOffpageConnector">
              <a:avLst/>
            </a:prstGeom>
            <a:noFill/>
          </p:spPr>
        </p:pic>
        <p:pic>
          <p:nvPicPr>
            <p:cNvPr id="32" name="Picture 31"/>
            <p:cNvPicPr>
              <a:picLocks noChangeAspect="1"/>
            </p:cNvPicPr>
            <p:nvPr/>
          </p:nvPicPr>
          <p:blipFill>
            <a:blip r:embed="rId5"/>
            <a:stretch>
              <a:fillRect/>
            </a:stretch>
          </p:blipFill>
          <p:spPr>
            <a:xfrm>
              <a:off x="6348445" y="2377802"/>
              <a:ext cx="473304" cy="462268"/>
            </a:xfrm>
            <a:prstGeom prst="rect">
              <a:avLst/>
            </a:prstGeom>
          </p:spPr>
        </p:pic>
        <p:pic>
          <p:nvPicPr>
            <p:cNvPr id="34" name="Picture 33"/>
            <p:cNvPicPr>
              <a:picLocks noChangeAspect="1"/>
            </p:cNvPicPr>
            <p:nvPr/>
          </p:nvPicPr>
          <p:blipFill>
            <a:blip r:embed="rId6"/>
            <a:stretch>
              <a:fillRect/>
            </a:stretch>
          </p:blipFill>
          <p:spPr>
            <a:xfrm>
              <a:off x="6325445" y="3961154"/>
              <a:ext cx="519305" cy="518725"/>
            </a:xfrm>
            <a:prstGeom prst="rect">
              <a:avLst/>
            </a:prstGeom>
          </p:spPr>
        </p:pic>
        <p:pic>
          <p:nvPicPr>
            <p:cNvPr id="36" name="Picture 35"/>
            <p:cNvPicPr>
              <a:picLocks noChangeAspect="1"/>
            </p:cNvPicPr>
            <p:nvPr/>
          </p:nvPicPr>
          <p:blipFill>
            <a:blip r:embed="rId7"/>
            <a:stretch>
              <a:fillRect/>
            </a:stretch>
          </p:blipFill>
          <p:spPr>
            <a:xfrm>
              <a:off x="6402625" y="3138601"/>
              <a:ext cx="364944" cy="524022"/>
            </a:xfrm>
            <a:prstGeom prst="rect">
              <a:avLst/>
            </a:prstGeom>
          </p:spPr>
        </p:pic>
        <p:sp>
          <p:nvSpPr>
            <p:cNvPr id="2" name="TextBox 1"/>
            <p:cNvSpPr txBox="1"/>
            <p:nvPr/>
          </p:nvSpPr>
          <p:spPr>
            <a:xfrm>
              <a:off x="6827873" y="2030785"/>
              <a:ext cx="2094163" cy="3480953"/>
            </a:xfrm>
            <a:prstGeom prst="rect">
              <a:avLst/>
            </a:prstGeom>
            <a:noFill/>
          </p:spPr>
          <p:txBody>
            <a:bodyPr wrap="none" lIns="179285" tIns="143428" rIns="179285" bIns="143428" rtlCol="0">
              <a:spAutoFit/>
            </a:bodyPr>
            <a:lstStyle/>
            <a:p>
              <a:pPr>
                <a:lnSpc>
                  <a:spcPct val="200000"/>
                </a:lnSpc>
                <a:spcAft>
                  <a:spcPts val="588"/>
                </a:spcAft>
              </a:pPr>
              <a:r>
                <a:rPr lang="en-US" sz="2353" dirty="0">
                  <a:solidFill>
                    <a:srgbClr val="DFDFDE"/>
                  </a:solidFill>
                </a:rPr>
                <a:t>Web Apps</a:t>
              </a:r>
            </a:p>
            <a:p>
              <a:pPr>
                <a:lnSpc>
                  <a:spcPct val="200000"/>
                </a:lnSpc>
                <a:spcAft>
                  <a:spcPts val="588"/>
                </a:spcAft>
              </a:pPr>
              <a:r>
                <a:rPr lang="en-US" sz="2353" dirty="0">
                  <a:solidFill>
                    <a:srgbClr val="DFDFDE"/>
                  </a:solidFill>
                </a:rPr>
                <a:t>Mobile Apps</a:t>
              </a:r>
            </a:p>
            <a:p>
              <a:pPr>
                <a:lnSpc>
                  <a:spcPct val="200000"/>
                </a:lnSpc>
                <a:spcAft>
                  <a:spcPts val="588"/>
                </a:spcAft>
              </a:pPr>
              <a:r>
                <a:rPr lang="en-US" sz="2353" dirty="0">
                  <a:solidFill>
                    <a:srgbClr val="DFDFDE"/>
                  </a:solidFill>
                </a:rPr>
                <a:t>Logic Apps</a:t>
              </a:r>
            </a:p>
            <a:p>
              <a:pPr>
                <a:lnSpc>
                  <a:spcPct val="200000"/>
                </a:lnSpc>
                <a:spcAft>
                  <a:spcPts val="588"/>
                </a:spcAft>
              </a:pPr>
              <a:r>
                <a:rPr lang="en-US" sz="2353" dirty="0">
                  <a:solidFill>
                    <a:srgbClr val="DFDFDE"/>
                  </a:solidFill>
                </a:rPr>
                <a:t>API Apps</a:t>
              </a:r>
            </a:p>
          </p:txBody>
        </p:sp>
      </p:grpSp>
    </p:spTree>
    <p:extLst>
      <p:ext uri="{BB962C8B-B14F-4D97-AF65-F5344CB8AC3E}">
        <p14:creationId xmlns:p14="http://schemas.microsoft.com/office/powerpoint/2010/main" val="412281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6575" y="288925"/>
            <a:ext cx="11655425" cy="900113"/>
          </a:xfrm>
          <a:prstGeom prst="rect">
            <a:avLst/>
          </a:prstGeom>
        </p:spPr>
        <p:txBody>
          <a:bodyPr/>
          <a:lstStyle/>
          <a:p>
            <a:r>
              <a:rPr lang="en-US" sz="4800" dirty="0" smtClean="0"/>
              <a:t>App Service - one </a:t>
            </a:r>
            <a:r>
              <a:rPr lang="en-US" sz="4800" dirty="0"/>
              <a:t>integrated </a:t>
            </a:r>
            <a:r>
              <a:rPr lang="en-US" sz="4800" dirty="0" smtClean="0"/>
              <a:t>offering</a:t>
            </a:r>
            <a:endParaRPr lang="en-US" sz="4800" dirty="0"/>
          </a:p>
        </p:txBody>
      </p:sp>
      <p:grpSp>
        <p:nvGrpSpPr>
          <p:cNvPr id="41" name="Group 40"/>
          <p:cNvGrpSpPr/>
          <p:nvPr/>
        </p:nvGrpSpPr>
        <p:grpSpPr>
          <a:xfrm>
            <a:off x="4524590" y="3578405"/>
            <a:ext cx="453547" cy="267101"/>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472137" y="4143850"/>
            <a:ext cx="2583344" cy="1665763"/>
            <a:chOff x="8728103" y="4231511"/>
            <a:chExt cx="2635145" cy="1699165"/>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359451" y="1739295"/>
            <a:ext cx="3314494" cy="1688853"/>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solidFill>
                    <a:schemeClr val="bg1"/>
                  </a:solidFill>
                </a:rPr>
                <a:t>Web Apps</a:t>
              </a:r>
            </a:p>
          </p:txBody>
        </p:sp>
        <p:sp>
          <p:nvSpPr>
            <p:cNvPr id="57" name="TextBox 56"/>
            <p:cNvSpPr txBox="1"/>
            <p:nvPr/>
          </p:nvSpPr>
          <p:spPr>
            <a:xfrm>
              <a:off x="5434663" y="2575226"/>
              <a:ext cx="3380957" cy="486620"/>
            </a:xfrm>
            <a:prstGeom prst="rect">
              <a:avLst/>
            </a:prstGeom>
            <a:noFill/>
          </p:spPr>
          <p:txBody>
            <a:bodyPr wrap="square" lIns="182828" rIns="182828" rtlCol="0">
              <a:spAutoFit/>
            </a:bodyPr>
            <a:lstStyle/>
            <a:p>
              <a:pPr algn="ctr">
                <a:lnSpc>
                  <a:spcPts val="1500"/>
                </a:lnSpc>
                <a:defRPr/>
              </a:pPr>
              <a:r>
                <a:rPr lang="en-US" sz="1400" kern="0" dirty="0">
                  <a:solidFill>
                    <a:schemeClr val="bg1"/>
                  </a:solidFill>
                  <a:latin typeface="Segoe UI Light"/>
                </a:rPr>
                <a:t>Web apps that scale </a:t>
              </a:r>
              <a:br>
                <a:rPr lang="en-US" sz="1400" kern="0" dirty="0">
                  <a:solidFill>
                    <a:schemeClr val="bg1"/>
                  </a:solidFill>
                  <a:latin typeface="Segoe UI Light"/>
                </a:rPr>
              </a:br>
              <a:r>
                <a:rPr lang="en-US" sz="1400" kern="0" dirty="0">
                  <a:solidFill>
                    <a:schemeClr val="bg1"/>
                  </a:soli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472137" y="1692405"/>
            <a:ext cx="2583345" cy="1735744"/>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solidFill>
                    <a:schemeClr val="bg1"/>
                  </a:solidFill>
                </a:rPr>
                <a:t>Mobile Apps</a:t>
              </a:r>
            </a:p>
          </p:txBody>
        </p:sp>
        <p:sp>
          <p:nvSpPr>
            <p:cNvPr id="61" name="TextBox 60"/>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bg1"/>
                  </a:solidFill>
                </a:rPr>
                <a:t>Build Mobile apps </a:t>
              </a:r>
              <a:br>
                <a:rPr lang="en-US" sz="1400" dirty="0">
                  <a:solidFill>
                    <a:schemeClr val="bg1"/>
                  </a:solidFill>
                </a:rPr>
              </a:br>
              <a:r>
                <a:rPr lang="en-US" sz="1400" dirty="0">
                  <a:solidFill>
                    <a:schemeClr val="bg1"/>
                  </a:soli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411764" y="1734485"/>
            <a:ext cx="0" cy="4050828"/>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647789" y="3702149"/>
            <a:ext cx="5407692"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725027" y="4107654"/>
            <a:ext cx="2583344" cy="1677659"/>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72" name="Group 71"/>
          <p:cNvGrpSpPr/>
          <p:nvPr/>
        </p:nvGrpSpPr>
        <p:grpSpPr>
          <a:xfrm>
            <a:off x="884238" y="2111974"/>
            <a:ext cx="3343054" cy="3327828"/>
            <a:chOff x="827088" y="-3463925"/>
            <a:chExt cx="3833812" cy="3816350"/>
          </a:xfrm>
        </p:grpSpPr>
        <p:sp>
          <p:nvSpPr>
            <p:cNvPr id="73"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74"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75"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76"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77"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78"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79"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80"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Tree>
    <p:extLst>
      <p:ext uri="{BB962C8B-B14F-4D97-AF65-F5344CB8AC3E}">
        <p14:creationId xmlns:p14="http://schemas.microsoft.com/office/powerpoint/2010/main" val="5608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Apps</a:t>
            </a:r>
            <a:endParaRPr lang="en-US" dirty="0"/>
          </a:p>
        </p:txBody>
      </p:sp>
    </p:spTree>
    <p:extLst>
      <p:ext uri="{BB962C8B-B14F-4D97-AF65-F5344CB8AC3E}">
        <p14:creationId xmlns:p14="http://schemas.microsoft.com/office/powerpoint/2010/main" val="347727706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30796" y="2249939"/>
            <a:ext cx="2871999" cy="1243885"/>
            <a:chOff x="5777129" y="952400"/>
            <a:chExt cx="2929589" cy="1268828"/>
          </a:xfrm>
        </p:grpSpPr>
        <p:sp>
          <p:nvSpPr>
            <p:cNvPr id="34" name="TextBox 33"/>
            <p:cNvSpPr txBox="1"/>
            <p:nvPr/>
          </p:nvSpPr>
          <p:spPr>
            <a:xfrm>
              <a:off x="5777129" y="1750116"/>
              <a:ext cx="2929589" cy="471112"/>
            </a:xfrm>
            <a:prstGeom prst="hexagon">
              <a:avLst/>
            </a:prstGeom>
            <a:noFill/>
          </p:spPr>
          <p:txBody>
            <a:bodyPr wrap="square" rtlCol="0">
              <a:spAutoFit/>
            </a:bodyPr>
            <a:lstStyle/>
            <a:p>
              <a:pPr algn="ctr" defTabSz="896386">
                <a:defRPr/>
              </a:pPr>
              <a:r>
                <a:rPr lang="en-US" sz="1836" b="1" kern="0" cap="all" dirty="0">
                  <a:solidFill>
                    <a:srgbClr val="FFFFFF"/>
                  </a:solidFill>
                </a:rPr>
                <a:t>Web Apps</a:t>
              </a:r>
            </a:p>
          </p:txBody>
        </p:sp>
        <p:pic>
          <p:nvPicPr>
            <p:cNvPr id="33" name="Picture 32"/>
            <p:cNvPicPr>
              <a:picLocks noChangeAspect="1"/>
            </p:cNvPicPr>
            <p:nvPr/>
          </p:nvPicPr>
          <p:blipFill>
            <a:blip r:embed="rId2"/>
            <a:stretch>
              <a:fillRect/>
            </a:stretch>
          </p:blipFill>
          <p:spPr>
            <a:xfrm>
              <a:off x="6910333" y="952400"/>
              <a:ext cx="724385" cy="707495"/>
            </a:xfrm>
            <a:prstGeom prst="rect">
              <a:avLst/>
            </a:prstGeom>
          </p:spPr>
        </p:pic>
      </p:grpSp>
      <p:sp>
        <p:nvSpPr>
          <p:cNvPr id="48" name="TextBox 47"/>
          <p:cNvSpPr txBox="1"/>
          <p:nvPr/>
        </p:nvSpPr>
        <p:spPr>
          <a:xfrm>
            <a:off x="5030844" y="886460"/>
            <a:ext cx="6481423"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Full capability set available including:</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.NET, Node.js, Java, PHP, and Python</a:t>
            </a:r>
          </a:p>
          <a:p>
            <a:pPr marL="855551" lvl="1" indent="-336145" defTabSz="878526">
              <a:spcAft>
                <a:spcPts val="2353"/>
              </a:spcAft>
              <a:buFont typeface="Arial" panose="020B0604020202020204" pitchFamily="34" charset="0"/>
              <a:buChar char="•"/>
            </a:pPr>
            <a:r>
              <a:rPr lang="en-US" sz="2353" dirty="0" err="1">
                <a:solidFill>
                  <a:srgbClr val="FFFFFF"/>
                </a:solidFill>
                <a:latin typeface="Segoe UI Light"/>
              </a:rPr>
              <a:t>WebJobs</a:t>
            </a:r>
            <a:r>
              <a:rPr lang="en-US" sz="2353" dirty="0">
                <a:solidFill>
                  <a:srgbClr val="FFFFFF"/>
                </a:solidFill>
                <a:latin typeface="Segoe UI Light"/>
              </a:rPr>
              <a:t> for long running tasks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Integrated VS publish, remote debug…</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CI with GitHub, </a:t>
            </a:r>
            <a:r>
              <a:rPr lang="en-US" sz="2353" dirty="0" err="1">
                <a:solidFill>
                  <a:srgbClr val="FFFFFF"/>
                </a:solidFill>
                <a:latin typeface="Segoe UI Light"/>
              </a:rPr>
              <a:t>BitBucket</a:t>
            </a:r>
            <a:r>
              <a:rPr lang="en-US" sz="2353" dirty="0">
                <a:solidFill>
                  <a:srgbClr val="FFFFFF"/>
                </a:solidFill>
                <a:latin typeface="Segoe UI Light"/>
              </a:rPr>
              <a:t>, VSO </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Auto-load balance, </a:t>
            </a:r>
            <a:r>
              <a:rPr lang="en-US" sz="2353" dirty="0" err="1">
                <a:solidFill>
                  <a:srgbClr val="FFFFFF"/>
                </a:solidFill>
                <a:latin typeface="Segoe UI Light"/>
              </a:rPr>
              <a:t>Autoscale</a:t>
            </a:r>
            <a:r>
              <a:rPr lang="en-US" sz="2353" dirty="0">
                <a:solidFill>
                  <a:srgbClr val="FFFFFF"/>
                </a:solidFill>
                <a:latin typeface="Segoe UI Light"/>
              </a:rPr>
              <a:t>, Geo DR</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Virtual networking and hybrid connections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Site slots for staged deployments</a:t>
            </a:r>
          </a:p>
        </p:txBody>
      </p:sp>
      <p:sp>
        <p:nvSpPr>
          <p:cNvPr id="49" name="Rectangle 48"/>
          <p:cNvSpPr/>
          <p:nvPr/>
        </p:nvSpPr>
        <p:spPr>
          <a:xfrm>
            <a:off x="1443513" y="3705540"/>
            <a:ext cx="2779213" cy="890093"/>
          </a:xfrm>
          <a:prstGeom prst="rect">
            <a:avLst/>
          </a:prstGeom>
        </p:spPr>
        <p:txBody>
          <a:bodyPr wrap="none">
            <a:spAutoFit/>
          </a:bodyPr>
          <a:lstStyle/>
          <a:p>
            <a:pPr algn="ctr" defTabSz="878526">
              <a:spcAft>
                <a:spcPts val="588"/>
              </a:spcAft>
            </a:pPr>
            <a:r>
              <a:rPr lang="en-US" sz="2353" dirty="0">
                <a:solidFill>
                  <a:srgbClr val="FFFFFF"/>
                </a:solidFill>
                <a:latin typeface="Segoe UI Light"/>
              </a:rPr>
              <a:t>Web apps run as-is</a:t>
            </a:r>
          </a:p>
          <a:p>
            <a:pPr algn="ctr" defTabSz="878526">
              <a:spcAft>
                <a:spcPts val="588"/>
              </a:spcAft>
            </a:pPr>
            <a:r>
              <a:rPr lang="en-US" sz="2353" dirty="0">
                <a:solidFill>
                  <a:srgbClr val="FFFFFF"/>
                </a:solidFill>
                <a:latin typeface="Segoe UI Light"/>
              </a:rPr>
              <a:t>no changes required</a:t>
            </a:r>
          </a:p>
        </p:txBody>
      </p:sp>
    </p:spTree>
    <p:extLst>
      <p:ext uri="{BB962C8B-B14F-4D97-AF65-F5344CB8AC3E}">
        <p14:creationId xmlns:p14="http://schemas.microsoft.com/office/powerpoint/2010/main" val="363068606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42306" y="-223368"/>
            <a:ext cx="8942613" cy="5789484"/>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1" y="487"/>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2"/>
          <a:stretch>
            <a:fillRect/>
          </a:stretch>
        </p:blipFill>
        <p:spPr>
          <a:xfrm>
            <a:off x="4270015" y="2574848"/>
            <a:ext cx="3561040" cy="2295459"/>
          </a:xfrm>
          <a:prstGeom prst="rect">
            <a:avLst/>
          </a:prstGeom>
        </p:spPr>
      </p:pic>
      <p:pic>
        <p:nvPicPr>
          <p:cNvPr id="7" name="Picture 6"/>
          <p:cNvPicPr>
            <a:picLocks noChangeAspect="1"/>
          </p:cNvPicPr>
          <p:nvPr/>
        </p:nvPicPr>
        <p:blipFill>
          <a:blip r:embed="rId3"/>
          <a:stretch>
            <a:fillRect/>
          </a:stretch>
        </p:blipFill>
        <p:spPr>
          <a:xfrm>
            <a:off x="5184391" y="2219040"/>
            <a:ext cx="1526112" cy="2144927"/>
          </a:xfrm>
          <a:prstGeom prst="rect">
            <a:avLst/>
          </a:prstGeom>
        </p:spPr>
      </p:pic>
      <p:pic>
        <p:nvPicPr>
          <p:cNvPr id="13" name="Picture 12"/>
          <p:cNvPicPr>
            <a:picLocks noChangeAspect="1"/>
          </p:cNvPicPr>
          <p:nvPr/>
        </p:nvPicPr>
        <p:blipFill>
          <a:blip r:embed="rId4"/>
          <a:stretch>
            <a:fillRect/>
          </a:stretch>
        </p:blipFill>
        <p:spPr>
          <a:xfrm>
            <a:off x="2199988" y="2076108"/>
            <a:ext cx="1843189" cy="1221641"/>
          </a:xfrm>
          <a:prstGeom prst="rect">
            <a:avLst/>
          </a:prstGeom>
        </p:spPr>
      </p:pic>
      <p:pic>
        <p:nvPicPr>
          <p:cNvPr id="19" name="Picture 18"/>
          <p:cNvPicPr>
            <a:picLocks noChangeAspect="1"/>
          </p:cNvPicPr>
          <p:nvPr/>
        </p:nvPicPr>
        <p:blipFill>
          <a:blip r:embed="rId5"/>
          <a:stretch>
            <a:fillRect/>
          </a:stretch>
        </p:blipFill>
        <p:spPr>
          <a:xfrm>
            <a:off x="9620880" y="3351617"/>
            <a:ext cx="932271" cy="603717"/>
          </a:xfrm>
          <a:prstGeom prst="rect">
            <a:avLst/>
          </a:prstGeom>
        </p:spPr>
      </p:pic>
      <p:pic>
        <p:nvPicPr>
          <p:cNvPr id="26" name="Picture 25"/>
          <p:cNvPicPr>
            <a:picLocks noChangeAspect="1"/>
          </p:cNvPicPr>
          <p:nvPr/>
        </p:nvPicPr>
        <p:blipFill>
          <a:blip r:embed="rId6"/>
          <a:stretch>
            <a:fillRect/>
          </a:stretch>
        </p:blipFill>
        <p:spPr>
          <a:xfrm>
            <a:off x="4923341" y="3671842"/>
            <a:ext cx="1166102" cy="749692"/>
          </a:xfrm>
          <a:prstGeom prst="rect">
            <a:avLst/>
          </a:prstGeom>
        </p:spPr>
      </p:pic>
      <p:sp>
        <p:nvSpPr>
          <p:cNvPr id="37" name="Title 1"/>
          <p:cNvSpPr txBox="1">
            <a:spLocks/>
          </p:cNvSpPr>
          <p:nvPr/>
        </p:nvSpPr>
        <p:spPr>
          <a:xfrm>
            <a:off x="269241" y="289957"/>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solidFill>
                  <a:schemeClr val="bg1"/>
                </a:solidFill>
              </a:rPr>
              <a:t>Develop apps with…</a:t>
            </a:r>
          </a:p>
        </p:txBody>
      </p:sp>
      <p:sp>
        <p:nvSpPr>
          <p:cNvPr id="38" name="Title 1"/>
          <p:cNvSpPr txBox="1">
            <a:spLocks/>
          </p:cNvSpPr>
          <p:nvPr/>
        </p:nvSpPr>
        <p:spPr>
          <a:xfrm>
            <a:off x="269241" y="1035422"/>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353" dirty="0">
                <a:solidFill>
                  <a:schemeClr val="bg1"/>
                </a:solidFill>
              </a:rPr>
              <a:t>.NET  |  Node.js  |  PHP  |  Python  |  Java</a:t>
            </a:r>
          </a:p>
        </p:txBody>
      </p:sp>
      <p:pic>
        <p:nvPicPr>
          <p:cNvPr id="14" name="Picture 13"/>
          <p:cNvPicPr>
            <a:picLocks noChangeAspect="1"/>
          </p:cNvPicPr>
          <p:nvPr/>
        </p:nvPicPr>
        <p:blipFill>
          <a:blip r:embed="rId7"/>
          <a:stretch>
            <a:fillRect/>
          </a:stretch>
        </p:blipFill>
        <p:spPr>
          <a:xfrm>
            <a:off x="2757974" y="3404765"/>
            <a:ext cx="498159" cy="355128"/>
          </a:xfrm>
          <a:prstGeom prst="rect">
            <a:avLst/>
          </a:prstGeom>
        </p:spPr>
      </p:pic>
      <p:grpSp>
        <p:nvGrpSpPr>
          <p:cNvPr id="5" name="Group 4"/>
          <p:cNvGrpSpPr/>
          <p:nvPr/>
        </p:nvGrpSpPr>
        <p:grpSpPr>
          <a:xfrm>
            <a:off x="1730593" y="3699512"/>
            <a:ext cx="2313894" cy="2844922"/>
            <a:chOff x="1765295" y="3773198"/>
            <a:chExt cx="2360292" cy="2901969"/>
          </a:xfrm>
        </p:grpSpPr>
        <p:pic>
          <p:nvPicPr>
            <p:cNvPr id="43" name="Picture 42"/>
            <p:cNvPicPr>
              <a:picLocks noChangeAspect="1"/>
            </p:cNvPicPr>
            <p:nvPr/>
          </p:nvPicPr>
          <p:blipFill>
            <a:blip r:embed="rId8"/>
            <a:stretch>
              <a:fillRect/>
            </a:stretch>
          </p:blipFill>
          <p:spPr>
            <a:xfrm>
              <a:off x="1765295" y="3773198"/>
              <a:ext cx="1235610" cy="1795041"/>
            </a:xfrm>
            <a:prstGeom prst="rect">
              <a:avLst/>
            </a:prstGeom>
          </p:spPr>
        </p:pic>
        <p:pic>
          <p:nvPicPr>
            <p:cNvPr id="44" name="Picture 43"/>
            <p:cNvPicPr>
              <a:picLocks noChangeAspect="1"/>
            </p:cNvPicPr>
            <p:nvPr/>
          </p:nvPicPr>
          <p:blipFill>
            <a:blip r:embed="rId9"/>
            <a:stretch>
              <a:fillRect/>
            </a:stretch>
          </p:blipFill>
          <p:spPr>
            <a:xfrm>
              <a:off x="2120371" y="5085435"/>
              <a:ext cx="1323849" cy="1589732"/>
            </a:xfrm>
            <a:prstGeom prst="rect">
              <a:avLst/>
            </a:prstGeom>
          </p:spPr>
        </p:pic>
        <p:pic>
          <p:nvPicPr>
            <p:cNvPr id="45" name="Picture 44"/>
            <p:cNvPicPr>
              <a:picLocks noChangeAspect="1"/>
            </p:cNvPicPr>
            <p:nvPr/>
          </p:nvPicPr>
          <p:blipFill>
            <a:blip r:embed="rId10"/>
            <a:stretch>
              <a:fillRect/>
            </a:stretch>
          </p:blipFill>
          <p:spPr>
            <a:xfrm>
              <a:off x="3695028" y="5134866"/>
              <a:ext cx="430559" cy="1145897"/>
            </a:xfrm>
            <a:prstGeom prst="rect">
              <a:avLst/>
            </a:prstGeom>
          </p:spPr>
        </p:pic>
      </p:grpSp>
      <p:pic>
        <p:nvPicPr>
          <p:cNvPr id="31" name="Picture 30"/>
          <p:cNvPicPr>
            <a:picLocks noChangeAspect="1"/>
          </p:cNvPicPr>
          <p:nvPr/>
        </p:nvPicPr>
        <p:blipFill>
          <a:blip r:embed="rId11"/>
          <a:stretch>
            <a:fillRect/>
          </a:stretch>
        </p:blipFill>
        <p:spPr>
          <a:xfrm>
            <a:off x="7449591" y="982097"/>
            <a:ext cx="936246" cy="1441444"/>
          </a:xfrm>
          <a:prstGeom prst="rect">
            <a:avLst/>
          </a:prstGeom>
        </p:spPr>
      </p:pic>
    </p:spTree>
    <p:extLst>
      <p:ext uri="{BB962C8B-B14F-4D97-AF65-F5344CB8AC3E}">
        <p14:creationId xmlns:p14="http://schemas.microsoft.com/office/powerpoint/2010/main" val="30098420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250"/>
                                        <p:tgtEl>
                                          <p:spTgt spid="29"/>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400"/>
                                        <p:tgtEl>
                                          <p:spTgt spid="31"/>
                                        </p:tgtEl>
                                      </p:cBhvr>
                                    </p:animEffect>
                                  </p:childTnLst>
                                </p:cTn>
                              </p:par>
                            </p:childTnLst>
                          </p:cTn>
                        </p:par>
                        <p:par>
                          <p:cTn id="12" fill="hold">
                            <p:stCondLst>
                              <p:cond delay="650"/>
                            </p:stCondLst>
                            <p:childTnLst>
                              <p:par>
                                <p:cTn id="13" presetID="2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250"/>
                                        <p:tgtEl>
                                          <p:spTgt spid="28"/>
                                        </p:tgtEl>
                                      </p:cBhvr>
                                    </p:animEffect>
                                  </p:childTnLst>
                                </p:cTn>
                              </p:par>
                            </p:childTnLst>
                          </p:cTn>
                        </p:par>
                        <p:par>
                          <p:cTn id="16" fill="hold">
                            <p:stCondLst>
                              <p:cond delay="9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1400"/>
                            </p:stCondLst>
                            <p:childTnLst>
                              <p:par>
                                <p:cTn id="24" presetID="10" presetClass="entr" presetSubtype="0"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par>
                          <p:cTn id="27" fill="hold">
                            <p:stCondLst>
                              <p:cond delay="1900"/>
                            </p:stCondLst>
                            <p:childTnLst>
                              <p:par>
                                <p:cTn id="28" presetID="10"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2400"/>
                            </p:stCondLst>
                            <p:childTnLst>
                              <p:par>
                                <p:cTn id="35" presetID="47"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par>
                          <p:cTn id="40" fill="hold">
                            <p:stCondLst>
                              <p:cond delay="3400"/>
                            </p:stCondLst>
                            <p:childTnLst>
                              <p:par>
                                <p:cTn id="41" presetID="10"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par>
                          <p:cTn id="44" fill="hold">
                            <p:stCondLst>
                              <p:cond delay="3900"/>
                            </p:stCondLst>
                            <p:childTnLst>
                              <p:par>
                                <p:cTn id="45" presetID="10" presetClass="entr" presetSubtype="0"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grpId="0" nodeType="withEffect" nodePh="1">
                                  <p:stCondLst>
                                    <p:cond delay="0"/>
                                  </p:stCondLst>
                                  <p:endCondLst>
                                    <p:cond evt="begin" delay="0">
                                      <p:tn val="48"/>
                                    </p:cond>
                                  </p:endCondLst>
                                  <p:childTnLst>
                                    <p:set>
                                      <p:cBhvr>
                                        <p:cTn id="49" dur="1" fill="hold">
                                          <p:stCondLst>
                                            <p:cond delay="0"/>
                                          </p:stCondLst>
                                        </p:cTn>
                                        <p:tgtEl>
                                          <p:spTgt spid="6"/>
                                        </p:tgtEl>
                                        <p:attrNameLst>
                                          <p:attrName>style.visibility</p:attrName>
                                        </p:attrNameLst>
                                      </p:cBhvr>
                                      <p:to>
                                        <p:strVal val="visible"/>
                                      </p:to>
                                    </p:set>
                                    <p:animEffect transition="in" filter="fade">
                                      <p:cBhvr>
                                        <p:cTn id="50" dur="200"/>
                                        <p:tgtEl>
                                          <p:spTgt spid="6"/>
                                        </p:tgtEl>
                                      </p:cBhvr>
                                    </p:animEffect>
                                  </p:childTnLst>
                                </p:cTn>
                              </p:par>
                            </p:childTnLst>
                          </p:cTn>
                        </p:par>
                        <p:par>
                          <p:cTn id="51" fill="hold">
                            <p:stCondLst>
                              <p:cond delay="4400"/>
                            </p:stCondLst>
                            <p:childTnLst>
                              <p:par>
                                <p:cTn id="52" presetID="10" presetClass="entr" presetSubtype="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 grpId="0"/>
      <p:bldP spid="3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 Apps</a:t>
            </a:r>
            <a:endParaRPr lang="en-US" dirty="0"/>
          </a:p>
        </p:txBody>
      </p:sp>
    </p:spTree>
    <p:extLst>
      <p:ext uri="{BB962C8B-B14F-4D97-AF65-F5344CB8AC3E}">
        <p14:creationId xmlns:p14="http://schemas.microsoft.com/office/powerpoint/2010/main" val="201942670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00457" y="960684"/>
            <a:ext cx="6671574"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Easily use cloud or custom APIs:</a:t>
            </a:r>
          </a:p>
          <a:p>
            <a:pPr marL="855551" lvl="1" indent="-336145" defTabSz="878526">
              <a:spcAft>
                <a:spcPts val="2353"/>
              </a:spcAft>
              <a:buFont typeface="Arial" panose="020B0604020202020204" pitchFamily="34" charset="0"/>
              <a:buChar char="•"/>
            </a:pPr>
            <a:r>
              <a:rPr lang="en-US" sz="2353" dirty="0" smtClean="0">
                <a:solidFill>
                  <a:srgbClr val="FFFFFF"/>
                </a:solidFill>
                <a:latin typeface="Segoe UI Light"/>
              </a:rPr>
              <a:t>An </a:t>
            </a:r>
            <a:r>
              <a:rPr lang="en-US" sz="2353" dirty="0">
                <a:solidFill>
                  <a:srgbClr val="FFFFFF"/>
                </a:solidFill>
                <a:latin typeface="Segoe UI Light"/>
              </a:rPr>
              <a:t>ecosystem of APIs for any need</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Create and publish custom, reusable APIs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Visual Studio tooling with one click publish and remote debugging</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Automatic client SDK generation for many </a:t>
            </a:r>
            <a:r>
              <a:rPr lang="en-US" sz="2353" dirty="0" smtClean="0">
                <a:solidFill>
                  <a:srgbClr val="FFFFFF"/>
                </a:solidFill>
                <a:latin typeface="Segoe UI Light"/>
              </a:rPr>
              <a:t>languages using Swagger</a:t>
            </a:r>
            <a:endParaRPr lang="en-US" sz="2353" dirty="0">
              <a:solidFill>
                <a:srgbClr val="FFFFFF"/>
              </a:solidFill>
              <a:latin typeface="Segoe UI Light"/>
            </a:endParaRPr>
          </a:p>
          <a:p>
            <a:pPr marL="855551" lvl="1" indent="-336145" defTabSz="878526">
              <a:spcAft>
                <a:spcPts val="2353"/>
              </a:spcAft>
              <a:buFont typeface="Arial" panose="020B0604020202020204" pitchFamily="34" charset="0"/>
              <a:buChar char="•"/>
            </a:pPr>
            <a:endParaRPr lang="en-US" sz="2353" dirty="0">
              <a:solidFill>
                <a:srgbClr val="FFFFFF"/>
              </a:solidFill>
              <a:latin typeface="Segoe UI Light"/>
            </a:endParaRPr>
          </a:p>
        </p:txBody>
      </p:sp>
      <p:sp>
        <p:nvSpPr>
          <p:cNvPr id="49" name="Rectangle 48"/>
          <p:cNvSpPr/>
          <p:nvPr/>
        </p:nvSpPr>
        <p:spPr>
          <a:xfrm>
            <a:off x="1296641" y="3703490"/>
            <a:ext cx="2895253" cy="814661"/>
          </a:xfrm>
          <a:prstGeom prst="rect">
            <a:avLst/>
          </a:prstGeom>
        </p:spPr>
        <p:txBody>
          <a:bodyPr wrap="none">
            <a:spAutoFit/>
          </a:bodyPr>
          <a:lstStyle/>
          <a:p>
            <a:pPr algn="ctr" defTabSz="878526"/>
            <a:r>
              <a:rPr lang="en-US" sz="2353" dirty="0">
                <a:solidFill>
                  <a:srgbClr val="FFFFFF"/>
                </a:solidFill>
                <a:latin typeface="Segoe UI Light"/>
              </a:rPr>
              <a:t>Create, consume and</a:t>
            </a:r>
          </a:p>
          <a:p>
            <a:pPr algn="ctr" defTabSz="878526"/>
            <a:r>
              <a:rPr lang="en-US" sz="2353" dirty="0">
                <a:solidFill>
                  <a:srgbClr val="FFFFFF"/>
                </a:solidFill>
                <a:latin typeface="Segoe UI Light"/>
              </a:rPr>
              <a:t>host APIs more easily</a:t>
            </a:r>
          </a:p>
        </p:txBody>
      </p:sp>
      <p:grpSp>
        <p:nvGrpSpPr>
          <p:cNvPr id="7" name="Group 6"/>
          <p:cNvGrpSpPr/>
          <p:nvPr/>
        </p:nvGrpSpPr>
        <p:grpSpPr>
          <a:xfrm>
            <a:off x="1452405" y="2393612"/>
            <a:ext cx="2583710" cy="1312081"/>
            <a:chOff x="6276897" y="3849484"/>
            <a:chExt cx="2584077" cy="1312267"/>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65542"/>
            </a:xfrm>
            <a:prstGeom prst="flowChartOffpageConnector">
              <a:avLst/>
            </a:prstGeom>
            <a:noFill/>
          </p:spPr>
          <p:txBody>
            <a:bodyPr wrap="square" rtlCol="0">
              <a:spAutoFit/>
            </a:bodyPr>
            <a:lstStyle/>
            <a:p>
              <a:pPr algn="ctr" defTabSz="896386">
                <a:defRPr/>
              </a:pPr>
              <a:r>
                <a:rPr lang="en-US" sz="1836" b="1" kern="0" cap="all" dirty="0" err="1">
                  <a:solidFill>
                    <a:srgbClr val="FFFFFF"/>
                  </a:solidFill>
                </a:rPr>
                <a:t>Api</a:t>
              </a:r>
              <a:r>
                <a:rPr lang="en-US" sz="1836" b="1" kern="0" cap="all" dirty="0">
                  <a:solidFill>
                    <a:srgbClr val="FFFFFF"/>
                  </a:solidFill>
                </a:rPr>
                <a:t> Apps</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022852103"/>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Benefits of API Apps</a:t>
            </a:r>
            <a:endParaRPr lang="en-US" sz="4000" dirty="0"/>
          </a:p>
        </p:txBody>
      </p:sp>
      <p:sp>
        <p:nvSpPr>
          <p:cNvPr id="3" name="Content Placeholder 2"/>
          <p:cNvSpPr>
            <a:spLocks noGrp="1"/>
          </p:cNvSpPr>
          <p:nvPr>
            <p:ph sz="quarter" idx="10"/>
          </p:nvPr>
        </p:nvSpPr>
        <p:spPr/>
        <p:txBody>
          <a:bodyPr/>
          <a:lstStyle/>
          <a:p>
            <a:r>
              <a:rPr lang="en-US" sz="3200" dirty="0" smtClean="0"/>
              <a:t>Bring your API as-is</a:t>
            </a:r>
          </a:p>
          <a:p>
            <a:pPr lvl="1"/>
            <a:r>
              <a:rPr lang="en-US" sz="3200" dirty="0" smtClean="0"/>
              <a:t>.NET Web API</a:t>
            </a:r>
          </a:p>
          <a:p>
            <a:pPr lvl="1"/>
            <a:r>
              <a:rPr lang="en-US" sz="3200" dirty="0" smtClean="0"/>
              <a:t>Node.js + Express</a:t>
            </a:r>
          </a:p>
          <a:p>
            <a:pPr lvl="1"/>
            <a:r>
              <a:rPr lang="en-US" sz="3200" dirty="0" smtClean="0"/>
              <a:t>Java</a:t>
            </a:r>
          </a:p>
          <a:p>
            <a:pPr lvl="1"/>
            <a:r>
              <a:rPr lang="en-US" sz="3200" dirty="0" smtClean="0"/>
              <a:t>PHP</a:t>
            </a:r>
          </a:p>
          <a:p>
            <a:pPr lvl="1"/>
            <a:r>
              <a:rPr lang="en-US" sz="3200" dirty="0" smtClean="0"/>
              <a:t>Many other technologies</a:t>
            </a:r>
          </a:p>
          <a:p>
            <a:r>
              <a:rPr lang="en-US" sz="3200" dirty="0" smtClean="0"/>
              <a:t>Connect easily to SaaS platforms</a:t>
            </a:r>
          </a:p>
        </p:txBody>
      </p:sp>
    </p:spTree>
    <p:extLst>
      <p:ext uri="{BB962C8B-B14F-4D97-AF65-F5344CB8AC3E}">
        <p14:creationId xmlns:p14="http://schemas.microsoft.com/office/powerpoint/2010/main" val="259246264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268289" y="288925"/>
            <a:ext cx="10003054" cy="900113"/>
          </a:xfrm>
          <a:prstGeom prst="rect">
            <a:avLst/>
          </a:prstGeom>
        </p:spPr>
        <p:txBody>
          <a:bodyPr>
            <a:noAutofit/>
          </a:bodyPr>
          <a:lstStyle/>
          <a:p>
            <a:r>
              <a:rPr lang="en-US" sz="4400" dirty="0" smtClean="0"/>
              <a:t>API Apps addresses key pains around building and consuming APIs</a:t>
            </a:r>
            <a:endParaRPr lang="en-US" sz="4400" dirty="0"/>
          </a:p>
        </p:txBody>
      </p:sp>
      <p:graphicFrame>
        <p:nvGraphicFramePr>
          <p:cNvPr id="7" name="Content Placeholder 6"/>
          <p:cNvGraphicFramePr>
            <a:graphicFrameLocks noGrp="1"/>
          </p:cNvGraphicFramePr>
          <p:nvPr>
            <p:ph idx="4294967295"/>
            <p:extLst/>
          </p:nvPr>
        </p:nvGraphicFramePr>
        <p:xfrm>
          <a:off x="555625" y="1876425"/>
          <a:ext cx="11080750" cy="42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pPr defTabSz="914225"/>
            <a:fld id="{0A164282-434E-41D4-9582-783D542A7B68}" type="slidenum">
              <a:rPr lang="en-US">
                <a:latin typeface="Segoe UI Light"/>
              </a:rPr>
              <a:pPr defTabSz="914225"/>
              <a:t>43</a:t>
            </a:fld>
            <a:endParaRPr lang="en-US">
              <a:latin typeface="Segoe UI Light"/>
            </a:endParaRPr>
          </a:p>
        </p:txBody>
      </p:sp>
    </p:spTree>
    <p:extLst>
      <p:ext uri="{BB962C8B-B14F-4D97-AF65-F5344CB8AC3E}">
        <p14:creationId xmlns:p14="http://schemas.microsoft.com/office/powerpoint/2010/main" val="285976235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API Apps</a:t>
            </a:r>
            <a:endParaRPr lang="en-US" dirty="0"/>
          </a:p>
        </p:txBody>
      </p:sp>
      <p:sp>
        <p:nvSpPr>
          <p:cNvPr id="3" name="Content Placeholder 2"/>
          <p:cNvSpPr>
            <a:spLocks noGrp="1"/>
          </p:cNvSpPr>
          <p:nvPr>
            <p:ph sz="quarter" idx="10"/>
          </p:nvPr>
        </p:nvSpPr>
        <p:spPr/>
        <p:txBody>
          <a:bodyPr/>
          <a:lstStyle/>
          <a:p>
            <a:r>
              <a:rPr lang="en-US" dirty="0" smtClean="0"/>
              <a:t>API Apps expose HTTP services</a:t>
            </a:r>
          </a:p>
          <a:p>
            <a:endParaRPr lang="en-US" dirty="0"/>
          </a:p>
          <a:p>
            <a:r>
              <a:rPr lang="en-US" dirty="0" smtClean="0"/>
              <a:t>Metadata is exposed using Swagger 2.0 metadata</a:t>
            </a:r>
          </a:p>
          <a:p>
            <a:pPr lvl="1"/>
            <a:r>
              <a:rPr lang="en-US" dirty="0" smtClean="0"/>
              <a:t>JSON file</a:t>
            </a:r>
          </a:p>
          <a:p>
            <a:pPr lvl="1"/>
            <a:r>
              <a:rPr lang="en-US" dirty="0" smtClean="0"/>
              <a:t>Widely supported</a:t>
            </a:r>
          </a:p>
          <a:p>
            <a:pPr lvl="1"/>
            <a:endParaRPr lang="en-US" dirty="0"/>
          </a:p>
          <a:p>
            <a:r>
              <a:rPr lang="en-US" dirty="0" smtClean="0"/>
              <a:t>Client applications </a:t>
            </a:r>
            <a:endParaRPr lang="en-US" dirty="0"/>
          </a:p>
        </p:txBody>
      </p:sp>
    </p:spTree>
    <p:extLst>
      <p:ext uri="{BB962C8B-B14F-4D97-AF65-F5344CB8AC3E}">
        <p14:creationId xmlns:p14="http://schemas.microsoft.com/office/powerpoint/2010/main" val="279671123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Simplifying Integration</a:t>
            </a:r>
            <a:endParaRPr lang="en-US" sz="4800" dirty="0"/>
          </a:p>
        </p:txBody>
      </p:sp>
      <p:sp>
        <p:nvSpPr>
          <p:cNvPr id="3" name="TextBox 2"/>
          <p:cNvSpPr txBox="1"/>
          <p:nvPr/>
        </p:nvSpPr>
        <p:spPr>
          <a:xfrm>
            <a:off x="2727767" y="208344"/>
            <a:ext cx="6736466"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smtClean="0">
                <a:gradFill>
                  <a:gsLst>
                    <a:gs pos="2917">
                      <a:schemeClr val="tx1"/>
                    </a:gs>
                    <a:gs pos="30000">
                      <a:schemeClr val="tx1"/>
                    </a:gs>
                  </a:gsLst>
                  <a:lin ang="5400000" scaled="0"/>
                </a:gradFill>
              </a:rPr>
              <a:t>Managed Middle Tier</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0495" y="1498126"/>
            <a:ext cx="780290" cy="78029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0495" y="3329468"/>
            <a:ext cx="780290" cy="78029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0495" y="2413797"/>
            <a:ext cx="780290" cy="78029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0495" y="4245138"/>
            <a:ext cx="780290" cy="780290"/>
          </a:xfrm>
          <a:prstGeom prst="rect">
            <a:avLst/>
          </a:prstGeom>
        </p:spPr>
      </p:pic>
      <p:sp>
        <p:nvSpPr>
          <p:cNvPr id="11" name="TextBox 10"/>
          <p:cNvSpPr txBox="1"/>
          <p:nvPr/>
        </p:nvSpPr>
        <p:spPr>
          <a:xfrm>
            <a:off x="0" y="1602039"/>
            <a:ext cx="3958542"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latin typeface="+mj-lt"/>
              </a:rPr>
              <a:t>On Premise Applications</a:t>
            </a:r>
          </a:p>
        </p:txBody>
      </p:sp>
      <p:sp>
        <p:nvSpPr>
          <p:cNvPr id="12" name="TextBox 11"/>
          <p:cNvSpPr txBox="1"/>
          <p:nvPr/>
        </p:nvSpPr>
        <p:spPr>
          <a:xfrm>
            <a:off x="0" y="2517710"/>
            <a:ext cx="3958542"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mj-lt"/>
              </a:rPr>
              <a:t>Databases</a:t>
            </a:r>
            <a:r>
              <a:rPr lang="en-US" sz="2000" dirty="0" smtClean="0">
                <a:gradFill>
                  <a:gsLst>
                    <a:gs pos="2917">
                      <a:schemeClr val="tx1"/>
                    </a:gs>
                    <a:gs pos="30000">
                      <a:schemeClr val="tx1"/>
                    </a:gs>
                  </a:gsLst>
                  <a:lin ang="5400000" scaled="0"/>
                </a:gradFill>
                <a:latin typeface="+mj-lt"/>
              </a:rPr>
              <a:t> in Azure VMs</a:t>
            </a:r>
          </a:p>
        </p:txBody>
      </p:sp>
      <p:sp>
        <p:nvSpPr>
          <p:cNvPr id="13" name="TextBox 12"/>
          <p:cNvSpPr txBox="1"/>
          <p:nvPr/>
        </p:nvSpPr>
        <p:spPr>
          <a:xfrm>
            <a:off x="0" y="3433381"/>
            <a:ext cx="3958542"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latin typeface="+mj-lt"/>
              </a:rPr>
              <a:t>SharePoint Online</a:t>
            </a:r>
          </a:p>
        </p:txBody>
      </p:sp>
      <p:sp>
        <p:nvSpPr>
          <p:cNvPr id="14" name="TextBox 13"/>
          <p:cNvSpPr txBox="1"/>
          <p:nvPr/>
        </p:nvSpPr>
        <p:spPr>
          <a:xfrm>
            <a:off x="0" y="4349052"/>
            <a:ext cx="3958542"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latin typeface="+mj-lt"/>
              </a:rPr>
              <a:t>Cloud-Hosted Web Apps</a:t>
            </a:r>
          </a:p>
        </p:txBody>
      </p:sp>
      <p:cxnSp>
        <p:nvCxnSpPr>
          <p:cNvPr id="17" name="Straight Arrow Connector 16"/>
          <p:cNvCxnSpPr/>
          <p:nvPr/>
        </p:nvCxnSpPr>
        <p:spPr>
          <a:xfrm>
            <a:off x="4085863" y="1888271"/>
            <a:ext cx="3912243" cy="22214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7985" y="1888271"/>
            <a:ext cx="780290" cy="78029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27985" y="3927751"/>
            <a:ext cx="780290" cy="780290"/>
          </a:xfrm>
          <a:prstGeom prst="rect">
            <a:avLst/>
          </a:prstGeom>
        </p:spPr>
      </p:pic>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27985" y="2908011"/>
            <a:ext cx="780290" cy="780290"/>
          </a:xfrm>
          <a:prstGeom prst="rect">
            <a:avLst/>
          </a:prstGeom>
        </p:spPr>
      </p:pic>
      <p:cxnSp>
        <p:nvCxnSpPr>
          <p:cNvPr id="25" name="Straight Arrow Connector 24"/>
          <p:cNvCxnSpPr/>
          <p:nvPr/>
        </p:nvCxnSpPr>
        <p:spPr>
          <a:xfrm>
            <a:off x="4085863" y="2803942"/>
            <a:ext cx="4064643" cy="14582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136021" y="2357177"/>
            <a:ext cx="3862085" cy="132327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085863" y="1888271"/>
            <a:ext cx="3912243" cy="3901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085863" y="3298156"/>
            <a:ext cx="3912243" cy="13627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085863" y="2829535"/>
            <a:ext cx="3912243" cy="49993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5667274" y="1415629"/>
            <a:ext cx="746052" cy="30076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API App[s]</a:t>
            </a:r>
          </a:p>
        </p:txBody>
      </p:sp>
      <p:cxnSp>
        <p:nvCxnSpPr>
          <p:cNvPr id="10" name="Straight Arrow Connector 9"/>
          <p:cNvCxnSpPr/>
          <p:nvPr/>
        </p:nvCxnSpPr>
        <p:spPr>
          <a:xfrm>
            <a:off x="4085863" y="1888271"/>
            <a:ext cx="1400537" cy="1110743"/>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cxnSp>
        <p:nvCxnSpPr>
          <p:cNvPr id="24" name="Straight Arrow Connector 23"/>
          <p:cNvCxnSpPr/>
          <p:nvPr/>
        </p:nvCxnSpPr>
        <p:spPr>
          <a:xfrm>
            <a:off x="4112639" y="2829535"/>
            <a:ext cx="1369557" cy="316221"/>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cxnSp>
        <p:nvCxnSpPr>
          <p:cNvPr id="31" name="Straight Arrow Connector 30"/>
          <p:cNvCxnSpPr/>
          <p:nvPr/>
        </p:nvCxnSpPr>
        <p:spPr>
          <a:xfrm flipV="1">
            <a:off x="4143620" y="3355061"/>
            <a:ext cx="1280413" cy="272697"/>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cxnSp>
        <p:nvCxnSpPr>
          <p:cNvPr id="28" name="Straight Arrow Connector 27"/>
          <p:cNvCxnSpPr/>
          <p:nvPr/>
        </p:nvCxnSpPr>
        <p:spPr>
          <a:xfrm flipV="1">
            <a:off x="4085863" y="3481868"/>
            <a:ext cx="1396333" cy="1153416"/>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cxnSp>
        <p:nvCxnSpPr>
          <p:cNvPr id="34" name="Straight Arrow Connector 33"/>
          <p:cNvCxnSpPr/>
          <p:nvPr/>
        </p:nvCxnSpPr>
        <p:spPr>
          <a:xfrm flipV="1">
            <a:off x="6598404" y="2374637"/>
            <a:ext cx="1423084" cy="771119"/>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cxnSp>
        <p:nvCxnSpPr>
          <p:cNvPr id="37" name="Straight Arrow Connector 36"/>
          <p:cNvCxnSpPr/>
          <p:nvPr/>
        </p:nvCxnSpPr>
        <p:spPr>
          <a:xfrm>
            <a:off x="6598404" y="3355061"/>
            <a:ext cx="1575484" cy="962835"/>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cxnSp>
        <p:nvCxnSpPr>
          <p:cNvPr id="39" name="Straight Arrow Connector 38"/>
          <p:cNvCxnSpPr/>
          <p:nvPr/>
        </p:nvCxnSpPr>
        <p:spPr>
          <a:xfrm>
            <a:off x="6598404" y="3229734"/>
            <a:ext cx="1423084" cy="99734"/>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sp>
        <p:nvSpPr>
          <p:cNvPr id="42" name="TextBox 41"/>
          <p:cNvSpPr txBox="1"/>
          <p:nvPr/>
        </p:nvSpPr>
        <p:spPr>
          <a:xfrm>
            <a:off x="4730807" y="4423234"/>
            <a:ext cx="277475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SSO, Auth, Scale, etc.</a:t>
            </a:r>
          </a:p>
        </p:txBody>
      </p:sp>
    </p:spTree>
    <p:extLst>
      <p:ext uri="{BB962C8B-B14F-4D97-AF65-F5344CB8AC3E}">
        <p14:creationId xmlns:p14="http://schemas.microsoft.com/office/powerpoint/2010/main" val="20317945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10" presetClass="entr" presetSubtype="0" fill="hold" nodeType="withEffect">
                                  <p:stCondLst>
                                    <p:cond delay="25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250"/>
                                        <p:tgtEl>
                                          <p:spTgt spid="25"/>
                                        </p:tgtEl>
                                      </p:cBhvr>
                                    </p:animEffect>
                                  </p:childTnLst>
                                </p:cTn>
                              </p:par>
                              <p:par>
                                <p:cTn id="11" presetID="10" presetClass="entr" presetSubtype="0" fill="hold" nodeType="withEffect">
                                  <p:stCondLst>
                                    <p:cond delay="50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250"/>
                                        <p:tgtEl>
                                          <p:spTgt spid="27"/>
                                        </p:tgtEl>
                                      </p:cBhvr>
                                    </p:animEffect>
                                  </p:childTnLst>
                                </p:cTn>
                              </p:par>
                              <p:par>
                                <p:cTn id="14" presetID="10" presetClass="entr" presetSubtype="0" fill="hold" nodeType="withEffect">
                                  <p:stCondLst>
                                    <p:cond delay="75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250"/>
                                        <p:tgtEl>
                                          <p:spTgt spid="36"/>
                                        </p:tgtEl>
                                      </p:cBhvr>
                                    </p:animEffect>
                                  </p:childTnLst>
                                </p:cTn>
                              </p:par>
                              <p:par>
                                <p:cTn id="17" presetID="10" presetClass="entr" presetSubtype="0" fill="hold" nodeType="withEffect">
                                  <p:stCondLst>
                                    <p:cond delay="100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250"/>
                                        <p:tgtEl>
                                          <p:spTgt spid="33"/>
                                        </p:tgtEl>
                                      </p:cBhvr>
                                    </p:animEffect>
                                  </p:childTnLst>
                                </p:cTn>
                              </p:par>
                              <p:par>
                                <p:cTn id="20" presetID="10" presetClass="entr" presetSubtype="0" fill="hold" nodeType="withEffect">
                                  <p:stCondLst>
                                    <p:cond delay="125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25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0"/>
                                        </p:tgtEl>
                                        <p:attrNameLst>
                                          <p:attrName>style.visibility</p:attrName>
                                        </p:attrNameLst>
                                      </p:cBhvr>
                                      <p:to>
                                        <p:strVal val="hidden"/>
                                      </p:to>
                                    </p:set>
                                  </p:childTnLst>
                                </p:cTn>
                              </p:par>
                              <p:par>
                                <p:cTn id="37" presetID="42"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anim calcmode="lin" valueType="num">
                                      <p:cBhvr>
                                        <p:cTn id="40" dur="500" fill="hold"/>
                                        <p:tgtEl>
                                          <p:spTgt spid="4"/>
                                        </p:tgtEl>
                                        <p:attrNameLst>
                                          <p:attrName>ppt_x</p:attrName>
                                        </p:attrNameLst>
                                      </p:cBhvr>
                                      <p:tavLst>
                                        <p:tav tm="0">
                                          <p:val>
                                            <p:strVal val="#ppt_x"/>
                                          </p:val>
                                        </p:tav>
                                        <p:tav tm="100000">
                                          <p:val>
                                            <p:strVal val="#ppt_x"/>
                                          </p:val>
                                        </p:tav>
                                      </p:tavLst>
                                    </p:anim>
                                    <p:anim calcmode="lin" valueType="num">
                                      <p:cBhvr>
                                        <p:cTn id="41" dur="500" fill="hold"/>
                                        <p:tgtEl>
                                          <p:spTgt spid="4"/>
                                        </p:tgtEl>
                                        <p:attrNameLst>
                                          <p:attrName>ppt_y</p:attrName>
                                        </p:attrNameLst>
                                      </p:cBhvr>
                                      <p:tavLst>
                                        <p:tav tm="0">
                                          <p:val>
                                            <p:strVal val="#ppt_y+.1"/>
                                          </p:val>
                                        </p:tav>
                                        <p:tav tm="100000">
                                          <p:val>
                                            <p:strVal val="#ppt_y"/>
                                          </p:val>
                                        </p:tav>
                                      </p:tavLst>
                                    </p:anim>
                                  </p:childTnLst>
                                </p:cTn>
                              </p:par>
                              <p:par>
                                <p:cTn id="42" presetID="10" presetClass="entr" presetSubtype="0" fill="hold" nodeType="withEffect">
                                  <p:stCondLst>
                                    <p:cond delay="50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nodeType="withEffect">
                                  <p:stCondLst>
                                    <p:cond delay="50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nodeType="withEffect">
                                  <p:stCondLst>
                                    <p:cond delay="50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nodeType="withEffect">
                                  <p:stCondLst>
                                    <p:cond delay="50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0" presetClass="entr" presetSubtype="0" fill="hold" nodeType="withEffect">
                                  <p:stCondLst>
                                    <p:cond delay="100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par>
                                <p:cTn id="57" presetID="10" presetClass="entr" presetSubtype="0" fill="hold" nodeType="withEffect">
                                  <p:stCondLst>
                                    <p:cond delay="100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par>
                                <p:cTn id="60" presetID="10" presetClass="entr" presetSubtype="0" fill="hold" nodeType="withEffect">
                                  <p:stCondLst>
                                    <p:cond delay="100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par>
                                <p:cTn id="63" presetID="10" presetClass="entr" presetSubtype="0" fill="hold" grpId="0" nodeType="withEffect">
                                  <p:stCondLst>
                                    <p:cond delay="150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a:t>
            </a:r>
            <a:r>
              <a:rPr lang="en-US" dirty="0" smtClean="0"/>
              <a:t>Creating an API App</a:t>
            </a:r>
            <a:endParaRPr lang="en-US" dirty="0"/>
          </a:p>
        </p:txBody>
      </p:sp>
    </p:spTree>
    <p:extLst>
      <p:ext uri="{BB962C8B-B14F-4D97-AF65-F5344CB8AC3E}">
        <p14:creationId xmlns:p14="http://schemas.microsoft.com/office/powerpoint/2010/main" val="115732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Logic Apps</a:t>
            </a:r>
            <a:endParaRPr lang="en-US" dirty="0"/>
          </a:p>
        </p:txBody>
      </p:sp>
    </p:spTree>
    <p:extLst>
      <p:ext uri="{BB962C8B-B14F-4D97-AF65-F5344CB8AC3E}">
        <p14:creationId xmlns:p14="http://schemas.microsoft.com/office/powerpoint/2010/main" val="1847493581"/>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786365" y="873705"/>
            <a:ext cx="6899756"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New Logic Apps for easy automation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No code designer for rapid creation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Dozens of pre-built templates to get started</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Out of box support for popular SaaS and on-premises apps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Use with custom API apps of your own</a:t>
            </a:r>
          </a:p>
          <a:p>
            <a:pPr marL="855551" lvl="1" indent="-336145" defTabSz="878526">
              <a:spcAft>
                <a:spcPts val="2353"/>
              </a:spcAft>
              <a:buFont typeface="Arial" panose="020B0604020202020204" pitchFamily="34" charset="0"/>
              <a:buChar char="•"/>
            </a:pPr>
            <a:r>
              <a:rPr lang="en-US" sz="2353" dirty="0" err="1">
                <a:solidFill>
                  <a:srgbClr val="FFFFFF"/>
                </a:solidFill>
                <a:latin typeface="Segoe UI Light"/>
              </a:rPr>
              <a:t>Biztalk</a:t>
            </a:r>
            <a:r>
              <a:rPr lang="en-US" sz="2353" dirty="0">
                <a:solidFill>
                  <a:srgbClr val="FFFFFF"/>
                </a:solidFill>
                <a:latin typeface="Segoe UI Light"/>
              </a:rPr>
              <a:t> APIs for expert integration scenarios</a:t>
            </a:r>
          </a:p>
        </p:txBody>
      </p:sp>
      <p:sp>
        <p:nvSpPr>
          <p:cNvPr id="49" name="Rectangle 48"/>
          <p:cNvSpPr/>
          <p:nvPr/>
        </p:nvSpPr>
        <p:spPr>
          <a:xfrm>
            <a:off x="1339677" y="3703489"/>
            <a:ext cx="2809167" cy="816506"/>
          </a:xfrm>
          <a:prstGeom prst="rect">
            <a:avLst/>
          </a:prstGeom>
        </p:spPr>
        <p:txBody>
          <a:bodyPr wrap="none">
            <a:spAutoFit/>
          </a:bodyPr>
          <a:lstStyle/>
          <a:p>
            <a:pPr algn="ctr" defTabSz="878526"/>
            <a:r>
              <a:rPr lang="en-US" sz="2353" dirty="0">
                <a:solidFill>
                  <a:srgbClr val="FFFFFF"/>
                </a:solidFill>
                <a:latin typeface="Segoe UI Light"/>
              </a:rPr>
              <a:t>Automate SaaS and</a:t>
            </a:r>
          </a:p>
          <a:p>
            <a:pPr algn="ctr" defTabSz="878526"/>
            <a:r>
              <a:rPr lang="en-US" sz="2353" dirty="0">
                <a:solidFill>
                  <a:srgbClr val="FFFFFF"/>
                </a:solidFill>
                <a:latin typeface="Segoe UI Light"/>
              </a:rPr>
              <a:t>on-premises systems</a:t>
            </a:r>
          </a:p>
        </p:txBody>
      </p:sp>
      <p:grpSp>
        <p:nvGrpSpPr>
          <p:cNvPr id="8" name="Group 7"/>
          <p:cNvGrpSpPr/>
          <p:nvPr/>
        </p:nvGrpSpPr>
        <p:grpSpPr>
          <a:xfrm>
            <a:off x="1452400" y="2285373"/>
            <a:ext cx="2583710" cy="1289751"/>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896386">
                <a:defRPr/>
              </a:pPr>
              <a:r>
                <a:rPr lang="en-US" sz="1836" b="1" kern="0" cap="all" dirty="0">
                  <a:solidFill>
                    <a:srgbClr val="FFFFFF"/>
                  </a:solidFill>
                </a:rPr>
                <a:t>LOGIC Apps</a:t>
              </a:r>
            </a:p>
          </p:txBody>
        </p:sp>
        <p:pic>
          <p:nvPicPr>
            <p:cNvPr id="12" name="Picture 11"/>
            <p:cNvPicPr>
              <a:picLocks noChangeAspect="1"/>
            </p:cNvPicPr>
            <p:nvPr/>
          </p:nvPicPr>
          <p:blipFill>
            <a:blip r:embed="rId2"/>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31053293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42306" y="-223368"/>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bwMode="auto">
          <a:xfrm>
            <a:off x="1" y="487"/>
            <a:ext cx="6374576" cy="2031424"/>
          </a:xfrm>
          <a:prstGeom prst="rect">
            <a:avLst/>
          </a:prstGeom>
          <a:gradFill flip="none" rotWithShape="1">
            <a:gsLst>
              <a:gs pos="36000">
                <a:schemeClr val="bg1"/>
              </a:gs>
              <a:gs pos="100000">
                <a:schemeClr val="bg1">
                  <a:alpha val="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58" name="Picture 57"/>
          <p:cNvPicPr>
            <a:picLocks noChangeAspect="1"/>
          </p:cNvPicPr>
          <p:nvPr/>
        </p:nvPicPr>
        <p:blipFill>
          <a:blip r:embed="rId2"/>
          <a:stretch>
            <a:fillRect/>
          </a:stretch>
        </p:blipFill>
        <p:spPr>
          <a:xfrm>
            <a:off x="5161585" y="2009997"/>
            <a:ext cx="3561040" cy="2295459"/>
          </a:xfrm>
          <a:prstGeom prst="rect">
            <a:avLst/>
          </a:prstGeom>
        </p:spPr>
      </p:pic>
      <p:grpSp>
        <p:nvGrpSpPr>
          <p:cNvPr id="15" name="Group 14"/>
          <p:cNvGrpSpPr/>
          <p:nvPr/>
        </p:nvGrpSpPr>
        <p:grpSpPr>
          <a:xfrm>
            <a:off x="6754809" y="1402329"/>
            <a:ext cx="2899766" cy="1860705"/>
            <a:chOff x="6890257" y="1429952"/>
            <a:chExt cx="2957912" cy="1898016"/>
          </a:xfrm>
        </p:grpSpPr>
        <p:pic>
          <p:nvPicPr>
            <p:cNvPr id="10" name="Picture 9"/>
            <p:cNvPicPr>
              <a:picLocks noChangeAspect="1"/>
            </p:cNvPicPr>
            <p:nvPr/>
          </p:nvPicPr>
          <p:blipFill>
            <a:blip r:embed="rId3"/>
            <a:stretch>
              <a:fillRect/>
            </a:stretch>
          </p:blipFill>
          <p:spPr>
            <a:xfrm>
              <a:off x="6890257" y="1429952"/>
              <a:ext cx="1442041" cy="928181"/>
            </a:xfrm>
            <a:prstGeom prst="rect">
              <a:avLst/>
            </a:prstGeom>
          </p:spPr>
        </p:pic>
        <p:pic>
          <p:nvPicPr>
            <p:cNvPr id="59" name="Picture 58"/>
            <p:cNvPicPr>
              <a:picLocks noChangeAspect="1"/>
            </p:cNvPicPr>
            <p:nvPr/>
          </p:nvPicPr>
          <p:blipFill>
            <a:blip r:embed="rId3"/>
            <a:stretch>
              <a:fillRect/>
            </a:stretch>
          </p:blipFill>
          <p:spPr>
            <a:xfrm>
              <a:off x="7106810" y="1568500"/>
              <a:ext cx="1442041" cy="928181"/>
            </a:xfrm>
            <a:prstGeom prst="rect">
              <a:avLst/>
            </a:prstGeom>
          </p:spPr>
        </p:pic>
        <p:pic>
          <p:nvPicPr>
            <p:cNvPr id="60" name="Picture 59"/>
            <p:cNvPicPr>
              <a:picLocks noChangeAspect="1"/>
            </p:cNvPicPr>
            <p:nvPr/>
          </p:nvPicPr>
          <p:blipFill>
            <a:blip r:embed="rId3"/>
            <a:stretch>
              <a:fillRect/>
            </a:stretch>
          </p:blipFill>
          <p:spPr>
            <a:xfrm>
              <a:off x="7323363" y="1707048"/>
              <a:ext cx="1442041" cy="928181"/>
            </a:xfrm>
            <a:prstGeom prst="rect">
              <a:avLst/>
            </a:prstGeom>
          </p:spPr>
        </p:pic>
        <p:pic>
          <p:nvPicPr>
            <p:cNvPr id="61" name="Picture 60"/>
            <p:cNvPicPr>
              <a:picLocks noChangeAspect="1"/>
            </p:cNvPicPr>
            <p:nvPr/>
          </p:nvPicPr>
          <p:blipFill>
            <a:blip r:embed="rId3"/>
            <a:stretch>
              <a:fillRect/>
            </a:stretch>
          </p:blipFill>
          <p:spPr>
            <a:xfrm>
              <a:off x="7539916" y="1845596"/>
              <a:ext cx="1442041" cy="928181"/>
            </a:xfrm>
            <a:prstGeom prst="rect">
              <a:avLst/>
            </a:prstGeom>
          </p:spPr>
        </p:pic>
        <p:pic>
          <p:nvPicPr>
            <p:cNvPr id="62" name="Picture 61"/>
            <p:cNvPicPr>
              <a:picLocks noChangeAspect="1"/>
            </p:cNvPicPr>
            <p:nvPr/>
          </p:nvPicPr>
          <p:blipFill>
            <a:blip r:embed="rId3"/>
            <a:stretch>
              <a:fillRect/>
            </a:stretch>
          </p:blipFill>
          <p:spPr>
            <a:xfrm>
              <a:off x="7756469" y="1984144"/>
              <a:ext cx="1442041" cy="928181"/>
            </a:xfrm>
            <a:prstGeom prst="rect">
              <a:avLst/>
            </a:prstGeom>
          </p:spPr>
        </p:pic>
        <p:pic>
          <p:nvPicPr>
            <p:cNvPr id="63" name="Picture 62"/>
            <p:cNvPicPr>
              <a:picLocks noChangeAspect="1"/>
            </p:cNvPicPr>
            <p:nvPr/>
          </p:nvPicPr>
          <p:blipFill>
            <a:blip r:embed="rId3"/>
            <a:stretch>
              <a:fillRect/>
            </a:stretch>
          </p:blipFill>
          <p:spPr>
            <a:xfrm>
              <a:off x="7973022" y="2122692"/>
              <a:ext cx="1442041" cy="928181"/>
            </a:xfrm>
            <a:prstGeom prst="rect">
              <a:avLst/>
            </a:prstGeom>
          </p:spPr>
        </p:pic>
        <p:pic>
          <p:nvPicPr>
            <p:cNvPr id="64" name="Picture 63"/>
            <p:cNvPicPr>
              <a:picLocks noChangeAspect="1"/>
            </p:cNvPicPr>
            <p:nvPr/>
          </p:nvPicPr>
          <p:blipFill>
            <a:blip r:embed="rId3"/>
            <a:stretch>
              <a:fillRect/>
            </a:stretch>
          </p:blipFill>
          <p:spPr>
            <a:xfrm>
              <a:off x="8189575" y="2261240"/>
              <a:ext cx="1442041" cy="928181"/>
            </a:xfrm>
            <a:prstGeom prst="rect">
              <a:avLst/>
            </a:prstGeom>
          </p:spPr>
        </p:pic>
        <p:pic>
          <p:nvPicPr>
            <p:cNvPr id="65" name="Picture 64"/>
            <p:cNvPicPr>
              <a:picLocks noChangeAspect="1"/>
            </p:cNvPicPr>
            <p:nvPr/>
          </p:nvPicPr>
          <p:blipFill>
            <a:blip r:embed="rId3"/>
            <a:stretch>
              <a:fillRect/>
            </a:stretch>
          </p:blipFill>
          <p:spPr>
            <a:xfrm>
              <a:off x="8406128" y="2399787"/>
              <a:ext cx="1442041" cy="928181"/>
            </a:xfrm>
            <a:prstGeom prst="rect">
              <a:avLst/>
            </a:prstGeom>
          </p:spPr>
        </p:pic>
      </p:grpSp>
      <p:pic>
        <p:nvPicPr>
          <p:cNvPr id="12" name="Picture 11"/>
          <p:cNvPicPr>
            <a:picLocks noChangeAspect="1"/>
          </p:cNvPicPr>
          <p:nvPr/>
        </p:nvPicPr>
        <p:blipFill>
          <a:blip r:embed="rId2"/>
          <a:stretch>
            <a:fillRect/>
          </a:stretch>
        </p:blipFill>
        <p:spPr>
          <a:xfrm>
            <a:off x="4270015" y="2574848"/>
            <a:ext cx="3561040" cy="2295459"/>
          </a:xfrm>
          <a:prstGeom prst="rect">
            <a:avLst/>
          </a:prstGeom>
        </p:spPr>
      </p:pic>
      <p:pic>
        <p:nvPicPr>
          <p:cNvPr id="7" name="Picture 6"/>
          <p:cNvPicPr>
            <a:picLocks noChangeAspect="1"/>
          </p:cNvPicPr>
          <p:nvPr/>
        </p:nvPicPr>
        <p:blipFill>
          <a:blip r:embed="rId4"/>
          <a:stretch>
            <a:fillRect/>
          </a:stretch>
        </p:blipFill>
        <p:spPr>
          <a:xfrm>
            <a:off x="5184391" y="2219040"/>
            <a:ext cx="1526112" cy="2144927"/>
          </a:xfrm>
          <a:prstGeom prst="rect">
            <a:avLst/>
          </a:prstGeom>
        </p:spPr>
      </p:pic>
      <p:pic>
        <p:nvPicPr>
          <p:cNvPr id="13" name="Picture 12"/>
          <p:cNvPicPr>
            <a:picLocks noChangeAspect="1"/>
          </p:cNvPicPr>
          <p:nvPr/>
        </p:nvPicPr>
        <p:blipFill>
          <a:blip r:embed="rId5"/>
          <a:stretch>
            <a:fillRect/>
          </a:stretch>
        </p:blipFill>
        <p:spPr>
          <a:xfrm>
            <a:off x="2199988" y="2076108"/>
            <a:ext cx="1843189" cy="1221641"/>
          </a:xfrm>
          <a:prstGeom prst="rect">
            <a:avLst/>
          </a:prstGeom>
        </p:spPr>
      </p:pic>
      <p:pic>
        <p:nvPicPr>
          <p:cNvPr id="14" name="Picture 13"/>
          <p:cNvPicPr>
            <a:picLocks noChangeAspect="1"/>
          </p:cNvPicPr>
          <p:nvPr/>
        </p:nvPicPr>
        <p:blipFill>
          <a:blip r:embed="rId6"/>
          <a:stretch>
            <a:fillRect/>
          </a:stretch>
        </p:blipFill>
        <p:spPr>
          <a:xfrm>
            <a:off x="2757974" y="3404765"/>
            <a:ext cx="498159" cy="355128"/>
          </a:xfrm>
          <a:prstGeom prst="rect">
            <a:avLst/>
          </a:prstGeom>
        </p:spPr>
      </p:pic>
      <p:pic>
        <p:nvPicPr>
          <p:cNvPr id="16" name="Picture 15"/>
          <p:cNvPicPr>
            <a:picLocks noChangeAspect="1"/>
          </p:cNvPicPr>
          <p:nvPr/>
        </p:nvPicPr>
        <p:blipFill>
          <a:blip r:embed="rId7"/>
          <a:stretch>
            <a:fillRect/>
          </a:stretch>
        </p:blipFill>
        <p:spPr>
          <a:xfrm>
            <a:off x="6060172" y="2198796"/>
            <a:ext cx="2342976" cy="1523156"/>
          </a:xfrm>
          <a:prstGeom prst="rect">
            <a:avLst/>
          </a:prstGeom>
        </p:spPr>
      </p:pic>
      <p:pic>
        <p:nvPicPr>
          <p:cNvPr id="17" name="Picture 16"/>
          <p:cNvPicPr>
            <a:picLocks noChangeAspect="1"/>
          </p:cNvPicPr>
          <p:nvPr/>
        </p:nvPicPr>
        <p:blipFill>
          <a:blip r:embed="rId8"/>
          <a:stretch>
            <a:fillRect/>
          </a:stretch>
        </p:blipFill>
        <p:spPr>
          <a:xfrm>
            <a:off x="6852219" y="2659050"/>
            <a:ext cx="633848" cy="431003"/>
          </a:xfrm>
          <a:prstGeom prst="rect">
            <a:avLst/>
          </a:prstGeom>
        </p:spPr>
      </p:pic>
      <p:pic>
        <p:nvPicPr>
          <p:cNvPr id="18" name="Picture 17"/>
          <p:cNvPicPr>
            <a:picLocks noChangeAspect="1"/>
          </p:cNvPicPr>
          <p:nvPr/>
        </p:nvPicPr>
        <p:blipFill>
          <a:blip r:embed="rId9"/>
          <a:stretch>
            <a:fillRect/>
          </a:stretch>
        </p:blipFill>
        <p:spPr>
          <a:xfrm>
            <a:off x="7046641" y="3420413"/>
            <a:ext cx="870586" cy="572352"/>
          </a:xfrm>
          <a:prstGeom prst="rect">
            <a:avLst/>
          </a:prstGeom>
        </p:spPr>
      </p:pic>
      <p:pic>
        <p:nvPicPr>
          <p:cNvPr id="26" name="Picture 25"/>
          <p:cNvPicPr>
            <a:picLocks noChangeAspect="1"/>
          </p:cNvPicPr>
          <p:nvPr/>
        </p:nvPicPr>
        <p:blipFill>
          <a:blip r:embed="rId10"/>
          <a:stretch>
            <a:fillRect/>
          </a:stretch>
        </p:blipFill>
        <p:spPr>
          <a:xfrm>
            <a:off x="4923341" y="3671842"/>
            <a:ext cx="1166102" cy="749692"/>
          </a:xfrm>
          <a:prstGeom prst="rect">
            <a:avLst/>
          </a:prstGeom>
        </p:spPr>
      </p:pic>
      <p:pic>
        <p:nvPicPr>
          <p:cNvPr id="30" name="Picture 29"/>
          <p:cNvPicPr>
            <a:picLocks noChangeAspect="1"/>
          </p:cNvPicPr>
          <p:nvPr/>
        </p:nvPicPr>
        <p:blipFill>
          <a:blip r:embed="rId11"/>
          <a:stretch>
            <a:fillRect/>
          </a:stretch>
        </p:blipFill>
        <p:spPr>
          <a:xfrm>
            <a:off x="-842781" y="2397342"/>
            <a:ext cx="705559" cy="455639"/>
          </a:xfrm>
          <a:prstGeom prst="rect">
            <a:avLst/>
          </a:prstGeom>
        </p:spPr>
      </p:pic>
      <p:sp>
        <p:nvSpPr>
          <p:cNvPr id="37" name="Title 1"/>
          <p:cNvSpPr txBox="1">
            <a:spLocks/>
          </p:cNvSpPr>
          <p:nvPr/>
        </p:nvSpPr>
        <p:spPr>
          <a:xfrm>
            <a:off x="269241" y="289957"/>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705">
                <a:gradFill>
                  <a:gsLst>
                    <a:gs pos="1250">
                      <a:srgbClr val="FFFFFF"/>
                    </a:gs>
                    <a:gs pos="100000">
                      <a:srgbClr val="FFFFFF"/>
                    </a:gs>
                  </a:gsLst>
                  <a:lin ang="5400000" scaled="0"/>
                </a:gradFill>
              </a:rPr>
              <a:t>SaaS integration</a:t>
            </a:r>
          </a:p>
        </p:txBody>
      </p:sp>
      <p:pic>
        <p:nvPicPr>
          <p:cNvPr id="43" name="Picture 42"/>
          <p:cNvPicPr>
            <a:picLocks noChangeAspect="1"/>
          </p:cNvPicPr>
          <p:nvPr/>
        </p:nvPicPr>
        <p:blipFill>
          <a:blip r:embed="rId12"/>
          <a:stretch>
            <a:fillRect/>
          </a:stretch>
        </p:blipFill>
        <p:spPr>
          <a:xfrm>
            <a:off x="1730593" y="3699512"/>
            <a:ext cx="1211321" cy="1759754"/>
          </a:xfrm>
          <a:prstGeom prst="rect">
            <a:avLst/>
          </a:prstGeom>
        </p:spPr>
      </p:pic>
      <p:pic>
        <p:nvPicPr>
          <p:cNvPr id="44" name="Picture 43"/>
          <p:cNvPicPr>
            <a:picLocks noChangeAspect="1"/>
          </p:cNvPicPr>
          <p:nvPr/>
        </p:nvPicPr>
        <p:blipFill>
          <a:blip r:embed="rId13"/>
          <a:stretch>
            <a:fillRect/>
          </a:stretch>
        </p:blipFill>
        <p:spPr>
          <a:xfrm>
            <a:off x="2078690" y="4985953"/>
            <a:ext cx="1297825" cy="1558481"/>
          </a:xfrm>
          <a:prstGeom prst="rect">
            <a:avLst/>
          </a:prstGeom>
        </p:spPr>
      </p:pic>
      <p:sp>
        <p:nvSpPr>
          <p:cNvPr id="25" name="AutoShape 3"/>
          <p:cNvSpPr>
            <a:spLocks noChangeAspect="1" noChangeArrowheads="1" noTextEdit="1"/>
          </p:cNvSpPr>
          <p:nvPr/>
        </p:nvSpPr>
        <p:spPr bwMode="auto">
          <a:xfrm>
            <a:off x="6245404" y="918615"/>
            <a:ext cx="515133" cy="37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pic>
        <p:nvPicPr>
          <p:cNvPr id="52" name="Picture 51"/>
          <p:cNvPicPr>
            <a:picLocks noChangeAspect="1"/>
          </p:cNvPicPr>
          <p:nvPr/>
        </p:nvPicPr>
        <p:blipFill>
          <a:blip r:embed="rId14"/>
          <a:stretch>
            <a:fillRect/>
          </a:stretch>
        </p:blipFill>
        <p:spPr>
          <a:xfrm>
            <a:off x="3622393" y="5034413"/>
            <a:ext cx="422095" cy="1123371"/>
          </a:xfrm>
          <a:prstGeom prst="rect">
            <a:avLst/>
          </a:prstGeom>
        </p:spPr>
      </p:pic>
      <p:pic>
        <p:nvPicPr>
          <p:cNvPr id="53" name="Picture 52"/>
          <p:cNvPicPr>
            <a:picLocks noChangeAspect="1"/>
          </p:cNvPicPr>
          <p:nvPr/>
        </p:nvPicPr>
        <p:blipFill>
          <a:blip r:embed="rId15"/>
          <a:stretch>
            <a:fillRect/>
          </a:stretch>
        </p:blipFill>
        <p:spPr>
          <a:xfrm>
            <a:off x="3802123" y="4207483"/>
            <a:ext cx="1285151" cy="841289"/>
          </a:xfrm>
          <a:prstGeom prst="rect">
            <a:avLst/>
          </a:prstGeom>
        </p:spPr>
      </p:pic>
      <p:pic>
        <p:nvPicPr>
          <p:cNvPr id="55" name="Picture 54"/>
          <p:cNvPicPr>
            <a:picLocks noChangeAspect="1"/>
          </p:cNvPicPr>
          <p:nvPr/>
        </p:nvPicPr>
        <p:blipFill>
          <a:blip r:embed="rId16"/>
          <a:stretch>
            <a:fillRect/>
          </a:stretch>
        </p:blipFill>
        <p:spPr>
          <a:xfrm>
            <a:off x="9646978" y="3359692"/>
            <a:ext cx="1622315" cy="1061842"/>
          </a:xfrm>
          <a:prstGeom prst="rect">
            <a:avLst/>
          </a:prstGeom>
        </p:spPr>
      </p:pic>
      <p:pic>
        <p:nvPicPr>
          <p:cNvPr id="66" name="Picture 65"/>
          <p:cNvPicPr>
            <a:picLocks noChangeAspect="1"/>
          </p:cNvPicPr>
          <p:nvPr/>
        </p:nvPicPr>
        <p:blipFill>
          <a:blip r:embed="rId17"/>
          <a:stretch>
            <a:fillRect/>
          </a:stretch>
        </p:blipFill>
        <p:spPr>
          <a:xfrm>
            <a:off x="6298613" y="1702815"/>
            <a:ext cx="515862" cy="887024"/>
          </a:xfrm>
          <a:prstGeom prst="rect">
            <a:avLst/>
          </a:prstGeom>
        </p:spPr>
      </p:pic>
      <p:pic>
        <p:nvPicPr>
          <p:cNvPr id="19" name="Picture 18"/>
          <p:cNvPicPr>
            <a:picLocks noChangeAspect="1"/>
          </p:cNvPicPr>
          <p:nvPr/>
        </p:nvPicPr>
        <p:blipFill>
          <a:blip r:embed="rId18"/>
          <a:stretch>
            <a:fillRect/>
          </a:stretch>
        </p:blipFill>
        <p:spPr>
          <a:xfrm>
            <a:off x="8361843" y="366006"/>
            <a:ext cx="963053" cy="1062688"/>
          </a:xfrm>
          <a:prstGeom prst="rect">
            <a:avLst/>
          </a:prstGeom>
        </p:spPr>
      </p:pic>
      <p:pic>
        <p:nvPicPr>
          <p:cNvPr id="20" name="Picture 19"/>
          <p:cNvPicPr>
            <a:picLocks noChangeAspect="1"/>
          </p:cNvPicPr>
          <p:nvPr/>
        </p:nvPicPr>
        <p:blipFill>
          <a:blip r:embed="rId19"/>
          <a:stretch>
            <a:fillRect/>
          </a:stretch>
        </p:blipFill>
        <p:spPr>
          <a:xfrm>
            <a:off x="9531548" y="214781"/>
            <a:ext cx="1064784" cy="1252212"/>
          </a:xfrm>
          <a:prstGeom prst="rect">
            <a:avLst/>
          </a:prstGeom>
        </p:spPr>
      </p:pic>
      <p:pic>
        <p:nvPicPr>
          <p:cNvPr id="21" name="Picture 20"/>
          <p:cNvPicPr>
            <a:picLocks noChangeAspect="1"/>
          </p:cNvPicPr>
          <p:nvPr/>
        </p:nvPicPr>
        <p:blipFill>
          <a:blip r:embed="rId20"/>
          <a:stretch>
            <a:fillRect/>
          </a:stretch>
        </p:blipFill>
        <p:spPr>
          <a:xfrm>
            <a:off x="9499393" y="1452556"/>
            <a:ext cx="956271" cy="1028845"/>
          </a:xfrm>
          <a:prstGeom prst="rect">
            <a:avLst/>
          </a:prstGeom>
        </p:spPr>
      </p:pic>
      <p:pic>
        <p:nvPicPr>
          <p:cNvPr id="22" name="Picture 21"/>
          <p:cNvPicPr>
            <a:picLocks noChangeAspect="1"/>
          </p:cNvPicPr>
          <p:nvPr/>
        </p:nvPicPr>
        <p:blipFill>
          <a:blip r:embed="rId21"/>
          <a:stretch>
            <a:fillRect/>
          </a:stretch>
        </p:blipFill>
        <p:spPr>
          <a:xfrm>
            <a:off x="10737000" y="624226"/>
            <a:ext cx="902014" cy="995001"/>
          </a:xfrm>
          <a:prstGeom prst="rect">
            <a:avLst/>
          </a:prstGeom>
        </p:spPr>
      </p:pic>
      <p:pic>
        <p:nvPicPr>
          <p:cNvPr id="70" name="Picture 69"/>
          <p:cNvPicPr>
            <a:picLocks noChangeAspect="1"/>
          </p:cNvPicPr>
          <p:nvPr/>
        </p:nvPicPr>
        <p:blipFill>
          <a:blip r:embed="rId22"/>
          <a:stretch>
            <a:fillRect/>
          </a:stretch>
        </p:blipFill>
        <p:spPr>
          <a:xfrm>
            <a:off x="10397079" y="105401"/>
            <a:ext cx="244154" cy="318130"/>
          </a:xfrm>
          <a:prstGeom prst="rect">
            <a:avLst/>
          </a:prstGeom>
        </p:spPr>
      </p:pic>
      <p:pic>
        <p:nvPicPr>
          <p:cNvPr id="71" name="Picture 70"/>
          <p:cNvPicPr>
            <a:picLocks noChangeAspect="1"/>
          </p:cNvPicPr>
          <p:nvPr/>
        </p:nvPicPr>
        <p:blipFill>
          <a:blip r:embed="rId22"/>
          <a:stretch>
            <a:fillRect/>
          </a:stretch>
        </p:blipFill>
        <p:spPr>
          <a:xfrm>
            <a:off x="10920599" y="2048960"/>
            <a:ext cx="244154" cy="318130"/>
          </a:xfrm>
          <a:prstGeom prst="rect">
            <a:avLst/>
          </a:prstGeom>
        </p:spPr>
      </p:pic>
      <p:pic>
        <p:nvPicPr>
          <p:cNvPr id="72" name="Picture 71"/>
          <p:cNvPicPr>
            <a:picLocks noChangeAspect="1"/>
          </p:cNvPicPr>
          <p:nvPr/>
        </p:nvPicPr>
        <p:blipFill>
          <a:blip r:embed="rId22"/>
          <a:stretch>
            <a:fillRect/>
          </a:stretch>
        </p:blipFill>
        <p:spPr>
          <a:xfrm>
            <a:off x="8028586" y="93304"/>
            <a:ext cx="244154" cy="318130"/>
          </a:xfrm>
          <a:prstGeom prst="rect">
            <a:avLst/>
          </a:prstGeom>
        </p:spPr>
      </p:pic>
    </p:spTree>
    <p:extLst>
      <p:ext uri="{BB962C8B-B14F-4D97-AF65-F5344CB8AC3E}">
        <p14:creationId xmlns:p14="http://schemas.microsoft.com/office/powerpoint/2010/main" val="4246903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25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47"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1000"/>
                                        <p:tgtEl>
                                          <p:spTgt spid="66"/>
                                        </p:tgtEl>
                                      </p:cBhvr>
                                    </p:animEffect>
                                    <p:anim calcmode="lin" valueType="num">
                                      <p:cBhvr>
                                        <p:cTn id="18" dur="1000" fill="hold"/>
                                        <p:tgtEl>
                                          <p:spTgt spid="66"/>
                                        </p:tgtEl>
                                        <p:attrNameLst>
                                          <p:attrName>ppt_x</p:attrName>
                                        </p:attrNameLst>
                                      </p:cBhvr>
                                      <p:tavLst>
                                        <p:tav tm="0">
                                          <p:val>
                                            <p:strVal val="#ppt_x"/>
                                          </p:val>
                                        </p:tav>
                                        <p:tav tm="100000">
                                          <p:val>
                                            <p:strVal val="#ppt_x"/>
                                          </p:val>
                                        </p:tav>
                                      </p:tavLst>
                                    </p:anim>
                                    <p:anim calcmode="lin" valueType="num">
                                      <p:cBhvr>
                                        <p:cTn id="19" dur="1000" fill="hold"/>
                                        <p:tgtEl>
                                          <p:spTgt spid="66"/>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2"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500"/>
                                        <p:tgtEl>
                                          <p:spTgt spid="18"/>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500"/>
                            </p:stCondLst>
                            <p:childTnLst>
                              <p:par>
                                <p:cTn id="29" presetID="47"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50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25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par>
                                <p:cTn id="49" presetID="47" presetClass="entr" presetSubtype="0"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1000"/>
                                        <p:tgtEl>
                                          <p:spTgt spid="70"/>
                                        </p:tgtEl>
                                      </p:cBhvr>
                                    </p:animEffect>
                                    <p:anim calcmode="lin" valueType="num">
                                      <p:cBhvr>
                                        <p:cTn id="52" dur="1000" fill="hold"/>
                                        <p:tgtEl>
                                          <p:spTgt spid="70"/>
                                        </p:tgtEl>
                                        <p:attrNameLst>
                                          <p:attrName>ppt_x</p:attrName>
                                        </p:attrNameLst>
                                      </p:cBhvr>
                                      <p:tavLst>
                                        <p:tav tm="0">
                                          <p:val>
                                            <p:strVal val="#ppt_x"/>
                                          </p:val>
                                        </p:tav>
                                        <p:tav tm="100000">
                                          <p:val>
                                            <p:strVal val="#ppt_x"/>
                                          </p:val>
                                        </p:tav>
                                      </p:tavLst>
                                    </p:anim>
                                    <p:anim calcmode="lin" valueType="num">
                                      <p:cBhvr>
                                        <p:cTn id="53" dur="1000" fill="hold"/>
                                        <p:tgtEl>
                                          <p:spTgt spid="70"/>
                                        </p:tgtEl>
                                        <p:attrNameLst>
                                          <p:attrName>ppt_y</p:attrName>
                                        </p:attrNameLst>
                                      </p:cBhvr>
                                      <p:tavLst>
                                        <p:tav tm="0">
                                          <p:val>
                                            <p:strVal val="#ppt_y-.1"/>
                                          </p:val>
                                        </p:tav>
                                        <p:tav tm="100000">
                                          <p:val>
                                            <p:strVal val="#ppt_y"/>
                                          </p:val>
                                        </p:tav>
                                      </p:tavLst>
                                    </p:anim>
                                  </p:childTnLst>
                                </p:cTn>
                              </p:par>
                              <p:par>
                                <p:cTn id="54" presetID="47" presetClass="entr" presetSubtype="0" fill="hold" nodeType="withEffect">
                                  <p:stCondLst>
                                    <p:cond delay="500"/>
                                  </p:stCondLst>
                                  <p:childTnLst>
                                    <p:set>
                                      <p:cBhvr>
                                        <p:cTn id="55" dur="1" fill="hold">
                                          <p:stCondLst>
                                            <p:cond delay="0"/>
                                          </p:stCondLst>
                                        </p:cTn>
                                        <p:tgtEl>
                                          <p:spTgt spid="72"/>
                                        </p:tgtEl>
                                        <p:attrNameLst>
                                          <p:attrName>style.visibility</p:attrName>
                                        </p:attrNameLst>
                                      </p:cBhvr>
                                      <p:to>
                                        <p:strVal val="visible"/>
                                      </p:to>
                                    </p:set>
                                    <p:animEffect transition="in" filter="fade">
                                      <p:cBhvr>
                                        <p:cTn id="56" dur="1000"/>
                                        <p:tgtEl>
                                          <p:spTgt spid="72"/>
                                        </p:tgtEl>
                                      </p:cBhvr>
                                    </p:animEffect>
                                    <p:anim calcmode="lin" valueType="num">
                                      <p:cBhvr>
                                        <p:cTn id="57" dur="1000" fill="hold"/>
                                        <p:tgtEl>
                                          <p:spTgt spid="72"/>
                                        </p:tgtEl>
                                        <p:attrNameLst>
                                          <p:attrName>ppt_x</p:attrName>
                                        </p:attrNameLst>
                                      </p:cBhvr>
                                      <p:tavLst>
                                        <p:tav tm="0">
                                          <p:val>
                                            <p:strVal val="#ppt_x"/>
                                          </p:val>
                                        </p:tav>
                                        <p:tav tm="100000">
                                          <p:val>
                                            <p:strVal val="#ppt_x"/>
                                          </p:val>
                                        </p:tav>
                                      </p:tavLst>
                                    </p:anim>
                                    <p:anim calcmode="lin" valueType="num">
                                      <p:cBhvr>
                                        <p:cTn id="58" dur="1000" fill="hold"/>
                                        <p:tgtEl>
                                          <p:spTgt spid="72"/>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fade">
                                      <p:cBhvr>
                                        <p:cTn id="61" dur="1000"/>
                                        <p:tgtEl>
                                          <p:spTgt spid="71"/>
                                        </p:tgtEl>
                                      </p:cBhvr>
                                    </p:animEffect>
                                    <p:anim calcmode="lin" valueType="num">
                                      <p:cBhvr>
                                        <p:cTn id="62" dur="1000" fill="hold"/>
                                        <p:tgtEl>
                                          <p:spTgt spid="71"/>
                                        </p:tgtEl>
                                        <p:attrNameLst>
                                          <p:attrName>ppt_x</p:attrName>
                                        </p:attrNameLst>
                                      </p:cBhvr>
                                      <p:tavLst>
                                        <p:tav tm="0">
                                          <p:val>
                                            <p:strVal val="#ppt_x"/>
                                          </p:val>
                                        </p:tav>
                                        <p:tav tm="100000">
                                          <p:val>
                                            <p:strVal val="#ppt_x"/>
                                          </p:val>
                                        </p:tav>
                                      </p:tavLst>
                                    </p:anim>
                                    <p:anim calcmode="lin" valueType="num">
                                      <p:cBhvr>
                                        <p:cTn id="63"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Language Support</a:t>
            </a:r>
            <a:endParaRPr lang="en-US" sz="4400" dirty="0">
              <a:latin typeface="+mj-lt"/>
            </a:endParaRPr>
          </a:p>
        </p:txBody>
      </p:sp>
    </p:spTree>
    <p:extLst>
      <p:ext uri="{BB962C8B-B14F-4D97-AF65-F5344CB8AC3E}">
        <p14:creationId xmlns:p14="http://schemas.microsoft.com/office/powerpoint/2010/main" val="5147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975" y="488"/>
            <a:ext cx="5490339" cy="6862924"/>
          </a:xfrm>
          <a:prstGeom prst="rect">
            <a:avLst/>
          </a:prstGeom>
        </p:spPr>
      </p:pic>
      <p:sp>
        <p:nvSpPr>
          <p:cNvPr id="5" name="TextBox 4"/>
          <p:cNvSpPr txBox="1">
            <a:spLocks/>
          </p:cNvSpPr>
          <p:nvPr/>
        </p:nvSpPr>
        <p:spPr>
          <a:xfrm>
            <a:off x="456265" y="1601068"/>
            <a:ext cx="6244025" cy="2594817"/>
          </a:xfrm>
          <a:prstGeom prst="rect">
            <a:avLst/>
          </a:prstGeom>
          <a:noFill/>
        </p:spPr>
        <p:txBody>
          <a:bodyPr wrap="square" lIns="179285" tIns="143428" rIns="179285" bIns="143428" numCol="3" rtlCol="0">
            <a:noAutofit/>
          </a:bodyPr>
          <a:lstStyle/>
          <a:p>
            <a:pPr marL="280121" indent="-280121" defTabSz="914367">
              <a:spcAft>
                <a:spcPts val="147"/>
              </a:spcAft>
              <a:buFont typeface="Arial" panose="020B0604020202020204" pitchFamily="34" charset="0"/>
              <a:buChar char="•"/>
            </a:pPr>
            <a:r>
              <a:rPr lang="en-US" sz="1176" dirty="0">
                <a:solidFill>
                  <a:srgbClr val="FFFFFF"/>
                </a:solidFill>
              </a:rPr>
              <a:t>Box</a:t>
            </a:r>
          </a:p>
          <a:p>
            <a:pPr marL="280121" indent="-280121" defTabSz="914367">
              <a:spcAft>
                <a:spcPts val="147"/>
              </a:spcAft>
              <a:buFont typeface="Arial" panose="020B0604020202020204" pitchFamily="34" charset="0"/>
              <a:buChar char="•"/>
            </a:pPr>
            <a:r>
              <a:rPr lang="en-US" sz="1176" dirty="0">
                <a:solidFill>
                  <a:srgbClr val="FFFFFF"/>
                </a:solidFill>
              </a:rPr>
              <a:t>Chatter</a:t>
            </a:r>
          </a:p>
          <a:p>
            <a:pPr marL="280121" indent="-280121" defTabSz="914367">
              <a:spcAft>
                <a:spcPts val="147"/>
              </a:spcAft>
              <a:buFont typeface="Arial" panose="020B0604020202020204" pitchFamily="34" charset="0"/>
              <a:buChar char="•"/>
            </a:pPr>
            <a:r>
              <a:rPr lang="en-US" sz="1176" dirty="0">
                <a:solidFill>
                  <a:srgbClr val="FFFFFF"/>
                </a:solidFill>
              </a:rPr>
              <a:t>Delay</a:t>
            </a:r>
          </a:p>
          <a:p>
            <a:pPr marL="280121" indent="-280121" defTabSz="914367">
              <a:spcAft>
                <a:spcPts val="147"/>
              </a:spcAft>
              <a:buFont typeface="Arial" panose="020B0604020202020204" pitchFamily="34" charset="0"/>
              <a:buChar char="•"/>
            </a:pPr>
            <a:r>
              <a:rPr lang="en-US" sz="1176" dirty="0">
                <a:solidFill>
                  <a:srgbClr val="FFFFFF"/>
                </a:solidFill>
              </a:rPr>
              <a:t>Dropbox</a:t>
            </a:r>
          </a:p>
          <a:p>
            <a:pPr marL="280121" indent="-280121" defTabSz="914367">
              <a:spcAft>
                <a:spcPts val="147"/>
              </a:spcAft>
              <a:buFont typeface="Arial" panose="020B0604020202020204" pitchFamily="34" charset="0"/>
              <a:buChar char="•"/>
            </a:pPr>
            <a:r>
              <a:rPr lang="en-US" sz="1176" dirty="0">
                <a:solidFill>
                  <a:srgbClr val="FFFFFF"/>
                </a:solidFill>
              </a:rPr>
              <a:t>Azure HD Insight</a:t>
            </a:r>
          </a:p>
          <a:p>
            <a:pPr marL="280121" indent="-280121" defTabSz="914367">
              <a:spcAft>
                <a:spcPts val="147"/>
              </a:spcAft>
              <a:buFont typeface="Arial" panose="020B0604020202020204" pitchFamily="34" charset="0"/>
              <a:buChar char="•"/>
            </a:pPr>
            <a:r>
              <a:rPr lang="en-US" sz="1176" dirty="0" err="1">
                <a:solidFill>
                  <a:srgbClr val="FFFFFF"/>
                </a:solidFill>
              </a:rPr>
              <a:t>Marketo</a:t>
            </a:r>
            <a:endParaRPr lang="en-US" sz="1176" dirty="0">
              <a:solidFill>
                <a:srgbClr val="FFFFFF"/>
              </a:solidFill>
            </a:endParaRPr>
          </a:p>
          <a:p>
            <a:pPr marL="280121" indent="-280121" defTabSz="914367">
              <a:spcAft>
                <a:spcPts val="147"/>
              </a:spcAft>
              <a:buFont typeface="Arial" panose="020B0604020202020204" pitchFamily="34" charset="0"/>
              <a:buChar char="•"/>
            </a:pPr>
            <a:r>
              <a:rPr lang="en-US" sz="1176" dirty="0">
                <a:solidFill>
                  <a:srgbClr val="FFFFFF"/>
                </a:solidFill>
              </a:rPr>
              <a:t>Azure Media Services</a:t>
            </a:r>
          </a:p>
          <a:p>
            <a:pPr marL="280121" indent="-280121" defTabSz="914367">
              <a:spcAft>
                <a:spcPts val="147"/>
              </a:spcAft>
              <a:buFont typeface="Arial" panose="020B0604020202020204" pitchFamily="34" charset="0"/>
              <a:buChar char="•"/>
            </a:pPr>
            <a:r>
              <a:rPr lang="en-US" sz="1176" dirty="0">
                <a:solidFill>
                  <a:srgbClr val="FFFFFF"/>
                </a:solidFill>
              </a:rPr>
              <a:t>OneDrive</a:t>
            </a:r>
          </a:p>
          <a:p>
            <a:pPr marL="280121" indent="-280121" defTabSz="914367">
              <a:spcAft>
                <a:spcPts val="147"/>
              </a:spcAft>
              <a:buFont typeface="Arial" panose="020B0604020202020204" pitchFamily="34" charset="0"/>
              <a:buChar char="•"/>
            </a:pPr>
            <a:r>
              <a:rPr lang="en-US" sz="1176" dirty="0">
                <a:solidFill>
                  <a:srgbClr val="FFFFFF"/>
                </a:solidFill>
              </a:rPr>
              <a:t>SharePoint </a:t>
            </a:r>
          </a:p>
          <a:p>
            <a:pPr marL="280121" indent="-280121" defTabSz="914367">
              <a:spcAft>
                <a:spcPts val="147"/>
              </a:spcAft>
              <a:buFont typeface="Arial" panose="020B0604020202020204" pitchFamily="34" charset="0"/>
              <a:buChar char="•"/>
            </a:pPr>
            <a:r>
              <a:rPr lang="en-US" sz="1176" dirty="0">
                <a:solidFill>
                  <a:srgbClr val="FFFFFF"/>
                </a:solidFill>
              </a:rPr>
              <a:t>SQL Server</a:t>
            </a:r>
          </a:p>
          <a:p>
            <a:pPr marL="280121" indent="-280121" defTabSz="914367">
              <a:spcAft>
                <a:spcPts val="147"/>
              </a:spcAft>
              <a:buFont typeface="Arial" panose="020B0604020202020204" pitchFamily="34" charset="0"/>
              <a:buChar char="•"/>
            </a:pPr>
            <a:r>
              <a:rPr lang="en-US" sz="1176" dirty="0">
                <a:solidFill>
                  <a:srgbClr val="FFFFFF"/>
                </a:solidFill>
              </a:rPr>
              <a:t>Office 365</a:t>
            </a:r>
          </a:p>
          <a:p>
            <a:pPr marL="280121" indent="-280121" defTabSz="914367">
              <a:spcAft>
                <a:spcPts val="147"/>
              </a:spcAft>
              <a:buFont typeface="Arial" panose="020B0604020202020204" pitchFamily="34" charset="0"/>
              <a:buChar char="•"/>
            </a:pPr>
            <a:r>
              <a:rPr lang="en-US" sz="1176" dirty="0">
                <a:solidFill>
                  <a:srgbClr val="FFFFFF"/>
                </a:solidFill>
              </a:rPr>
              <a:t>Oracle</a:t>
            </a:r>
          </a:p>
          <a:p>
            <a:pPr marL="280121" indent="-280121" defTabSz="914367">
              <a:spcAft>
                <a:spcPts val="147"/>
              </a:spcAft>
              <a:buFont typeface="Arial" panose="020B0604020202020204" pitchFamily="34" charset="0"/>
              <a:buChar char="•"/>
            </a:pPr>
            <a:r>
              <a:rPr lang="en-US" sz="1176" dirty="0">
                <a:solidFill>
                  <a:srgbClr val="FFFFFF"/>
                </a:solidFill>
              </a:rPr>
              <a:t>QuickBooks</a:t>
            </a:r>
          </a:p>
          <a:p>
            <a:pPr marL="280121" indent="-280121" defTabSz="914367">
              <a:spcAft>
                <a:spcPts val="147"/>
              </a:spcAft>
              <a:buFont typeface="Arial" panose="020B0604020202020204" pitchFamily="34" charset="0"/>
              <a:buChar char="•"/>
            </a:pPr>
            <a:r>
              <a:rPr lang="en-US" sz="1176" dirty="0" err="1">
                <a:solidFill>
                  <a:srgbClr val="FFFFFF"/>
                </a:solidFill>
              </a:rPr>
              <a:t>SalesForce</a:t>
            </a:r>
            <a:endParaRPr lang="en-US" sz="1176" dirty="0">
              <a:solidFill>
                <a:srgbClr val="FFFFFF"/>
              </a:solidFill>
            </a:endParaRPr>
          </a:p>
          <a:p>
            <a:pPr marL="280121" indent="-280121" defTabSz="914367">
              <a:spcAft>
                <a:spcPts val="147"/>
              </a:spcAft>
              <a:buFont typeface="Arial" panose="020B0604020202020204" pitchFamily="34" charset="0"/>
              <a:buChar char="•"/>
            </a:pPr>
            <a:r>
              <a:rPr lang="en-US" sz="1176" dirty="0">
                <a:solidFill>
                  <a:srgbClr val="FFFFFF"/>
                </a:solidFill>
              </a:rPr>
              <a:t>Sugar CRM </a:t>
            </a:r>
          </a:p>
          <a:p>
            <a:pPr marL="280121" indent="-280121" defTabSz="914367">
              <a:spcAft>
                <a:spcPts val="147"/>
              </a:spcAft>
              <a:buFont typeface="Arial" panose="020B0604020202020204" pitchFamily="34" charset="0"/>
              <a:buChar char="•"/>
            </a:pPr>
            <a:r>
              <a:rPr lang="en-US" sz="1176" dirty="0">
                <a:solidFill>
                  <a:srgbClr val="FFFFFF"/>
                </a:solidFill>
              </a:rPr>
              <a:t>SAP</a:t>
            </a:r>
          </a:p>
          <a:p>
            <a:pPr marL="280121" indent="-280121" defTabSz="914367">
              <a:spcAft>
                <a:spcPts val="147"/>
              </a:spcAft>
              <a:buFont typeface="Arial" panose="020B0604020202020204" pitchFamily="34" charset="0"/>
              <a:buChar char="•"/>
            </a:pPr>
            <a:r>
              <a:rPr lang="en-US" sz="1176" dirty="0">
                <a:solidFill>
                  <a:srgbClr val="FFFFFF"/>
                </a:solidFill>
              </a:rPr>
              <a:t>Azure Service Bus</a:t>
            </a:r>
          </a:p>
          <a:p>
            <a:pPr marL="280121" indent="-280121" defTabSz="914367">
              <a:spcAft>
                <a:spcPts val="147"/>
              </a:spcAft>
              <a:buFont typeface="Arial" panose="020B0604020202020204" pitchFamily="34" charset="0"/>
              <a:buChar char="•"/>
            </a:pPr>
            <a:r>
              <a:rPr lang="en-US" sz="1176" dirty="0">
                <a:solidFill>
                  <a:srgbClr val="FFFFFF"/>
                </a:solidFill>
              </a:rPr>
              <a:t>Azure Storage</a:t>
            </a:r>
          </a:p>
          <a:p>
            <a:pPr marL="280121" indent="-280121" defTabSz="914367">
              <a:spcAft>
                <a:spcPts val="147"/>
              </a:spcAft>
              <a:buFont typeface="Arial" panose="020B0604020202020204" pitchFamily="34" charset="0"/>
              <a:buChar char="•"/>
            </a:pPr>
            <a:r>
              <a:rPr lang="en-US" sz="1176" dirty="0">
                <a:solidFill>
                  <a:srgbClr val="FFFFFF"/>
                </a:solidFill>
              </a:rPr>
              <a:t>Timer / Recurrence</a:t>
            </a:r>
          </a:p>
          <a:p>
            <a:pPr marL="280121" indent="-280121" defTabSz="914367">
              <a:spcAft>
                <a:spcPts val="147"/>
              </a:spcAft>
              <a:buFont typeface="Arial" panose="020B0604020202020204" pitchFamily="34" charset="0"/>
              <a:buChar char="•"/>
            </a:pPr>
            <a:r>
              <a:rPr lang="en-US" sz="1176" dirty="0" err="1">
                <a:solidFill>
                  <a:srgbClr val="FFFFFF"/>
                </a:solidFill>
              </a:rPr>
              <a:t>Twilio</a:t>
            </a:r>
            <a:endParaRPr lang="en-US" sz="1176" dirty="0">
              <a:solidFill>
                <a:srgbClr val="FFFFFF"/>
              </a:solidFill>
            </a:endParaRPr>
          </a:p>
          <a:p>
            <a:pPr marL="280121" indent="-280121" defTabSz="914367">
              <a:spcAft>
                <a:spcPts val="147"/>
              </a:spcAft>
              <a:buFont typeface="Arial" panose="020B0604020202020204" pitchFamily="34" charset="0"/>
              <a:buChar char="•"/>
            </a:pPr>
            <a:r>
              <a:rPr lang="en-US" sz="1176" dirty="0">
                <a:solidFill>
                  <a:srgbClr val="FFFFFF"/>
                </a:solidFill>
              </a:rPr>
              <a:t>Twitter</a:t>
            </a:r>
          </a:p>
          <a:p>
            <a:pPr marL="280121" indent="-280121" defTabSz="914367">
              <a:spcAft>
                <a:spcPts val="147"/>
              </a:spcAft>
              <a:buFont typeface="Arial" panose="020B0604020202020204" pitchFamily="34" charset="0"/>
              <a:buChar char="•"/>
            </a:pPr>
            <a:r>
              <a:rPr lang="en-US" sz="1176" dirty="0">
                <a:solidFill>
                  <a:srgbClr val="FFFFFF"/>
                </a:solidFill>
              </a:rPr>
              <a:t>IBM DB2 </a:t>
            </a:r>
          </a:p>
          <a:p>
            <a:pPr marL="280121" indent="-280121" defTabSz="914367">
              <a:spcAft>
                <a:spcPts val="147"/>
              </a:spcAft>
              <a:buFont typeface="Arial" panose="020B0604020202020204" pitchFamily="34" charset="0"/>
              <a:buChar char="•"/>
            </a:pPr>
            <a:r>
              <a:rPr lang="en-US" sz="1176" dirty="0">
                <a:solidFill>
                  <a:srgbClr val="FFFFFF"/>
                </a:solidFill>
              </a:rPr>
              <a:t>Informix</a:t>
            </a:r>
          </a:p>
          <a:p>
            <a:pPr marL="280121" indent="-280121" defTabSz="914367">
              <a:spcAft>
                <a:spcPts val="147"/>
              </a:spcAft>
              <a:buFont typeface="Arial" panose="020B0604020202020204" pitchFamily="34" charset="0"/>
              <a:buChar char="•"/>
            </a:pPr>
            <a:r>
              <a:rPr lang="en-US" sz="1176" dirty="0" err="1">
                <a:solidFill>
                  <a:srgbClr val="FFFFFF"/>
                </a:solidFill>
              </a:rPr>
              <a:t>Websphere</a:t>
            </a:r>
            <a:r>
              <a:rPr lang="en-US" sz="1176" dirty="0">
                <a:solidFill>
                  <a:srgbClr val="FFFFFF"/>
                </a:solidFill>
              </a:rPr>
              <a:t> MQ</a:t>
            </a:r>
          </a:p>
          <a:p>
            <a:pPr marL="280121" indent="-280121" defTabSz="914367">
              <a:spcAft>
                <a:spcPts val="147"/>
              </a:spcAft>
              <a:buFont typeface="Arial" panose="020B0604020202020204" pitchFamily="34" charset="0"/>
              <a:buChar char="•"/>
            </a:pPr>
            <a:r>
              <a:rPr lang="en-US" sz="1176" dirty="0">
                <a:solidFill>
                  <a:srgbClr val="FFFFFF"/>
                </a:solidFill>
              </a:rPr>
              <a:t>Azure Web Jobs</a:t>
            </a:r>
          </a:p>
          <a:p>
            <a:pPr marL="280121" indent="-280121" defTabSz="914367">
              <a:spcAft>
                <a:spcPts val="147"/>
              </a:spcAft>
              <a:buFont typeface="Arial" panose="020B0604020202020204" pitchFamily="34" charset="0"/>
              <a:buChar char="•"/>
            </a:pPr>
            <a:r>
              <a:rPr lang="en-US" sz="1176" dirty="0">
                <a:solidFill>
                  <a:srgbClr val="FFFFFF"/>
                </a:solidFill>
              </a:rPr>
              <a:t>Yammer</a:t>
            </a:r>
          </a:p>
          <a:p>
            <a:pPr marL="280121" indent="-280121" defTabSz="914367">
              <a:spcAft>
                <a:spcPts val="147"/>
              </a:spcAft>
              <a:buFont typeface="Arial" panose="020B0604020202020204" pitchFamily="34" charset="0"/>
              <a:buChar char="•"/>
            </a:pPr>
            <a:r>
              <a:rPr lang="en-US" sz="1176" dirty="0">
                <a:solidFill>
                  <a:srgbClr val="FFFFFF"/>
                </a:solidFill>
              </a:rPr>
              <a:t>Dynamics CRM</a:t>
            </a:r>
          </a:p>
          <a:p>
            <a:pPr marL="280121" indent="-280121" defTabSz="914367">
              <a:spcAft>
                <a:spcPts val="147"/>
              </a:spcAft>
              <a:buFont typeface="Arial" panose="020B0604020202020204" pitchFamily="34" charset="0"/>
              <a:buChar char="•"/>
            </a:pPr>
            <a:r>
              <a:rPr lang="en-US" sz="1176" dirty="0">
                <a:solidFill>
                  <a:srgbClr val="FFFFFF"/>
                </a:solidFill>
              </a:rPr>
              <a:t>Dynamics AX</a:t>
            </a:r>
          </a:p>
          <a:p>
            <a:pPr marL="280121" indent="-280121" defTabSz="914367">
              <a:spcAft>
                <a:spcPts val="147"/>
              </a:spcAft>
              <a:buFont typeface="Arial" panose="020B0604020202020204" pitchFamily="34" charset="0"/>
              <a:buChar char="•"/>
            </a:pPr>
            <a:r>
              <a:rPr lang="en-US" sz="1176" dirty="0">
                <a:solidFill>
                  <a:srgbClr val="FFFFFF"/>
                </a:solidFill>
              </a:rPr>
              <a:t>Hybrid Connectivity</a:t>
            </a:r>
          </a:p>
          <a:p>
            <a:pPr marL="280121" indent="-280121" defTabSz="914367">
              <a:spcAft>
                <a:spcPts val="147"/>
              </a:spcAft>
              <a:buFont typeface="Arial" panose="020B0604020202020204" pitchFamily="34" charset="0"/>
              <a:buChar char="•"/>
            </a:pPr>
            <a:endParaRPr lang="en-US" sz="1176" dirty="0">
              <a:solidFill>
                <a:srgbClr val="FFFFFF"/>
              </a:solidFill>
            </a:endParaRPr>
          </a:p>
          <a:p>
            <a:pPr marL="280121" indent="-280121" defTabSz="914367">
              <a:spcAft>
                <a:spcPts val="147"/>
              </a:spcAft>
              <a:buFont typeface="Arial" panose="020B0604020202020204" pitchFamily="34" charset="0"/>
              <a:buChar char="•"/>
            </a:pPr>
            <a:endParaRPr lang="en-US" sz="1176" dirty="0">
              <a:solidFill>
                <a:srgbClr val="FFFFFF"/>
              </a:solidFill>
            </a:endParaRPr>
          </a:p>
          <a:p>
            <a:pPr marL="280121" indent="-280121" defTabSz="914367">
              <a:spcAft>
                <a:spcPts val="147"/>
              </a:spcAft>
              <a:buFont typeface="Arial" panose="020B0604020202020204" pitchFamily="34" charset="0"/>
              <a:buChar char="•"/>
            </a:pPr>
            <a:endParaRPr lang="en-US" sz="1176" dirty="0">
              <a:solidFill>
                <a:srgbClr val="FFFFFF"/>
              </a:solidFill>
            </a:endParaRPr>
          </a:p>
          <a:p>
            <a:pPr marL="280121" indent="-280121" defTabSz="914367">
              <a:spcAft>
                <a:spcPts val="147"/>
              </a:spcAft>
              <a:buFont typeface="Arial" panose="020B0604020202020204" pitchFamily="34" charset="0"/>
              <a:buChar char="•"/>
            </a:pPr>
            <a:endParaRPr lang="en-US" sz="1176" dirty="0">
              <a:solidFill>
                <a:srgbClr val="FFFFFF"/>
              </a:solidFill>
            </a:endParaRPr>
          </a:p>
          <a:p>
            <a:pPr marL="280121" indent="-280121" defTabSz="914367">
              <a:spcAft>
                <a:spcPts val="147"/>
              </a:spcAft>
              <a:buFont typeface="Arial" panose="020B0604020202020204" pitchFamily="34" charset="0"/>
              <a:buChar char="•"/>
            </a:pPr>
            <a:endParaRPr lang="en-US" sz="1176" dirty="0">
              <a:solidFill>
                <a:srgbClr val="FFFFFF"/>
              </a:solidFill>
            </a:endParaRPr>
          </a:p>
          <a:p>
            <a:pPr marL="280121" indent="-280121" defTabSz="914367">
              <a:spcAft>
                <a:spcPts val="147"/>
              </a:spcAft>
              <a:buFont typeface="Arial" panose="020B0604020202020204" pitchFamily="34" charset="0"/>
              <a:buChar char="•"/>
            </a:pPr>
            <a:endParaRPr lang="en-US" sz="1176" dirty="0">
              <a:solidFill>
                <a:srgbClr val="FFFFFF"/>
              </a:solidFill>
            </a:endParaRPr>
          </a:p>
          <a:p>
            <a:pPr marL="280121" indent="-280121" defTabSz="914367">
              <a:spcAft>
                <a:spcPts val="147"/>
              </a:spcAft>
              <a:buFont typeface="Arial" panose="020B0604020202020204" pitchFamily="34" charset="0"/>
              <a:buChar char="•"/>
            </a:pPr>
            <a:endParaRPr lang="en-US" sz="1176" dirty="0">
              <a:solidFill>
                <a:srgbClr val="FFFFFF"/>
              </a:solidFill>
            </a:endParaRPr>
          </a:p>
        </p:txBody>
      </p:sp>
      <p:sp>
        <p:nvSpPr>
          <p:cNvPr id="4" name="Rectangle 3"/>
          <p:cNvSpPr/>
          <p:nvPr/>
        </p:nvSpPr>
        <p:spPr>
          <a:xfrm>
            <a:off x="543489" y="4867564"/>
            <a:ext cx="1750818" cy="1435906"/>
          </a:xfrm>
          <a:prstGeom prst="rect">
            <a:avLst/>
          </a:prstGeom>
        </p:spPr>
        <p:txBody>
          <a:bodyPr wrap="square">
            <a:spAutoFit/>
          </a:bodyPr>
          <a:lstStyle/>
          <a:p>
            <a:pPr marL="280121" indent="-280121" defTabSz="914367">
              <a:spcAft>
                <a:spcPts val="147"/>
              </a:spcAft>
              <a:buFont typeface="Arial" panose="020B0604020202020204" pitchFamily="34" charset="0"/>
              <a:buChar char="•"/>
            </a:pPr>
            <a:r>
              <a:rPr lang="en-US" sz="1176" dirty="0">
                <a:solidFill>
                  <a:srgbClr val="FFFFFF"/>
                </a:solidFill>
              </a:rPr>
              <a:t>HTTP, HTTPS </a:t>
            </a:r>
          </a:p>
          <a:p>
            <a:pPr marL="280121" indent="-280121" defTabSz="914367">
              <a:spcAft>
                <a:spcPts val="147"/>
              </a:spcAft>
              <a:buFont typeface="Arial" panose="020B0604020202020204" pitchFamily="34" charset="0"/>
              <a:buChar char="•"/>
            </a:pPr>
            <a:r>
              <a:rPr lang="en-US" sz="1176" dirty="0">
                <a:solidFill>
                  <a:srgbClr val="FFFFFF"/>
                </a:solidFill>
              </a:rPr>
              <a:t>File</a:t>
            </a:r>
          </a:p>
          <a:p>
            <a:pPr marL="280121" indent="-280121" defTabSz="914367">
              <a:spcAft>
                <a:spcPts val="147"/>
              </a:spcAft>
              <a:buFont typeface="Arial" panose="020B0604020202020204" pitchFamily="34" charset="0"/>
              <a:buChar char="•"/>
            </a:pPr>
            <a:r>
              <a:rPr lang="en-US" sz="1176" dirty="0">
                <a:solidFill>
                  <a:srgbClr val="FFFFFF"/>
                </a:solidFill>
              </a:rPr>
              <a:t>Flat File</a:t>
            </a:r>
          </a:p>
          <a:p>
            <a:pPr marL="280121" indent="-280121" defTabSz="914367">
              <a:spcAft>
                <a:spcPts val="147"/>
              </a:spcAft>
              <a:buFont typeface="Arial" panose="020B0604020202020204" pitchFamily="34" charset="0"/>
              <a:buChar char="•"/>
            </a:pPr>
            <a:r>
              <a:rPr lang="en-US" sz="1176" dirty="0">
                <a:solidFill>
                  <a:srgbClr val="FFFFFF"/>
                </a:solidFill>
              </a:rPr>
              <a:t>FTP, SFTP</a:t>
            </a:r>
          </a:p>
          <a:p>
            <a:pPr marL="280121" indent="-280121" defTabSz="914367">
              <a:spcAft>
                <a:spcPts val="147"/>
              </a:spcAft>
              <a:buFont typeface="Arial" panose="020B0604020202020204" pitchFamily="34" charset="0"/>
              <a:buChar char="•"/>
            </a:pPr>
            <a:r>
              <a:rPr lang="en-US" sz="1176" dirty="0">
                <a:solidFill>
                  <a:srgbClr val="FFFFFF"/>
                </a:solidFill>
              </a:rPr>
              <a:t>POP3/IMAP</a:t>
            </a:r>
          </a:p>
          <a:p>
            <a:pPr marL="280121" indent="-280121" defTabSz="914367">
              <a:spcAft>
                <a:spcPts val="147"/>
              </a:spcAft>
              <a:buFont typeface="Arial" panose="020B0604020202020204" pitchFamily="34" charset="0"/>
              <a:buChar char="•"/>
            </a:pPr>
            <a:r>
              <a:rPr lang="en-US" sz="1176" dirty="0">
                <a:solidFill>
                  <a:srgbClr val="FFFFFF"/>
                </a:solidFill>
              </a:rPr>
              <a:t>SMTP</a:t>
            </a:r>
          </a:p>
          <a:p>
            <a:pPr marL="280121" indent="-280121" defTabSz="914367">
              <a:spcAft>
                <a:spcPts val="147"/>
              </a:spcAft>
              <a:buFont typeface="Arial" panose="020B0604020202020204" pitchFamily="34" charset="0"/>
              <a:buChar char="•"/>
            </a:pPr>
            <a:r>
              <a:rPr lang="en-US" sz="1176" dirty="0">
                <a:solidFill>
                  <a:srgbClr val="FFFFFF"/>
                </a:solidFill>
              </a:rPr>
              <a:t>SOAP + WCF</a:t>
            </a:r>
          </a:p>
        </p:txBody>
      </p:sp>
      <p:sp>
        <p:nvSpPr>
          <p:cNvPr id="7" name="Rectangle 6"/>
          <p:cNvSpPr/>
          <p:nvPr/>
        </p:nvSpPr>
        <p:spPr>
          <a:xfrm>
            <a:off x="2824238" y="4867564"/>
            <a:ext cx="3876053" cy="1254959"/>
          </a:xfrm>
          <a:prstGeom prst="rect">
            <a:avLst/>
          </a:prstGeom>
        </p:spPr>
        <p:txBody>
          <a:bodyPr wrap="square" numCol="2">
            <a:spAutoFit/>
          </a:bodyPr>
          <a:lstStyle/>
          <a:p>
            <a:pPr marL="280121" indent="-280121" defTabSz="914367">
              <a:spcAft>
                <a:spcPts val="147"/>
              </a:spcAft>
              <a:buFont typeface="Arial" panose="020B0604020202020204" pitchFamily="34" charset="0"/>
              <a:buChar char="•"/>
            </a:pPr>
            <a:r>
              <a:rPr lang="en-US" sz="1176" dirty="0">
                <a:solidFill>
                  <a:srgbClr val="FFFFFF"/>
                </a:solidFill>
              </a:rPr>
              <a:t>Batching / </a:t>
            </a:r>
            <a:r>
              <a:rPr lang="en-US" sz="1176" dirty="0" err="1">
                <a:solidFill>
                  <a:srgbClr val="FFFFFF"/>
                </a:solidFill>
              </a:rPr>
              <a:t>Debatching</a:t>
            </a:r>
            <a:endParaRPr lang="en-US" sz="1176" dirty="0">
              <a:solidFill>
                <a:srgbClr val="FFFFFF"/>
              </a:solidFill>
            </a:endParaRPr>
          </a:p>
          <a:p>
            <a:pPr marL="280121" indent="-280121" defTabSz="914367">
              <a:spcAft>
                <a:spcPts val="147"/>
              </a:spcAft>
              <a:buFont typeface="Arial" panose="020B0604020202020204" pitchFamily="34" charset="0"/>
              <a:buChar char="•"/>
            </a:pPr>
            <a:r>
              <a:rPr lang="en-US" sz="1176" dirty="0">
                <a:solidFill>
                  <a:srgbClr val="FFFFFF"/>
                </a:solidFill>
              </a:rPr>
              <a:t>Validate</a:t>
            </a:r>
          </a:p>
          <a:p>
            <a:pPr marL="280121" indent="-280121" defTabSz="914367">
              <a:spcAft>
                <a:spcPts val="147"/>
              </a:spcAft>
              <a:buFont typeface="Arial" panose="020B0604020202020204" pitchFamily="34" charset="0"/>
              <a:buChar char="•"/>
            </a:pPr>
            <a:r>
              <a:rPr lang="en-US" sz="1176" dirty="0">
                <a:solidFill>
                  <a:srgbClr val="FFFFFF"/>
                </a:solidFill>
              </a:rPr>
              <a:t>Extract (XPath)</a:t>
            </a:r>
          </a:p>
          <a:p>
            <a:pPr marL="280121" indent="-280121" defTabSz="914367">
              <a:spcAft>
                <a:spcPts val="147"/>
              </a:spcAft>
              <a:buFont typeface="Arial" panose="020B0604020202020204" pitchFamily="34" charset="0"/>
              <a:buChar char="•"/>
            </a:pPr>
            <a:r>
              <a:rPr lang="en-US" sz="1176" dirty="0">
                <a:solidFill>
                  <a:srgbClr val="FFFFFF"/>
                </a:solidFill>
              </a:rPr>
              <a:t>Transform (+Mapper)</a:t>
            </a:r>
          </a:p>
          <a:p>
            <a:pPr marL="280121" indent="-280121" defTabSz="914367">
              <a:spcAft>
                <a:spcPts val="147"/>
              </a:spcAft>
              <a:buFont typeface="Arial" panose="020B0604020202020204" pitchFamily="34" charset="0"/>
              <a:buChar char="•"/>
            </a:pPr>
            <a:r>
              <a:rPr lang="en-US" sz="1176" dirty="0">
                <a:solidFill>
                  <a:srgbClr val="FFFFFF"/>
                </a:solidFill>
              </a:rPr>
              <a:t>Convert (XML-JSON)</a:t>
            </a:r>
          </a:p>
          <a:p>
            <a:pPr marL="280121" indent="-280121" defTabSz="914367">
              <a:spcAft>
                <a:spcPts val="147"/>
              </a:spcAft>
              <a:buFont typeface="Arial" panose="020B0604020202020204" pitchFamily="34" charset="0"/>
              <a:buChar char="•"/>
            </a:pPr>
            <a:r>
              <a:rPr lang="en-US" sz="1176" dirty="0">
                <a:solidFill>
                  <a:srgbClr val="FFFFFF"/>
                </a:solidFill>
              </a:rPr>
              <a:t>Convert (XML-FF)</a:t>
            </a:r>
          </a:p>
          <a:p>
            <a:pPr marL="280121" indent="-280121" defTabSz="914367">
              <a:spcAft>
                <a:spcPts val="147"/>
              </a:spcAft>
              <a:buFont typeface="Arial" panose="020B0604020202020204" pitchFamily="34" charset="0"/>
              <a:buChar char="•"/>
            </a:pPr>
            <a:r>
              <a:rPr lang="en-US" sz="1176" dirty="0">
                <a:solidFill>
                  <a:srgbClr val="FFFFFF"/>
                </a:solidFill>
              </a:rPr>
              <a:t>X12</a:t>
            </a:r>
          </a:p>
          <a:p>
            <a:pPr marL="280121" indent="-280121" defTabSz="914367">
              <a:spcAft>
                <a:spcPts val="147"/>
              </a:spcAft>
              <a:buFont typeface="Arial" panose="020B0604020202020204" pitchFamily="34" charset="0"/>
              <a:buChar char="•"/>
            </a:pPr>
            <a:r>
              <a:rPr lang="en-US" sz="1176" dirty="0">
                <a:solidFill>
                  <a:srgbClr val="FFFFFF"/>
                </a:solidFill>
              </a:rPr>
              <a:t>EDIFACT</a:t>
            </a:r>
          </a:p>
          <a:p>
            <a:pPr marL="280121" indent="-280121" defTabSz="914367">
              <a:spcAft>
                <a:spcPts val="147"/>
              </a:spcAft>
              <a:buFont typeface="Arial" panose="020B0604020202020204" pitchFamily="34" charset="0"/>
              <a:buChar char="•"/>
            </a:pPr>
            <a:r>
              <a:rPr lang="en-US" sz="1176" dirty="0">
                <a:solidFill>
                  <a:srgbClr val="FFFFFF"/>
                </a:solidFill>
              </a:rPr>
              <a:t>AS2</a:t>
            </a:r>
          </a:p>
          <a:p>
            <a:pPr marL="280121" indent="-280121" defTabSz="914367">
              <a:spcAft>
                <a:spcPts val="147"/>
              </a:spcAft>
              <a:buFont typeface="Arial" panose="020B0604020202020204" pitchFamily="34" charset="0"/>
              <a:buChar char="•"/>
            </a:pPr>
            <a:r>
              <a:rPr lang="en-US" sz="1176" dirty="0">
                <a:solidFill>
                  <a:srgbClr val="FFFFFF"/>
                </a:solidFill>
              </a:rPr>
              <a:t>TPMOM</a:t>
            </a:r>
          </a:p>
          <a:p>
            <a:pPr marL="280121" indent="-280121" defTabSz="914367">
              <a:spcAft>
                <a:spcPts val="147"/>
              </a:spcAft>
              <a:buFont typeface="Arial" panose="020B0604020202020204" pitchFamily="34" charset="0"/>
              <a:buChar char="•"/>
            </a:pPr>
            <a:r>
              <a:rPr lang="en-US" sz="1176" dirty="0">
                <a:solidFill>
                  <a:srgbClr val="FFFFFF"/>
                </a:solidFill>
              </a:rPr>
              <a:t>Rules Engine</a:t>
            </a:r>
          </a:p>
        </p:txBody>
      </p:sp>
      <p:sp>
        <p:nvSpPr>
          <p:cNvPr id="8" name="Rectangle 7"/>
          <p:cNvSpPr/>
          <p:nvPr/>
        </p:nvSpPr>
        <p:spPr>
          <a:xfrm>
            <a:off x="482955" y="1346034"/>
            <a:ext cx="1313893" cy="334916"/>
          </a:xfrm>
          <a:prstGeom prst="rect">
            <a:avLst/>
          </a:prstGeom>
        </p:spPr>
        <p:txBody>
          <a:bodyPr wrap="none">
            <a:spAutoFit/>
          </a:bodyPr>
          <a:lstStyle/>
          <a:p>
            <a:pPr defTabSz="914367">
              <a:lnSpc>
                <a:spcPct val="90000"/>
              </a:lnSpc>
            </a:pPr>
            <a:r>
              <a:rPr lang="en-US" sz="1765" dirty="0">
                <a:solidFill>
                  <a:srgbClr val="FFFFFF"/>
                </a:solidFill>
              </a:rPr>
              <a:t>Connectors</a:t>
            </a:r>
            <a:endParaRPr lang="en-US" sz="2353" dirty="0">
              <a:solidFill>
                <a:srgbClr val="FFFFFF"/>
              </a:solidFill>
            </a:endParaRPr>
          </a:p>
        </p:txBody>
      </p:sp>
      <p:sp>
        <p:nvSpPr>
          <p:cNvPr id="10" name="Rectangle 9"/>
          <p:cNvSpPr/>
          <p:nvPr/>
        </p:nvSpPr>
        <p:spPr>
          <a:xfrm>
            <a:off x="482954" y="4468211"/>
            <a:ext cx="1111359" cy="362072"/>
          </a:xfrm>
          <a:prstGeom prst="rect">
            <a:avLst/>
          </a:prstGeom>
        </p:spPr>
        <p:txBody>
          <a:bodyPr wrap="none">
            <a:spAutoFit/>
          </a:bodyPr>
          <a:lstStyle/>
          <a:p>
            <a:pPr defTabSz="914367"/>
            <a:r>
              <a:rPr lang="en-US" sz="1765" dirty="0">
                <a:solidFill>
                  <a:srgbClr val="FFFFFF"/>
                </a:solidFill>
              </a:rPr>
              <a:t>Protocols</a:t>
            </a:r>
          </a:p>
        </p:txBody>
      </p:sp>
      <p:sp>
        <p:nvSpPr>
          <p:cNvPr id="11" name="Rectangle 10"/>
          <p:cNvSpPr/>
          <p:nvPr/>
        </p:nvSpPr>
        <p:spPr>
          <a:xfrm>
            <a:off x="2773215" y="4495366"/>
            <a:ext cx="1715629" cy="334916"/>
          </a:xfrm>
          <a:prstGeom prst="rect">
            <a:avLst/>
          </a:prstGeom>
        </p:spPr>
        <p:txBody>
          <a:bodyPr wrap="none">
            <a:spAutoFit/>
          </a:bodyPr>
          <a:lstStyle/>
          <a:p>
            <a:pPr defTabSz="914367">
              <a:lnSpc>
                <a:spcPct val="90000"/>
              </a:lnSpc>
            </a:pPr>
            <a:r>
              <a:rPr lang="en-US" sz="1765" dirty="0">
                <a:solidFill>
                  <a:srgbClr val="FFFFFF"/>
                </a:solidFill>
              </a:rPr>
              <a:t>BizTalk Services</a:t>
            </a:r>
            <a:endParaRPr lang="en-US" sz="2353" dirty="0">
              <a:solidFill>
                <a:srgbClr val="FFFFFF"/>
              </a:solidFill>
            </a:endParaRPr>
          </a:p>
        </p:txBody>
      </p:sp>
      <p:sp>
        <p:nvSpPr>
          <p:cNvPr id="14" name="Title 1"/>
          <p:cNvSpPr>
            <a:spLocks noGrp="1"/>
          </p:cNvSpPr>
          <p:nvPr>
            <p:ph type="title" idx="4294967295"/>
          </p:nvPr>
        </p:nvSpPr>
        <p:spPr>
          <a:xfrm>
            <a:off x="0" y="284163"/>
            <a:ext cx="6176963" cy="836612"/>
          </a:xfrm>
          <a:prstGeom prst="rect">
            <a:avLst/>
          </a:prstGeom>
        </p:spPr>
        <p:txBody>
          <a:bodyPr anchor="ctr"/>
          <a:lstStyle/>
          <a:p>
            <a:pPr>
              <a:lnSpc>
                <a:spcPct val="100000"/>
              </a:lnSpc>
            </a:pPr>
            <a:r>
              <a:rPr lang="en-US" sz="3921" dirty="0"/>
              <a:t>Built-in API Connectors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959" y="451462"/>
            <a:ext cx="669704" cy="669704"/>
          </a:xfrm>
          <a:prstGeom prst="rect">
            <a:avLst/>
          </a:prstGeom>
        </p:spPr>
      </p:pic>
    </p:spTree>
    <p:extLst>
      <p:ext uri="{BB962C8B-B14F-4D97-AF65-F5344CB8AC3E}">
        <p14:creationId xmlns:p14="http://schemas.microsoft.com/office/powerpoint/2010/main" val="951829721"/>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044020" y="3107039"/>
            <a:ext cx="10292640" cy="860434"/>
          </a:xfrm>
          <a:prstGeom prst="rect">
            <a:avLst/>
          </a:prstGeom>
          <a:noFill/>
        </p:spPr>
        <p:txBody>
          <a:bodyPr wrap="none" lIns="182854" tIns="146284" rIns="182854" bIns="146284" rtlCol="0">
            <a:spAutoFit/>
          </a:bodyPr>
          <a:lstStyle/>
          <a:p>
            <a:pPr defTabSz="914367">
              <a:lnSpc>
                <a:spcPct val="90000"/>
              </a:lnSpc>
            </a:pPr>
            <a:r>
              <a:rPr lang="en-US" sz="4000" dirty="0">
                <a:gradFill>
                  <a:gsLst>
                    <a:gs pos="2917">
                      <a:srgbClr val="FFFFFF"/>
                    </a:gs>
                    <a:gs pos="30000">
                      <a:srgbClr val="FFFFFF"/>
                    </a:gs>
                  </a:gsLst>
                  <a:lin ang="5400000" scaled="0"/>
                </a:gradFill>
                <a:latin typeface="Segoe UI Light"/>
              </a:rPr>
              <a:t>Target audience is </a:t>
            </a:r>
            <a:r>
              <a:rPr lang="en-US" sz="4000" i="1" dirty="0">
                <a:gradFill>
                  <a:gsLst>
                    <a:gs pos="2917">
                      <a:srgbClr val="FFFFFF"/>
                    </a:gs>
                    <a:gs pos="30000">
                      <a:srgbClr val="FFFFFF"/>
                    </a:gs>
                  </a:gsLst>
                  <a:lin ang="5400000" scaled="0"/>
                </a:gradFill>
                <a:latin typeface="Segoe UI Light"/>
              </a:rPr>
              <a:t>anyone</a:t>
            </a:r>
            <a:r>
              <a:rPr lang="en-US" sz="4000" dirty="0">
                <a:gradFill>
                  <a:gsLst>
                    <a:gs pos="2917">
                      <a:srgbClr val="FFFFFF"/>
                    </a:gs>
                    <a:gs pos="30000">
                      <a:srgbClr val="FFFFFF"/>
                    </a:gs>
                  </a:gsLst>
                  <a:lin ang="5400000" scaled="0"/>
                </a:gradFill>
                <a:latin typeface="Segoe UI Light"/>
              </a:rPr>
              <a:t> who can use Azure</a:t>
            </a:r>
          </a:p>
        </p:txBody>
      </p:sp>
      <p:sp>
        <p:nvSpPr>
          <p:cNvPr id="3" name="TextBox 2"/>
          <p:cNvSpPr txBox="1"/>
          <p:nvPr/>
        </p:nvSpPr>
        <p:spPr>
          <a:xfrm>
            <a:off x="1625507" y="4208097"/>
            <a:ext cx="9117422" cy="747471"/>
          </a:xfrm>
          <a:prstGeom prst="rect">
            <a:avLst/>
          </a:prstGeom>
          <a:noFill/>
        </p:spPr>
        <p:txBody>
          <a:bodyPr wrap="none" lIns="182854" tIns="146284" rIns="182854" bIns="146284" rtlCol="0">
            <a:spAutoFit/>
          </a:bodyPr>
          <a:lstStyle/>
          <a:p>
            <a:pPr defTabSz="914367">
              <a:lnSpc>
                <a:spcPct val="90000"/>
              </a:lnSpc>
            </a:pPr>
            <a:r>
              <a:rPr lang="en-US" sz="3200" dirty="0">
                <a:gradFill>
                  <a:gsLst>
                    <a:gs pos="2917">
                      <a:srgbClr val="FFFFFF"/>
                    </a:gs>
                    <a:gs pos="30000">
                      <a:srgbClr val="FFFFFF"/>
                    </a:gs>
                  </a:gsLst>
                  <a:lin ang="5400000" scaled="0"/>
                </a:gradFill>
                <a:latin typeface="Segoe UI Light"/>
              </a:rPr>
              <a:t>… but not necessarily business users or consumers</a:t>
            </a:r>
          </a:p>
        </p:txBody>
      </p:sp>
    </p:spTree>
    <p:extLst>
      <p:ext uri="{BB962C8B-B14F-4D97-AF65-F5344CB8AC3E}">
        <p14:creationId xmlns:p14="http://schemas.microsoft.com/office/powerpoint/2010/main" val="1620359415"/>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a:t>
            </a:r>
            <a:r>
              <a:rPr lang="en-US" dirty="0" smtClean="0"/>
              <a:t>Creating an API App</a:t>
            </a:r>
            <a:endParaRPr lang="en-US" dirty="0"/>
          </a:p>
        </p:txBody>
      </p:sp>
    </p:spTree>
    <p:extLst>
      <p:ext uri="{BB962C8B-B14F-4D97-AF65-F5344CB8AC3E}">
        <p14:creationId xmlns:p14="http://schemas.microsoft.com/office/powerpoint/2010/main" val="1165252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Apps</a:t>
            </a:r>
            <a:endParaRPr lang="en-US" dirty="0"/>
          </a:p>
        </p:txBody>
      </p:sp>
    </p:spTree>
    <p:extLst>
      <p:ext uri="{BB962C8B-B14F-4D97-AF65-F5344CB8AC3E}">
        <p14:creationId xmlns:p14="http://schemas.microsoft.com/office/powerpoint/2010/main" val="2568981890"/>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1250" y="342900"/>
            <a:ext cx="11080750" cy="957263"/>
          </a:xfrm>
          <a:prstGeom prst="rect">
            <a:avLst/>
          </a:prstGeom>
        </p:spPr>
        <p:txBody>
          <a:bodyPr/>
          <a:lstStyle/>
          <a:p>
            <a:r>
              <a:rPr lang="en-US" smtClean="0"/>
              <a:t>Azure Mobile Services</a:t>
            </a:r>
            <a:endParaRPr lang="en-US" dirty="0"/>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317" y="2599241"/>
            <a:ext cx="2871528" cy="2871528"/>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723" y="2226796"/>
            <a:ext cx="780288" cy="78028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7856" y="3183269"/>
            <a:ext cx="780288" cy="780288"/>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0932" y="3634778"/>
            <a:ext cx="780288" cy="780288"/>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857" y="4077790"/>
            <a:ext cx="780288" cy="780288"/>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7856" y="5191481"/>
            <a:ext cx="780288" cy="780288"/>
          </a:xfrm>
          <a:prstGeom prst="rect">
            <a:avLst/>
          </a:prstGeom>
        </p:spPr>
      </p:pic>
      <p:pic>
        <p:nvPicPr>
          <p:cNvPr id="19" name="Picture 18" descr="SQL Database (Windows Azur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37855" y="1290163"/>
            <a:ext cx="780288" cy="780288"/>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2634409"/>
            <a:ext cx="780288" cy="780288"/>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4646870"/>
            <a:ext cx="780288" cy="780288"/>
          </a:xfrm>
          <a:prstGeom prst="rect">
            <a:avLst/>
          </a:prstGeom>
        </p:spPr>
      </p:pic>
      <p:sp>
        <p:nvSpPr>
          <p:cNvPr id="24" name="Left-Right Arrow 23"/>
          <p:cNvSpPr/>
          <p:nvPr/>
        </p:nvSpPr>
        <p:spPr>
          <a:xfrm>
            <a:off x="1445846" y="3634154"/>
            <a:ext cx="3614616" cy="801077"/>
          </a:xfrm>
          <a:prstGeom prst="leftRightArrow">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930051" y="1388962"/>
            <a:ext cx="3056061" cy="584776"/>
          </a:xfrm>
          <a:prstGeom prst="rect">
            <a:avLst/>
          </a:prstGeom>
          <a:noFill/>
        </p:spPr>
        <p:txBody>
          <a:bodyPr wrap="square" rtlCol="0">
            <a:spAutoFit/>
          </a:bodyPr>
          <a:lstStyle/>
          <a:p>
            <a:r>
              <a:rPr lang="en-US" sz="3200" dirty="0" smtClean="0">
                <a:solidFill>
                  <a:schemeClr val="bg1"/>
                </a:solidFill>
              </a:rPr>
              <a:t>Storage</a:t>
            </a:r>
            <a:endParaRPr lang="en-US" sz="4000" dirty="0">
              <a:solidFill>
                <a:schemeClr val="bg1"/>
              </a:solidFill>
            </a:endParaRPr>
          </a:p>
        </p:txBody>
      </p:sp>
      <p:sp>
        <p:nvSpPr>
          <p:cNvPr id="25" name="TextBox 24"/>
          <p:cNvSpPr txBox="1"/>
          <p:nvPr/>
        </p:nvSpPr>
        <p:spPr>
          <a:xfrm>
            <a:off x="8923694" y="2335057"/>
            <a:ext cx="3056061" cy="584776"/>
          </a:xfrm>
          <a:prstGeom prst="rect">
            <a:avLst/>
          </a:prstGeom>
          <a:noFill/>
        </p:spPr>
        <p:txBody>
          <a:bodyPr wrap="square" rtlCol="0">
            <a:spAutoFit/>
          </a:bodyPr>
          <a:lstStyle/>
          <a:p>
            <a:r>
              <a:rPr lang="en-US" sz="3200" dirty="0" smtClean="0">
                <a:solidFill>
                  <a:schemeClr val="bg1"/>
                </a:solidFill>
              </a:rPr>
              <a:t>Authentication</a:t>
            </a:r>
            <a:endParaRPr lang="en-US" sz="3200" dirty="0">
              <a:solidFill>
                <a:schemeClr val="bg1"/>
              </a:solidFill>
            </a:endParaRPr>
          </a:p>
        </p:txBody>
      </p:sp>
      <p:sp>
        <p:nvSpPr>
          <p:cNvPr id="27" name="TextBox 26"/>
          <p:cNvSpPr txBox="1"/>
          <p:nvPr/>
        </p:nvSpPr>
        <p:spPr>
          <a:xfrm>
            <a:off x="8937493" y="3201781"/>
            <a:ext cx="3056061" cy="584776"/>
          </a:xfrm>
          <a:prstGeom prst="rect">
            <a:avLst/>
          </a:prstGeom>
          <a:noFill/>
        </p:spPr>
        <p:txBody>
          <a:bodyPr wrap="square" rtlCol="0">
            <a:spAutoFit/>
          </a:bodyPr>
          <a:lstStyle/>
          <a:p>
            <a:r>
              <a:rPr lang="en-US" sz="3200" dirty="0" smtClean="0">
                <a:solidFill>
                  <a:schemeClr val="bg1"/>
                </a:solidFill>
              </a:rPr>
              <a:t>Logic</a:t>
            </a:r>
            <a:endParaRPr lang="en-US" sz="3200" dirty="0">
              <a:solidFill>
                <a:schemeClr val="bg1"/>
              </a:solidFill>
            </a:endParaRPr>
          </a:p>
        </p:txBody>
      </p:sp>
      <p:sp>
        <p:nvSpPr>
          <p:cNvPr id="28" name="TextBox 27"/>
          <p:cNvSpPr txBox="1"/>
          <p:nvPr/>
        </p:nvSpPr>
        <p:spPr>
          <a:xfrm>
            <a:off x="8937182" y="4174058"/>
            <a:ext cx="3056061" cy="584776"/>
          </a:xfrm>
          <a:prstGeom prst="rect">
            <a:avLst/>
          </a:prstGeom>
          <a:noFill/>
        </p:spPr>
        <p:txBody>
          <a:bodyPr wrap="square" rtlCol="0">
            <a:spAutoFit/>
          </a:bodyPr>
          <a:lstStyle/>
          <a:p>
            <a:r>
              <a:rPr lang="en-US" sz="3200" dirty="0" smtClean="0">
                <a:solidFill>
                  <a:schemeClr val="bg1"/>
                </a:solidFill>
              </a:rPr>
              <a:t>Push</a:t>
            </a:r>
            <a:endParaRPr lang="en-US" sz="3200" dirty="0">
              <a:solidFill>
                <a:schemeClr val="bg1"/>
              </a:solidFill>
            </a:endParaRPr>
          </a:p>
        </p:txBody>
      </p:sp>
      <p:sp>
        <p:nvSpPr>
          <p:cNvPr id="29" name="TextBox 28"/>
          <p:cNvSpPr txBox="1"/>
          <p:nvPr/>
        </p:nvSpPr>
        <p:spPr>
          <a:xfrm>
            <a:off x="8937182" y="5285228"/>
            <a:ext cx="3056061" cy="584776"/>
          </a:xfrm>
          <a:prstGeom prst="rect">
            <a:avLst/>
          </a:prstGeom>
          <a:noFill/>
        </p:spPr>
        <p:txBody>
          <a:bodyPr wrap="square" rtlCol="0">
            <a:spAutoFit/>
          </a:bodyPr>
          <a:lstStyle/>
          <a:p>
            <a:r>
              <a:rPr lang="en-US" sz="3200" dirty="0" smtClean="0">
                <a:solidFill>
                  <a:schemeClr val="bg1"/>
                </a:solidFill>
              </a:rPr>
              <a:t>Scheduler</a:t>
            </a:r>
            <a:endParaRPr lang="en-US" sz="3200" dirty="0">
              <a:solidFill>
                <a:schemeClr val="bg1"/>
              </a:solidFill>
            </a:endParaRPr>
          </a:p>
        </p:txBody>
      </p:sp>
    </p:spTree>
    <p:extLst>
      <p:ext uri="{BB962C8B-B14F-4D97-AF65-F5344CB8AC3E}">
        <p14:creationId xmlns:p14="http://schemas.microsoft.com/office/powerpoint/2010/main" val="2971118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139502" y="834071"/>
            <a:ext cx="6481423"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New capabilities for Mobile apps:</a:t>
            </a:r>
          </a:p>
          <a:p>
            <a:pPr marL="855551" lvl="1" indent="-336145" defTabSz="878526">
              <a:spcAft>
                <a:spcPts val="2353"/>
              </a:spcAft>
              <a:buFont typeface="Arial" panose="020B0604020202020204" pitchFamily="34" charset="0"/>
              <a:buChar char="•"/>
            </a:pPr>
            <a:r>
              <a:rPr lang="en-US" sz="2353" dirty="0" err="1">
                <a:solidFill>
                  <a:srgbClr val="FFFFFF"/>
                </a:solidFill>
                <a:latin typeface="Segoe UI Light"/>
              </a:rPr>
              <a:t>Webjobs</a:t>
            </a:r>
            <a:r>
              <a:rPr lang="en-US" sz="2353" dirty="0">
                <a:solidFill>
                  <a:srgbClr val="FFFFFF"/>
                </a:solidFill>
                <a:latin typeface="Segoe UI Light"/>
              </a:rPr>
              <a:t> for long running tasks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CI with </a:t>
            </a:r>
            <a:r>
              <a:rPr lang="en-US" sz="2353" dirty="0" err="1">
                <a:solidFill>
                  <a:srgbClr val="FFFFFF"/>
                </a:solidFill>
                <a:latin typeface="Segoe UI Light"/>
              </a:rPr>
              <a:t>GitHub</a:t>
            </a:r>
            <a:r>
              <a:rPr lang="en-US" sz="2353" dirty="0">
                <a:solidFill>
                  <a:srgbClr val="FFFFFF"/>
                </a:solidFill>
                <a:latin typeface="Segoe UI Light"/>
              </a:rPr>
              <a:t>, </a:t>
            </a:r>
            <a:r>
              <a:rPr lang="en-US" sz="2353" dirty="0" err="1">
                <a:solidFill>
                  <a:srgbClr val="FFFFFF"/>
                </a:solidFill>
                <a:latin typeface="Segoe UI Light"/>
              </a:rPr>
              <a:t>BitBucket</a:t>
            </a:r>
            <a:r>
              <a:rPr lang="en-US" sz="2353" dirty="0">
                <a:solidFill>
                  <a:srgbClr val="FFFFFF"/>
                </a:solidFill>
                <a:latin typeface="Segoe UI Light"/>
              </a:rPr>
              <a:t>, VSO </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Auto-load balance, </a:t>
            </a:r>
            <a:r>
              <a:rPr lang="en-US" sz="2353" dirty="0" err="1">
                <a:solidFill>
                  <a:srgbClr val="FFFFFF"/>
                </a:solidFill>
                <a:latin typeface="Segoe UI Light"/>
              </a:rPr>
              <a:t>Autoscale</a:t>
            </a:r>
            <a:r>
              <a:rPr lang="en-US" sz="2353" dirty="0">
                <a:solidFill>
                  <a:srgbClr val="FFFFFF"/>
                </a:solidFill>
                <a:latin typeface="Segoe UI Light"/>
              </a:rPr>
              <a:t>, Geo DR</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Virtual networking and hybrid connections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Site slots for staged deployments</a:t>
            </a:r>
          </a:p>
        </p:txBody>
      </p:sp>
      <p:sp>
        <p:nvSpPr>
          <p:cNvPr id="49" name="Rectangle 48"/>
          <p:cNvSpPr/>
          <p:nvPr/>
        </p:nvSpPr>
        <p:spPr>
          <a:xfrm>
            <a:off x="1384633" y="3703490"/>
            <a:ext cx="2719246" cy="814661"/>
          </a:xfrm>
          <a:prstGeom prst="rect">
            <a:avLst/>
          </a:prstGeom>
        </p:spPr>
        <p:txBody>
          <a:bodyPr wrap="none">
            <a:spAutoFit/>
          </a:bodyPr>
          <a:lstStyle/>
          <a:p>
            <a:pPr algn="ctr" defTabSz="878526"/>
            <a:r>
              <a:rPr lang="en-US" sz="2353" dirty="0">
                <a:solidFill>
                  <a:srgbClr val="FFFFFF"/>
                </a:solidFill>
                <a:latin typeface="Segoe UI Light"/>
              </a:rPr>
              <a:t>Mobile services plus</a:t>
            </a:r>
          </a:p>
          <a:p>
            <a:pPr algn="ctr" defTabSz="878526">
              <a:spcAft>
                <a:spcPts val="1765"/>
              </a:spcAft>
            </a:pPr>
            <a:r>
              <a:rPr lang="en-US" sz="2353" dirty="0">
                <a:solidFill>
                  <a:srgbClr val="FFFFFF"/>
                </a:solidFill>
                <a:latin typeface="Segoe UI Light"/>
              </a:rPr>
              <a:t>a whole lot more</a:t>
            </a:r>
          </a:p>
        </p:txBody>
      </p:sp>
      <p:grpSp>
        <p:nvGrpSpPr>
          <p:cNvPr id="7" name="Group 6"/>
          <p:cNvGrpSpPr/>
          <p:nvPr/>
        </p:nvGrpSpPr>
        <p:grpSpPr>
          <a:xfrm>
            <a:off x="1386956" y="2203879"/>
            <a:ext cx="2583710" cy="1375200"/>
            <a:chOff x="8857428" y="774015"/>
            <a:chExt cx="2635519" cy="1402775"/>
          </a:xfrm>
        </p:grpSpPr>
        <p:sp>
          <p:nvSpPr>
            <p:cNvPr id="10" name="TextBox 9"/>
            <p:cNvSpPr txBox="1"/>
            <p:nvPr/>
          </p:nvSpPr>
          <p:spPr>
            <a:xfrm>
              <a:off x="8857428" y="1701980"/>
              <a:ext cx="2635519" cy="474810"/>
            </a:xfrm>
            <a:prstGeom prst="flowChartOffpageConnector">
              <a:avLst/>
            </a:prstGeom>
            <a:noFill/>
          </p:spPr>
          <p:txBody>
            <a:bodyPr wrap="square" rtlCol="0">
              <a:spAutoFit/>
            </a:bodyPr>
            <a:lstStyle/>
            <a:p>
              <a:pPr algn="ctr" defTabSz="896386">
                <a:defRPr/>
              </a:pPr>
              <a:r>
                <a:rPr lang="en-US" sz="1836" b="1" kern="0" cap="all" dirty="0">
                  <a:solidFill>
                    <a:srgbClr val="FFFFFF"/>
                  </a:solidFill>
                </a:rPr>
                <a:t>Mobile Apps</a:t>
              </a:r>
            </a:p>
          </p:txBody>
        </p:sp>
        <p:pic>
          <p:nvPicPr>
            <p:cNvPr id="9" name="Picture 8"/>
            <p:cNvPicPr>
              <a:picLocks noChangeAspect="1"/>
            </p:cNvPicPr>
            <p:nvPr/>
          </p:nvPicPr>
          <p:blipFill>
            <a:blip r:embed="rId2"/>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2347419671"/>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116" y="2125663"/>
            <a:ext cx="10722224" cy="1266359"/>
          </a:xfrm>
        </p:spPr>
        <p:txBody>
          <a:bodyPr/>
          <a:lstStyle/>
          <a:p>
            <a:r>
              <a:rPr lang="en-US" sz="8800" dirty="0" smtClean="0"/>
              <a:t>App Service Environment</a:t>
            </a:r>
            <a:endParaRPr lang="en-US" sz="8800" dirty="0"/>
          </a:p>
        </p:txBody>
      </p:sp>
    </p:spTree>
    <p:extLst>
      <p:ext uri="{BB962C8B-B14F-4D97-AF65-F5344CB8AC3E}">
        <p14:creationId xmlns:p14="http://schemas.microsoft.com/office/powerpoint/2010/main" val="169870642"/>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74638" y="1438275"/>
            <a:ext cx="11917362" cy="5373688"/>
          </a:xfrm>
          <a:prstGeom prst="rect">
            <a:avLst/>
          </a:prstGeom>
        </p:spPr>
        <p:txBody>
          <a:bodyPr/>
          <a:lstStyle/>
          <a:p>
            <a:r>
              <a:rPr lang="en-US" dirty="0"/>
              <a:t>New Premium Tier Feature</a:t>
            </a:r>
          </a:p>
          <a:p>
            <a:r>
              <a:rPr lang="en-US" dirty="0"/>
              <a:t>Dedicated compute resources and network </a:t>
            </a:r>
            <a:r>
              <a:rPr lang="en-US" dirty="0" smtClean="0"/>
              <a:t>resources</a:t>
            </a:r>
          </a:p>
          <a:p>
            <a:r>
              <a:rPr lang="en-US" dirty="0" smtClean="0"/>
              <a:t>Increased </a:t>
            </a:r>
            <a:r>
              <a:rPr lang="en-US" dirty="0"/>
              <a:t>Scaling </a:t>
            </a:r>
            <a:r>
              <a:rPr lang="en-US" dirty="0" smtClean="0"/>
              <a:t>Options</a:t>
            </a:r>
          </a:p>
          <a:p>
            <a:r>
              <a:rPr lang="en-US" dirty="0"/>
              <a:t>Directly created in a Virtual </a:t>
            </a:r>
            <a:r>
              <a:rPr lang="en-US" dirty="0" smtClean="0"/>
              <a:t>Network</a:t>
            </a:r>
          </a:p>
          <a:p>
            <a:r>
              <a:rPr lang="en-US" dirty="0" smtClean="0"/>
              <a:t>Support all </a:t>
            </a:r>
            <a:r>
              <a:rPr lang="en-US" dirty="0"/>
              <a:t>Web App features and capabilities </a:t>
            </a:r>
          </a:p>
          <a:p>
            <a:r>
              <a:rPr lang="en-US" dirty="0"/>
              <a:t>Support Web, Mobile and API </a:t>
            </a:r>
            <a:r>
              <a:rPr lang="en-US" dirty="0" smtClean="0"/>
              <a:t>Apps</a:t>
            </a:r>
            <a:endParaRPr lang="en-US" dirty="0"/>
          </a:p>
          <a:p>
            <a:r>
              <a:rPr lang="en-US" dirty="0"/>
              <a:t>Global Scale</a:t>
            </a:r>
          </a:p>
          <a:p>
            <a:endParaRPr lang="en-US" dirty="0"/>
          </a:p>
        </p:txBody>
      </p:sp>
      <p:sp>
        <p:nvSpPr>
          <p:cNvPr id="3" name="Title 2"/>
          <p:cNvSpPr>
            <a:spLocks noGrp="1"/>
          </p:cNvSpPr>
          <p:nvPr>
            <p:ph type="title" idx="4294967295"/>
          </p:nvPr>
        </p:nvSpPr>
        <p:spPr>
          <a:xfrm>
            <a:off x="536575" y="288925"/>
            <a:ext cx="11655425" cy="900113"/>
          </a:xfrm>
          <a:prstGeom prst="rect">
            <a:avLst/>
          </a:prstGeom>
        </p:spPr>
        <p:txBody>
          <a:bodyPr/>
          <a:lstStyle/>
          <a:p>
            <a:r>
              <a:rPr lang="en-US" dirty="0" smtClean="0"/>
              <a:t>App </a:t>
            </a:r>
            <a:r>
              <a:rPr lang="en-US" dirty="0"/>
              <a:t>Service </a:t>
            </a:r>
            <a:r>
              <a:rPr lang="en-US" dirty="0" smtClean="0"/>
              <a:t>Environment (ASE)</a:t>
            </a:r>
            <a:endParaRPr lang="en-US" dirty="0"/>
          </a:p>
        </p:txBody>
      </p:sp>
      <p:grpSp>
        <p:nvGrpSpPr>
          <p:cNvPr id="23" name="Group 22"/>
          <p:cNvGrpSpPr>
            <a:grpSpLocks noChangeAspect="1"/>
          </p:cNvGrpSpPr>
          <p:nvPr/>
        </p:nvGrpSpPr>
        <p:grpSpPr>
          <a:xfrm>
            <a:off x="9342438" y="4846704"/>
            <a:ext cx="1569653" cy="1424828"/>
            <a:chOff x="827088" y="-3463925"/>
            <a:chExt cx="3833812" cy="3816350"/>
          </a:xfrm>
        </p:grpSpPr>
        <p:sp>
          <p:nvSpPr>
            <p:cNvPr id="24" name="Freeform 23"/>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25" name="Freeform 24"/>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26" name="Freeform 25"/>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27" name="Freeform 26"/>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28" name="Freeform 27"/>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29" name="Freeform 28"/>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30" name="Freeform 29"/>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31" name="Freeform 30"/>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grpSp>
    </p:spTree>
    <p:extLst>
      <p:ext uri="{BB962C8B-B14F-4D97-AF65-F5344CB8AC3E}">
        <p14:creationId xmlns:p14="http://schemas.microsoft.com/office/powerpoint/2010/main" val="2789019703"/>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 API App</a:t>
            </a:r>
            <a:endParaRPr lang="en-US" dirty="0"/>
          </a:p>
        </p:txBody>
      </p:sp>
      <p:sp>
        <p:nvSpPr>
          <p:cNvPr id="3" name="Rectangle 2"/>
          <p:cNvSpPr/>
          <p:nvPr/>
        </p:nvSpPr>
        <p:spPr>
          <a:xfrm>
            <a:off x="551937" y="4566948"/>
            <a:ext cx="11157281" cy="1200329"/>
          </a:xfrm>
          <a:prstGeom prst="rect">
            <a:avLst/>
          </a:prstGeom>
        </p:spPr>
        <p:txBody>
          <a:bodyPr vert="horz" lIns="91440" tIns="45720" rIns="91440" bIns="45720" rtlCol="0" anchor="t">
            <a:noAutofit/>
          </a:bodyPr>
          <a:lstStyle/>
          <a:p>
            <a:r>
              <a:rPr lang="en-US" sz="5400" dirty="0">
                <a:solidFill>
                  <a:schemeClr val="bg1"/>
                </a:solidFill>
                <a:latin typeface="+mj-lt"/>
                <a:ea typeface="+mj-ea"/>
                <a:cs typeface="+mj-cs"/>
                <a:hlinkClick r:id="rId3"/>
              </a:rPr>
              <a:t>http://tinyurl.com/cloudcamp-apiapp</a:t>
            </a:r>
            <a:endParaRPr lang="en-US" sz="5400" dirty="0">
              <a:solidFill>
                <a:schemeClr val="bg1"/>
              </a:solidFill>
              <a:latin typeface="+mj-lt"/>
              <a:ea typeface="+mj-ea"/>
              <a:cs typeface="+mj-cs"/>
            </a:endParaRPr>
          </a:p>
        </p:txBody>
      </p:sp>
    </p:spTree>
    <p:extLst>
      <p:ext uri="{BB962C8B-B14F-4D97-AF65-F5344CB8AC3E}">
        <p14:creationId xmlns:p14="http://schemas.microsoft.com/office/powerpoint/2010/main" val="4005683380"/>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1095609" cy="646331"/>
          </a:xfrm>
          <a:prstGeom prst="rect">
            <a:avLst/>
          </a:prstGeom>
          <a:noFill/>
        </p:spPr>
        <p:txBody>
          <a:bodyPr wrap="square" rtlCol="0">
            <a:spAutoFit/>
          </a:bodyPr>
          <a:lstStyle/>
          <a:p>
            <a:pPr algn="r"/>
            <a:r>
              <a:rPr lang="en-US" sz="3600" dirty="0" smtClean="0">
                <a:solidFill>
                  <a:prstClr val="white"/>
                </a:solidFill>
              </a:rPr>
              <a:t>App Service Plan</a:t>
            </a:r>
            <a:endParaRPr lang="en-US" sz="3600" dirty="0">
              <a:solidFill>
                <a:prstClr val="white"/>
              </a:solidFill>
            </a:endParaRPr>
          </a:p>
        </p:txBody>
      </p:sp>
      <p:grpSp>
        <p:nvGrpSpPr>
          <p:cNvPr id="15" name="Group 14"/>
          <p:cNvGrpSpPr/>
          <p:nvPr/>
        </p:nvGrpSpPr>
        <p:grpSpPr>
          <a:xfrm>
            <a:off x="1558924" y="2888990"/>
            <a:ext cx="2737416" cy="2209205"/>
            <a:chOff x="503667" y="2888990"/>
            <a:chExt cx="2737416" cy="2209205"/>
          </a:xfrm>
        </p:grpSpPr>
        <p:pic>
          <p:nvPicPr>
            <p:cNvPr id="4" name="Picture 1"/>
            <p:cNvPicPr>
              <a:picLocks noChangeAspect="1"/>
            </p:cNvPicPr>
            <p:nvPr/>
          </p:nvPicPr>
          <p:blipFill>
            <a:blip r:embed="rId3" cstate="print">
              <a:biLevel thresh="50000"/>
              <a:extLst>
                <a:ext uri="{28A0092B-C50C-407E-A947-70E740481C1C}">
                  <a14:useLocalDpi xmlns:a14="http://schemas.microsoft.com/office/drawing/2010/main" val="0"/>
                </a:ext>
              </a:extLst>
            </a:blip>
            <a:srcRect/>
            <a:stretch>
              <a:fillRect/>
            </a:stretch>
          </p:blipFill>
          <p:spPr bwMode="auto">
            <a:xfrm>
              <a:off x="983809" y="2888990"/>
              <a:ext cx="1777132" cy="17729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20"/>
            <p:cNvSpPr txBox="1"/>
            <p:nvPr/>
          </p:nvSpPr>
          <p:spPr>
            <a:xfrm>
              <a:off x="503667" y="4636530"/>
              <a:ext cx="2737416" cy="461665"/>
            </a:xfrm>
            <a:prstGeom prst="rect">
              <a:avLst/>
            </a:prstGeom>
            <a:noFill/>
          </p:spPr>
          <p:txBody>
            <a:bodyPr wrap="none" rtlCol="0">
              <a:spAutoFit/>
            </a:bodyPr>
            <a:lstStyle/>
            <a:p>
              <a:pPr algn="ctr"/>
              <a:r>
                <a:rPr lang="en-US" sz="2400" dirty="0" smtClean="0">
                  <a:solidFill>
                    <a:schemeClr val="bg1"/>
                  </a:solidFill>
                </a:rPr>
                <a:t>Azure Subscription</a:t>
              </a:r>
              <a:endParaRPr lang="en-US" sz="2400" dirty="0">
                <a:solidFill>
                  <a:schemeClr val="bg1"/>
                </a:solidFill>
              </a:endParaRPr>
            </a:p>
          </p:txBody>
        </p:sp>
      </p:grpSp>
      <p:grpSp>
        <p:nvGrpSpPr>
          <p:cNvPr id="14" name="Group 13"/>
          <p:cNvGrpSpPr/>
          <p:nvPr/>
        </p:nvGrpSpPr>
        <p:grpSpPr>
          <a:xfrm>
            <a:off x="5271081" y="2990636"/>
            <a:ext cx="1704313" cy="2107559"/>
            <a:chOff x="4326946" y="3041459"/>
            <a:chExt cx="1704313" cy="2107559"/>
          </a:xfrm>
        </p:grpSpPr>
        <p:sp>
          <p:nvSpPr>
            <p:cNvPr id="6" name="TextBox 17"/>
            <p:cNvSpPr txBox="1"/>
            <p:nvPr/>
          </p:nvSpPr>
          <p:spPr>
            <a:xfrm>
              <a:off x="4991726" y="3041459"/>
              <a:ext cx="374754" cy="1569660"/>
            </a:xfrm>
            <a:prstGeom prst="rect">
              <a:avLst/>
            </a:prstGeom>
            <a:noFill/>
          </p:spPr>
          <p:txBody>
            <a:bodyPr wrap="square" rtlCol="0">
              <a:spAutoFit/>
            </a:bodyPr>
            <a:lstStyle/>
            <a:p>
              <a:pPr algn="ctr"/>
              <a:r>
                <a:rPr lang="en-US" sz="9600" dirty="0" smtClean="0">
                  <a:solidFill>
                    <a:schemeClr val="bg1"/>
                  </a:solidFill>
                </a:rPr>
                <a:t>$</a:t>
              </a:r>
              <a:endParaRPr lang="en-US" sz="9600" dirty="0">
                <a:solidFill>
                  <a:schemeClr val="bg1"/>
                </a:solidFill>
              </a:endParaRPr>
            </a:p>
          </p:txBody>
        </p:sp>
        <p:sp>
          <p:nvSpPr>
            <p:cNvPr id="7" name="TextBox 18"/>
            <p:cNvSpPr txBox="1"/>
            <p:nvPr/>
          </p:nvSpPr>
          <p:spPr>
            <a:xfrm>
              <a:off x="4326946" y="4687353"/>
              <a:ext cx="1704313" cy="461665"/>
            </a:xfrm>
            <a:prstGeom prst="rect">
              <a:avLst/>
            </a:prstGeom>
            <a:noFill/>
          </p:spPr>
          <p:txBody>
            <a:bodyPr wrap="none" rtlCol="0">
              <a:spAutoFit/>
            </a:bodyPr>
            <a:lstStyle/>
            <a:p>
              <a:pPr algn="ctr"/>
              <a:r>
                <a:rPr lang="en-US" sz="2400" dirty="0" smtClean="0">
                  <a:solidFill>
                    <a:schemeClr val="bg1"/>
                  </a:solidFill>
                </a:rPr>
                <a:t>Pricing Tier</a:t>
              </a:r>
              <a:endParaRPr lang="en-US" sz="2400" dirty="0">
                <a:solidFill>
                  <a:schemeClr val="bg1"/>
                </a:solidFill>
              </a:endParaRPr>
            </a:p>
          </p:txBody>
        </p:sp>
      </p:grpSp>
      <p:grpSp>
        <p:nvGrpSpPr>
          <p:cNvPr id="13" name="Group 12"/>
          <p:cNvGrpSpPr/>
          <p:nvPr/>
        </p:nvGrpSpPr>
        <p:grpSpPr>
          <a:xfrm>
            <a:off x="7950134" y="3120437"/>
            <a:ext cx="3270604" cy="1977758"/>
            <a:chOff x="6894877" y="3154966"/>
            <a:chExt cx="3270604" cy="1977758"/>
          </a:xfrm>
        </p:grpSpPr>
        <p:sp>
          <p:nvSpPr>
            <p:cNvPr id="10" name="TextBox 11"/>
            <p:cNvSpPr txBox="1"/>
            <p:nvPr/>
          </p:nvSpPr>
          <p:spPr>
            <a:xfrm>
              <a:off x="6894877" y="4671059"/>
              <a:ext cx="3270604" cy="461665"/>
            </a:xfrm>
            <a:prstGeom prst="rect">
              <a:avLst/>
            </a:prstGeom>
            <a:noFill/>
          </p:spPr>
          <p:txBody>
            <a:bodyPr wrap="square" rtlCol="0">
              <a:spAutoFit/>
            </a:bodyPr>
            <a:lstStyle/>
            <a:p>
              <a:pPr algn="ctr"/>
              <a:r>
                <a:rPr lang="en-US" sz="2400" dirty="0" smtClean="0">
                  <a:solidFill>
                    <a:schemeClr val="bg1"/>
                  </a:solidFill>
                </a:rPr>
                <a:t>Geographic Region</a:t>
              </a:r>
              <a:endParaRPr lang="en-US" sz="2400" dirty="0">
                <a:solidFill>
                  <a:schemeClr val="bg1"/>
                </a:solidFill>
              </a:endParaRPr>
            </a:p>
          </p:txBody>
        </p:sp>
        <p:pic>
          <p:nvPicPr>
            <p:cNvPr id="12" name="Picture 16"/>
            <p:cNvPicPr>
              <a:picLocks noChangeAspect="1"/>
            </p:cNvPicPr>
            <p:nvPr/>
          </p:nvPicPr>
          <p:blipFill>
            <a:blip r:embed="rId4"/>
            <a:stretch>
              <a:fillRect/>
            </a:stretch>
          </p:blipFill>
          <p:spPr>
            <a:xfrm>
              <a:off x="7877334" y="3154966"/>
              <a:ext cx="1305691" cy="1310058"/>
            </a:xfrm>
            <a:prstGeom prst="rect">
              <a:avLst/>
            </a:prstGeom>
          </p:spPr>
        </p:pic>
      </p:grpSp>
      <p:sp>
        <p:nvSpPr>
          <p:cNvPr id="17" name="TextBox 16"/>
          <p:cNvSpPr txBox="1"/>
          <p:nvPr/>
        </p:nvSpPr>
        <p:spPr>
          <a:xfrm>
            <a:off x="4428485" y="3267634"/>
            <a:ext cx="710451" cy="1015663"/>
          </a:xfrm>
          <a:prstGeom prst="rect">
            <a:avLst/>
          </a:prstGeom>
          <a:noFill/>
        </p:spPr>
        <p:txBody>
          <a:bodyPr wrap="none" rtlCol="0">
            <a:spAutoFit/>
          </a:bodyPr>
          <a:lstStyle/>
          <a:p>
            <a:r>
              <a:rPr lang="en-US" sz="6000" dirty="0" smtClean="0">
                <a:solidFill>
                  <a:schemeClr val="bg1"/>
                </a:solidFill>
              </a:rPr>
              <a:t>+</a:t>
            </a:r>
            <a:endParaRPr lang="en-US" sz="6000" dirty="0">
              <a:solidFill>
                <a:schemeClr val="bg1"/>
              </a:solidFill>
            </a:endParaRPr>
          </a:p>
        </p:txBody>
      </p:sp>
      <p:sp>
        <p:nvSpPr>
          <p:cNvPr id="18" name="TextBox 17"/>
          <p:cNvSpPr txBox="1"/>
          <p:nvPr/>
        </p:nvSpPr>
        <p:spPr>
          <a:xfrm>
            <a:off x="7107539" y="3267633"/>
            <a:ext cx="710451" cy="1015663"/>
          </a:xfrm>
          <a:prstGeom prst="rect">
            <a:avLst/>
          </a:prstGeom>
          <a:noFill/>
        </p:spPr>
        <p:txBody>
          <a:bodyPr wrap="none" rtlCol="0">
            <a:spAutoFit/>
          </a:bodyPr>
          <a:lstStyle/>
          <a:p>
            <a:r>
              <a:rPr lang="en-US" sz="6000" dirty="0" smtClean="0">
                <a:solidFill>
                  <a:schemeClr val="bg1"/>
                </a:solidFill>
              </a:rPr>
              <a:t>+</a:t>
            </a:r>
            <a:endParaRPr lang="en-US" sz="6000" dirty="0">
              <a:solidFill>
                <a:schemeClr val="bg1"/>
              </a:solidFill>
            </a:endParaRPr>
          </a:p>
        </p:txBody>
      </p:sp>
    </p:spTree>
    <p:extLst>
      <p:ext uri="{BB962C8B-B14F-4D97-AF65-F5344CB8AC3E}">
        <p14:creationId xmlns:p14="http://schemas.microsoft.com/office/powerpoint/2010/main" val="988484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Benefits of App Services</a:t>
            </a:r>
            <a:endParaRPr lang="en-US" sz="4000" dirty="0"/>
          </a:p>
        </p:txBody>
      </p:sp>
      <p:sp>
        <p:nvSpPr>
          <p:cNvPr id="3" name="Content Placeholder 2"/>
          <p:cNvSpPr>
            <a:spLocks noGrp="1"/>
          </p:cNvSpPr>
          <p:nvPr>
            <p:ph sz="quarter" idx="10"/>
          </p:nvPr>
        </p:nvSpPr>
        <p:spPr/>
        <p:txBody>
          <a:bodyPr>
            <a:normAutofit lnSpcReduction="10000"/>
          </a:bodyPr>
          <a:lstStyle/>
          <a:p>
            <a:r>
              <a:rPr lang="en-US" sz="2400" dirty="0" smtClean="0"/>
              <a:t>Automatic OS patching</a:t>
            </a:r>
          </a:p>
          <a:p>
            <a:r>
              <a:rPr lang="en-US" sz="2400" dirty="0" smtClean="0"/>
              <a:t>Enterprise-grade security</a:t>
            </a:r>
          </a:p>
          <a:p>
            <a:r>
              <a:rPr lang="en-US" sz="2400" dirty="0" smtClean="0"/>
              <a:t>High availability</a:t>
            </a:r>
          </a:p>
          <a:p>
            <a:pPr lvl="1"/>
            <a:r>
              <a:rPr lang="en-US" sz="2400" dirty="0" smtClean="0"/>
              <a:t>Automated scale out/in</a:t>
            </a:r>
          </a:p>
          <a:p>
            <a:pPr lvl="1"/>
            <a:r>
              <a:rPr lang="en-US" sz="2400" dirty="0" smtClean="0"/>
              <a:t>Built-in load balancing</a:t>
            </a:r>
          </a:p>
          <a:p>
            <a:r>
              <a:rPr lang="en-US" sz="2400" dirty="0" smtClean="0"/>
              <a:t>Supports many languages and platforms</a:t>
            </a:r>
          </a:p>
          <a:p>
            <a:pPr lvl="1"/>
            <a:r>
              <a:rPr lang="en-US" sz="2400" dirty="0" smtClean="0"/>
              <a:t>.NET, Node.js, Python, Ruby and many more</a:t>
            </a:r>
          </a:p>
          <a:p>
            <a:r>
              <a:rPr lang="en-US" sz="2400" dirty="0" smtClean="0"/>
              <a:t>Easy continuous deployment</a:t>
            </a:r>
          </a:p>
          <a:p>
            <a:pPr lvl="1"/>
            <a:r>
              <a:rPr lang="en-US" sz="2400" dirty="0" smtClean="0"/>
              <a:t>Continuous delivery from third-party source control providers</a:t>
            </a:r>
          </a:p>
          <a:p>
            <a:pPr lvl="1"/>
            <a:r>
              <a:rPr lang="en-US" sz="2400" dirty="0" smtClean="0"/>
              <a:t>Built-in </a:t>
            </a:r>
            <a:r>
              <a:rPr lang="en-US" sz="2400" dirty="0" err="1" smtClean="0"/>
              <a:t>Git</a:t>
            </a:r>
            <a:r>
              <a:rPr lang="en-US" sz="2400" dirty="0" smtClean="0"/>
              <a:t> repo</a:t>
            </a:r>
            <a:endParaRPr lang="en-US" sz="2400" dirty="0"/>
          </a:p>
        </p:txBody>
      </p:sp>
    </p:spTree>
    <p:extLst>
      <p:ext uri="{BB962C8B-B14F-4D97-AF65-F5344CB8AC3E}">
        <p14:creationId xmlns:p14="http://schemas.microsoft.com/office/powerpoint/2010/main" val="253106724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rmAutofit fontScale="90000"/>
          </a:bodyPr>
          <a:lstStyle/>
          <a:p>
            <a:pPr marL="252000">
              <a:spcBef>
                <a:spcPts val="0"/>
              </a:spcBef>
            </a:pPr>
            <a:r>
              <a:rPr lang="en-US" dirty="0"/>
              <a:t>Visual Studio + App Service Web Apps</a:t>
            </a:r>
          </a:p>
        </p:txBody>
      </p:sp>
      <p:sp>
        <p:nvSpPr>
          <p:cNvPr id="4" name="Content Placeholder 3"/>
          <p:cNvSpPr>
            <a:spLocks noGrp="1"/>
          </p:cNvSpPr>
          <p:nvPr>
            <p:ph sz="quarter" idx="10"/>
          </p:nvPr>
        </p:nvSpPr>
        <p:spPr>
          <a:xfrm>
            <a:off x="4563833" y="2336842"/>
            <a:ext cx="7281204" cy="2737360"/>
          </a:xfrm>
        </p:spPr>
        <p:txBody>
          <a:bodyPr/>
          <a:lstStyle/>
          <a:p>
            <a:pPr marL="0" indent="0">
              <a:buNone/>
            </a:pPr>
            <a:r>
              <a:rPr lang="en-US" sz="3200" dirty="0">
                <a:solidFill>
                  <a:schemeClr val="tx1"/>
                </a:solidFill>
              </a:rPr>
              <a:t>Create Azure Resources during File / New</a:t>
            </a:r>
          </a:p>
          <a:p>
            <a:pPr marL="0" indent="0">
              <a:buNone/>
            </a:pPr>
            <a:r>
              <a:rPr lang="en-US" sz="3200" dirty="0">
                <a:solidFill>
                  <a:schemeClr val="tx1"/>
                </a:solidFill>
              </a:rPr>
              <a:t>Create Web App during deploy</a:t>
            </a:r>
          </a:p>
          <a:p>
            <a:pPr marL="0" indent="0">
              <a:buNone/>
            </a:pPr>
            <a:r>
              <a:rPr lang="en-US" sz="3200" dirty="0">
                <a:solidFill>
                  <a:schemeClr val="tx1"/>
                </a:solidFill>
              </a:rPr>
              <a:t>Manage with Server Explorer</a:t>
            </a:r>
          </a:p>
          <a:p>
            <a:pPr marL="0" indent="0">
              <a:buNone/>
            </a:pPr>
            <a:endParaRPr lang="en-US" sz="3200" dirty="0">
              <a:solidFill>
                <a:schemeClr val="tx1"/>
              </a:solidFill>
            </a:endParaRP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endParaRPr>
          </a:p>
        </p:txBody>
      </p:sp>
      <p:pic>
        <p:nvPicPr>
          <p:cNvPr id="7"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1302" y="2149475"/>
            <a:ext cx="4110493" cy="2719388"/>
          </a:xfrm>
          <a:prstGeom prst="rect">
            <a:avLst/>
          </a:prstGeom>
        </p:spPr>
      </p:pic>
      <p:sp>
        <p:nvSpPr>
          <p:cNvPr id="2" name="Right Triangle 1"/>
          <p:cNvSpPr/>
          <p:nvPr/>
        </p:nvSpPr>
        <p:spPr bwMode="auto">
          <a:xfrm>
            <a:off x="4761795" y="4434729"/>
            <a:ext cx="1014666" cy="434134"/>
          </a:xfrm>
          <a:prstGeom prst="rtTriangle">
            <a:avLst/>
          </a:prstGeom>
          <a:solidFill>
            <a:schemeClr val="tx1">
              <a:lumMod val="40000"/>
              <a:lumOff val="60000"/>
              <a:alpha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2060723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Fireworks Web App + Redis</a:t>
            </a:r>
            <a:endParaRPr lang="en-US" sz="4400" dirty="0">
              <a:latin typeface="+mj-lt"/>
            </a:endParaRPr>
          </a:p>
        </p:txBody>
      </p:sp>
    </p:spTree>
    <p:extLst>
      <p:ext uri="{BB962C8B-B14F-4D97-AF65-F5344CB8AC3E}">
        <p14:creationId xmlns:p14="http://schemas.microsoft.com/office/powerpoint/2010/main" val="313169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fee586e5-3c92-48eb-9898-42915e590ada"/>
    <ds:schemaRef ds:uri="http://www.w3.org/XML/1998/namespace"/>
    <ds:schemaRef ds:uri="http://purl.org/dc/dcmitype/"/>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8638</TotalTime>
  <Words>1344</Words>
  <Application>Microsoft Office PowerPoint</Application>
  <PresentationFormat>Widescreen</PresentationFormat>
  <Paragraphs>382</Paragraphs>
  <Slides>60</Slides>
  <Notes>20</Notes>
  <HiddenSlides>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Segoe UI</vt:lpstr>
      <vt:lpstr>Segoe UI Light</vt:lpstr>
      <vt:lpstr>Segoe UI Semibold</vt:lpstr>
      <vt:lpstr>Wingdings</vt:lpstr>
      <vt:lpstr>Azure Medium</vt:lpstr>
      <vt:lpstr>Azure App Service Formerly Web Sites++</vt:lpstr>
      <vt:lpstr>Agenda</vt:lpstr>
      <vt:lpstr>PowerPoint Presentation</vt:lpstr>
      <vt:lpstr>PowerPoint Presentation</vt:lpstr>
      <vt:lpstr>Demo</vt:lpstr>
      <vt:lpstr>PowerPoint Presentation</vt:lpstr>
      <vt:lpstr>Benefits of App Services</vt:lpstr>
      <vt:lpstr>Visual Studio + App Service Web Apps</vt:lpstr>
      <vt:lpstr>Demo</vt:lpstr>
      <vt:lpstr>Continuous Delivery with App Service</vt:lpstr>
      <vt:lpstr>Continuous Deployment for Web Apps</vt:lpstr>
      <vt:lpstr>PowerPoint Presentation</vt:lpstr>
      <vt:lpstr>PowerPoint Presentation</vt:lpstr>
      <vt:lpstr>Demo</vt:lpstr>
      <vt:lpstr>Scale</vt:lpstr>
      <vt:lpstr>PowerPoint Presentation</vt:lpstr>
      <vt:lpstr>PowerPoint Presentation</vt:lpstr>
      <vt:lpstr>PowerPoint Presentation</vt:lpstr>
      <vt:lpstr>PowerPoint Presentation</vt:lpstr>
      <vt:lpstr>PowerPoint Presentation</vt:lpstr>
      <vt:lpstr>PowerPoint Presentation</vt:lpstr>
      <vt:lpstr>Site Slots</vt:lpstr>
      <vt:lpstr>PowerPoint Presentation</vt:lpstr>
      <vt:lpstr>PowerPoint Presentation</vt:lpstr>
      <vt:lpstr>PowerPoint Presentation</vt:lpstr>
      <vt:lpstr>PowerPoint Presentation</vt:lpstr>
      <vt:lpstr>Web Jobs</vt:lpstr>
      <vt:lpstr>PowerPoint Presentation</vt:lpstr>
      <vt:lpstr>PowerPoint Presentation</vt:lpstr>
      <vt:lpstr>PowerPoint Presentation</vt:lpstr>
      <vt:lpstr>PowerPoint Presentation</vt:lpstr>
      <vt:lpstr>PowerPoint Presentation</vt:lpstr>
      <vt:lpstr>PowerPoint Presentation</vt:lpstr>
      <vt:lpstr>LAB – Web App</vt:lpstr>
      <vt:lpstr>Azure App Service</vt:lpstr>
      <vt:lpstr>PowerPoint Presentation</vt:lpstr>
      <vt:lpstr>App Service - one integrated offering</vt:lpstr>
      <vt:lpstr>Web Apps</vt:lpstr>
      <vt:lpstr>PowerPoint Presentation</vt:lpstr>
      <vt:lpstr>API Apps</vt:lpstr>
      <vt:lpstr>PowerPoint Presentation</vt:lpstr>
      <vt:lpstr>Benefits of API Apps</vt:lpstr>
      <vt:lpstr>API Apps addresses key pains around building and consuming APIs</vt:lpstr>
      <vt:lpstr>Consuming API Apps</vt:lpstr>
      <vt:lpstr>Simplifying Integration</vt:lpstr>
      <vt:lpstr>Demo: Creating an API App</vt:lpstr>
      <vt:lpstr>Logic Apps</vt:lpstr>
      <vt:lpstr>PowerPoint Presentation</vt:lpstr>
      <vt:lpstr>PowerPoint Presentation</vt:lpstr>
      <vt:lpstr>Built-in API Connectors</vt:lpstr>
      <vt:lpstr>PowerPoint Presentation</vt:lpstr>
      <vt:lpstr>Demo: Creating an API App</vt:lpstr>
      <vt:lpstr>Mobile Apps</vt:lpstr>
      <vt:lpstr>Azure Mobile Services</vt:lpstr>
      <vt:lpstr>PowerPoint Presentation</vt:lpstr>
      <vt:lpstr>App Service Environment</vt:lpstr>
      <vt:lpstr>App Service Environment (ASE)</vt:lpstr>
      <vt:lpstr>LAB – API App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Israel Olcha</cp:lastModifiedBy>
  <cp:revision>343</cp:revision>
  <cp:lastPrinted>2014-03-26T17:46:13Z</cp:lastPrinted>
  <dcterms:created xsi:type="dcterms:W3CDTF">2014-03-19T23:21:38Z</dcterms:created>
  <dcterms:modified xsi:type="dcterms:W3CDTF">2015-12-15T19:34:07Z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300x191x1</vt:lpwstr>
  </property>
</Properties>
</file>