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9"/>
  </p:notesMasterIdLst>
  <p:sldIdLst>
    <p:sldId id="256" r:id="rId5"/>
    <p:sldId id="575" r:id="rId6"/>
    <p:sldId id="576" r:id="rId7"/>
    <p:sldId id="544" r:id="rId8"/>
    <p:sldId id="550" r:id="rId9"/>
    <p:sldId id="622" r:id="rId10"/>
    <p:sldId id="634" r:id="rId11"/>
    <p:sldId id="551" r:id="rId12"/>
    <p:sldId id="627" r:id="rId13"/>
    <p:sldId id="553" r:id="rId14"/>
    <p:sldId id="633" r:id="rId15"/>
    <p:sldId id="635" r:id="rId16"/>
    <p:sldId id="636" r:id="rId17"/>
    <p:sldId id="571" r:id="rId18"/>
    <p:sldId id="615" r:id="rId19"/>
    <p:sldId id="620" r:id="rId20"/>
    <p:sldId id="621" r:id="rId21"/>
    <p:sldId id="586" r:id="rId22"/>
    <p:sldId id="587" r:id="rId23"/>
    <p:sldId id="591" r:id="rId24"/>
    <p:sldId id="588" r:id="rId25"/>
    <p:sldId id="589" r:id="rId26"/>
    <p:sldId id="594" r:id="rId27"/>
    <p:sldId id="595" r:id="rId28"/>
    <p:sldId id="596" r:id="rId29"/>
    <p:sldId id="597" r:id="rId30"/>
    <p:sldId id="598" r:id="rId31"/>
    <p:sldId id="599" r:id="rId32"/>
    <p:sldId id="600" r:id="rId33"/>
    <p:sldId id="522" r:id="rId34"/>
    <p:sldId id="523" r:id="rId35"/>
    <p:sldId id="524" r:id="rId36"/>
    <p:sldId id="525" r:id="rId37"/>
    <p:sldId id="526" r:id="rId38"/>
    <p:sldId id="534" r:id="rId39"/>
    <p:sldId id="535" r:id="rId40"/>
    <p:sldId id="536" r:id="rId41"/>
    <p:sldId id="612" r:id="rId42"/>
    <p:sldId id="617" r:id="rId43"/>
    <p:sldId id="628" r:id="rId44"/>
    <p:sldId id="577" r:id="rId45"/>
    <p:sldId id="579" r:id="rId46"/>
    <p:sldId id="580" r:id="rId47"/>
    <p:sldId id="581" r:id="rId48"/>
    <p:sldId id="629" r:id="rId49"/>
    <p:sldId id="630" r:id="rId50"/>
    <p:sldId id="631" r:id="rId51"/>
    <p:sldId id="637" r:id="rId52"/>
    <p:sldId id="632" r:id="rId53"/>
    <p:sldId id="624" r:id="rId54"/>
    <p:sldId id="623" r:id="rId55"/>
    <p:sldId id="625" r:id="rId56"/>
    <p:sldId id="626" r:id="rId57"/>
    <p:sldId id="495" r:id="rId5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4714972-6486-4087-9E5C-8365BEAF11E5}">
          <p14:sldIdLst>
            <p14:sldId id="256"/>
            <p14:sldId id="575"/>
          </p14:sldIdLst>
        </p14:section>
        <p14:section name="SQL Database" id="{6788CFD5-1B7A-4072-BEB9-1342AF89675A}">
          <p14:sldIdLst>
            <p14:sldId id="576"/>
            <p14:sldId id="544"/>
            <p14:sldId id="550"/>
            <p14:sldId id="622"/>
            <p14:sldId id="634"/>
            <p14:sldId id="551"/>
            <p14:sldId id="627"/>
            <p14:sldId id="553"/>
            <p14:sldId id="633"/>
            <p14:sldId id="635"/>
            <p14:sldId id="636"/>
            <p14:sldId id="571"/>
          </p14:sldIdLst>
        </p14:section>
        <p14:section name="SQL IaaS" id="{F408553B-F18D-4720-BAEF-52AD7167790C}">
          <p14:sldIdLst>
            <p14:sldId id="615"/>
            <p14:sldId id="620"/>
            <p14:sldId id="621"/>
          </p14:sldIdLst>
        </p14:section>
        <p14:section name="Blob Storage" id="{9537C4D5-6085-485D-980C-7A4EE7AE1F14}">
          <p14:sldIdLst>
            <p14:sldId id="586"/>
            <p14:sldId id="587"/>
            <p14:sldId id="591"/>
            <p14:sldId id="588"/>
            <p14:sldId id="589"/>
            <p14:sldId id="594"/>
            <p14:sldId id="595"/>
            <p14:sldId id="596"/>
            <p14:sldId id="597"/>
            <p14:sldId id="598"/>
            <p14:sldId id="599"/>
            <p14:sldId id="600"/>
          </p14:sldIdLst>
        </p14:section>
        <p14:section name="Azure Storage Files" id="{95C45433-95DF-4482-979E-6A56C62C06DE}">
          <p14:sldIdLst>
            <p14:sldId id="522"/>
            <p14:sldId id="523"/>
            <p14:sldId id="524"/>
            <p14:sldId id="525"/>
            <p14:sldId id="526"/>
            <p14:sldId id="534"/>
            <p14:sldId id="535"/>
            <p14:sldId id="536"/>
          </p14:sldIdLst>
        </p14:section>
        <p14:section name="NoSql" id="{162625D5-9FAE-4661-95B9-A7DD0CC74EB7}">
          <p14:sldIdLst>
            <p14:sldId id="612"/>
            <p14:sldId id="617"/>
            <p14:sldId id="628"/>
          </p14:sldIdLst>
        </p14:section>
        <p14:section name="Tables" id="{CF6DFC42-D1C6-4C1D-8417-D121290B8A38}">
          <p14:sldIdLst>
            <p14:sldId id="577"/>
            <p14:sldId id="579"/>
            <p14:sldId id="580"/>
            <p14:sldId id="581"/>
          </p14:sldIdLst>
        </p14:section>
        <p14:section name="DocDb" id="{48D9FBAE-E177-4732-B1F1-E9D9769DF4A8}">
          <p14:sldIdLst>
            <p14:sldId id="629"/>
            <p14:sldId id="630"/>
            <p14:sldId id="631"/>
            <p14:sldId id="637"/>
            <p14:sldId id="632"/>
          </p14:sldIdLst>
        </p14:section>
        <p14:section name="Cache" id="{78010B76-AF4E-408E-B106-263D50215BF6}">
          <p14:sldIdLst>
            <p14:sldId id="624"/>
            <p14:sldId id="623"/>
            <p14:sldId id="625"/>
            <p14:sldId id="626"/>
          </p14:sldIdLst>
        </p14:section>
        <p14:section name="Close" id="{00D3D8B1-E403-4E21-9A68-5DB578B087B8}">
          <p14:sldIdLst>
            <p14:sldId id="495"/>
          </p14:sldIdLst>
        </p14:section>
        <p14:section name="format" id="{FD6797D5-E70A-4ED9-93AC-7D33CDAA9F1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396C"/>
    <a:srgbClr val="081C23"/>
    <a:srgbClr val="F15A29"/>
    <a:srgbClr val="92D050"/>
    <a:srgbClr val="AC75D5"/>
    <a:srgbClr val="7F498F"/>
    <a:srgbClr val="D5B8EA"/>
    <a:srgbClr val="0075C9"/>
    <a:srgbClr val="000000"/>
    <a:srgbClr val="1D43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01" autoAdjust="0"/>
    <p:restoredTop sz="66473" autoAdjust="0"/>
  </p:normalViewPr>
  <p:slideViewPr>
    <p:cSldViewPr snapToGrid="0">
      <p:cViewPr varScale="1">
        <p:scale>
          <a:sx n="61" d="100"/>
          <a:sy n="61" d="100"/>
        </p:scale>
        <p:origin x="1416" y="72"/>
      </p:cViewPr>
      <p:guideLst/>
    </p:cSldViewPr>
  </p:slideViewPr>
  <p:notesTextViewPr>
    <p:cViewPr>
      <p:scale>
        <a:sx n="3" d="2"/>
        <a:sy n="3" d="2"/>
      </p:scale>
      <p:origin x="0" y="0"/>
    </p:cViewPr>
  </p:notesTextViewPr>
  <p:sorterViewPr>
    <p:cViewPr>
      <p:scale>
        <a:sx n="61" d="100"/>
        <a:sy n="61" d="100"/>
      </p:scale>
      <p:origin x="0" y="-5741"/>
    </p:cViewPr>
  </p:sorterViewPr>
  <p:notesViewPr>
    <p:cSldViewPr snapToGrid="0">
      <p:cViewPr varScale="1">
        <p:scale>
          <a:sx n="59" d="100"/>
          <a:sy n="59" d="100"/>
        </p:scale>
        <p:origin x="3269"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smtClean="0"/>
            <a:t>SQL Database</a:t>
          </a:r>
          <a:endParaRPr lang="en-US"/>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F5192B22-188D-4905-865D-FB0F06FA51E5}">
      <dgm:prSet/>
      <dgm:spPr/>
      <dgm:t>
        <a:bodyPr/>
        <a:lstStyle/>
        <a:p>
          <a:pPr rtl="0"/>
          <a:r>
            <a:rPr lang="en-US" dirty="0" smtClean="0"/>
            <a:t>SQL on </a:t>
          </a:r>
          <a:r>
            <a:rPr lang="en-US" dirty="0" err="1" smtClean="0"/>
            <a:t>IaaS</a:t>
          </a:r>
          <a:endParaRPr lang="en-US" dirty="0"/>
        </a:p>
      </dgm:t>
    </dgm:pt>
    <dgm:pt modelId="{F3897636-FAF3-4731-A778-8862D438D943}" type="parTrans" cxnId="{BF56899C-E163-4BDC-B41F-D3BEBE6D497E}">
      <dgm:prSet/>
      <dgm:spPr/>
      <dgm:t>
        <a:bodyPr/>
        <a:lstStyle/>
        <a:p>
          <a:endParaRPr lang="en-US"/>
        </a:p>
      </dgm:t>
    </dgm:pt>
    <dgm:pt modelId="{099547DA-0E7A-45EB-BC6D-7C666533B622}" type="sibTrans" cxnId="{BF56899C-E163-4BDC-B41F-D3BEBE6D497E}">
      <dgm:prSet/>
      <dgm:spPr/>
      <dgm:t>
        <a:bodyPr/>
        <a:lstStyle/>
        <a:p>
          <a:endParaRPr lang="en-US"/>
        </a:p>
      </dgm:t>
    </dgm:pt>
    <dgm:pt modelId="{406F4984-FC10-4787-B966-9284F3C31374}">
      <dgm:prSet/>
      <dgm:spPr/>
      <dgm:t>
        <a:bodyPr/>
        <a:lstStyle/>
        <a:p>
          <a:pPr rtl="0"/>
          <a:r>
            <a:rPr lang="en-US" dirty="0" smtClean="0"/>
            <a:t>NoSQL</a:t>
          </a:r>
          <a:endParaRPr lang="en-US" dirty="0"/>
        </a:p>
      </dgm:t>
    </dgm:pt>
    <dgm:pt modelId="{3F975BDF-E6C5-4FF7-941D-22B1C67CCF5E}" type="parTrans" cxnId="{D3733545-5E00-4060-AC91-873C54B6CBFE}">
      <dgm:prSet/>
      <dgm:spPr/>
      <dgm:t>
        <a:bodyPr/>
        <a:lstStyle/>
        <a:p>
          <a:endParaRPr lang="en-US"/>
        </a:p>
      </dgm:t>
    </dgm:pt>
    <dgm:pt modelId="{D903C70D-0EED-4CB0-A037-F96A76E4220B}" type="sibTrans" cxnId="{D3733545-5E00-4060-AC91-873C54B6CBFE}">
      <dgm:prSet/>
      <dgm:spPr/>
      <dgm:t>
        <a:bodyPr/>
        <a:lstStyle/>
        <a:p>
          <a:endParaRPr lang="en-US"/>
        </a:p>
      </dgm:t>
    </dgm:pt>
    <dgm:pt modelId="{EE04E910-B718-41E3-981F-4497DB1B9065}">
      <dgm:prSet/>
      <dgm:spPr/>
      <dgm:t>
        <a:bodyPr/>
        <a:lstStyle/>
        <a:p>
          <a:pPr rtl="0"/>
          <a:r>
            <a:rPr lang="en-US" smtClean="0"/>
            <a:t>Blobs</a:t>
          </a:r>
          <a:endParaRPr lang="en-US"/>
        </a:p>
      </dgm:t>
    </dgm:pt>
    <dgm:pt modelId="{31407110-DF65-4B9B-B7A2-BAE86FB77B68}" type="parTrans" cxnId="{883833EF-0D1A-4B8D-8E58-0F9245186DA6}">
      <dgm:prSet/>
      <dgm:spPr/>
      <dgm:t>
        <a:bodyPr/>
        <a:lstStyle/>
        <a:p>
          <a:endParaRPr lang="en-US"/>
        </a:p>
      </dgm:t>
    </dgm:pt>
    <dgm:pt modelId="{6B02695B-3EBB-40B6-A59E-64EE79F93842}" type="sibTrans" cxnId="{883833EF-0D1A-4B8D-8E58-0F9245186DA6}">
      <dgm:prSet/>
      <dgm:spPr/>
      <dgm:t>
        <a:bodyPr/>
        <a:lstStyle/>
        <a:p>
          <a:endParaRPr lang="en-US"/>
        </a:p>
      </dgm:t>
    </dgm:pt>
    <dgm:pt modelId="{DA5427AB-9FDE-421B-AE3A-29752E2815AA}">
      <dgm:prSet/>
      <dgm:spPr/>
      <dgm:t>
        <a:bodyPr/>
        <a:lstStyle/>
        <a:p>
          <a:pPr rtl="0"/>
          <a:r>
            <a:rPr lang="en-US" dirty="0" smtClean="0"/>
            <a:t>Files</a:t>
          </a:r>
          <a:endParaRPr lang="en-US" dirty="0"/>
        </a:p>
      </dgm:t>
    </dgm:pt>
    <dgm:pt modelId="{20F29CD3-019D-480C-9159-E8BC9EB1AFEA}" type="parTrans" cxnId="{2C8B9B1D-1D0D-4E07-8B9D-46B7091EE948}">
      <dgm:prSet/>
      <dgm:spPr/>
      <dgm:t>
        <a:bodyPr/>
        <a:lstStyle/>
        <a:p>
          <a:endParaRPr lang="en-US"/>
        </a:p>
      </dgm:t>
    </dgm:pt>
    <dgm:pt modelId="{75C51E17-7A96-42B3-926B-B7744ACA8F7B}" type="sibTrans" cxnId="{2C8B9B1D-1D0D-4E07-8B9D-46B7091EE948}">
      <dgm:prSet/>
      <dgm:spPr/>
      <dgm:t>
        <a:bodyPr/>
        <a:lstStyle/>
        <a:p>
          <a:endParaRPr lang="en-US"/>
        </a:p>
      </dgm:t>
    </dgm:pt>
    <dgm:pt modelId="{44DB4631-038A-4FCA-8314-82988B08221D}">
      <dgm:prSet/>
      <dgm:spPr/>
      <dgm:t>
        <a:bodyPr/>
        <a:lstStyle/>
        <a:p>
          <a:pPr rtl="0"/>
          <a:r>
            <a:rPr lang="en-US" dirty="0" smtClean="0"/>
            <a:t>Cache</a:t>
          </a:r>
          <a:endParaRPr lang="en-US" dirty="0"/>
        </a:p>
      </dgm:t>
    </dgm:pt>
    <dgm:pt modelId="{610D6E7A-CB10-4433-901D-CEF5BD3B4E0C}" type="parTrans" cxnId="{D2BDE30D-EC61-46E5-A7FF-F8B5FA1EC72A}">
      <dgm:prSet/>
      <dgm:spPr/>
      <dgm:t>
        <a:bodyPr/>
        <a:lstStyle/>
        <a:p>
          <a:endParaRPr lang="en-US"/>
        </a:p>
      </dgm:t>
    </dgm:pt>
    <dgm:pt modelId="{27BEF9AA-D620-4751-BE1C-8D8E28211985}" type="sibTrans" cxnId="{D2BDE30D-EC61-46E5-A7FF-F8B5FA1EC72A}">
      <dgm:prSet/>
      <dgm:spPr/>
      <dgm:t>
        <a:bodyPr/>
        <a:lstStyle/>
        <a:p>
          <a:endParaRPr lang="en-US"/>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6">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F626D2C1-E362-4EE4-A84D-3ECF9A9E587C}" type="pres">
      <dgm:prSet presAssocID="{F5192B22-188D-4905-865D-FB0F06FA51E5}" presName="node" presStyleLbl="node1" presStyleIdx="1" presStyleCnt="6">
        <dgm:presLayoutVars>
          <dgm:bulletEnabled val="1"/>
        </dgm:presLayoutVars>
      </dgm:prSet>
      <dgm:spPr/>
      <dgm:t>
        <a:bodyPr/>
        <a:lstStyle/>
        <a:p>
          <a:endParaRPr lang="en-US"/>
        </a:p>
      </dgm:t>
    </dgm:pt>
    <dgm:pt modelId="{B0E36A32-ED2F-4B07-A82C-07B5A09FFFAF}" type="pres">
      <dgm:prSet presAssocID="{099547DA-0E7A-45EB-BC6D-7C666533B622}" presName="sibTrans" presStyleCnt="0"/>
      <dgm:spPr/>
    </dgm:pt>
    <dgm:pt modelId="{97237022-73FC-449F-89C2-53EE5B01A9C2}" type="pres">
      <dgm:prSet presAssocID="{406F4984-FC10-4787-B966-9284F3C31374}" presName="node" presStyleLbl="node1" presStyleIdx="2" presStyleCnt="6">
        <dgm:presLayoutVars>
          <dgm:bulletEnabled val="1"/>
        </dgm:presLayoutVars>
      </dgm:prSet>
      <dgm:spPr/>
      <dgm:t>
        <a:bodyPr/>
        <a:lstStyle/>
        <a:p>
          <a:endParaRPr lang="en-US"/>
        </a:p>
      </dgm:t>
    </dgm:pt>
    <dgm:pt modelId="{915E3883-8312-4418-86F6-41CCC392C83A}" type="pres">
      <dgm:prSet presAssocID="{D903C70D-0EED-4CB0-A037-F96A76E4220B}" presName="sibTrans" presStyleCnt="0"/>
      <dgm:spPr/>
    </dgm:pt>
    <dgm:pt modelId="{3CD72782-970E-4CB6-8963-650DF0D8BBBC}" type="pres">
      <dgm:prSet presAssocID="{EE04E910-B718-41E3-981F-4497DB1B9065}" presName="node" presStyleLbl="node1" presStyleIdx="3" presStyleCnt="6">
        <dgm:presLayoutVars>
          <dgm:bulletEnabled val="1"/>
        </dgm:presLayoutVars>
      </dgm:prSet>
      <dgm:spPr/>
      <dgm:t>
        <a:bodyPr/>
        <a:lstStyle/>
        <a:p>
          <a:endParaRPr lang="en-US"/>
        </a:p>
      </dgm:t>
    </dgm:pt>
    <dgm:pt modelId="{B03630BE-DEDE-4E47-AC9D-BB07A95199D7}" type="pres">
      <dgm:prSet presAssocID="{6B02695B-3EBB-40B6-A59E-64EE79F93842}" presName="sibTrans" presStyleCnt="0"/>
      <dgm:spPr/>
    </dgm:pt>
    <dgm:pt modelId="{50AAB65B-8B00-4327-ABCC-127D8E5D1F77}" type="pres">
      <dgm:prSet presAssocID="{DA5427AB-9FDE-421B-AE3A-29752E2815AA}" presName="node" presStyleLbl="node1" presStyleIdx="4" presStyleCnt="6">
        <dgm:presLayoutVars>
          <dgm:bulletEnabled val="1"/>
        </dgm:presLayoutVars>
      </dgm:prSet>
      <dgm:spPr/>
      <dgm:t>
        <a:bodyPr/>
        <a:lstStyle/>
        <a:p>
          <a:endParaRPr lang="en-US"/>
        </a:p>
      </dgm:t>
    </dgm:pt>
    <dgm:pt modelId="{ACF6519F-3A0A-440D-82BC-2E8DEB1C9289}" type="pres">
      <dgm:prSet presAssocID="{75C51E17-7A96-42B3-926B-B7744ACA8F7B}" presName="sibTrans" presStyleCnt="0"/>
      <dgm:spPr/>
    </dgm:pt>
    <dgm:pt modelId="{24B45936-9738-41CB-ACED-0B7CE0C7B239}" type="pres">
      <dgm:prSet presAssocID="{44DB4631-038A-4FCA-8314-82988B08221D}" presName="node" presStyleLbl="node1" presStyleIdx="5" presStyleCnt="6">
        <dgm:presLayoutVars>
          <dgm:bulletEnabled val="1"/>
        </dgm:presLayoutVars>
      </dgm:prSet>
      <dgm:spPr/>
      <dgm:t>
        <a:bodyPr/>
        <a:lstStyle/>
        <a:p>
          <a:endParaRPr lang="en-US"/>
        </a:p>
      </dgm:t>
    </dgm:pt>
  </dgm:ptLst>
  <dgm:cxnLst>
    <dgm:cxn modelId="{1E109AB7-2F80-4915-A155-9361AE66BCBC}" type="presOf" srcId="{DA5427AB-9FDE-421B-AE3A-29752E2815AA}" destId="{50AAB65B-8B00-4327-ABCC-127D8E5D1F77}" srcOrd="0" destOrd="0" presId="urn:microsoft.com/office/officeart/2005/8/layout/default"/>
    <dgm:cxn modelId="{4AF606E1-B163-41F5-99A4-5A1FD63BF267}" type="presOf" srcId="{EE04E910-B718-41E3-981F-4497DB1B9065}" destId="{3CD72782-970E-4CB6-8963-650DF0D8BBBC}" srcOrd="0" destOrd="0" presId="urn:microsoft.com/office/officeart/2005/8/layout/default"/>
    <dgm:cxn modelId="{883833EF-0D1A-4B8D-8E58-0F9245186DA6}" srcId="{FAB1662F-7421-4F7B-A5C0-57390BFE5777}" destId="{EE04E910-B718-41E3-981F-4497DB1B9065}" srcOrd="3" destOrd="0" parTransId="{31407110-DF65-4B9B-B7A2-BAE86FB77B68}" sibTransId="{6B02695B-3EBB-40B6-A59E-64EE79F93842}"/>
    <dgm:cxn modelId="{2C8B9B1D-1D0D-4E07-8B9D-46B7091EE948}" srcId="{FAB1662F-7421-4F7B-A5C0-57390BFE5777}" destId="{DA5427AB-9FDE-421B-AE3A-29752E2815AA}" srcOrd="4" destOrd="0" parTransId="{20F29CD3-019D-480C-9159-E8BC9EB1AFEA}" sibTransId="{75C51E17-7A96-42B3-926B-B7744ACA8F7B}"/>
    <dgm:cxn modelId="{D2BDE30D-EC61-46E5-A7FF-F8B5FA1EC72A}" srcId="{FAB1662F-7421-4F7B-A5C0-57390BFE5777}" destId="{44DB4631-038A-4FCA-8314-82988B08221D}" srcOrd="5" destOrd="0" parTransId="{610D6E7A-CB10-4433-901D-CEF5BD3B4E0C}" sibTransId="{27BEF9AA-D620-4751-BE1C-8D8E28211985}"/>
    <dgm:cxn modelId="{F059DFAD-3473-4686-92B5-8534745B486F}" srcId="{FAB1662F-7421-4F7B-A5C0-57390BFE5777}" destId="{74B70E5F-85FA-42B8-A7FE-FD42B697C579}" srcOrd="0" destOrd="0" parTransId="{606FCD52-B795-4D11-9A2E-065852207DB8}" sibTransId="{799BB488-3E9F-4420-817A-B2F52C536B57}"/>
    <dgm:cxn modelId="{03E87EDF-C0CD-4218-8CB3-798A3F092484}" type="presOf" srcId="{44DB4631-038A-4FCA-8314-82988B08221D}" destId="{24B45936-9738-41CB-ACED-0B7CE0C7B239}" srcOrd="0" destOrd="0" presId="urn:microsoft.com/office/officeart/2005/8/layout/default"/>
    <dgm:cxn modelId="{D3733545-5E00-4060-AC91-873C54B6CBFE}" srcId="{FAB1662F-7421-4F7B-A5C0-57390BFE5777}" destId="{406F4984-FC10-4787-B966-9284F3C31374}" srcOrd="2" destOrd="0" parTransId="{3F975BDF-E6C5-4FF7-941D-22B1C67CCF5E}" sibTransId="{D903C70D-0EED-4CB0-A037-F96A76E4220B}"/>
    <dgm:cxn modelId="{290BE47B-0E59-41B4-A6ED-E3BE92CE4EA8}" type="presOf" srcId="{406F4984-FC10-4787-B966-9284F3C31374}" destId="{97237022-73FC-449F-89C2-53EE5B01A9C2}" srcOrd="0" destOrd="0" presId="urn:microsoft.com/office/officeart/2005/8/layout/default"/>
    <dgm:cxn modelId="{BF56899C-E163-4BDC-B41F-D3BEBE6D497E}" srcId="{FAB1662F-7421-4F7B-A5C0-57390BFE5777}" destId="{F5192B22-188D-4905-865D-FB0F06FA51E5}" srcOrd="1" destOrd="0" parTransId="{F3897636-FAF3-4731-A778-8862D438D943}" sibTransId="{099547DA-0E7A-45EB-BC6D-7C666533B622}"/>
    <dgm:cxn modelId="{8EA81EAA-0C3D-4CEE-A885-57E189EB9081}" type="presOf" srcId="{74B70E5F-85FA-42B8-A7FE-FD42B697C579}" destId="{AD9EF522-A474-43A3-8895-E1B5C946DABC}" srcOrd="0" destOrd="0" presId="urn:microsoft.com/office/officeart/2005/8/layout/default"/>
    <dgm:cxn modelId="{B6E2FE99-67E3-42C4-9A6D-9AD11BF30D7C}" type="presOf" srcId="{F5192B22-188D-4905-865D-FB0F06FA51E5}" destId="{F626D2C1-E362-4EE4-A84D-3ECF9A9E587C}" srcOrd="0" destOrd="0" presId="urn:microsoft.com/office/officeart/2005/8/layout/default"/>
    <dgm:cxn modelId="{B96A1799-2D86-4AF7-A5B3-9E5BF83C3E57}" type="presOf" srcId="{FAB1662F-7421-4F7B-A5C0-57390BFE5777}" destId="{2AFE754E-A9BE-43F0-99CC-FD0E25860E09}" srcOrd="0" destOrd="0" presId="urn:microsoft.com/office/officeart/2005/8/layout/default"/>
    <dgm:cxn modelId="{6B10F417-AE09-4F98-832F-B920674F4A51}" type="presParOf" srcId="{2AFE754E-A9BE-43F0-99CC-FD0E25860E09}" destId="{AD9EF522-A474-43A3-8895-E1B5C946DABC}" srcOrd="0" destOrd="0" presId="urn:microsoft.com/office/officeart/2005/8/layout/default"/>
    <dgm:cxn modelId="{F6324F9B-14B3-4909-9C77-B58F9DF801B7}" type="presParOf" srcId="{2AFE754E-A9BE-43F0-99CC-FD0E25860E09}" destId="{0337DDA8-12A4-4D35-A6BA-A52F916C71F9}" srcOrd="1" destOrd="0" presId="urn:microsoft.com/office/officeart/2005/8/layout/default"/>
    <dgm:cxn modelId="{DB21158C-B954-42C8-AB04-4FF4C36A3911}" type="presParOf" srcId="{2AFE754E-A9BE-43F0-99CC-FD0E25860E09}" destId="{F626D2C1-E362-4EE4-A84D-3ECF9A9E587C}" srcOrd="2" destOrd="0" presId="urn:microsoft.com/office/officeart/2005/8/layout/default"/>
    <dgm:cxn modelId="{4E32AAAA-2F83-4ADC-B01D-0C95F784C2F5}" type="presParOf" srcId="{2AFE754E-A9BE-43F0-99CC-FD0E25860E09}" destId="{B0E36A32-ED2F-4B07-A82C-07B5A09FFFAF}" srcOrd="3" destOrd="0" presId="urn:microsoft.com/office/officeart/2005/8/layout/default"/>
    <dgm:cxn modelId="{5B96502A-728D-41B1-95B1-BEEDE035CCA9}" type="presParOf" srcId="{2AFE754E-A9BE-43F0-99CC-FD0E25860E09}" destId="{97237022-73FC-449F-89C2-53EE5B01A9C2}" srcOrd="4" destOrd="0" presId="urn:microsoft.com/office/officeart/2005/8/layout/default"/>
    <dgm:cxn modelId="{78523F1C-BF0B-449D-9B97-3EE35577573E}" type="presParOf" srcId="{2AFE754E-A9BE-43F0-99CC-FD0E25860E09}" destId="{915E3883-8312-4418-86F6-41CCC392C83A}" srcOrd="5" destOrd="0" presId="urn:microsoft.com/office/officeart/2005/8/layout/default"/>
    <dgm:cxn modelId="{677C2917-4819-4375-AB02-B86555BDC88F}" type="presParOf" srcId="{2AFE754E-A9BE-43F0-99CC-FD0E25860E09}" destId="{3CD72782-970E-4CB6-8963-650DF0D8BBBC}" srcOrd="6" destOrd="0" presId="urn:microsoft.com/office/officeart/2005/8/layout/default"/>
    <dgm:cxn modelId="{E106B7D7-0773-4A76-B485-8A4D2190F95D}" type="presParOf" srcId="{2AFE754E-A9BE-43F0-99CC-FD0E25860E09}" destId="{B03630BE-DEDE-4E47-AC9D-BB07A95199D7}" srcOrd="7" destOrd="0" presId="urn:microsoft.com/office/officeart/2005/8/layout/default"/>
    <dgm:cxn modelId="{9FEB5FC1-28D2-44CF-82F9-B23BE5891157}" type="presParOf" srcId="{2AFE754E-A9BE-43F0-99CC-FD0E25860E09}" destId="{50AAB65B-8B00-4327-ABCC-127D8E5D1F77}" srcOrd="8" destOrd="0" presId="urn:microsoft.com/office/officeart/2005/8/layout/default"/>
    <dgm:cxn modelId="{E86A6AE0-3968-4D22-A594-A446F168C069}" type="presParOf" srcId="{2AFE754E-A9BE-43F0-99CC-FD0E25860E09}" destId="{ACF6519F-3A0A-440D-82BC-2E8DEB1C9289}" srcOrd="9" destOrd="0" presId="urn:microsoft.com/office/officeart/2005/8/layout/default"/>
    <dgm:cxn modelId="{81ED544F-81C9-4696-9694-6D83A0412FB4}" type="presParOf" srcId="{2AFE754E-A9BE-43F0-99CC-FD0E25860E09}" destId="{24B45936-9738-41CB-ACED-0B7CE0C7B239}"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EF522-A474-43A3-8895-E1B5C946DABC}">
      <dsp:nvSpPr>
        <dsp:cNvPr id="0" name=""/>
        <dsp:cNvSpPr/>
      </dsp:nvSpPr>
      <dsp:spPr>
        <a:xfrm>
          <a:off x="0" y="218857"/>
          <a:ext cx="3429334" cy="20576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lvl="0" algn="ctr" defTabSz="2400300" rtl="0">
            <a:lnSpc>
              <a:spcPct val="90000"/>
            </a:lnSpc>
            <a:spcBef>
              <a:spcPct val="0"/>
            </a:spcBef>
            <a:spcAft>
              <a:spcPct val="35000"/>
            </a:spcAft>
          </a:pPr>
          <a:r>
            <a:rPr lang="en-US" sz="5400" kern="1200" smtClean="0"/>
            <a:t>SQL Database</a:t>
          </a:r>
          <a:endParaRPr lang="en-US" sz="5400" kern="1200"/>
        </a:p>
      </dsp:txBody>
      <dsp:txXfrm>
        <a:off x="0" y="218857"/>
        <a:ext cx="3429334" cy="2057600"/>
      </dsp:txXfrm>
    </dsp:sp>
    <dsp:sp modelId="{F626D2C1-E362-4EE4-A84D-3ECF9A9E587C}">
      <dsp:nvSpPr>
        <dsp:cNvPr id="0" name=""/>
        <dsp:cNvSpPr/>
      </dsp:nvSpPr>
      <dsp:spPr>
        <a:xfrm>
          <a:off x="3772267" y="218857"/>
          <a:ext cx="3429334" cy="20576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lvl="0" algn="ctr" defTabSz="2400300" rtl="0">
            <a:lnSpc>
              <a:spcPct val="90000"/>
            </a:lnSpc>
            <a:spcBef>
              <a:spcPct val="0"/>
            </a:spcBef>
            <a:spcAft>
              <a:spcPct val="35000"/>
            </a:spcAft>
          </a:pPr>
          <a:r>
            <a:rPr lang="en-US" sz="5400" kern="1200" dirty="0" smtClean="0"/>
            <a:t>SQL on </a:t>
          </a:r>
          <a:r>
            <a:rPr lang="en-US" sz="5400" kern="1200" dirty="0" err="1" smtClean="0"/>
            <a:t>IaaS</a:t>
          </a:r>
          <a:endParaRPr lang="en-US" sz="5400" kern="1200" dirty="0"/>
        </a:p>
      </dsp:txBody>
      <dsp:txXfrm>
        <a:off x="3772267" y="218857"/>
        <a:ext cx="3429334" cy="2057600"/>
      </dsp:txXfrm>
    </dsp:sp>
    <dsp:sp modelId="{97237022-73FC-449F-89C2-53EE5B01A9C2}">
      <dsp:nvSpPr>
        <dsp:cNvPr id="0" name=""/>
        <dsp:cNvSpPr/>
      </dsp:nvSpPr>
      <dsp:spPr>
        <a:xfrm>
          <a:off x="7544534" y="218857"/>
          <a:ext cx="3429334" cy="20576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lvl="0" algn="ctr" defTabSz="2400300" rtl="0">
            <a:lnSpc>
              <a:spcPct val="90000"/>
            </a:lnSpc>
            <a:spcBef>
              <a:spcPct val="0"/>
            </a:spcBef>
            <a:spcAft>
              <a:spcPct val="35000"/>
            </a:spcAft>
          </a:pPr>
          <a:r>
            <a:rPr lang="en-US" sz="5400" kern="1200" dirty="0" smtClean="0"/>
            <a:t>NoSQL</a:t>
          </a:r>
          <a:endParaRPr lang="en-US" sz="5400" kern="1200" dirty="0"/>
        </a:p>
      </dsp:txBody>
      <dsp:txXfrm>
        <a:off x="7544534" y="218857"/>
        <a:ext cx="3429334" cy="2057600"/>
      </dsp:txXfrm>
    </dsp:sp>
    <dsp:sp modelId="{3CD72782-970E-4CB6-8963-650DF0D8BBBC}">
      <dsp:nvSpPr>
        <dsp:cNvPr id="0" name=""/>
        <dsp:cNvSpPr/>
      </dsp:nvSpPr>
      <dsp:spPr>
        <a:xfrm>
          <a:off x="0" y="2619391"/>
          <a:ext cx="3429334" cy="20576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lvl="0" algn="ctr" defTabSz="2400300" rtl="0">
            <a:lnSpc>
              <a:spcPct val="90000"/>
            </a:lnSpc>
            <a:spcBef>
              <a:spcPct val="0"/>
            </a:spcBef>
            <a:spcAft>
              <a:spcPct val="35000"/>
            </a:spcAft>
          </a:pPr>
          <a:r>
            <a:rPr lang="en-US" sz="5400" kern="1200" smtClean="0"/>
            <a:t>Blobs</a:t>
          </a:r>
          <a:endParaRPr lang="en-US" sz="5400" kern="1200"/>
        </a:p>
      </dsp:txBody>
      <dsp:txXfrm>
        <a:off x="0" y="2619391"/>
        <a:ext cx="3429334" cy="2057600"/>
      </dsp:txXfrm>
    </dsp:sp>
    <dsp:sp modelId="{50AAB65B-8B00-4327-ABCC-127D8E5D1F77}">
      <dsp:nvSpPr>
        <dsp:cNvPr id="0" name=""/>
        <dsp:cNvSpPr/>
      </dsp:nvSpPr>
      <dsp:spPr>
        <a:xfrm>
          <a:off x="3772267" y="2619391"/>
          <a:ext cx="3429334" cy="205760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lvl="0" algn="ctr" defTabSz="2400300" rtl="0">
            <a:lnSpc>
              <a:spcPct val="90000"/>
            </a:lnSpc>
            <a:spcBef>
              <a:spcPct val="0"/>
            </a:spcBef>
            <a:spcAft>
              <a:spcPct val="35000"/>
            </a:spcAft>
          </a:pPr>
          <a:r>
            <a:rPr lang="en-US" sz="5400" kern="1200" dirty="0" smtClean="0"/>
            <a:t>Files</a:t>
          </a:r>
          <a:endParaRPr lang="en-US" sz="5400" kern="1200" dirty="0"/>
        </a:p>
      </dsp:txBody>
      <dsp:txXfrm>
        <a:off x="3772267" y="2619391"/>
        <a:ext cx="3429334" cy="2057600"/>
      </dsp:txXfrm>
    </dsp:sp>
    <dsp:sp modelId="{24B45936-9738-41CB-ACED-0B7CE0C7B239}">
      <dsp:nvSpPr>
        <dsp:cNvPr id="0" name=""/>
        <dsp:cNvSpPr/>
      </dsp:nvSpPr>
      <dsp:spPr>
        <a:xfrm>
          <a:off x="7544534" y="2619391"/>
          <a:ext cx="3429334" cy="20576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lvl="0" algn="ctr" defTabSz="2400300" rtl="0">
            <a:lnSpc>
              <a:spcPct val="90000"/>
            </a:lnSpc>
            <a:spcBef>
              <a:spcPct val="0"/>
            </a:spcBef>
            <a:spcAft>
              <a:spcPct val="35000"/>
            </a:spcAft>
          </a:pPr>
          <a:r>
            <a:rPr lang="en-US" sz="5400" kern="1200" dirty="0" smtClean="0"/>
            <a:t>Cache</a:t>
          </a:r>
          <a:endParaRPr lang="en-US" sz="5400" kern="1200" dirty="0"/>
        </a:p>
      </dsp:txBody>
      <dsp:txXfrm>
        <a:off x="7544534" y="2619391"/>
        <a:ext cx="3429334" cy="20576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3/8/2015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msdn.microsoft.com/en-us/library/dd179440.aspx"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msdn.microsoft.com/en-us/library/ee691975.aspx" TargetMode="External"/><Relationship Id="rId4" Type="http://schemas.openxmlformats.org/officeDocument/2006/relationships/hyperlink" Target="http://msdn.microsoft.com/en-us/library/dd179451.aspx"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msdn.microsoft.com/en-us/library/dd179451.aspx"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msdn.microsoft.com/en-us/library/ee691975.aspx" TargetMode="External"/><Relationship Id="rId5" Type="http://schemas.openxmlformats.org/officeDocument/2006/relationships/hyperlink" Target="http://msdn.microsoft.com/en-us/library/dd179467.aspx" TargetMode="External"/><Relationship Id="rId4" Type="http://schemas.openxmlformats.org/officeDocument/2006/relationships/hyperlink" Target="http://msdn.microsoft.com/en-us/library/dd135726.aspx"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Show Microsoft’ continuous Private to Public Cloud Offering</a:t>
            </a:r>
            <a:r>
              <a:rPr lang="en-US" baseline="0" dirty="0" smtClean="0">
                <a:effectLst/>
                <a:latin typeface="Segoe UI" panose="020B0502040204020203" pitchFamily="34" charset="0"/>
              </a:rPr>
              <a:t>, but this presentation will focus on Microsoft’s relational database </a:t>
            </a:r>
            <a:r>
              <a:rPr lang="en-US" baseline="0" dirty="0" err="1" smtClean="0">
                <a:effectLst/>
                <a:latin typeface="Segoe UI" panose="020B0502040204020203" pitchFamily="34" charset="0"/>
              </a:rPr>
              <a:t>PaaS</a:t>
            </a:r>
            <a:r>
              <a:rPr lang="en-US" baseline="0" dirty="0" smtClean="0">
                <a:effectLst/>
                <a:latin typeface="Segoe UI" panose="020B0502040204020203" pitchFamily="34" charset="0"/>
              </a:rPr>
              <a:t> offering.</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a:spcBef>
                <a:spcPct val="0"/>
              </a:spcBef>
            </a:pPr>
            <a:r>
              <a:rPr lang="en-US" dirty="0" smtClean="0"/>
              <a:t>Microsoft provides a</a:t>
            </a:r>
            <a:r>
              <a:rPr lang="en-US" baseline="0" dirty="0" smtClean="0"/>
              <a:t> continuous solution from private cloud to the public cloud. No matter where you are on your technology roadmap we have a solution to fit your needs. </a:t>
            </a:r>
          </a:p>
          <a:p>
            <a:pPr>
              <a:spcBef>
                <a:spcPct val="0"/>
              </a:spcBef>
            </a:pPr>
            <a:r>
              <a:rPr lang="en-US" baseline="0" dirty="0" smtClean="0"/>
              <a:t>We are a trusted advisor and platform in the traditional enterprise and ISV space with new </a:t>
            </a:r>
            <a:r>
              <a:rPr lang="en-US" baseline="0" dirty="0" err="1" smtClean="0"/>
              <a:t>IaaS</a:t>
            </a:r>
            <a:r>
              <a:rPr lang="en-US" baseline="0" dirty="0" smtClean="0"/>
              <a:t> offerings that making it easier to bring this same level of trust and ease of use to the public cloud. </a:t>
            </a:r>
            <a:r>
              <a:rPr lang="en-US" sz="800" b="1" baseline="0" dirty="0" smtClean="0"/>
              <a:t>However, Microsoft Azure SQL Database extends SQL Server capabilities to the cloud by offering SQL Server as a relational database service.</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rtl="0"/>
            <a:r>
              <a:rPr lang="en-US" dirty="0" smtClean="0">
                <a:effectLst/>
                <a:latin typeface="Segoe UI" panose="020B0502040204020203" pitchFamily="34" charset="0"/>
              </a:rPr>
              <a:t>Announced</a:t>
            </a:r>
            <a:r>
              <a:rPr lang="en-US" baseline="0" dirty="0" smtClean="0">
                <a:effectLst/>
                <a:latin typeface="Segoe UI" panose="020B0502040204020203" pitchFamily="34" charset="0"/>
              </a:rPr>
              <a:t> New </a:t>
            </a:r>
            <a:r>
              <a:rPr lang="en-US" baseline="0" dirty="0" err="1" smtClean="0">
                <a:effectLst/>
                <a:latin typeface="Segoe UI" panose="020B0502040204020203" pitchFamily="34" charset="0"/>
              </a:rPr>
              <a:t>IaaS</a:t>
            </a:r>
            <a:r>
              <a:rPr lang="en-US" baseline="0" dirty="0" smtClean="0">
                <a:effectLst/>
                <a:latin typeface="Segoe UI" panose="020B0502040204020203" pitchFamily="34" charset="0"/>
              </a:rPr>
              <a:t> offering in June</a:t>
            </a:r>
            <a:endParaRPr lang="en-US" dirty="0" smtClean="0">
              <a:effectLst/>
            </a:endParaRPr>
          </a:p>
          <a:p>
            <a:pPr rtl="0"/>
            <a:r>
              <a:rPr lang="en-US" dirty="0" smtClean="0">
                <a:effectLst/>
                <a:latin typeface="Segoe UI" panose="020B0502040204020203" pitchFamily="34" charset="0"/>
              </a:rPr>
              <a:t>SQL</a:t>
            </a:r>
            <a:r>
              <a:rPr lang="en-US" baseline="0" dirty="0" smtClean="0">
                <a:effectLst/>
                <a:latin typeface="Segoe UI" panose="020B0502040204020203" pitchFamily="34" charset="0"/>
              </a:rPr>
              <a:t> Database provides SQL Server as a relational service.</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endParaRPr lang="en-US" dirty="0" smtClean="0">
              <a:effectLst/>
            </a:endParaRPr>
          </a:p>
          <a:p>
            <a:pPr>
              <a:spcBef>
                <a:spcPct val="0"/>
              </a:spcBef>
            </a:pP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a:p>
        </p:txBody>
      </p:sp>
    </p:spTree>
    <p:extLst>
      <p:ext uri="{BB962C8B-B14F-4D97-AF65-F5344CB8AC3E}">
        <p14:creationId xmlns:p14="http://schemas.microsoft.com/office/powerpoint/2010/main" val="3145979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application connectivity requirement, considerations and best practices to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While connecting</a:t>
            </a:r>
            <a:r>
              <a:rPr lang="en-US" baseline="0" dirty="0" smtClean="0">
                <a:effectLst/>
                <a:latin typeface="Segoe UI" panose="020B0502040204020203" pitchFamily="34" charset="0"/>
              </a:rPr>
              <a:t> to SQL Database is fairly straight forward, there are some general considerations and recommended coding practices when developing Windows Azure SQL Database applications.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marL="171450" indent="-171450">
              <a:buFont typeface="Arial" pitchFamily="34" charset="0"/>
              <a:buChar char="•"/>
            </a:pPr>
            <a:r>
              <a:rPr lang="en-US" dirty="0" smtClean="0"/>
              <a:t>Login: </a:t>
            </a:r>
          </a:p>
          <a:p>
            <a:pPr marL="171450" indent="-171450">
              <a:buFont typeface="Arial" pitchFamily="34" charset="0"/>
              <a:buChar char="•"/>
            </a:pPr>
            <a:r>
              <a:rPr lang="en-US" dirty="0" smtClean="0"/>
              <a:t>Idle connections terminated</a:t>
            </a:r>
            <a:r>
              <a:rPr lang="en-US" baseline="0" dirty="0" smtClean="0"/>
              <a:t> after 30 minutes</a:t>
            </a:r>
          </a:p>
          <a:p>
            <a:pPr marL="171450" indent="-171450">
              <a:buFont typeface="Arial" pitchFamily="34" charset="0"/>
              <a:buChar char="•"/>
            </a:pPr>
            <a:r>
              <a:rPr lang="en-US" baseline="0" dirty="0" smtClean="0"/>
              <a:t>Long running transactions terminated after 24 hours</a:t>
            </a:r>
          </a:p>
          <a:p>
            <a:pPr marL="171450" indent="-171450">
              <a:buFont typeface="Arial" pitchFamily="34" charset="0"/>
              <a:buChar char="•"/>
            </a:pPr>
            <a:r>
              <a:rPr lang="en-US" baseline="0" dirty="0" err="1" smtClean="0"/>
              <a:t>DoS</a:t>
            </a:r>
            <a:r>
              <a:rPr lang="en-US" baseline="0" dirty="0" smtClean="0"/>
              <a:t> guard terminates suspect connections with no error message</a:t>
            </a:r>
          </a:p>
          <a:p>
            <a:pPr marL="171450" indent="-171450">
              <a:buFont typeface="Arial" pitchFamily="34" charset="0"/>
              <a:buChar char="•"/>
            </a:pPr>
            <a:r>
              <a:rPr lang="en-US" baseline="0" dirty="0" smtClean="0"/>
              <a:t>Failover events terminate connections</a:t>
            </a:r>
          </a:p>
          <a:p>
            <a:pPr marL="171450" indent="-171450">
              <a:buFont typeface="Arial" pitchFamily="34" charset="0"/>
              <a:buChar char="•"/>
            </a:pPr>
            <a:r>
              <a:rPr lang="en-US" baseline="0" dirty="0" smtClean="0"/>
              <a:t>Throttling may generate errors…which leads to:</a:t>
            </a:r>
          </a:p>
          <a:p>
            <a:pPr marL="171450" indent="-171450">
              <a:buFont typeface="Arial" pitchFamily="34" charset="0"/>
              <a:buChar char="•"/>
            </a:pPr>
            <a:r>
              <a:rPr lang="en-US" baseline="0" dirty="0" smtClean="0"/>
              <a:t>Implement Connection Pooling and Retry logic to handle transient failures</a:t>
            </a:r>
          </a:p>
          <a:p>
            <a:pPr marL="171450" indent="-171450">
              <a:buFont typeface="Arial" pitchFamily="34" charset="0"/>
              <a:buChar char="•"/>
            </a:pPr>
            <a:r>
              <a:rPr lang="en-US" baseline="0" dirty="0" smtClean="0"/>
              <a:t>Latency introduced for updates due to HA replicas</a:t>
            </a:r>
          </a:p>
          <a:p>
            <a:pPr marL="171450" indent="-171450">
              <a:buFont typeface="Arial" pitchFamily="34" charset="0"/>
              <a:buChar char="•"/>
            </a:pPr>
            <a:r>
              <a:rPr lang="en-US" baseline="0" dirty="0" smtClean="0"/>
              <a:t>No cross-database dependencies: </a:t>
            </a:r>
            <a:r>
              <a:rPr lang="en-US" baseline="0" dirty="0" err="1" smtClean="0"/>
              <a:t>resultsets</a:t>
            </a:r>
            <a:r>
              <a:rPr lang="en-US" baseline="0" dirty="0" smtClean="0"/>
              <a:t> from different database must be combined in the application tier (Fan out queries)</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endParaRPr lang="en-US" dirty="0" smtClean="0">
              <a:effectLst/>
            </a:endParaRP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3020092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Azure Portal (Ibiza) to create a new database server</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14</a:t>
            </a:fld>
            <a:endParaRPr lang="en-US"/>
          </a:p>
        </p:txBody>
      </p:sp>
    </p:spTree>
    <p:extLst>
      <p:ext uri="{BB962C8B-B14F-4D97-AF65-F5344CB8AC3E}">
        <p14:creationId xmlns:p14="http://schemas.microsoft.com/office/powerpoint/2010/main" val="697201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15</a:t>
            </a:fld>
            <a:endParaRPr lang="en-US"/>
          </a:p>
        </p:txBody>
      </p:sp>
    </p:spTree>
    <p:extLst>
      <p:ext uri="{BB962C8B-B14F-4D97-AF65-F5344CB8AC3E}">
        <p14:creationId xmlns:p14="http://schemas.microsoft.com/office/powerpoint/2010/main" val="3598685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pPr marL="171450" indent="-171450">
              <a:buFont typeface="Arial" pitchFamily="34" charset="0"/>
              <a:buChar char="•"/>
            </a:pPr>
            <a:r>
              <a:rPr lang="en-NZ" dirty="0" smtClean="0"/>
              <a:t>The Blob service provides storage for entities, such as binary files and text files. </a:t>
            </a:r>
          </a:p>
          <a:p>
            <a:pPr marL="171450" indent="-171450">
              <a:buFont typeface="Arial" pitchFamily="34" charset="0"/>
              <a:buChar char="•"/>
            </a:pPr>
            <a:r>
              <a:rPr lang="en-NZ" dirty="0" smtClean="0"/>
              <a:t>The REST API for the Blob service exposes two resources: </a:t>
            </a:r>
          </a:p>
          <a:p>
            <a:pPr marL="384431" lvl="1" indent="-171450">
              <a:buFont typeface="Arial" pitchFamily="34" charset="0"/>
              <a:buChar char="•"/>
            </a:pPr>
            <a:r>
              <a:rPr lang="en-NZ" dirty="0" smtClean="0"/>
              <a:t>Containers </a:t>
            </a:r>
          </a:p>
          <a:p>
            <a:pPr marL="384431" lvl="1" indent="-171450">
              <a:buFont typeface="Arial" pitchFamily="34" charset="0"/>
              <a:buChar char="•"/>
            </a:pPr>
            <a:r>
              <a:rPr lang="en-NZ" dirty="0" smtClean="0"/>
              <a:t>Blobs. </a:t>
            </a:r>
          </a:p>
          <a:p>
            <a:pPr marL="384431" lvl="1" indent="-171450">
              <a:buFont typeface="Arial" pitchFamily="34" charset="0"/>
              <a:buChar char="•"/>
            </a:pPr>
            <a:r>
              <a:rPr lang="en-NZ" dirty="0" smtClean="0"/>
              <a:t>A container is a set of blobs; every blob must belong to a container. </a:t>
            </a:r>
          </a:p>
          <a:p>
            <a:pPr marL="171450" lvl="0" indent="-171450">
              <a:buFont typeface="Arial" pitchFamily="34" charset="0"/>
              <a:buChar char="•"/>
            </a:pPr>
            <a:r>
              <a:rPr lang="en-NZ" dirty="0" smtClean="0"/>
              <a:t>The Blob service defines two types of blobs:</a:t>
            </a:r>
          </a:p>
          <a:p>
            <a:pPr marL="384431" lvl="1" indent="-171450">
              <a:buFont typeface="Arial" pitchFamily="34" charset="0"/>
              <a:buChar char="•"/>
            </a:pPr>
            <a:r>
              <a:rPr lang="en-NZ" dirty="0" smtClean="0"/>
              <a:t>Block blobs, which are optimized for streaming. </a:t>
            </a:r>
          </a:p>
          <a:p>
            <a:pPr marL="384431" lvl="1" indent="-171450">
              <a:buFont typeface="Arial" pitchFamily="34" charset="0"/>
              <a:buChar char="•"/>
            </a:pPr>
            <a:r>
              <a:rPr lang="en-NZ" dirty="0" smtClean="0"/>
              <a:t>Page blobs, which are optimized for random read/write operations and which provide the ability to write to a range of bytes in a blob. </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Blobs can be read by calling the </a:t>
            </a:r>
            <a:r>
              <a:rPr lang="en-NZ" dirty="0" smtClean="0">
                <a:hlinkClick r:id="rId3"/>
              </a:rPr>
              <a:t>Get Blob</a:t>
            </a:r>
            <a:r>
              <a:rPr lang="en-NZ" dirty="0" smtClean="0"/>
              <a:t> operation. A client may read the entire blob, or an arbitrary range of bytes. </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Block blobs less than or equal to 64 MB in size can be uploaded by calling the </a:t>
            </a:r>
            <a:r>
              <a:rPr lang="en-NZ" dirty="0" smtClean="0">
                <a:hlinkClick r:id="rId4"/>
              </a:rPr>
              <a:t>Put Blob</a:t>
            </a:r>
            <a:r>
              <a:rPr lang="en-NZ" dirty="0" smtClean="0"/>
              <a:t> operation. </a:t>
            </a:r>
          </a:p>
          <a:p>
            <a:pPr marL="171450" lvl="0" indent="-171450">
              <a:buFont typeface="Arial" pitchFamily="34" charset="0"/>
              <a:buChar char="•"/>
            </a:pPr>
            <a:r>
              <a:rPr lang="en-NZ" dirty="0" smtClean="0"/>
              <a:t>Block blobs larger than 64 MB must be uploaded as a set of blocks, each of which must be less than or equal to 4 MB in size. </a:t>
            </a:r>
            <a:br>
              <a:rPr lang="en-NZ" dirty="0" smtClean="0"/>
            </a:br>
            <a:endParaRPr lang="en-NZ" dirty="0" smtClean="0"/>
          </a:p>
          <a:p>
            <a:pPr marL="171450" lvl="0" indent="-171450">
              <a:buFont typeface="Arial" pitchFamily="34" charset="0"/>
              <a:buChar char="•"/>
            </a:pPr>
            <a:r>
              <a:rPr lang="en-NZ" dirty="0" smtClean="0"/>
              <a:t>Page blobs are created and initialized with a maximum size with a call to </a:t>
            </a:r>
            <a:r>
              <a:rPr lang="en-NZ" dirty="0" smtClean="0">
                <a:hlinkClick r:id="rId4"/>
              </a:rPr>
              <a:t>Put Blob</a:t>
            </a:r>
            <a:r>
              <a:rPr lang="en-NZ" dirty="0" smtClean="0"/>
              <a:t>. </a:t>
            </a:r>
          </a:p>
          <a:p>
            <a:pPr marL="171450" lvl="0" indent="-171450">
              <a:buFont typeface="Arial" pitchFamily="34" charset="0"/>
              <a:buChar char="•"/>
            </a:pPr>
            <a:r>
              <a:rPr lang="en-NZ" dirty="0" smtClean="0"/>
              <a:t>To write content to a page blob, you call the </a:t>
            </a:r>
            <a:r>
              <a:rPr lang="en-NZ" dirty="0" smtClean="0">
                <a:hlinkClick r:id="rId5"/>
              </a:rPr>
              <a:t>Put Page</a:t>
            </a:r>
            <a:r>
              <a:rPr lang="en-NZ" dirty="0" smtClean="0"/>
              <a:t> operation. The maximum size currently supported for a page blob is 1 TB.</a:t>
            </a:r>
          </a:p>
          <a:p>
            <a:endParaRPr lang="en-US" b="1" dirty="0" smtClean="0"/>
          </a:p>
          <a:p>
            <a:r>
              <a:rPr lang="en-US" b="1" dirty="0" smtClean="0"/>
              <a:t>Notes</a:t>
            </a:r>
          </a:p>
          <a:p>
            <a:r>
              <a:rPr lang="en-US" dirty="0" smtClean="0"/>
              <a:t>http://msdn.microsoft.com/en-us/library/dd573356.aspx</a:t>
            </a:r>
          </a:p>
          <a:p>
            <a:r>
              <a:rPr lang="en-NZ" dirty="0" smtClean="0"/>
              <a:t>Using the REST API for the Blob service, developers can create a hierarchical namespace similar to a file system. 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a:t>
            </a:r>
            <a:r>
              <a:rPr lang="en-NZ" i="1" dirty="0" smtClean="0"/>
              <a:t>MyGroup/</a:t>
            </a:r>
            <a:r>
              <a:rPr lang="en-NZ" dirty="0" smtClean="0"/>
              <a:t>.</a:t>
            </a:r>
            <a:endParaRPr lang="en-US" dirty="0" smtClean="0"/>
          </a:p>
        </p:txBody>
      </p:sp>
      <p:sp>
        <p:nvSpPr>
          <p:cNvPr id="6" name="Slide Number Placeholder 5"/>
          <p:cNvSpPr>
            <a:spLocks noGrp="1"/>
          </p:cNvSpPr>
          <p:nvPr>
            <p:ph type="sldNum" sz="quarter" idx="11"/>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799458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a:t>
            </a:r>
          </a:p>
          <a:p>
            <a:r>
              <a:rPr lang="en-US" b="0" dirty="0" smtClean="0"/>
              <a:t>Understand containers</a:t>
            </a:r>
          </a:p>
          <a:p>
            <a:endParaRPr lang="en-US" b="0" dirty="0" smtClean="0"/>
          </a:p>
          <a:p>
            <a:r>
              <a:rPr lang="en-US" b="1" dirty="0" smtClean="0"/>
              <a:t>Speaker Notes</a:t>
            </a:r>
          </a:p>
          <a:p>
            <a:endParaRPr lang="en-US" dirty="0" smtClean="0"/>
          </a:p>
          <a:p>
            <a:pPr marL="171450" indent="-171450">
              <a:buFont typeface="Arial" pitchFamily="34" charset="0"/>
              <a:buChar char="•"/>
            </a:pPr>
            <a:r>
              <a:rPr lang="en-US" dirty="0" smtClean="0"/>
              <a:t>Account can contain unlimited number of containers</a:t>
            </a:r>
          </a:p>
          <a:p>
            <a:pPr marL="171450" indent="-171450">
              <a:buFont typeface="Arial" pitchFamily="34" charset="0"/>
              <a:buChar char="•"/>
            </a:pPr>
            <a:r>
              <a:rPr lang="en-US" dirty="0" smtClean="0"/>
              <a:t>Root container useful</a:t>
            </a:r>
            <a:r>
              <a:rPr lang="en-US" baseline="0" dirty="0" smtClean="0"/>
              <a:t> when serving Silverlight and flash out of Blob storage. May need to store Cross domain access policy files in root of the domain</a:t>
            </a:r>
          </a:p>
          <a:p>
            <a:pPr marL="171450" indent="-171450">
              <a:buFont typeface="Arial" pitchFamily="34" charset="0"/>
              <a:buChar char="•"/>
            </a:pPr>
            <a:r>
              <a:rPr lang="en-US" baseline="0" dirty="0" smtClean="0"/>
              <a:t>Metadata is up to 8KB of name value pairs per container</a:t>
            </a:r>
          </a:p>
          <a:p>
            <a:endParaRPr lang="en-US" baseline="0" dirty="0" smtClean="0"/>
          </a:p>
          <a:p>
            <a:r>
              <a:rPr lang="en-US" b="1" baseline="0" dirty="0" smtClean="0"/>
              <a:t>Notes</a:t>
            </a:r>
          </a:p>
          <a:p>
            <a:r>
              <a:rPr lang="en-US" dirty="0" smtClean="0"/>
              <a:t>http://msdn.microsoft.com/en-us/library/dd179361.aspx</a:t>
            </a:r>
          </a:p>
          <a:p>
            <a:r>
              <a:rPr lang="en-US" dirty="0" smtClean="0"/>
              <a:t>http://msdn.microsoft.com/en-us/library/ee395424.aspx</a:t>
            </a:r>
          </a:p>
          <a:p>
            <a:endParaRPr lang="en-US" dirty="0" smtClean="0"/>
          </a:p>
          <a:p>
            <a:r>
              <a:rPr lang="en-NZ" dirty="0" smtClean="0"/>
              <a:t>A root container serves as a default container for your storage account. A storage account may have one root container. The root container must be explicitly created and must be named $root.</a:t>
            </a:r>
          </a:p>
          <a:p>
            <a:r>
              <a:rPr lang="en-NZ" dirty="0" smtClean="0"/>
              <a:t>A blob stored in the root container may be addressed without referencing the root container name, so that a blob can be addressed at the top level of the storage account hierarchy. For example, you can now reference a blob that resides in the root container in the following manner:</a:t>
            </a:r>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20</a:t>
            </a:fld>
            <a:endParaRPr lang="en-US" dirty="0"/>
          </a:p>
        </p:txBody>
      </p:sp>
    </p:spTree>
    <p:extLst>
      <p:ext uri="{BB962C8B-B14F-4D97-AF65-F5344CB8AC3E}">
        <p14:creationId xmlns:p14="http://schemas.microsoft.com/office/powerpoint/2010/main" val="34365889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21</a:t>
            </a:fld>
            <a:endParaRPr lang="en-US" dirty="0"/>
          </a:p>
        </p:txBody>
      </p:sp>
    </p:spTree>
    <p:extLst>
      <p:ext uri="{BB962C8B-B14F-4D97-AF65-F5344CB8AC3E}">
        <p14:creationId xmlns:p14="http://schemas.microsoft.com/office/powerpoint/2010/main" val="1929062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22</a:t>
            </a:fld>
            <a:endParaRPr lang="en-US" dirty="0"/>
          </a:p>
        </p:txBody>
      </p:sp>
    </p:spTree>
    <p:extLst>
      <p:ext uri="{BB962C8B-B14F-4D97-AF65-F5344CB8AC3E}">
        <p14:creationId xmlns:p14="http://schemas.microsoft.com/office/powerpoint/2010/main" val="23197482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a:t>
            </a:r>
            <a:r>
              <a:rPr lang="en-US" baseline="0" dirty="0" smtClean="0"/>
              <a:t> specific demo identified.  Use the MMC or MyAzureStorage.com or Visual Studio to interact with </a:t>
            </a:r>
            <a:r>
              <a:rPr lang="en-US" baseline="0" smtClean="0"/>
              <a:t>blob storage.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42124519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smtClean="0"/>
              <a:t>Slide Objective</a:t>
            </a:r>
          </a:p>
          <a:p>
            <a:r>
              <a:rPr lang="en-US" b="0" dirty="0" smtClean="0"/>
              <a:t>Understand different blob types</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Block blobs are comprised of blocks, each of which is identified by a block ID. </a:t>
            </a:r>
          </a:p>
          <a:p>
            <a:pPr marL="171450" indent="-171450">
              <a:buFont typeface="Arial" pitchFamily="34" charset="0"/>
              <a:buChar char="•"/>
            </a:pPr>
            <a:r>
              <a:rPr lang="en-NZ" dirty="0" smtClean="0"/>
              <a:t>You create or modify a block blob by uploading a set of blocks and committing them by their block IDs. </a:t>
            </a:r>
          </a:p>
          <a:p>
            <a:pPr marL="384431" lvl="1" indent="-171450">
              <a:buFont typeface="Arial" pitchFamily="34" charset="0"/>
              <a:buChar char="•"/>
            </a:pPr>
            <a:r>
              <a:rPr lang="en-NZ" dirty="0" smtClean="0"/>
              <a:t>If you are uploading a block blob that is no more than 64 MB in size, you can also upload it in its entirety with a single </a:t>
            </a:r>
            <a:r>
              <a:rPr lang="en-NZ" dirty="0" smtClean="0">
                <a:hlinkClick r:id="rId3"/>
              </a:rPr>
              <a:t>Put Blob</a:t>
            </a:r>
            <a:r>
              <a:rPr lang="en-NZ" dirty="0" smtClean="0"/>
              <a:t> operation.</a:t>
            </a:r>
          </a:p>
          <a:p>
            <a:pPr marL="171450" indent="-171450">
              <a:buFont typeface="Arial" pitchFamily="34" charset="0"/>
              <a:buChar char="•"/>
            </a:pPr>
            <a:r>
              <a:rPr lang="en-NZ" dirty="0" smtClean="0"/>
              <a:t>When you upload a block to Microsoft Azure using the </a:t>
            </a:r>
            <a:r>
              <a:rPr lang="en-NZ" dirty="0" smtClean="0">
                <a:hlinkClick r:id="rId4"/>
              </a:rPr>
              <a:t>Put Block</a:t>
            </a:r>
            <a:r>
              <a:rPr lang="en-NZ" dirty="0" smtClean="0"/>
              <a:t> operation, it is associated with the specified block blob, but it does not become part of the blob until you call the </a:t>
            </a:r>
            <a:r>
              <a:rPr lang="en-NZ" dirty="0" smtClean="0">
                <a:hlinkClick r:id="rId5"/>
              </a:rPr>
              <a:t>Put Block List</a:t>
            </a:r>
            <a:r>
              <a:rPr lang="en-NZ" dirty="0" smtClean="0"/>
              <a:t> operation and include the block's ID. </a:t>
            </a:r>
          </a:p>
          <a:p>
            <a:pPr marL="384431" lvl="1" indent="-171450">
              <a:buFont typeface="Arial" pitchFamily="34" charset="0"/>
              <a:buChar char="•"/>
            </a:pPr>
            <a:r>
              <a:rPr lang="en-NZ" dirty="0" smtClean="0"/>
              <a:t>The block remains in an uncommitted state until it is specifically committed. Writing to a block blob is thus always a two-step process.</a:t>
            </a:r>
          </a:p>
          <a:p>
            <a:pPr marL="171450" indent="-171450">
              <a:buFont typeface="Arial" pitchFamily="34" charset="0"/>
              <a:buChar char="•"/>
            </a:pPr>
            <a:r>
              <a:rPr lang="en-NZ" dirty="0" smtClean="0"/>
              <a:t>Each block can be a maximum of 4 MB in size. The maximum size for a block blob in version 2009-09-19 is 200 GB, or up to 50,000 blocks.</a:t>
            </a:r>
          </a:p>
          <a:p>
            <a:pPr marL="171450" indent="-171450">
              <a:buFont typeface="Arial" pitchFamily="34" charset="0"/>
              <a:buChar char="•"/>
            </a:pPr>
            <a:endParaRPr lang="en-NZ" baseline="0" dirty="0" smtClean="0"/>
          </a:p>
          <a:p>
            <a:pPr marL="171450" indent="-171450">
              <a:buFont typeface="Arial" pitchFamily="34" charset="0"/>
              <a:buChar char="•"/>
            </a:pPr>
            <a:r>
              <a:rPr lang="en-NZ" dirty="0" smtClean="0"/>
              <a:t>Page blobs are a collection of pages. </a:t>
            </a:r>
          </a:p>
          <a:p>
            <a:pPr marL="384431" lvl="1" indent="-171450">
              <a:buFont typeface="Arial" pitchFamily="34" charset="0"/>
              <a:buChar char="•"/>
            </a:pPr>
            <a:r>
              <a:rPr lang="en-NZ" dirty="0" smtClean="0"/>
              <a:t>A page is a range of data that is identified by its offset from the start of the blob. </a:t>
            </a:r>
          </a:p>
          <a:p>
            <a:pPr marL="171450" indent="-171450">
              <a:buFont typeface="Arial" pitchFamily="34" charset="0"/>
              <a:buChar char="•"/>
            </a:pPr>
            <a:r>
              <a:rPr lang="en-NZ" dirty="0" smtClean="0"/>
              <a:t>To create a page blob, you initialize the page blob by calling </a:t>
            </a:r>
            <a:r>
              <a:rPr lang="en-NZ" dirty="0" smtClean="0">
                <a:hlinkClick r:id="rId3"/>
              </a:rPr>
              <a:t>Put Blob</a:t>
            </a:r>
            <a:r>
              <a:rPr lang="en-NZ" dirty="0" smtClean="0"/>
              <a:t> and specifying its maximum size. </a:t>
            </a:r>
          </a:p>
          <a:p>
            <a:pPr marL="171450" indent="-171450">
              <a:buFont typeface="Arial" pitchFamily="34" charset="0"/>
              <a:buChar char="•"/>
            </a:pPr>
            <a:r>
              <a:rPr lang="en-NZ" dirty="0" smtClean="0"/>
              <a:t>To add content to or update a page blob, you call the </a:t>
            </a:r>
            <a:r>
              <a:rPr lang="en-NZ" dirty="0" smtClean="0">
                <a:hlinkClick r:id="rId6"/>
              </a:rPr>
              <a:t>Put Page</a:t>
            </a:r>
            <a:r>
              <a:rPr lang="en-NZ" dirty="0" smtClean="0"/>
              <a:t> operation to modify a page or range of pages by specifying an offset and range. All pages must align 512-byte page boundaries.</a:t>
            </a:r>
          </a:p>
          <a:p>
            <a:pPr marL="384431" lvl="1" indent="-171450">
              <a:buFont typeface="Arial" pitchFamily="34" charset="0"/>
              <a:buChar char="•"/>
            </a:pPr>
            <a:r>
              <a:rPr lang="en-NZ" dirty="0" smtClean="0"/>
              <a:t>Unlike writes to block blobs, writes to page blobs happen in-place and are immediately committed to the blob.</a:t>
            </a:r>
          </a:p>
          <a:p>
            <a:pPr marL="171450" indent="-171450">
              <a:buFont typeface="Arial" pitchFamily="34" charset="0"/>
              <a:buChar char="•"/>
            </a:pPr>
            <a:r>
              <a:rPr lang="en-NZ" dirty="0" smtClean="0"/>
              <a:t>The maximum size for a page blob is 1 TB. </a:t>
            </a:r>
          </a:p>
          <a:p>
            <a:pPr marL="384431" lvl="1" indent="-171450">
              <a:buFont typeface="Arial" pitchFamily="34" charset="0"/>
              <a:buChar char="•"/>
            </a:pPr>
            <a:r>
              <a:rPr lang="en-NZ" dirty="0" smtClean="0"/>
              <a:t>A page written to a page blob may be up to 1 TB in size</a:t>
            </a:r>
            <a:r>
              <a:rPr lang="en-NZ" baseline="0" dirty="0" smtClean="0"/>
              <a:t> but will typically be much smaller</a:t>
            </a:r>
            <a:endParaRPr lang="en-NZ"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344869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uploading a block blob</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Block blobs let you upload large blobs efficiently. Block blobs are comprised of blocks, each of which is identified by a block ID.</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itchFamily="34" charset="0"/>
              <a:buChar char="•"/>
            </a:pPr>
            <a:r>
              <a:rPr lang="en-US" dirty="0" smtClean="0"/>
              <a:t>When you upload a block to a blob in your storage account, it is associated with the specified block blob, but it does not become part of the blob until you commit a list of blocks that includes the new block's ID. </a:t>
            </a:r>
          </a:p>
          <a:p>
            <a:pPr marL="285750" indent="-285750">
              <a:buFont typeface="Arial" pitchFamily="34" charset="0"/>
              <a:buChar char="•"/>
            </a:pPr>
            <a:r>
              <a:rPr lang="en-US" dirty="0" smtClean="0"/>
              <a:t>New blocks remain in an uncommitted state until they are specifically committed or discarded. </a:t>
            </a:r>
          </a:p>
          <a:p>
            <a:pPr marL="285750" indent="-285750">
              <a:buFont typeface="Arial" pitchFamily="34" charset="0"/>
              <a:buChar char="•"/>
            </a:pPr>
            <a:r>
              <a:rPr lang="en-US" dirty="0" smtClean="0"/>
              <a:t>Writing a block does not update the last modified time of an existing blob.</a:t>
            </a:r>
          </a:p>
          <a:p>
            <a:pPr marL="285750" indent="-285750">
              <a:buFont typeface="Arial" pitchFamily="34" charset="0"/>
              <a:buChar char="•"/>
            </a:pPr>
            <a:r>
              <a:rPr lang="en-US" dirty="0" smtClean="0"/>
              <a:t>With a block blob, you can upload multiple blocks in parallel to decrease upload time. </a:t>
            </a:r>
          </a:p>
          <a:p>
            <a:pPr marL="285750" indent="-285750">
              <a:buFont typeface="Arial" pitchFamily="34" charset="0"/>
              <a:buChar char="•"/>
            </a:pPr>
            <a:r>
              <a:rPr lang="en-US" dirty="0" smtClean="0"/>
              <a:t>Each block can include an MD5 hash to verify the transfer, so you can track upload progress and re-send blocks as needed. </a:t>
            </a:r>
          </a:p>
          <a:p>
            <a:pPr marL="285750" indent="-285750">
              <a:buFont typeface="Arial" pitchFamily="34" charset="0"/>
              <a:buChar char="•"/>
            </a:pPr>
            <a:r>
              <a:rPr lang="en-US" dirty="0" smtClean="0"/>
              <a:t>You can upload blocks in any order, and determine their sequence in the final block list commitment step.</a:t>
            </a:r>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257060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Understand the overall</a:t>
            </a:r>
            <a:r>
              <a:rPr lang="en-US" baseline="0" dirty="0" smtClean="0">
                <a:effectLst/>
                <a:latin typeface="Segoe UI" panose="020B0502040204020203" pitchFamily="34" charset="0"/>
              </a:rPr>
              <a:t> concepts and benefits of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Let’s clear up</a:t>
            </a:r>
            <a:r>
              <a:rPr lang="en-US" baseline="0" dirty="0" smtClean="0">
                <a:effectLst/>
                <a:latin typeface="Segoe UI" panose="020B0502040204020203" pitchFamily="34" charset="0"/>
              </a:rPr>
              <a:t> any confusion and look at the basics of what SQL Database really is and some of its benefits.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The same great SQL Server database technology that you know, love, and use on-premises provided</a:t>
            </a:r>
            <a:r>
              <a:rPr lang="en-US" baseline="0" dirty="0" smtClean="0">
                <a:effectLst/>
                <a:latin typeface="Segoe UI" panose="020B0502040204020203" pitchFamily="34" charset="0"/>
              </a:rPr>
              <a:t> as a service</a:t>
            </a:r>
            <a:endParaRPr lang="en-US" dirty="0" smtClean="0">
              <a:effectLst/>
            </a:endParaRPr>
          </a:p>
          <a:p>
            <a:pPr rtl="0"/>
            <a:r>
              <a:rPr lang="en-US" dirty="0" smtClean="0">
                <a:effectLst/>
                <a:latin typeface="Segoe UI" panose="020B0502040204020203" pitchFamily="34" charset="0"/>
              </a:rPr>
              <a:t>Enterprise-ready</a:t>
            </a:r>
            <a:r>
              <a:rPr lang="en-US" baseline="0" dirty="0" smtClean="0">
                <a:effectLst/>
                <a:latin typeface="Segoe UI" panose="020B0502040204020203" pitchFamily="34" charset="0"/>
              </a:rPr>
              <a:t> </a:t>
            </a:r>
          </a:p>
          <a:p>
            <a:pPr rtl="0"/>
            <a:r>
              <a:rPr lang="en-US" baseline="0" dirty="0" smtClean="0">
                <a:effectLst/>
                <a:latin typeface="Segoe UI" panose="020B0502040204020203" pitchFamily="34" charset="0"/>
              </a:rPr>
              <a:t>Automatic support for High-Availability</a:t>
            </a:r>
          </a:p>
          <a:p>
            <a:pPr rtl="0"/>
            <a:r>
              <a:rPr lang="en-US" baseline="0" dirty="0" smtClean="0">
                <a:effectLst/>
                <a:latin typeface="Segoe UI" panose="020B0502040204020203" pitchFamily="34" charset="0"/>
              </a:rPr>
              <a:t>Designed to scale on-demand to provide the same great elasticity</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High-availability – 3 copies of the database free for the cost of the one database. Always</a:t>
            </a:r>
            <a:r>
              <a:rPr lang="en-US" baseline="0" dirty="0" smtClean="0">
                <a:effectLst/>
                <a:latin typeface="Segoe UI" panose="020B0502040204020203" pitchFamily="34" charset="0"/>
              </a:rPr>
              <a:t> in sync. The cost to do this on-premises isn’t cheap. This is </a:t>
            </a:r>
            <a:r>
              <a:rPr lang="en-US" b="1" baseline="0" dirty="0" smtClean="0">
                <a:effectLst/>
                <a:latin typeface="Segoe UI" panose="020B0502040204020203" pitchFamily="34" charset="0"/>
              </a:rPr>
              <a:t>FREE</a:t>
            </a:r>
            <a:r>
              <a:rPr lang="en-US" baseline="0" dirty="0" smtClean="0">
                <a:effectLst/>
                <a:latin typeface="Segoe UI" panose="020B0502040204020203" pitchFamily="34" charset="0"/>
              </a:rPr>
              <a:t> in SQL Database.</a:t>
            </a:r>
          </a:p>
          <a:p>
            <a:pPr rtl="0"/>
            <a:r>
              <a:rPr lang="en-US" baseline="0" dirty="0" smtClean="0">
                <a:effectLst/>
                <a:latin typeface="Segoe UI" panose="020B0502040204020203" pitchFamily="34" charset="0"/>
              </a:rPr>
              <a:t>Scalability using SQL Federation (discussed later in the presentation).</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17605026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page blob</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Page blobs are a collection of 512-byte pages optimized for random read and write operations.</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itchFamily="34" charset="0"/>
              <a:buChar char="•"/>
            </a:pPr>
            <a:r>
              <a:rPr lang="en-US" dirty="0" smtClean="0"/>
              <a:t>The maximum size for a page blob is 1 TB.</a:t>
            </a:r>
          </a:p>
          <a:p>
            <a:pPr marL="285750" indent="-285750">
              <a:buFont typeface="Arial" pitchFamily="34" charset="0"/>
              <a:buChar char="•"/>
            </a:pPr>
            <a:r>
              <a:rPr lang="en-US" dirty="0" smtClean="0"/>
              <a:t>To create a page blob, you initialize the page blob and specify the maximum size the page blob will grow. </a:t>
            </a:r>
          </a:p>
          <a:p>
            <a:pPr marL="285750" indent="-285750">
              <a:buFont typeface="Arial" pitchFamily="34" charset="0"/>
              <a:buChar char="•"/>
            </a:pPr>
            <a:r>
              <a:rPr lang="en-US" dirty="0" smtClean="0"/>
              <a:t>To add or update the contents of a page blob, you write a page or pages by specifying an offset and a range that align to 512-byte page boundaries. </a:t>
            </a:r>
          </a:p>
          <a:p>
            <a:pPr marL="285750" indent="-285750">
              <a:buFont typeface="Arial" pitchFamily="34" charset="0"/>
              <a:buChar char="•"/>
            </a:pPr>
            <a:r>
              <a:rPr lang="en-US" dirty="0" smtClean="0"/>
              <a:t>A write to a page blob can overwrite just one page, some pages, or up to 4 MB of the page blob. </a:t>
            </a:r>
          </a:p>
          <a:p>
            <a:pPr marL="285750" indent="-285750">
              <a:buFont typeface="Arial" pitchFamily="34" charset="0"/>
              <a:buChar char="•"/>
            </a:pPr>
            <a:r>
              <a:rPr lang="en-US" dirty="0" smtClean="0"/>
              <a:t>Writes to page blobs happen in-place and are immediately committed to the blob. </a:t>
            </a:r>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29627705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Shared Access Signatures</a:t>
            </a:r>
          </a:p>
          <a:p>
            <a:endParaRPr lang="en-US" b="0" dirty="0" smtClean="0"/>
          </a:p>
          <a:p>
            <a:r>
              <a:rPr lang="en-US" b="1" dirty="0" smtClean="0"/>
              <a:t>Speaker Notes</a:t>
            </a:r>
          </a:p>
          <a:p>
            <a:pPr marL="171450" indent="-171450">
              <a:buFont typeface="Arial" pitchFamily="34" charset="0"/>
              <a:buChar char="•"/>
            </a:pPr>
            <a:r>
              <a:rPr lang="en-NZ" dirty="0" smtClean="0"/>
              <a:t>Shared Access Signatures provide access rights to containers and blobs at a more granular level than by simply setting a container’s permissions</a:t>
            </a:r>
          </a:p>
          <a:p>
            <a:pPr marL="384431" lvl="1" indent="-171450">
              <a:buFont typeface="Arial" pitchFamily="34" charset="0"/>
              <a:buChar char="•"/>
            </a:pPr>
            <a:r>
              <a:rPr lang="en-NZ" dirty="0" smtClean="0"/>
              <a:t>Grant users access to a specific blob or to any blob within a specified container for a specified period of time. </a:t>
            </a:r>
          </a:p>
          <a:p>
            <a:pPr marL="384431" lvl="1" indent="-171450">
              <a:buFont typeface="Arial" pitchFamily="34" charset="0"/>
              <a:buChar char="•"/>
            </a:pPr>
            <a:r>
              <a:rPr lang="en-NZ" dirty="0" smtClean="0"/>
              <a:t>Specify what operations a user may perform on a blob that's accessible via a Shared Access Signature. </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Use HTTPS to protect the signature (it is like a short dated password)</a:t>
            </a:r>
          </a:p>
          <a:p>
            <a:pPr marL="171450" lvl="0" indent="-171450">
              <a:buFont typeface="Arial" pitchFamily="34" charset="0"/>
              <a:buChar char="•"/>
            </a:pPr>
            <a:endParaRPr lang="en-NZ" baseline="0" dirty="0" smtClean="0"/>
          </a:p>
          <a:p>
            <a:pPr marL="171450" lvl="0" indent="-171450">
              <a:buFont typeface="Arial" pitchFamily="34" charset="0"/>
              <a:buChar char="•"/>
            </a:pPr>
            <a:r>
              <a:rPr lang="en-NZ" baseline="0" dirty="0" smtClean="0"/>
              <a:t>Two approaches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Policy based</a:t>
            </a:r>
            <a:br>
              <a:rPr lang="en-NZ" baseline="0" dirty="0" smtClean="0"/>
            </a:br>
            <a:r>
              <a:rPr lang="en-NZ" baseline="0" dirty="0" smtClean="0"/>
              <a:t>Use for longer dated revocable permission sets</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Always endeavour to use Least Permission set possible</a:t>
            </a:r>
            <a:endParaRPr lang="en-US" baseline="0" dirty="0" smtClean="0"/>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2504786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4075539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Policy Based</a:t>
            </a:r>
          </a:p>
          <a:p>
            <a:pPr marL="384431" lvl="1" indent="-171450">
              <a:buFont typeface="Arial" pitchFamily="34" charset="0"/>
              <a:buChar char="•"/>
            </a:pPr>
            <a:r>
              <a:rPr lang="en-NZ" baseline="0" dirty="0" smtClean="0"/>
              <a:t>Points to a Container level policy</a:t>
            </a:r>
          </a:p>
          <a:p>
            <a:pPr marL="384431" lvl="1" indent="-171450">
              <a:buFont typeface="Arial" pitchFamily="34" charset="0"/>
              <a:buChar char="•"/>
            </a:pPr>
            <a:r>
              <a:rPr lang="en-NZ" baseline="0" dirty="0" smtClean="0"/>
              <a:t>User where want a longer dated permission with ability to revoke</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19144551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3/8/2015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33</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549546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3/8/2015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617379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3/8/2015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36379379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TechReady12</a:t>
            </a:r>
            <a:endParaRPr lang="en-US" dirty="0">
              <a:solidFill>
                <a:prstClr val="black"/>
              </a:solidFill>
            </a:endParaRPr>
          </a:p>
        </p:txBody>
      </p:sp>
      <p:sp>
        <p:nvSpPr>
          <p:cNvPr id="5" name="Date Placeholder 4"/>
          <p:cNvSpPr>
            <a:spLocks noGrp="1"/>
          </p:cNvSpPr>
          <p:nvPr>
            <p:ph type="dt" idx="11"/>
          </p:nvPr>
        </p:nvSpPr>
        <p:spPr/>
        <p:txBody>
          <a:bodyPr/>
          <a:lstStyle/>
          <a:p>
            <a:fld id="{4012BB3F-BF8F-4B8A-B19D-DF55BAF48DB8}" type="datetime1">
              <a:rPr lang="en-US" smtClean="0">
                <a:solidFill>
                  <a:prstClr val="black"/>
                </a:solidFill>
              </a:rPr>
              <a:pPr/>
              <a:t>3/8/2015</a:t>
            </a:fld>
            <a:endParaRPr lang="en-US" dirty="0">
              <a:solidFill>
                <a:prstClr val="black"/>
              </a:solidFill>
            </a:endParaRPr>
          </a:p>
        </p:txBody>
      </p:sp>
      <p:sp>
        <p:nvSpPr>
          <p:cNvPr id="6" name="Footer Placeholder 5"/>
          <p:cNvSpPr>
            <a:spLocks noGrp="1"/>
          </p:cNvSpPr>
          <p:nvPr>
            <p:ph type="ftr" sz="quarter" idx="12"/>
          </p:nvPr>
        </p:nvSpPr>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30278919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The Table service provides structured storage in the form of tables. </a:t>
            </a:r>
          </a:p>
          <a:p>
            <a:pPr marL="171450" indent="-171450">
              <a:buFont typeface="Arial" pitchFamily="34" charset="0"/>
              <a:buChar char="•"/>
            </a:pPr>
            <a:r>
              <a:rPr lang="en-NZ" dirty="0" smtClean="0"/>
              <a:t>The Table service supports a REST API that is compliant with the ADO.NET Data Services REST API. </a:t>
            </a:r>
          </a:p>
          <a:p>
            <a:pPr marL="171450" indent="-171450">
              <a:buFont typeface="Arial" pitchFamily="34" charset="0"/>
              <a:buChar char="•"/>
            </a:pPr>
            <a:r>
              <a:rPr lang="en-NZ" dirty="0" smtClean="0"/>
              <a:t>Developers may also use the .NET Client Library for ADO.NET Data Services to access the Table service.</a:t>
            </a:r>
            <a:endParaRPr lang="en-US" b="1"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42</a:t>
            </a:fld>
            <a:endParaRPr lang="en-US" dirty="0"/>
          </a:p>
        </p:txBody>
      </p:sp>
    </p:spTree>
    <p:extLst>
      <p:ext uri="{BB962C8B-B14F-4D97-AF65-F5344CB8AC3E}">
        <p14:creationId xmlns:p14="http://schemas.microsoft.com/office/powerpoint/2010/main" val="27698912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Within a storage account, a developer may create named tables. </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 </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43</a:t>
            </a:fld>
            <a:endParaRPr lang="en-US" dirty="0"/>
          </a:p>
        </p:txBody>
      </p:sp>
    </p:spTree>
    <p:extLst>
      <p:ext uri="{BB962C8B-B14F-4D97-AF65-F5344CB8AC3E}">
        <p14:creationId xmlns:p14="http://schemas.microsoft.com/office/powerpoint/2010/main" val="11847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Understand that</a:t>
            </a:r>
            <a:r>
              <a:rPr lang="en-US" baseline="0" dirty="0" smtClean="0">
                <a:effectLst/>
                <a:latin typeface="Segoe UI" panose="020B0502040204020203" pitchFamily="34" charset="0"/>
              </a:rPr>
              <a:t> while there are physical SQL Server boxes behind the scenes, when connecting to SQL Database, you are not connecting to a physical server, but to a TDS endpoint.</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The key to understanding SQL Database</a:t>
            </a:r>
            <a:r>
              <a:rPr lang="en-US" baseline="0" dirty="0" smtClean="0">
                <a:effectLst/>
                <a:latin typeface="Segoe UI" panose="020B0502040204020203" pitchFamily="34" charset="0"/>
              </a:rPr>
              <a:t> is understanding while SQL Database is SQL Server, we do not interact with them in the same physical manner.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In an on-premises</a:t>
            </a:r>
            <a:r>
              <a:rPr lang="en-US" baseline="0" dirty="0" smtClean="0">
                <a:effectLst/>
                <a:latin typeface="Segoe UI" panose="020B0502040204020203" pitchFamily="34" charset="0"/>
              </a:rPr>
              <a:t> environment, we typically have physical access to the actual </a:t>
            </a:r>
            <a:r>
              <a:rPr lang="en-US" dirty="0" smtClean="0">
                <a:effectLst/>
                <a:latin typeface="Segoe UI" panose="020B0502040204020203" pitchFamily="34" charset="0"/>
              </a:rPr>
              <a:t>SQL Server </a:t>
            </a:r>
            <a:r>
              <a:rPr lang="en-US" dirty="0" err="1" smtClean="0">
                <a:effectLst/>
                <a:latin typeface="Segoe UI" panose="020B0502040204020203" pitchFamily="34" charset="0"/>
              </a:rPr>
              <a:t>server</a:t>
            </a:r>
            <a:r>
              <a:rPr lang="en-US" dirty="0" smtClean="0">
                <a:effectLst/>
                <a:latin typeface="Segoe UI" panose="020B0502040204020203" pitchFamily="34" charset="0"/>
              </a:rPr>
              <a:t>.</a:t>
            </a:r>
            <a:endParaRPr lang="en-US" dirty="0" smtClean="0">
              <a:effectLst/>
            </a:endParaRPr>
          </a:p>
          <a:p>
            <a:pPr rtl="0"/>
            <a:r>
              <a:rPr lang="en-US" dirty="0" smtClean="0">
                <a:effectLst/>
                <a:latin typeface="Segoe UI" panose="020B0502040204020203" pitchFamily="34" charset="0"/>
              </a:rPr>
              <a:t>In</a:t>
            </a:r>
            <a:r>
              <a:rPr lang="en-US" baseline="0" dirty="0" smtClean="0">
                <a:effectLst/>
                <a:latin typeface="Segoe UI" panose="020B0502040204020203" pitchFamily="34" charset="0"/>
              </a:rPr>
              <a:t> Microsoft Azure, we do not have physical access to the actual server.</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It is</a:t>
            </a:r>
            <a:r>
              <a:rPr lang="en-US" baseline="0" dirty="0" smtClean="0">
                <a:effectLst/>
                <a:latin typeface="Segoe UI" panose="020B0502040204020203" pitchFamily="34" charset="0"/>
              </a:rPr>
              <a:t> important that the attendee understands that it IS INDEED SQL Server at the platform layer. There are physical boxes running SQL Server 2012 Enterprise Edition. However, due to the nature of the Azure environment to provide the high-availability and scalability necessary, access to the physical boxes is currently not supported.</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7796552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 and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44</a:t>
            </a:fld>
            <a:endParaRPr lang="en-US" dirty="0"/>
          </a:p>
        </p:txBody>
      </p:sp>
    </p:spTree>
    <p:extLst>
      <p:ext uri="{BB962C8B-B14F-4D97-AF65-F5344CB8AC3E}">
        <p14:creationId xmlns:p14="http://schemas.microsoft.com/office/powerpoint/2010/main" val="24085175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a:defRPr/>
            </a:pPr>
            <a:fld id="{DBE8C940-8264-4194-91DD-D4094E7B637D}" type="slidenum">
              <a:rPr lang="en-US" smtClean="0">
                <a:solidFill>
                  <a:prstClr val="black"/>
                </a:solidFill>
              </a:rPr>
              <a:pPr>
                <a:defRPr/>
              </a:pPr>
              <a:t>45</a:t>
            </a:fld>
            <a:endParaRPr lang="en-US" dirty="0">
              <a:solidFill>
                <a:prstClr val="black"/>
              </a:solidFill>
            </a:endParaRPr>
          </a:p>
        </p:txBody>
      </p:sp>
    </p:spTree>
    <p:extLst>
      <p:ext uri="{BB962C8B-B14F-4D97-AF65-F5344CB8AC3E}">
        <p14:creationId xmlns:p14="http://schemas.microsoft.com/office/powerpoint/2010/main" val="2169255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WPC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E1F49AF-B6F0-4B7E-800A-67E5C5F1B471}" type="datetime1">
              <a:rPr lang="en-US" smtClean="0">
                <a:solidFill>
                  <a:prstClr val="black"/>
                </a:solidFill>
              </a:rPr>
              <a:pPr/>
              <a:t>3/8/2015</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46</a:t>
            </a:fld>
            <a:endParaRPr lang="en-US" dirty="0">
              <a:solidFill>
                <a:prstClr val="black"/>
              </a:solidFill>
            </a:endParaRPr>
          </a:p>
        </p:txBody>
      </p:sp>
    </p:spTree>
    <p:extLst>
      <p:ext uri="{BB962C8B-B14F-4D97-AF65-F5344CB8AC3E}">
        <p14:creationId xmlns:p14="http://schemas.microsoft.com/office/powerpoint/2010/main" val="1165569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BE8C940-8264-4194-91DD-D4094E7B637D}" type="slidenum">
              <a:rPr lang="en-US" smtClean="0">
                <a:solidFill>
                  <a:prstClr val="black"/>
                </a:solidFill>
              </a:rPr>
              <a:pPr>
                <a:defRPr/>
              </a:pPr>
              <a:t>47</a:t>
            </a:fld>
            <a:endParaRPr lang="en-US" dirty="0">
              <a:solidFill>
                <a:prstClr val="black"/>
              </a:solidFill>
            </a:endParaRPr>
          </a:p>
        </p:txBody>
      </p:sp>
    </p:spTree>
    <p:extLst>
      <p:ext uri="{BB962C8B-B14F-4D97-AF65-F5344CB8AC3E}">
        <p14:creationId xmlns:p14="http://schemas.microsoft.com/office/powerpoint/2010/main" val="30959042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a:t>
            </a:r>
            <a:r>
              <a:rPr lang="en-US" baseline="0" dirty="0" smtClean="0"/>
              <a:t> specific demo identified.  Use the MMC or MyAzureStorage.com or Visual Studio to interact with </a:t>
            </a:r>
            <a:r>
              <a:rPr lang="en-US" baseline="0" smtClean="0"/>
              <a:t>blob storage.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48</a:t>
            </a:fld>
            <a:endParaRPr lang="en-US" dirty="0"/>
          </a:p>
        </p:txBody>
      </p:sp>
    </p:spTree>
    <p:extLst>
      <p:ext uri="{BB962C8B-B14F-4D97-AF65-F5344CB8AC3E}">
        <p14:creationId xmlns:p14="http://schemas.microsoft.com/office/powerpoint/2010/main" val="33475239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smtClean="0">
                <a:solidFill>
                  <a:prstClr val="black"/>
                </a:solidFill>
              </a:rPr>
              <a:t>TechReady7 Breakout Chalktalk Template</a:t>
            </a:r>
            <a:endParaRPr lang="en-US">
              <a:solidFill>
                <a:prstClr val="black"/>
              </a:solidFill>
            </a:endParaRPr>
          </a:p>
        </p:txBody>
      </p:sp>
      <p:sp>
        <p:nvSpPr>
          <p:cNvPr id="5" name="Date Placeholder 4"/>
          <p:cNvSpPr>
            <a:spLocks noGrp="1"/>
          </p:cNvSpPr>
          <p:nvPr>
            <p:ph type="dt" idx="11"/>
          </p:nvPr>
        </p:nvSpPr>
        <p:spPr/>
        <p:txBody>
          <a:bodyPr/>
          <a:lstStyle/>
          <a:p>
            <a:pPr>
              <a:defRPr/>
            </a:pPr>
            <a:fld id="{D2A04AAA-9D01-4E20-AC9D-841D2F6BA4DA}" type="datetime1">
              <a:rPr lang="en-US" smtClean="0">
                <a:solidFill>
                  <a:prstClr val="black"/>
                </a:solidFill>
              </a:rPr>
              <a:pPr>
                <a:defRPr/>
              </a:pPr>
              <a:t>3/8/2015</a:t>
            </a:fld>
            <a:endParaRPr lang="en-US">
              <a:solidFill>
                <a:prstClr val="black"/>
              </a:solidFill>
            </a:endParaRPr>
          </a:p>
        </p:txBody>
      </p:sp>
      <p:sp>
        <p:nvSpPr>
          <p:cNvPr id="6" name="Footer Placeholder 5"/>
          <p:cNvSpPr>
            <a:spLocks noGrp="1"/>
          </p:cNvSpPr>
          <p:nvPr>
            <p:ph type="ftr" sz="quarter" idx="12"/>
          </p:nvPr>
        </p:nvSpPr>
        <p:spPr/>
        <p:txBody>
          <a:bodyPr/>
          <a:lstStyle/>
          <a:p>
            <a:pPr>
              <a:defRPr/>
            </a:pPr>
            <a:r>
              <a:rPr lang="en-US" smtClean="0">
                <a:solidFill>
                  <a:prstClr val="black"/>
                </a:solidFill>
              </a:rPr>
              <a:t>© 2008 Microsoft Corporation. All rights reserved. Microsoft, Windows, Windows Vista and other product names are or may be registered trademarks and/or trademarks in the U.S. and/or other countries.</a:t>
            </a:r>
          </a:p>
          <a:p>
            <a:pPr>
              <a:defRPr/>
            </a:pPr>
            <a:r>
              <a:rPr lang="en-US" smtClean="0">
                <a:solidFill>
                  <a:prstClr val="black"/>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prstClr val="black"/>
                </a:solidFill>
              </a:rPr>
            </a:br>
            <a:r>
              <a:rPr lang="en-US" smtClean="0">
                <a:solidFill>
                  <a:prstClr val="black"/>
                </a:solidFill>
              </a:rPr>
              <a:t>MICROSOFT MAKES NO WARRANTIES, EXPRESS, IMPLIED OR STATUTORY, AS TO THE INFORMATION IN THIS PRESENTATION.</a:t>
            </a:r>
            <a:endParaRPr lang="en-US">
              <a:solidFill>
                <a:prstClr val="black"/>
              </a:solidFill>
            </a:endParaRPr>
          </a:p>
        </p:txBody>
      </p:sp>
      <p:sp>
        <p:nvSpPr>
          <p:cNvPr id="7" name="Slide Number Placeholder 6"/>
          <p:cNvSpPr>
            <a:spLocks noGrp="1"/>
          </p:cNvSpPr>
          <p:nvPr>
            <p:ph type="sldNum" sz="quarter" idx="13"/>
          </p:nvPr>
        </p:nvSpPr>
        <p:spPr/>
        <p:txBody>
          <a:bodyPr/>
          <a:lstStyle/>
          <a:p>
            <a:pPr>
              <a:defRPr/>
            </a:pPr>
            <a:fld id="{0B428B36-6815-4683-8EF4-AD499A39A4B0}" type="slidenum">
              <a:rPr lang="en-US" smtClean="0">
                <a:solidFill>
                  <a:prstClr val="black"/>
                </a:solidFill>
              </a:rPr>
              <a:pPr>
                <a:defRPr/>
              </a:pPr>
              <a:t>49</a:t>
            </a:fld>
            <a:endParaRPr lang="en-US" dirty="0">
              <a:solidFill>
                <a:prstClr val="black"/>
              </a:solidFill>
            </a:endParaRPr>
          </a:p>
        </p:txBody>
      </p:sp>
    </p:spTree>
    <p:extLst>
      <p:ext uri="{BB962C8B-B14F-4D97-AF65-F5344CB8AC3E}">
        <p14:creationId xmlns:p14="http://schemas.microsoft.com/office/powerpoint/2010/main" val="5203994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3/8/2015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54</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To understand the actual architecture</a:t>
            </a:r>
            <a:r>
              <a:rPr lang="en-US" baseline="0" dirty="0" smtClean="0">
                <a:effectLst/>
                <a:latin typeface="Segoe UI" panose="020B0502040204020203" pitchFamily="34" charset="0"/>
              </a:rPr>
              <a:t> that provides the enterprise-ready SQL Database service.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Developers have spent years working</a:t>
            </a:r>
            <a:r>
              <a:rPr lang="en-US" baseline="0" dirty="0" smtClean="0">
                <a:effectLst/>
              </a:rPr>
              <a:t> with their technology of choice, and Microsoft wanted to ensure that the technologies and tools you use today will continue to work with SQL Database without learning a whole new set of technologies.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Familiar technology</a:t>
            </a:r>
            <a:r>
              <a:rPr lang="en-US" baseline="0" dirty="0" smtClean="0">
                <a:effectLst/>
                <a:latin typeface="Segoe UI" panose="020B0502040204020203" pitchFamily="34" charset="0"/>
              </a:rPr>
              <a:t> and tools</a:t>
            </a:r>
          </a:p>
          <a:p>
            <a:pPr rtl="0"/>
            <a:r>
              <a:rPr lang="en-US" baseline="0" dirty="0" smtClean="0">
                <a:effectLst/>
                <a:latin typeface="Segoe UI" panose="020B0502040204020203" pitchFamily="34" charset="0"/>
              </a:rPr>
              <a:t>Similar architecture as that of on-premises</a:t>
            </a:r>
            <a:endParaRPr lang="en-US" dirty="0" smtClean="0">
              <a:effectLst/>
            </a:endParaRPr>
          </a:p>
          <a:p>
            <a:pPr rtl="0"/>
            <a:r>
              <a:rPr lang="en-US" dirty="0" smtClean="0">
                <a:effectLst/>
                <a:latin typeface="Segoe UI" panose="020B0502040204020203" pitchFamily="34" charset="0"/>
              </a:rPr>
              <a:t>Additional layer providing</a:t>
            </a:r>
            <a:r>
              <a:rPr lang="en-US" baseline="0" dirty="0" smtClean="0">
                <a:effectLst/>
                <a:latin typeface="Segoe UI" panose="020B0502040204020203" pitchFamily="34" charset="0"/>
              </a:rPr>
              <a:t> server and database partitioning, client connection routing, and billing. </a:t>
            </a:r>
          </a:p>
          <a:p>
            <a:pPr rtl="0"/>
            <a:r>
              <a:rPr lang="en-US" baseline="0" dirty="0" smtClean="0">
                <a:effectLst/>
                <a:latin typeface="Segoe UI" panose="020B0502040204020203" pitchFamily="34" charset="0"/>
              </a:rPr>
              <a:t>Same great SQL Server technology on the backend.</a:t>
            </a:r>
          </a:p>
          <a:p>
            <a:pPr rtl="0"/>
            <a:r>
              <a:rPr lang="en-US" baseline="0" dirty="0" smtClean="0">
                <a:effectLst/>
                <a:latin typeface="Segoe UI" panose="020B0502040204020203" pitchFamily="34" charset="0"/>
              </a:rPr>
              <a:t>Additional services (SQL Database Fabric) to ensure SLAs are met and to ensure optimum performance.</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r>
              <a:rPr lang="en-US" b="1" dirty="0" smtClean="0"/>
              <a:t>Client</a:t>
            </a:r>
            <a:r>
              <a:rPr lang="en-US" baseline="0" dirty="0" smtClean="0"/>
              <a:t> - </a:t>
            </a:r>
            <a:r>
              <a:rPr lang="en-US" dirty="0" smtClean="0"/>
              <a:t>The client layer resides closest to your application, and is used by your application to communicate directly with SQL Database. The client layer can reside on-premise in your datacenter or be hosted in Windows Azure. Because SQL Database provides the same tabular data stream (TDS) interface as SQL Server, you can use familiar tools and libraries to build client applications for data that is in the cloud.</a:t>
            </a:r>
          </a:p>
          <a:p>
            <a:endParaRPr lang="en-US" dirty="0" smtClean="0"/>
          </a:p>
          <a:p>
            <a:r>
              <a:rPr lang="en-US" b="1" dirty="0" smtClean="0"/>
              <a:t>Services</a:t>
            </a:r>
            <a:r>
              <a:rPr lang="en-US" dirty="0" smtClean="0"/>
              <a:t> - The services layer functions as a gateway between the client layer and the platform layer, where the data resides. The services layer provides three functions: provisioning, billing and metering, and connection routing. </a:t>
            </a:r>
          </a:p>
          <a:p>
            <a:r>
              <a:rPr lang="en-US" dirty="0" smtClean="0"/>
              <a:t>The services layer provisions the databases that you specify with your Windows Azure platform account. The billing and metering aspect of the services layer enables multi-tenant support by providing monitoring and billing for database usage based on individual Windows Azure platform accounts. SQL Database is built on a scalable platform involving numerous physical servers; this layer handles all the connections routing between your application and the physical servers where your data resides.</a:t>
            </a:r>
          </a:p>
          <a:p>
            <a:endParaRPr lang="en-US" dirty="0" smtClean="0"/>
          </a:p>
          <a:p>
            <a:r>
              <a:rPr lang="en-US" b="1" dirty="0" smtClean="0"/>
              <a:t>Platform</a:t>
            </a:r>
            <a:r>
              <a:rPr lang="en-US" dirty="0" smtClean="0"/>
              <a:t> - The platform layer includes the physical servers and services that support the services layer. The platform layer consists of many instances of SQL Server, each of which is managed by the SQL Database fabric. </a:t>
            </a:r>
          </a:p>
          <a:p>
            <a:r>
              <a:rPr lang="en-US" dirty="0" smtClean="0"/>
              <a:t>The SQL Database fabric is a distributed computing system composed of tightly integrated networks, servers, and storage. It enables automatic failover, load balancing, and automatic replication between physical servers. </a:t>
            </a:r>
          </a:p>
          <a:p>
            <a:r>
              <a:rPr lang="en-US" dirty="0" smtClean="0"/>
              <a:t>Management services monitor the health of individual servers and enable automated installation of service upgrades and software patches. </a:t>
            </a:r>
          </a:p>
          <a:p>
            <a:endParaRPr lang="en-US" dirty="0" smtClean="0"/>
          </a:p>
          <a:p>
            <a:r>
              <a:rPr lang="en-US" b="1" dirty="0" smtClean="0"/>
              <a:t>Infrastructure</a:t>
            </a:r>
            <a:r>
              <a:rPr lang="en-US" baseline="0" dirty="0" smtClean="0"/>
              <a:t> - </a:t>
            </a:r>
            <a:r>
              <a:rPr lang="en-US" dirty="0" smtClean="0"/>
              <a:t>The infrastructure layer represents the IT administration of the physical hardware and operating systems that support the services layer.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960007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Show the different methods of provisioning a SQL Database server</a:t>
            </a:r>
            <a:r>
              <a:rPr lang="en-US" baseline="0" dirty="0" smtClean="0">
                <a:effectLst/>
                <a:latin typeface="Segoe UI" panose="020B0502040204020203" pitchFamily="34" charset="0"/>
              </a:rPr>
              <a:t> along with </a:t>
            </a:r>
            <a:r>
              <a:rPr lang="en-US" b="1" baseline="0" dirty="0" smtClean="0">
                <a:effectLst/>
                <a:latin typeface="Segoe UI" panose="020B0502040204020203" pitchFamily="34" charset="0"/>
              </a:rPr>
              <a:t>how easy it is</a:t>
            </a:r>
            <a:r>
              <a:rPr lang="en-US" baseline="0" dirty="0" smtClean="0">
                <a:effectLst/>
                <a:latin typeface="Segoe UI" panose="020B0502040204020203" pitchFamily="34" charset="0"/>
              </a:rPr>
              <a:t>. Plus, help the attendees understand what a SQL Database “server” really is.</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Provisioning an on-premises</a:t>
            </a:r>
            <a:r>
              <a:rPr lang="en-US" baseline="0" dirty="0" smtClean="0">
                <a:effectLst/>
              </a:rPr>
              <a:t> SQL Server box can be time consuming, costly, and at times, a challenge. With SQL Database, provisioning a “server” is painless, quick, and provisioned in a matter of seconds.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Provision servers interactively using the Management Portal</a:t>
            </a:r>
            <a:endParaRPr lang="en-US" dirty="0" smtClean="0">
              <a:effectLst/>
            </a:endParaRPr>
          </a:p>
          <a:p>
            <a:pPr rtl="0"/>
            <a:r>
              <a:rPr lang="en-US" dirty="0" smtClean="0">
                <a:effectLst/>
                <a:latin typeface="Segoe UI" panose="020B0502040204020203" pitchFamily="34" charset="0"/>
              </a:rPr>
              <a:t>Automate server provisioning using the Microsoft Azure Management</a:t>
            </a:r>
            <a:r>
              <a:rPr lang="en-US" baseline="0" dirty="0" smtClean="0">
                <a:effectLst/>
                <a:latin typeface="Segoe UI" panose="020B0502040204020203" pitchFamily="34" charset="0"/>
              </a:rPr>
              <a:t> API or PowerShell.</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While</a:t>
            </a:r>
            <a:r>
              <a:rPr lang="en-US" baseline="0" dirty="0" smtClean="0">
                <a:effectLst/>
                <a:latin typeface="Segoe UI" panose="020B0502040204020203" pitchFamily="34" charset="0"/>
              </a:rPr>
              <a:t> the “server” is technically a TDS endpoint, much of the SQL Server process is similar. Administration login credentials are still needed for security, and more importantly defining service access is essential, and required, for maintaining the integrity of your server through firewall rules.</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2773430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Point</a:t>
            </a:r>
            <a:r>
              <a:rPr lang="en-US" baseline="0" dirty="0" smtClean="0">
                <a:effectLst/>
                <a:latin typeface="Segoe UI" panose="020B0502040204020203" pitchFamily="34" charset="0"/>
              </a:rPr>
              <a:t> out that 1) The same great technologies that developers use today on-premises works with SQL Database 2) high-level differences between on-premises and SQL Database 3) SQL Database features currently unsupported</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Creating,</a:t>
            </a:r>
            <a:r>
              <a:rPr lang="en-US" baseline="0" dirty="0" smtClean="0">
                <a:effectLst/>
                <a:latin typeface="Segoe UI" panose="020B0502040204020203" pitchFamily="34" charset="0"/>
              </a:rPr>
              <a:t> managing, and deploying a database in Microsoft Azure SQL Database isn’t difficult. The key is understanding the features that are supported and how SQL Database compares to on-premises SQL Server and the technologies that can be used with SQL Database.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baseline="0" dirty="0" smtClean="0">
                <a:effectLst/>
                <a:latin typeface="Segoe UI" panose="020B0502040204020203" pitchFamily="34" charset="0"/>
              </a:rPr>
              <a:t>The same great technologies that developers use today on-premises works with SQL Database, including developer languages, Frameworks, and Tools. </a:t>
            </a:r>
            <a:r>
              <a:rPr lang="en-US" b="1" baseline="0" dirty="0" smtClean="0">
                <a:effectLst/>
                <a:latin typeface="Segoe UI" panose="020B0502040204020203" pitchFamily="34" charset="0"/>
              </a:rPr>
              <a:t>Nothing new to learn!</a:t>
            </a:r>
            <a:endParaRPr lang="en-US" b="1" dirty="0" smtClean="0">
              <a:effectLst/>
            </a:endParaRPr>
          </a:p>
          <a:p>
            <a:pPr rtl="0"/>
            <a:r>
              <a:rPr lang="en-US" dirty="0" smtClean="0">
                <a:effectLst/>
                <a:latin typeface="Segoe UI" panose="020B0502040204020203" pitchFamily="34" charset="0"/>
              </a:rPr>
              <a:t>SQL Server Comparison</a:t>
            </a:r>
            <a:r>
              <a:rPr lang="en-US" baseline="0" dirty="0" smtClean="0">
                <a:effectLst/>
                <a:latin typeface="Segoe UI" panose="020B0502040204020203" pitchFamily="34" charset="0"/>
              </a:rPr>
              <a:t> -&gt; highlight the </a:t>
            </a:r>
            <a:r>
              <a:rPr lang="en-US" b="1" baseline="0" dirty="0" smtClean="0">
                <a:effectLst/>
                <a:latin typeface="Segoe UI" panose="020B0502040204020203" pitchFamily="34" charset="0"/>
              </a:rPr>
              <a:t>physical vs. logical</a:t>
            </a:r>
            <a:r>
              <a:rPr lang="en-US" baseline="0" dirty="0" smtClean="0">
                <a:effectLst/>
                <a:latin typeface="Segoe UI" panose="020B0502040204020203" pitchFamily="34" charset="0"/>
              </a:rPr>
              <a:t> administration. Developers and DBAs can now focus on things they love to do and not worry about the physical aspect.</a:t>
            </a:r>
          </a:p>
          <a:p>
            <a:pPr rtl="0"/>
            <a:r>
              <a:rPr lang="en-US" baseline="0" dirty="0" smtClean="0">
                <a:effectLst/>
                <a:latin typeface="Segoe UI" panose="020B0502040204020203" pitchFamily="34" charset="0"/>
              </a:rPr>
              <a:t>Features unsupported by SQL Database -&gt; Many of the unsupported features are hardware based and thus don’t need to be in SQL Database. Other features, such as encryption, are server-based and become a challenge in solving in a shared-environment.</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rPr>
              <a:t>CLR data</a:t>
            </a:r>
            <a:r>
              <a:rPr lang="en-US" baseline="0" dirty="0" smtClean="0">
                <a:effectLst/>
              </a:rPr>
              <a:t> types ARE supported, SQLCLR is not yet supported. </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Backup/Restore: PIT Coming;</a:t>
            </a:r>
            <a:r>
              <a:rPr lang="en-US" baseline="0" dirty="0" smtClean="0"/>
              <a:t> Import/Export can be used for backup to BLOB storage. Third-party backup products available via </a:t>
            </a:r>
            <a:r>
              <a:rPr lang="en-US" baseline="0" dirty="0" err="1" smtClean="0"/>
              <a:t>RedGate</a:t>
            </a:r>
            <a:r>
              <a:rPr lang="en-US" baseline="0" dirty="0" smtClean="0"/>
              <a:t> and </a:t>
            </a:r>
            <a:r>
              <a:rPr lang="en-US" baseline="0" dirty="0" err="1" smtClean="0"/>
              <a:t>Enzo</a:t>
            </a:r>
            <a:r>
              <a:rPr lang="en-US" baseline="0" dirty="0" smtClean="0"/>
              <a:t>.</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Data can be stored encrypted but the encryption must be done at the application level. </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Native encryption is being looked at.</a:t>
            </a:r>
          </a:p>
          <a:p>
            <a:pPr marL="0" marR="0" indent="0" algn="l" defTabSz="914363" rtl="0" eaLnBrk="1" fontAlgn="auto" latinLnBrk="0" hangingPunct="1">
              <a:lnSpc>
                <a:spcPct val="90000"/>
              </a:lnSpc>
              <a:spcBef>
                <a:spcPts val="0"/>
              </a:spcBef>
              <a:spcAft>
                <a:spcPts val="333"/>
              </a:spcAft>
              <a:buClrTx/>
              <a:buSzTx/>
              <a:buFontTx/>
              <a:buNone/>
              <a:tabLst/>
              <a:defRPr/>
            </a:pPr>
            <a:r>
              <a:rPr lang="en-US" b="1" baseline="0" dirty="0" smtClean="0"/>
              <a:t>**Linked Servers and Distributed Queries are now supported, </a:t>
            </a:r>
            <a:r>
              <a:rPr lang="en-US" b="0" baseline="0" dirty="0" smtClean="0"/>
              <a:t>linking a SQL Database instance from an on-premises server. Linking two SQL Database instances is NOT supported.</a:t>
            </a:r>
            <a:endParaRPr lang="en-US" b="1"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4197463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baseline="0" dirty="0" smtClean="0">
                <a:effectLst/>
                <a:latin typeface="Segoe UI" panose="020B0502040204020203" pitchFamily="34" charset="0"/>
              </a:rPr>
              <a:t>Highlight what’s new in the latest SQL Database service update.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In late September</a:t>
            </a:r>
            <a:r>
              <a:rPr lang="en-US" baseline="0" dirty="0" smtClean="0">
                <a:effectLst/>
              </a:rPr>
              <a:t> a service update was deployed to Microsoft Azure SQL Database that included new functionality.</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Linked Server – </a:t>
            </a:r>
            <a:r>
              <a:rPr lang="en-US" dirty="0" smtClean="0"/>
              <a:t>This is a new component for database hybrid solutions spanning on-premises corporate networks and the Microsoft Azure cloud. </a:t>
            </a:r>
            <a:endParaRPr lang="en-US" dirty="0" smtClean="0">
              <a:effectLst/>
              <a:latin typeface="Segoe UI" panose="020B0502040204020203" pitchFamily="34" charset="0"/>
            </a:endParaRPr>
          </a:p>
          <a:p>
            <a:pPr rtl="0"/>
            <a:r>
              <a:rPr lang="en-US" dirty="0" smtClean="0">
                <a:effectLst/>
                <a:latin typeface="Segoe UI" panose="020B0502040204020203" pitchFamily="34" charset="0"/>
              </a:rPr>
              <a:t>Recursive Trigger – </a:t>
            </a:r>
            <a:r>
              <a:rPr lang="en-US" dirty="0" smtClean="0"/>
              <a:t>Just like SQL Server 2012, the option can be configured via ALTER</a:t>
            </a:r>
            <a:r>
              <a:rPr lang="en-US" baseline="0" dirty="0" smtClean="0"/>
              <a:t> DATABASE </a:t>
            </a:r>
            <a:r>
              <a:rPr lang="en-US" baseline="0" dirty="0" err="1" smtClean="0"/>
              <a:t>dbname</a:t>
            </a:r>
            <a:r>
              <a:rPr lang="en-US" baseline="0" dirty="0" smtClean="0"/>
              <a:t> SET RECURSIVE_TRIGGERS ON|OFF </a:t>
            </a:r>
            <a:endParaRPr lang="en-US" dirty="0" smtClean="0">
              <a:effectLst/>
              <a:latin typeface="Segoe UI" panose="020B0502040204020203" pitchFamily="34" charset="0"/>
            </a:endParaRPr>
          </a:p>
          <a:p>
            <a:pPr rtl="0"/>
            <a:r>
              <a:rPr lang="en-US" dirty="0" smtClean="0">
                <a:effectLst/>
                <a:latin typeface="Segoe UI" panose="020B0502040204020203" pitchFamily="34" charset="0"/>
              </a:rPr>
              <a:t>DBCC –</a:t>
            </a:r>
            <a:r>
              <a:rPr lang="en-US" baseline="0" dirty="0" smtClean="0">
                <a:effectLst/>
                <a:latin typeface="Segoe UI" panose="020B0502040204020203" pitchFamily="34" charset="0"/>
              </a:rPr>
              <a:t> </a:t>
            </a:r>
            <a:r>
              <a:rPr lang="en-US" dirty="0" smtClean="0"/>
              <a:t>The query optimizer uses statistics to estimate the cardinality or number of rows in the query result, which enables the query optimizer to create a high quality query plan.</a:t>
            </a:r>
            <a:endParaRPr lang="en-US" baseline="0" dirty="0" smtClean="0">
              <a:effectLst/>
              <a:latin typeface="Segoe UI" panose="020B0502040204020203" pitchFamily="34" charset="0"/>
            </a:endParaRPr>
          </a:p>
          <a:p>
            <a:pPr rtl="0"/>
            <a:r>
              <a:rPr lang="en-US" baseline="0" dirty="0" smtClean="0">
                <a:effectLst/>
                <a:latin typeface="Segoe UI" panose="020B0502040204020203" pitchFamily="34" charset="0"/>
              </a:rPr>
              <a:t>Firewall Rules – </a:t>
            </a:r>
            <a:r>
              <a:rPr lang="en-US" dirty="0" smtClean="0"/>
              <a:t>different rules for different databases hosted on the same logical SQL Database server</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702854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smtClean="0">
              <a:effectLst/>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3750517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Illustrate</a:t>
            </a:r>
            <a:r>
              <a:rPr lang="en-US" baseline="0" dirty="0" smtClean="0">
                <a:effectLst/>
                <a:latin typeface="Segoe UI" panose="020B0502040204020203" pitchFamily="34" charset="0"/>
              </a:rPr>
              <a:t> the how SQL Database Firewall </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Transition statement(s) to setup the slide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By</a:t>
            </a:r>
            <a:r>
              <a:rPr lang="en-US" baseline="0" dirty="0" smtClean="0">
                <a:effectLst/>
                <a:latin typeface="Segoe UI" panose="020B0502040204020203" pitchFamily="34" charset="0"/>
              </a:rPr>
              <a:t> default, no-one is allowed to access the database.</a:t>
            </a:r>
          </a:p>
          <a:p>
            <a:pPr rtl="0"/>
            <a:r>
              <a:rPr lang="en-US" baseline="0" dirty="0" smtClean="0">
                <a:effectLst/>
                <a:latin typeface="Segoe UI" panose="020B0502040204020203" pitchFamily="34" charset="0"/>
              </a:rPr>
              <a:t>Server Rules enable clients to access your entire SQL Database server</a:t>
            </a:r>
          </a:p>
          <a:p>
            <a:pPr rtl="0"/>
            <a:r>
              <a:rPr lang="en-US" baseline="0" dirty="0" smtClean="0">
                <a:effectLst/>
                <a:latin typeface="Segoe UI" panose="020B0502040204020203" pitchFamily="34" charset="0"/>
              </a:rPr>
              <a:t>Database rules enable clients to access individual databases within your SQL Database server</a:t>
            </a:r>
            <a:endParaRPr lang="en-US" dirty="0" smtClean="0">
              <a:effectLst/>
            </a:endParaRPr>
          </a:p>
          <a:p>
            <a:pPr rtl="0"/>
            <a:r>
              <a:rPr lang="en-US" dirty="0" smtClean="0">
                <a:effectLst/>
                <a:latin typeface="Segoe UI" panose="020B0502040204020203" pitchFamily="34" charset="0"/>
              </a:rPr>
              <a:t>Rules are originating IP Address</a:t>
            </a:r>
            <a:r>
              <a:rPr lang="en-US" baseline="0" dirty="0" smtClean="0">
                <a:effectLst/>
                <a:latin typeface="Segoe UI" panose="020B0502040204020203" pitchFamily="34" charset="0"/>
              </a:rPr>
              <a:t>-based.</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r>
              <a:rPr lang="en-US" sz="1200" b="0" i="0" u="none" strike="noStrike" kern="1200" baseline="0" dirty="0" smtClean="0">
                <a:solidFill>
                  <a:schemeClr val="tx1"/>
                </a:solidFill>
                <a:latin typeface="Segoe UI" pitchFamily="34" charset="0"/>
                <a:ea typeface="+mn-ea"/>
                <a:cs typeface="+mn-cs"/>
              </a:rPr>
              <a:t>Maximum of 128 Rules</a:t>
            </a:r>
          </a:p>
          <a:p>
            <a:endParaRPr lang="en-US" sz="1200" b="0" i="0" u="none" strike="noStrike" kern="1200" baseline="0" dirty="0" smtClean="0">
              <a:solidFill>
                <a:schemeClr val="tx1"/>
              </a:solidFill>
              <a:latin typeface="Segoe UI" pitchFamily="34" charset="0"/>
              <a:ea typeface="+mn-ea"/>
              <a:cs typeface="+mn-cs"/>
            </a:endParaRPr>
          </a:p>
          <a:p>
            <a:r>
              <a:rPr lang="en-US" sz="1200" b="0" i="0" u="none" strike="noStrike" kern="1200" baseline="0" dirty="0" smtClean="0">
                <a:solidFill>
                  <a:schemeClr val="tx1"/>
                </a:solidFill>
                <a:latin typeface="Segoe UI" pitchFamily="34" charset="0"/>
                <a:ea typeface="+mn-ea"/>
                <a:cs typeface="+mn-cs"/>
              </a:rPr>
              <a:t>Rather than using a REST API like the other Azure storage services, SQL Database is accessed via Tabular Data Stream (TDS), the same protocol used by Microsoft SQL Server (operating over port TCP/1433). </a:t>
            </a:r>
            <a:r>
              <a:rPr lang="en-US" dirty="0" smtClean="0"/>
              <a:t>To help protect the</a:t>
            </a:r>
            <a:r>
              <a:rPr lang="en-US" baseline="0" dirty="0" smtClean="0"/>
              <a:t> </a:t>
            </a:r>
            <a:r>
              <a:rPr lang="en-US" dirty="0" smtClean="0"/>
              <a:t>data, the SQL Database firewall prevents all access to your SQL Database server until you specify which computers have permission. </a:t>
            </a:r>
            <a:endParaRPr lang="en-US" sz="1200" b="0" i="0" u="none" strike="noStrike" kern="1200" baseline="0" dirty="0" smtClean="0">
              <a:solidFill>
                <a:schemeClr val="tx1"/>
              </a:solidFill>
              <a:latin typeface="Segoe UI" pitchFamily="34" charset="0"/>
              <a:ea typeface="+mn-ea"/>
              <a:cs typeface="+mn-cs"/>
            </a:endParaRPr>
          </a:p>
          <a:p>
            <a:endParaRPr lang="en-US" dirty="0" smtClean="0"/>
          </a:p>
          <a:p>
            <a:r>
              <a:rPr lang="en-US" dirty="0" smtClean="0"/>
              <a:t>Initially, all access to your SQL Database server is blocked by the SQL Database firewall; connection attempts originating from the Internet or Windows Azure will not be able to reach your SQL Database server. In order to begin using your SQL Database server, you must go to the SQL Database</a:t>
            </a:r>
            <a:r>
              <a:rPr lang="en-US" baseline="0" dirty="0" smtClean="0"/>
              <a:t> Portal</a:t>
            </a:r>
            <a:r>
              <a:rPr lang="en-US" dirty="0" smtClean="0"/>
              <a:t> and specify one or more firewall settings that enable access to your SQL Database server. Use the firewall settings to specify which IP address ranges from the Internet are allowed, and whether or not Windows Azure applications can attempt to connect to your SQL Database server.</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ADA9749E-FBCD-4239-AFBA-6C4AFE6C59B7}" type="slidenum">
              <a:rPr lang="en-US" smtClean="0"/>
              <a:pPr/>
              <a:t>12</a:t>
            </a:fld>
            <a:endParaRPr lang="en-US"/>
          </a:p>
        </p:txBody>
      </p:sp>
    </p:spTree>
    <p:extLst>
      <p:ext uri="{BB962C8B-B14F-4D97-AF65-F5344CB8AC3E}">
        <p14:creationId xmlns:p14="http://schemas.microsoft.com/office/powerpoint/2010/main" val="3998321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15103193"/>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93597670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43710752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59237930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33066037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706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8"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92" r:id="rId9"/>
    <p:sldLayoutId id="2147483667" r:id="rId10"/>
    <p:sldLayoutId id="2147483688" r:id="rId11"/>
    <p:sldLayoutId id="2147483693" r:id="rId12"/>
    <p:sldLayoutId id="2147483696" r:id="rId13"/>
    <p:sldLayoutId id="2147483697" r:id="rId14"/>
    <p:sldLayoutId id="2147483699" r:id="rId15"/>
    <p:sldLayoutId id="2147483700" r:id="rId16"/>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hyperlink" Target="http://myaccount.blob.core.windows.net/mycontainer/myblob" TargetMode="External"/><Relationship Id="rId2" Type="http://schemas.openxmlformats.org/officeDocument/2006/relationships/notesSlide" Target="../notesSlides/notesSlide25.xml"/><Relationship Id="rId1" Type="http://schemas.openxmlformats.org/officeDocument/2006/relationships/slideLayout" Target="../slideLayouts/slideLayout12.xml"/><Relationship Id="rId5" Type="http://schemas.openxmlformats.org/officeDocument/2006/relationships/hyperlink" Target="http://myaccount.file.core.windows.net/myshare/myfile.txt" TargetMode="External"/><Relationship Id="rId4" Type="http://schemas.openxmlformats.org/officeDocument/2006/relationships/hyperlink" Target="file:///\\myaccount.file.core.windows.net\myshare\myfile.txt"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microsoft.com/office/2007/relationships/hdphoto" Target="../media/hdphoto1.wdp"/></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2121267"/>
            <a:ext cx="11034445" cy="2387600"/>
          </a:xfrm>
        </p:spPr>
        <p:txBody>
          <a:bodyPr>
            <a:noAutofit/>
          </a:bodyPr>
          <a:lstStyle/>
          <a:p>
            <a:pPr algn="l"/>
            <a:r>
              <a:rPr lang="en-US" sz="9600" dirty="0" smtClean="0">
                <a:solidFill>
                  <a:schemeClr val="bg1"/>
                </a:solidFill>
              </a:rPr>
              <a:t>Azure </a:t>
            </a:r>
            <a:r>
              <a:rPr lang="en-US" sz="9600" smtClean="0">
                <a:solidFill>
                  <a:schemeClr val="bg1"/>
                </a:solidFill>
              </a:rPr>
              <a:t>Data Overview</a:t>
            </a:r>
            <a:endParaRPr lang="en-US" sz="9600" dirty="0">
              <a:solidFill>
                <a:schemeClr val="bg1"/>
              </a:solidFill>
            </a:endParaRPr>
          </a:p>
        </p:txBody>
      </p:sp>
      <p:sp>
        <p:nvSpPr>
          <p:cNvPr id="6" name="TextBox 5"/>
          <p:cNvSpPr txBox="1"/>
          <p:nvPr/>
        </p:nvSpPr>
        <p:spPr>
          <a:xfrm>
            <a:off x="606175" y="6058456"/>
            <a:ext cx="2718436" cy="400110"/>
          </a:xfrm>
          <a:prstGeom prst="rect">
            <a:avLst/>
          </a:prstGeom>
          <a:noFill/>
        </p:spPr>
        <p:txBody>
          <a:bodyPr wrap="none" rtlCol="0">
            <a:spAutoFit/>
          </a:bodyPr>
          <a:lstStyle/>
          <a:p>
            <a:r>
              <a:rPr lang="en-US" sz="2000" dirty="0" smtClean="0">
                <a:solidFill>
                  <a:schemeClr val="bg1"/>
                </a:solidFill>
              </a:rPr>
              <a:t>Azure </a:t>
            </a:r>
            <a:r>
              <a:rPr lang="en-US" sz="2000" smtClean="0">
                <a:solidFill>
                  <a:schemeClr val="bg1"/>
                </a:solidFill>
              </a:rPr>
              <a:t>OSS Accelerator</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71474" y="228600"/>
            <a:ext cx="10780713" cy="747713"/>
          </a:xfrm>
        </p:spPr>
        <p:txBody>
          <a:bodyPr>
            <a:normAutofit fontScale="90000"/>
          </a:bodyPr>
          <a:lstStyle/>
          <a:p>
            <a:pPr algn="l"/>
            <a:r>
              <a:rPr lang="en-US" dirty="0" smtClean="0"/>
              <a:t>Selecting the right Edition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760673893"/>
              </p:ext>
            </p:extLst>
          </p:nvPr>
        </p:nvGraphicFramePr>
        <p:xfrm>
          <a:off x="390521" y="1116198"/>
          <a:ext cx="11510966" cy="3883065"/>
        </p:xfrm>
        <a:graphic>
          <a:graphicData uri="http://schemas.openxmlformats.org/drawingml/2006/table">
            <a:tbl>
              <a:tblPr firstRow="1" bandRow="1">
                <a:tableStyleId>{93296810-A885-4BE3-A3E7-6D5BEEA58F35}</a:tableStyleId>
              </a:tblPr>
              <a:tblGrid>
                <a:gridCol w="1198567"/>
                <a:gridCol w="1674812"/>
                <a:gridCol w="2071688"/>
                <a:gridCol w="1016000"/>
                <a:gridCol w="1841500"/>
                <a:gridCol w="830658"/>
                <a:gridCol w="960042"/>
                <a:gridCol w="1917699"/>
              </a:tblGrid>
              <a:tr h="566310">
                <a:tc rowSpan="2">
                  <a:txBody>
                    <a:bodyPr/>
                    <a:lstStyle/>
                    <a:p>
                      <a:r>
                        <a:rPr lang="en-US" dirty="0" smtClean="0"/>
                        <a:t>Service</a:t>
                      </a:r>
                      <a:r>
                        <a:rPr lang="en-US" baseline="0" dirty="0" smtClean="0"/>
                        <a:t> Tier</a:t>
                      </a:r>
                      <a:endParaRPr lang="en-US" dirty="0"/>
                    </a:p>
                  </a:txBody>
                  <a:tcPr/>
                </a:tc>
                <a:tc rowSpan="2">
                  <a:txBody>
                    <a:bodyPr/>
                    <a:lstStyle/>
                    <a:p>
                      <a:r>
                        <a:rPr lang="en-US" dirty="0" smtClean="0"/>
                        <a:t>Performance Level</a:t>
                      </a:r>
                      <a:endParaRPr lang="en-US" dirty="0"/>
                    </a:p>
                  </a:txBody>
                  <a:tcPr/>
                </a:tc>
                <a:tc rowSpan="2">
                  <a:txBody>
                    <a:bodyPr/>
                    <a:lstStyle/>
                    <a:p>
                      <a:r>
                        <a:rPr lang="en-US" dirty="0" smtClean="0"/>
                        <a:t>Common App Pattern</a:t>
                      </a:r>
                      <a:endParaRPr lang="en-US" dirty="0"/>
                    </a:p>
                  </a:txBody>
                  <a:tcPr/>
                </a:tc>
                <a:tc gridSpan="3">
                  <a:txBody>
                    <a:bodyPr/>
                    <a:lstStyle/>
                    <a:p>
                      <a:pPr algn="ctr"/>
                      <a:r>
                        <a:rPr lang="en-US" dirty="0" smtClean="0"/>
                        <a:t>Performance</a:t>
                      </a:r>
                      <a:endParaRPr lang="en-US" dirty="0"/>
                    </a:p>
                  </a:txBody>
                  <a:tcPr/>
                </a:tc>
                <a:tc hMerge="1">
                  <a:txBody>
                    <a:bodyPr/>
                    <a:lstStyle/>
                    <a:p>
                      <a:endParaRPr lang="en-US" dirty="0"/>
                    </a:p>
                  </a:txBody>
                  <a:tcPr/>
                </a:tc>
                <a:tc hMerge="1">
                  <a:txBody>
                    <a:bodyPr/>
                    <a:lstStyle/>
                    <a:p>
                      <a:endParaRPr lang="en-US" dirty="0"/>
                    </a:p>
                  </a:txBody>
                  <a:tcPr/>
                </a:tc>
                <a:tc gridSpan="2">
                  <a:txBody>
                    <a:bodyPr/>
                    <a:lstStyle/>
                    <a:p>
                      <a:r>
                        <a:rPr lang="en-US" dirty="0" smtClean="0"/>
                        <a:t>Business Continuity </a:t>
                      </a:r>
                      <a:endParaRPr lang="en-US" dirty="0"/>
                    </a:p>
                  </a:txBody>
                  <a:tcPr/>
                </a:tc>
                <a:tc hMerge="1">
                  <a:txBody>
                    <a:bodyPr/>
                    <a:lstStyle/>
                    <a:p>
                      <a:endParaRPr lang="en-US" dirty="0"/>
                    </a:p>
                  </a:txBody>
                  <a:tcPr/>
                </a:tc>
              </a:tr>
              <a:tr h="718636">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r>
                        <a:rPr lang="en-US" dirty="0" smtClean="0"/>
                        <a:t>Max DB Size</a:t>
                      </a:r>
                      <a:endParaRPr lang="en-US" dirty="0"/>
                    </a:p>
                  </a:txBody>
                  <a:tcPr/>
                </a:tc>
                <a:tc>
                  <a:txBody>
                    <a:bodyPr/>
                    <a:lstStyle/>
                    <a:p>
                      <a:r>
                        <a:rPr lang="en-US" dirty="0" smtClean="0"/>
                        <a:t>Trans. </a:t>
                      </a:r>
                      <a:r>
                        <a:rPr lang="en-US" dirty="0" err="1" smtClean="0"/>
                        <a:t>Perf</a:t>
                      </a:r>
                      <a:r>
                        <a:rPr lang="en-US" dirty="0" smtClean="0"/>
                        <a:t>. Objective</a:t>
                      </a:r>
                      <a:endParaRPr lang="en-US" dirty="0"/>
                    </a:p>
                  </a:txBody>
                  <a:tcPr/>
                </a:tc>
                <a:tc>
                  <a:txBody>
                    <a:bodyPr/>
                    <a:lstStyle/>
                    <a:p>
                      <a:r>
                        <a:rPr lang="en-US" dirty="0" smtClean="0"/>
                        <a:t>DTUs</a:t>
                      </a:r>
                      <a:endParaRPr lang="en-US" dirty="0"/>
                    </a:p>
                  </a:txBody>
                  <a:tcPr/>
                </a:tc>
                <a:tc>
                  <a:txBody>
                    <a:bodyPr/>
                    <a:lstStyle/>
                    <a:p>
                      <a:r>
                        <a:rPr lang="en-US" dirty="0" smtClean="0"/>
                        <a:t>PITR</a:t>
                      </a:r>
                      <a:endParaRPr lang="en-US" dirty="0"/>
                    </a:p>
                  </a:txBody>
                  <a:tcPr/>
                </a:tc>
                <a:tc>
                  <a:txBody>
                    <a:bodyPr/>
                    <a:lstStyle/>
                    <a:p>
                      <a:r>
                        <a:rPr lang="en-US" dirty="0" smtClean="0"/>
                        <a:t>DR / GEO-Rep</a:t>
                      </a:r>
                      <a:endParaRPr lang="en-US" dirty="0"/>
                    </a:p>
                  </a:txBody>
                  <a:tcPr/>
                </a:tc>
              </a:tr>
              <a:tr h="854541">
                <a:tc>
                  <a:txBody>
                    <a:bodyPr/>
                    <a:lstStyle/>
                    <a:p>
                      <a:r>
                        <a:rPr lang="en-US" dirty="0" smtClean="0"/>
                        <a:t>Basic</a:t>
                      </a:r>
                      <a:endParaRPr lang="en-US" dirty="0"/>
                    </a:p>
                  </a:txBody>
                  <a:tcPr/>
                </a:tc>
                <a:tc>
                  <a:txBody>
                    <a:bodyPr/>
                    <a:lstStyle/>
                    <a:p>
                      <a:r>
                        <a:rPr lang="en-US" dirty="0" smtClean="0"/>
                        <a:t>Basic</a:t>
                      </a:r>
                      <a:endParaRPr lang="en-US" dirty="0"/>
                    </a:p>
                  </a:txBody>
                  <a:tcPr/>
                </a:tc>
                <a:tc>
                  <a:txBody>
                    <a:bodyPr/>
                    <a:lstStyle/>
                    <a:p>
                      <a:r>
                        <a:rPr lang="en-US" sz="1600" dirty="0" smtClean="0"/>
                        <a:t>Small</a:t>
                      </a:r>
                      <a:r>
                        <a:rPr lang="en-US" sz="1600" baseline="0" dirty="0" smtClean="0"/>
                        <a:t> DB, SQL </a:t>
                      </a:r>
                      <a:r>
                        <a:rPr lang="en-US" sz="1600" baseline="0" dirty="0" err="1" smtClean="0"/>
                        <a:t>opp</a:t>
                      </a:r>
                      <a:endParaRPr lang="en-US" dirty="0"/>
                    </a:p>
                  </a:txBody>
                  <a:tcPr/>
                </a:tc>
                <a:tc>
                  <a:txBody>
                    <a:bodyPr/>
                    <a:lstStyle/>
                    <a:p>
                      <a:r>
                        <a:rPr lang="en-US" dirty="0" smtClean="0"/>
                        <a:t>2 GB</a:t>
                      </a:r>
                      <a:endParaRPr lang="en-US" dirty="0"/>
                    </a:p>
                  </a:txBody>
                  <a:tcPr/>
                </a:tc>
                <a:tc>
                  <a:txBody>
                    <a:bodyPr/>
                    <a:lstStyle/>
                    <a:p>
                      <a:r>
                        <a:rPr lang="en-US" dirty="0" smtClean="0"/>
                        <a:t>Reliability</a:t>
                      </a:r>
                      <a:r>
                        <a:rPr lang="en-US" baseline="0" dirty="0" smtClean="0"/>
                        <a:t> / Hr.</a:t>
                      </a:r>
                      <a:endParaRPr lang="en-US" dirty="0"/>
                    </a:p>
                  </a:txBody>
                  <a:tcPr/>
                </a:tc>
                <a:tc>
                  <a:txBody>
                    <a:bodyPr/>
                    <a:lstStyle/>
                    <a:p>
                      <a:r>
                        <a:rPr lang="en-US" dirty="0" smtClean="0"/>
                        <a:t>5</a:t>
                      </a:r>
                      <a:endParaRPr lang="en-US" dirty="0"/>
                    </a:p>
                  </a:txBody>
                  <a:tcPr/>
                </a:tc>
                <a:tc>
                  <a:txBody>
                    <a:bodyPr/>
                    <a:lstStyle/>
                    <a:p>
                      <a:r>
                        <a:rPr lang="en-US" dirty="0" smtClean="0"/>
                        <a:t>Past 7 Days</a:t>
                      </a:r>
                      <a:endParaRPr lang="en-US" dirty="0"/>
                    </a:p>
                  </a:txBody>
                  <a:tcPr/>
                </a:tc>
                <a:tc>
                  <a:txBody>
                    <a:bodyPr/>
                    <a:lstStyle/>
                    <a:p>
                      <a:r>
                        <a:rPr lang="en-US" dirty="0" smtClean="0"/>
                        <a:t>DB Copy + Manual Export</a:t>
                      </a:r>
                      <a:endParaRPr lang="en-US" dirty="0"/>
                    </a:p>
                  </a:txBody>
                  <a:tcPr/>
                </a:tc>
              </a:tr>
              <a:tr h="829178">
                <a:tc>
                  <a:txBody>
                    <a:bodyPr/>
                    <a:lstStyle/>
                    <a:p>
                      <a:r>
                        <a:rPr lang="en-US" dirty="0" smtClean="0"/>
                        <a:t>Standard</a:t>
                      </a:r>
                      <a:endParaRPr lang="en-US" dirty="0"/>
                    </a:p>
                  </a:txBody>
                  <a:tcPr/>
                </a:tc>
                <a:tc>
                  <a:txBody>
                    <a:bodyPr/>
                    <a:lstStyle/>
                    <a:p>
                      <a:r>
                        <a:rPr lang="en-US" dirty="0" smtClean="0"/>
                        <a:t>S1 / S2</a:t>
                      </a:r>
                      <a:endParaRPr lang="en-US" dirty="0"/>
                    </a:p>
                  </a:txBody>
                  <a:tcPr/>
                </a:tc>
                <a:tc>
                  <a:txBody>
                    <a:bodyPr/>
                    <a:lstStyle/>
                    <a:p>
                      <a:r>
                        <a:rPr lang="en-US" sz="1600" dirty="0" err="1" smtClean="0"/>
                        <a:t>Wrkgp</a:t>
                      </a:r>
                      <a:r>
                        <a:rPr lang="en-US" sz="1600" dirty="0" smtClean="0"/>
                        <a:t>/cloud</a:t>
                      </a:r>
                      <a:r>
                        <a:rPr lang="en-US" sz="1600" baseline="0" dirty="0" smtClean="0"/>
                        <a:t> app, multiple concurrent  operations</a:t>
                      </a:r>
                      <a:endParaRPr lang="en-US" sz="1600" dirty="0"/>
                    </a:p>
                  </a:txBody>
                  <a:tcPr/>
                </a:tc>
                <a:tc>
                  <a:txBody>
                    <a:bodyPr/>
                    <a:lstStyle/>
                    <a:p>
                      <a:r>
                        <a:rPr lang="en-US" dirty="0" smtClean="0"/>
                        <a:t>250 GB</a:t>
                      </a:r>
                      <a:endParaRPr lang="en-US"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t>Reliability</a:t>
                      </a:r>
                      <a:r>
                        <a:rPr lang="en-US" baseline="0" dirty="0" smtClean="0"/>
                        <a:t> / Min.</a:t>
                      </a:r>
                      <a:endParaRPr lang="en-US" dirty="0" smtClean="0"/>
                    </a:p>
                  </a:txBody>
                  <a:tcPr/>
                </a:tc>
                <a:tc>
                  <a:txBody>
                    <a:bodyPr/>
                    <a:lstStyle/>
                    <a:p>
                      <a:r>
                        <a:rPr lang="en-US" dirty="0" smtClean="0"/>
                        <a:t>15/ 50</a:t>
                      </a:r>
                      <a:endParaRPr lang="en-US" dirty="0"/>
                    </a:p>
                  </a:txBody>
                  <a:tcPr/>
                </a:tc>
                <a:tc>
                  <a:txBody>
                    <a:bodyPr/>
                    <a:lstStyle/>
                    <a:p>
                      <a:r>
                        <a:rPr lang="en-US" dirty="0" smtClean="0"/>
                        <a:t>Past 14 Days</a:t>
                      </a:r>
                      <a:endParaRPr lang="en-US"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t>Passive Geo-Replication</a:t>
                      </a:r>
                    </a:p>
                  </a:txBody>
                  <a:tcPr/>
                </a:tc>
              </a:tr>
              <a:tr h="899032">
                <a:tc>
                  <a:txBody>
                    <a:bodyPr/>
                    <a:lstStyle/>
                    <a:p>
                      <a:r>
                        <a:rPr lang="en-US" dirty="0" smtClean="0"/>
                        <a:t>Premium</a:t>
                      </a:r>
                      <a:endParaRPr lang="en-US" dirty="0"/>
                    </a:p>
                  </a:txBody>
                  <a:tcPr/>
                </a:tc>
                <a:tc>
                  <a:txBody>
                    <a:bodyPr/>
                    <a:lstStyle/>
                    <a:p>
                      <a:r>
                        <a:rPr lang="en-US" dirty="0" smtClean="0"/>
                        <a:t>P1</a:t>
                      </a:r>
                      <a:r>
                        <a:rPr lang="en-US" baseline="0" dirty="0" smtClean="0"/>
                        <a:t> / P2 / P3</a:t>
                      </a:r>
                      <a:endParaRPr lang="en-US" dirty="0"/>
                    </a:p>
                  </a:txBody>
                  <a:tcPr/>
                </a:tc>
                <a:tc>
                  <a:txBody>
                    <a:bodyPr/>
                    <a:lstStyle/>
                    <a:p>
                      <a:r>
                        <a:rPr lang="en-US" sz="1600" dirty="0" smtClean="0"/>
                        <a:t>Mission</a:t>
                      </a:r>
                      <a:r>
                        <a:rPr lang="en-US" sz="1600" baseline="0" dirty="0" smtClean="0"/>
                        <a:t> Critical, High volume, Many concurrent Users</a:t>
                      </a:r>
                      <a:endParaRPr lang="en-US" sz="1600" dirty="0"/>
                    </a:p>
                  </a:txBody>
                  <a:tcPr/>
                </a:tc>
                <a:tc>
                  <a:txBody>
                    <a:bodyPr/>
                    <a:lstStyle/>
                    <a:p>
                      <a:r>
                        <a:rPr lang="en-US" dirty="0" smtClean="0"/>
                        <a:t>500 GB</a:t>
                      </a:r>
                      <a:endParaRPr lang="en-US"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t>Reliability</a:t>
                      </a:r>
                      <a:r>
                        <a:rPr lang="en-US" baseline="0" dirty="0" smtClean="0"/>
                        <a:t> / sec.</a:t>
                      </a:r>
                      <a:endParaRPr lang="en-US" dirty="0" smtClean="0"/>
                    </a:p>
                  </a:txBody>
                  <a:tcPr/>
                </a:tc>
                <a:tc>
                  <a:txBody>
                    <a:bodyPr/>
                    <a:lstStyle/>
                    <a:p>
                      <a:r>
                        <a:rPr lang="en-US" dirty="0" smtClean="0"/>
                        <a:t>100/</a:t>
                      </a:r>
                    </a:p>
                    <a:p>
                      <a:r>
                        <a:rPr lang="en-US" dirty="0" smtClean="0"/>
                        <a:t>200/</a:t>
                      </a:r>
                    </a:p>
                    <a:p>
                      <a:r>
                        <a:rPr lang="en-US" dirty="0" smtClean="0"/>
                        <a:t>800</a:t>
                      </a:r>
                      <a:endParaRPr lang="en-US" dirty="0"/>
                    </a:p>
                  </a:txBody>
                  <a:tcPr/>
                </a:tc>
                <a:tc>
                  <a:txBody>
                    <a:bodyPr/>
                    <a:lstStyle/>
                    <a:p>
                      <a:r>
                        <a:rPr lang="en-US" dirty="0" smtClean="0"/>
                        <a:t>Past 35 Days</a:t>
                      </a:r>
                      <a:endParaRPr lang="en-US" dirty="0"/>
                    </a:p>
                  </a:txBody>
                  <a:tcPr/>
                </a:tc>
                <a:tc>
                  <a:txBody>
                    <a:bodyPr/>
                    <a:lstStyle/>
                    <a:p>
                      <a:r>
                        <a:rPr lang="en-US" dirty="0" smtClean="0"/>
                        <a:t>Active Geo-replication</a:t>
                      </a:r>
                      <a:endParaRPr lang="en-US" dirty="0"/>
                    </a:p>
                  </a:txBody>
                  <a:tcPr/>
                </a:tc>
              </a:tr>
            </a:tbl>
          </a:graphicData>
        </a:graphic>
      </p:graphicFrame>
    </p:spTree>
    <p:extLst>
      <p:ext uri="{BB962C8B-B14F-4D97-AF65-F5344CB8AC3E}">
        <p14:creationId xmlns:p14="http://schemas.microsoft.com/office/powerpoint/2010/main" val="420790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71474" y="228600"/>
            <a:ext cx="10780713" cy="747713"/>
          </a:xfrm>
        </p:spPr>
        <p:txBody>
          <a:bodyPr>
            <a:normAutofit fontScale="90000"/>
          </a:bodyPr>
          <a:lstStyle/>
          <a:p>
            <a:pPr algn="l"/>
            <a:r>
              <a:rPr lang="en-US" dirty="0" smtClean="0"/>
              <a:t>Selecting the right Edition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713202220"/>
              </p:ext>
            </p:extLst>
          </p:nvPr>
        </p:nvGraphicFramePr>
        <p:xfrm>
          <a:off x="510464" y="1086675"/>
          <a:ext cx="10988565" cy="5519083"/>
        </p:xfrm>
        <a:graphic>
          <a:graphicData uri="http://schemas.openxmlformats.org/drawingml/2006/table">
            <a:tbl>
              <a:tblPr/>
              <a:tblGrid>
                <a:gridCol w="1569795"/>
                <a:gridCol w="1569795"/>
                <a:gridCol w="1569795"/>
                <a:gridCol w="1569795"/>
                <a:gridCol w="1569795"/>
                <a:gridCol w="1569795"/>
                <a:gridCol w="1569795"/>
              </a:tblGrid>
              <a:tr h="737462">
                <a:tc>
                  <a:txBody>
                    <a:bodyPr/>
                    <a:lstStyle/>
                    <a:p>
                      <a:pPr algn="l"/>
                      <a:r>
                        <a:rPr lang="en-US" sz="1200" b="1" dirty="0">
                          <a:solidFill>
                            <a:schemeClr val="bg1"/>
                          </a:solidFill>
                          <a:effectLst/>
                        </a:rPr>
                        <a:t>Service Tier/Performance Level</a:t>
                      </a:r>
                      <a:endParaRPr lang="en-US" sz="1200" dirty="0">
                        <a:solidFill>
                          <a:schemeClr val="bg1"/>
                        </a:solidFill>
                        <a:effectLst/>
                      </a:endParaRPr>
                    </a:p>
                  </a:txBody>
                  <a:tcPr marL="29057" marR="29057" marT="36321" marB="36321" anchor="ctr">
                    <a:lnL>
                      <a:noFill/>
                    </a:lnL>
                    <a:lnR>
                      <a:noFill/>
                    </a:lnR>
                    <a:lnT>
                      <a:noFill/>
                    </a:lnT>
                    <a:lnB>
                      <a:noFill/>
                    </a:lnB>
                    <a:solidFill>
                      <a:schemeClr val="accent6"/>
                    </a:solidFill>
                  </a:tcPr>
                </a:tc>
                <a:tc>
                  <a:txBody>
                    <a:bodyPr/>
                    <a:lstStyle/>
                    <a:p>
                      <a:pPr algn="l"/>
                      <a:r>
                        <a:rPr lang="en-US" sz="1200" b="1" dirty="0">
                          <a:solidFill>
                            <a:schemeClr val="bg1"/>
                          </a:solidFill>
                          <a:effectLst/>
                        </a:rPr>
                        <a:t>DTU</a:t>
                      </a:r>
                      <a:endParaRPr lang="en-US" sz="1200" dirty="0">
                        <a:solidFill>
                          <a:schemeClr val="bg1"/>
                        </a:solidFill>
                        <a:effectLst/>
                      </a:endParaRPr>
                    </a:p>
                  </a:txBody>
                  <a:tcPr marL="29057" marR="29057" marT="36321" marB="36321" anchor="ctr">
                    <a:lnL>
                      <a:noFill/>
                    </a:lnL>
                    <a:lnR>
                      <a:noFill/>
                    </a:lnR>
                    <a:lnT>
                      <a:noFill/>
                    </a:lnT>
                    <a:lnB>
                      <a:noFill/>
                    </a:lnB>
                    <a:solidFill>
                      <a:schemeClr val="accent6"/>
                    </a:solidFill>
                  </a:tcPr>
                </a:tc>
                <a:tc>
                  <a:txBody>
                    <a:bodyPr/>
                    <a:lstStyle/>
                    <a:p>
                      <a:pPr algn="l"/>
                      <a:r>
                        <a:rPr lang="en-US" sz="1200" b="1" dirty="0">
                          <a:solidFill>
                            <a:schemeClr val="bg1"/>
                          </a:solidFill>
                          <a:effectLst/>
                        </a:rPr>
                        <a:t>MAX DB Size</a:t>
                      </a:r>
                      <a:endParaRPr lang="en-US" sz="1200" dirty="0">
                        <a:solidFill>
                          <a:schemeClr val="bg1"/>
                        </a:solidFill>
                        <a:effectLst/>
                      </a:endParaRPr>
                    </a:p>
                  </a:txBody>
                  <a:tcPr marL="29057" marR="29057" marT="36321" marB="36321" anchor="ctr">
                    <a:lnL>
                      <a:noFill/>
                    </a:lnL>
                    <a:lnR>
                      <a:noFill/>
                    </a:lnR>
                    <a:lnT>
                      <a:noFill/>
                    </a:lnT>
                    <a:lnB>
                      <a:noFill/>
                    </a:lnB>
                    <a:solidFill>
                      <a:schemeClr val="accent6"/>
                    </a:solidFill>
                  </a:tcPr>
                </a:tc>
                <a:tc>
                  <a:txBody>
                    <a:bodyPr/>
                    <a:lstStyle/>
                    <a:p>
                      <a:pPr algn="l"/>
                      <a:r>
                        <a:rPr lang="en-US" sz="1200" b="1" dirty="0">
                          <a:solidFill>
                            <a:schemeClr val="bg1"/>
                          </a:solidFill>
                          <a:effectLst/>
                        </a:rPr>
                        <a:t>Max</a:t>
                      </a:r>
                      <a:r>
                        <a:rPr lang="en-US" sz="1200" dirty="0">
                          <a:solidFill>
                            <a:schemeClr val="bg1"/>
                          </a:solidFill>
                          <a:effectLst/>
                        </a:rPr>
                        <a:t> </a:t>
                      </a:r>
                      <a:r>
                        <a:rPr lang="en-US" sz="1200" b="1" dirty="0" err="1">
                          <a:solidFill>
                            <a:schemeClr val="bg1"/>
                          </a:solidFill>
                          <a:effectLst/>
                        </a:rPr>
                        <a:t>WorkerThreads</a:t>
                      </a:r>
                      <a:endParaRPr lang="en-US" sz="1200" dirty="0">
                        <a:solidFill>
                          <a:schemeClr val="bg1"/>
                        </a:solidFill>
                        <a:effectLst/>
                      </a:endParaRPr>
                    </a:p>
                  </a:txBody>
                  <a:tcPr marL="29057" marR="29057" marT="36321" marB="36321" anchor="ctr">
                    <a:lnL>
                      <a:noFill/>
                    </a:lnL>
                    <a:lnR>
                      <a:noFill/>
                    </a:lnR>
                    <a:lnT>
                      <a:noFill/>
                    </a:lnT>
                    <a:lnB>
                      <a:noFill/>
                    </a:lnB>
                    <a:solidFill>
                      <a:schemeClr val="accent6"/>
                    </a:solidFill>
                  </a:tcPr>
                </a:tc>
                <a:tc>
                  <a:txBody>
                    <a:bodyPr/>
                    <a:lstStyle/>
                    <a:p>
                      <a:pPr algn="l"/>
                      <a:r>
                        <a:rPr lang="en-US" sz="1200" b="1" dirty="0" err="1">
                          <a:solidFill>
                            <a:schemeClr val="bg1"/>
                          </a:solidFill>
                          <a:effectLst/>
                        </a:rPr>
                        <a:t>MaxSessions</a:t>
                      </a:r>
                      <a:endParaRPr lang="en-US" sz="1200" dirty="0">
                        <a:solidFill>
                          <a:schemeClr val="bg1"/>
                        </a:solidFill>
                        <a:effectLst/>
                      </a:endParaRPr>
                    </a:p>
                  </a:txBody>
                  <a:tcPr marL="29057" marR="29057" marT="36321" marB="36321" anchor="ctr">
                    <a:lnL>
                      <a:noFill/>
                    </a:lnL>
                    <a:lnR>
                      <a:noFill/>
                    </a:lnR>
                    <a:lnT>
                      <a:noFill/>
                    </a:lnT>
                    <a:lnB>
                      <a:noFill/>
                    </a:lnB>
                    <a:solidFill>
                      <a:schemeClr val="accent6"/>
                    </a:solidFill>
                  </a:tcPr>
                </a:tc>
                <a:tc>
                  <a:txBody>
                    <a:bodyPr/>
                    <a:lstStyle/>
                    <a:p>
                      <a:pPr algn="l"/>
                      <a:r>
                        <a:rPr lang="en-US" sz="1200" b="1" dirty="0">
                          <a:solidFill>
                            <a:schemeClr val="bg1"/>
                          </a:solidFill>
                          <a:effectLst/>
                        </a:rPr>
                        <a:t>Benchmark Transaction Rate</a:t>
                      </a:r>
                      <a:endParaRPr lang="en-US" sz="1200" dirty="0">
                        <a:solidFill>
                          <a:schemeClr val="bg1"/>
                        </a:solidFill>
                        <a:effectLst/>
                      </a:endParaRPr>
                    </a:p>
                  </a:txBody>
                  <a:tcPr marL="29057" marR="29057" marT="36321" marB="36321" anchor="ctr">
                    <a:lnL>
                      <a:noFill/>
                    </a:lnL>
                    <a:lnR>
                      <a:noFill/>
                    </a:lnR>
                    <a:lnT>
                      <a:noFill/>
                    </a:lnT>
                    <a:lnB>
                      <a:noFill/>
                    </a:lnB>
                    <a:solidFill>
                      <a:schemeClr val="accent6"/>
                    </a:solidFill>
                  </a:tcPr>
                </a:tc>
                <a:tc>
                  <a:txBody>
                    <a:bodyPr/>
                    <a:lstStyle/>
                    <a:p>
                      <a:pPr algn="l"/>
                      <a:r>
                        <a:rPr lang="en-US" sz="1200" b="1" dirty="0">
                          <a:solidFill>
                            <a:schemeClr val="bg1"/>
                          </a:solidFill>
                          <a:effectLst/>
                        </a:rPr>
                        <a:t>Predictability</a:t>
                      </a:r>
                      <a:endParaRPr lang="en-US" sz="1200" dirty="0">
                        <a:solidFill>
                          <a:schemeClr val="bg1"/>
                        </a:solidFill>
                        <a:effectLst/>
                      </a:endParaRPr>
                    </a:p>
                  </a:txBody>
                  <a:tcPr marL="29057" marR="29057" marT="36321" marB="36321" anchor="ctr">
                    <a:lnL>
                      <a:noFill/>
                    </a:lnL>
                    <a:lnR>
                      <a:noFill/>
                    </a:lnR>
                    <a:lnT>
                      <a:noFill/>
                    </a:lnT>
                    <a:lnB>
                      <a:noFill/>
                    </a:lnB>
                    <a:solidFill>
                      <a:schemeClr val="accent6"/>
                    </a:solidFill>
                  </a:tcPr>
                </a:tc>
              </a:tr>
              <a:tr h="737462">
                <a:tc>
                  <a:txBody>
                    <a:bodyPr/>
                    <a:lstStyle/>
                    <a:p>
                      <a:pPr fontAlgn="t"/>
                      <a:r>
                        <a:rPr lang="en-US" sz="1400" dirty="0">
                          <a:solidFill>
                            <a:schemeClr val="tx1"/>
                          </a:solidFill>
                          <a:effectLst/>
                        </a:rPr>
                        <a:t>Basic</a:t>
                      </a:r>
                    </a:p>
                  </a:txBody>
                  <a:tcPr marL="29057" marR="29057" marT="36321" marB="36321">
                    <a:lnL>
                      <a:noFill/>
                    </a:lnL>
                    <a:lnR>
                      <a:noFill/>
                    </a:lnR>
                    <a:lnT>
                      <a:noFill/>
                    </a:lnT>
                    <a:lnB>
                      <a:noFill/>
                    </a:lnB>
                    <a:solidFill>
                      <a:srgbClr val="FFFFFF"/>
                    </a:solidFill>
                  </a:tcPr>
                </a:tc>
                <a:tc>
                  <a:txBody>
                    <a:bodyPr/>
                    <a:lstStyle/>
                    <a:p>
                      <a:pPr fontAlgn="t"/>
                      <a:r>
                        <a:rPr lang="en-US" sz="1400" dirty="0">
                          <a:solidFill>
                            <a:schemeClr val="tx1"/>
                          </a:solidFill>
                          <a:effectLst/>
                        </a:rPr>
                        <a:t>5</a:t>
                      </a:r>
                    </a:p>
                  </a:txBody>
                  <a:tcPr marL="29057" marR="29057" marT="36321" marB="36321">
                    <a:lnL>
                      <a:noFill/>
                    </a:lnL>
                    <a:lnR>
                      <a:noFill/>
                    </a:lnR>
                    <a:lnT>
                      <a:noFill/>
                    </a:lnT>
                    <a:lnB>
                      <a:noFill/>
                    </a:lnB>
                    <a:solidFill>
                      <a:srgbClr val="FFFFFF"/>
                    </a:solidFill>
                  </a:tcPr>
                </a:tc>
                <a:tc>
                  <a:txBody>
                    <a:bodyPr/>
                    <a:lstStyle/>
                    <a:p>
                      <a:pPr fontAlgn="t"/>
                      <a:r>
                        <a:rPr lang="en-US" sz="1400">
                          <a:solidFill>
                            <a:schemeClr val="tx1"/>
                          </a:solidFill>
                          <a:effectLst/>
                        </a:rPr>
                        <a:t>2 GB</a:t>
                      </a:r>
                    </a:p>
                  </a:txBody>
                  <a:tcPr marL="29057" marR="29057" marT="36321" marB="36321">
                    <a:lnL>
                      <a:noFill/>
                    </a:lnL>
                    <a:lnR>
                      <a:noFill/>
                    </a:lnR>
                    <a:lnT>
                      <a:noFill/>
                    </a:lnT>
                    <a:lnB>
                      <a:noFill/>
                    </a:lnB>
                    <a:solidFill>
                      <a:srgbClr val="FFFFFF"/>
                    </a:solidFill>
                  </a:tcPr>
                </a:tc>
                <a:tc>
                  <a:txBody>
                    <a:bodyPr/>
                    <a:lstStyle/>
                    <a:p>
                      <a:pPr fontAlgn="t"/>
                      <a:r>
                        <a:rPr lang="en-US" sz="1400">
                          <a:solidFill>
                            <a:schemeClr val="tx1"/>
                          </a:solidFill>
                          <a:effectLst/>
                        </a:rPr>
                        <a:t>30</a:t>
                      </a:r>
                    </a:p>
                  </a:txBody>
                  <a:tcPr marL="29057" marR="29057" marT="36321" marB="36321">
                    <a:lnL>
                      <a:noFill/>
                    </a:lnL>
                    <a:lnR>
                      <a:noFill/>
                    </a:lnR>
                    <a:lnT>
                      <a:noFill/>
                    </a:lnT>
                    <a:lnB>
                      <a:noFill/>
                    </a:lnB>
                    <a:solidFill>
                      <a:srgbClr val="FFFFFF"/>
                    </a:solidFill>
                  </a:tcPr>
                </a:tc>
                <a:tc>
                  <a:txBody>
                    <a:bodyPr/>
                    <a:lstStyle/>
                    <a:p>
                      <a:pPr fontAlgn="t"/>
                      <a:r>
                        <a:rPr lang="en-US" sz="1400">
                          <a:solidFill>
                            <a:schemeClr val="tx1"/>
                          </a:solidFill>
                          <a:effectLst/>
                        </a:rPr>
                        <a:t>300</a:t>
                      </a:r>
                    </a:p>
                  </a:txBody>
                  <a:tcPr marL="29057" marR="29057" marT="36321" marB="36321">
                    <a:lnL>
                      <a:noFill/>
                    </a:lnL>
                    <a:lnR>
                      <a:noFill/>
                    </a:lnR>
                    <a:lnT>
                      <a:noFill/>
                    </a:lnT>
                    <a:lnB>
                      <a:noFill/>
                    </a:lnB>
                    <a:solidFill>
                      <a:srgbClr val="FFFFFF"/>
                    </a:solidFill>
                  </a:tcPr>
                </a:tc>
                <a:tc>
                  <a:txBody>
                    <a:bodyPr/>
                    <a:lstStyle/>
                    <a:p>
                      <a:pPr fontAlgn="t"/>
                      <a:r>
                        <a:rPr lang="en-US" sz="1400">
                          <a:solidFill>
                            <a:schemeClr val="tx1"/>
                          </a:solidFill>
                          <a:effectLst/>
                        </a:rPr>
                        <a:t>16,600 transactions per hour</a:t>
                      </a:r>
                    </a:p>
                  </a:txBody>
                  <a:tcPr marL="29057" marR="29057" marT="36321" marB="36321">
                    <a:lnL>
                      <a:noFill/>
                    </a:lnL>
                    <a:lnR>
                      <a:noFill/>
                    </a:lnR>
                    <a:lnT>
                      <a:noFill/>
                    </a:lnT>
                    <a:lnB>
                      <a:noFill/>
                    </a:lnB>
                    <a:solidFill>
                      <a:srgbClr val="FFFFFF"/>
                    </a:solidFill>
                  </a:tcPr>
                </a:tc>
                <a:tc>
                  <a:txBody>
                    <a:bodyPr/>
                    <a:lstStyle/>
                    <a:p>
                      <a:pPr fontAlgn="t"/>
                      <a:r>
                        <a:rPr lang="en-US" sz="1400">
                          <a:solidFill>
                            <a:schemeClr val="tx1"/>
                          </a:solidFill>
                          <a:effectLst/>
                        </a:rPr>
                        <a:t>Good</a:t>
                      </a:r>
                    </a:p>
                  </a:txBody>
                  <a:tcPr marL="29057" marR="29057" marT="36321" marB="36321">
                    <a:lnL>
                      <a:noFill/>
                    </a:lnL>
                    <a:lnR>
                      <a:noFill/>
                    </a:lnR>
                    <a:lnT>
                      <a:noFill/>
                    </a:lnT>
                    <a:lnB>
                      <a:noFill/>
                    </a:lnB>
                    <a:solidFill>
                      <a:srgbClr val="FFFFFF"/>
                    </a:solidFill>
                  </a:tcPr>
                </a:tc>
              </a:tr>
              <a:tr h="513847">
                <a:tc>
                  <a:txBody>
                    <a:bodyPr/>
                    <a:lstStyle/>
                    <a:p>
                      <a:pPr fontAlgn="t"/>
                      <a:r>
                        <a:rPr lang="en-US" sz="1400">
                          <a:solidFill>
                            <a:schemeClr val="tx1"/>
                          </a:solidFill>
                          <a:effectLst/>
                        </a:rPr>
                        <a:t>Standard/S0</a:t>
                      </a:r>
                    </a:p>
                  </a:txBody>
                  <a:tcPr marL="29057" marR="29057" marT="36321" marB="36321">
                    <a:lnL>
                      <a:noFill/>
                    </a:lnL>
                    <a:lnR>
                      <a:noFill/>
                    </a:lnR>
                    <a:lnT>
                      <a:noFill/>
                    </a:lnT>
                    <a:lnB>
                      <a:noFill/>
                    </a:lnB>
                    <a:solidFill>
                      <a:srgbClr val="FFFFFF"/>
                    </a:solidFill>
                  </a:tcPr>
                </a:tc>
                <a:tc>
                  <a:txBody>
                    <a:bodyPr/>
                    <a:lstStyle/>
                    <a:p>
                      <a:pPr fontAlgn="t"/>
                      <a:r>
                        <a:rPr lang="en-US" sz="1400" dirty="0">
                          <a:solidFill>
                            <a:schemeClr val="tx1"/>
                          </a:solidFill>
                          <a:effectLst/>
                        </a:rPr>
                        <a:t>10</a:t>
                      </a:r>
                    </a:p>
                  </a:txBody>
                  <a:tcPr marL="29057" marR="29057" marT="36321" marB="36321">
                    <a:lnL>
                      <a:noFill/>
                    </a:lnL>
                    <a:lnR>
                      <a:noFill/>
                    </a:lnR>
                    <a:lnT>
                      <a:noFill/>
                    </a:lnT>
                    <a:lnB>
                      <a:noFill/>
                    </a:lnB>
                    <a:solidFill>
                      <a:srgbClr val="FFFFFF"/>
                    </a:solidFill>
                  </a:tcPr>
                </a:tc>
                <a:tc>
                  <a:txBody>
                    <a:bodyPr/>
                    <a:lstStyle/>
                    <a:p>
                      <a:pPr fontAlgn="t"/>
                      <a:r>
                        <a:rPr lang="en-US" sz="1400" dirty="0">
                          <a:solidFill>
                            <a:schemeClr val="tx1"/>
                          </a:solidFill>
                          <a:effectLst/>
                        </a:rPr>
                        <a:t>250 GB</a:t>
                      </a:r>
                    </a:p>
                  </a:txBody>
                  <a:tcPr marL="29057" marR="29057" marT="36321" marB="36321">
                    <a:lnL>
                      <a:noFill/>
                    </a:lnL>
                    <a:lnR>
                      <a:noFill/>
                    </a:lnR>
                    <a:lnT>
                      <a:noFill/>
                    </a:lnT>
                    <a:lnB>
                      <a:noFill/>
                    </a:lnB>
                    <a:solidFill>
                      <a:srgbClr val="FFFFFF"/>
                    </a:solidFill>
                  </a:tcPr>
                </a:tc>
                <a:tc>
                  <a:txBody>
                    <a:bodyPr/>
                    <a:lstStyle/>
                    <a:p>
                      <a:pPr fontAlgn="t"/>
                      <a:r>
                        <a:rPr lang="en-US" sz="1400">
                          <a:solidFill>
                            <a:schemeClr val="tx1"/>
                          </a:solidFill>
                          <a:effectLst/>
                        </a:rPr>
                        <a:t>60</a:t>
                      </a:r>
                    </a:p>
                  </a:txBody>
                  <a:tcPr marL="29057" marR="29057" marT="36321" marB="36321">
                    <a:lnL>
                      <a:noFill/>
                    </a:lnL>
                    <a:lnR>
                      <a:noFill/>
                    </a:lnR>
                    <a:lnT>
                      <a:noFill/>
                    </a:lnT>
                    <a:lnB>
                      <a:noFill/>
                    </a:lnB>
                    <a:solidFill>
                      <a:srgbClr val="FFFFFF"/>
                    </a:solidFill>
                  </a:tcPr>
                </a:tc>
                <a:tc>
                  <a:txBody>
                    <a:bodyPr/>
                    <a:lstStyle/>
                    <a:p>
                      <a:pPr fontAlgn="t"/>
                      <a:r>
                        <a:rPr lang="en-US" sz="1400">
                          <a:solidFill>
                            <a:schemeClr val="tx1"/>
                          </a:solidFill>
                          <a:effectLst/>
                        </a:rPr>
                        <a:t>600</a:t>
                      </a:r>
                    </a:p>
                  </a:txBody>
                  <a:tcPr marL="29057" marR="29057" marT="36321" marB="36321">
                    <a:lnL>
                      <a:noFill/>
                    </a:lnL>
                    <a:lnR>
                      <a:noFill/>
                    </a:lnR>
                    <a:lnT>
                      <a:noFill/>
                    </a:lnT>
                    <a:lnB>
                      <a:noFill/>
                    </a:lnB>
                    <a:solidFill>
                      <a:srgbClr val="FFFFFF"/>
                    </a:solidFill>
                  </a:tcPr>
                </a:tc>
                <a:tc>
                  <a:txBody>
                    <a:bodyPr/>
                    <a:lstStyle/>
                    <a:p>
                      <a:pPr fontAlgn="t"/>
                      <a:r>
                        <a:rPr lang="en-US" sz="1400">
                          <a:solidFill>
                            <a:schemeClr val="tx1"/>
                          </a:solidFill>
                          <a:effectLst/>
                        </a:rPr>
                        <a:t>521 transactions per minute</a:t>
                      </a:r>
                    </a:p>
                  </a:txBody>
                  <a:tcPr marL="29057" marR="29057" marT="36321" marB="36321">
                    <a:lnL>
                      <a:noFill/>
                    </a:lnL>
                    <a:lnR>
                      <a:noFill/>
                    </a:lnR>
                    <a:lnT>
                      <a:noFill/>
                    </a:lnT>
                    <a:lnB>
                      <a:noFill/>
                    </a:lnB>
                    <a:solidFill>
                      <a:srgbClr val="FFFFFF"/>
                    </a:solidFill>
                  </a:tcPr>
                </a:tc>
                <a:tc>
                  <a:txBody>
                    <a:bodyPr/>
                    <a:lstStyle/>
                    <a:p>
                      <a:pPr fontAlgn="t"/>
                      <a:r>
                        <a:rPr lang="en-US" sz="1400">
                          <a:solidFill>
                            <a:schemeClr val="tx1"/>
                          </a:solidFill>
                          <a:effectLst/>
                        </a:rPr>
                        <a:t>Better</a:t>
                      </a:r>
                    </a:p>
                  </a:txBody>
                  <a:tcPr marL="29057" marR="29057" marT="36321" marB="36321">
                    <a:lnL>
                      <a:noFill/>
                    </a:lnL>
                    <a:lnR>
                      <a:noFill/>
                    </a:lnR>
                    <a:lnT>
                      <a:noFill/>
                    </a:lnT>
                    <a:lnB>
                      <a:noFill/>
                    </a:lnB>
                    <a:solidFill>
                      <a:srgbClr val="FFFFFF"/>
                    </a:solidFill>
                  </a:tcPr>
                </a:tc>
              </a:tr>
              <a:tr h="513847">
                <a:tc>
                  <a:txBody>
                    <a:bodyPr/>
                    <a:lstStyle/>
                    <a:p>
                      <a:pPr fontAlgn="t"/>
                      <a:r>
                        <a:rPr lang="en-US" sz="1400">
                          <a:solidFill>
                            <a:schemeClr val="tx1"/>
                          </a:solidFill>
                          <a:effectLst/>
                        </a:rPr>
                        <a:t>Standard/S1</a:t>
                      </a:r>
                    </a:p>
                  </a:txBody>
                  <a:tcPr marL="29057" marR="29057" marT="36321" marB="36321">
                    <a:lnL>
                      <a:noFill/>
                    </a:lnL>
                    <a:lnR>
                      <a:noFill/>
                    </a:lnR>
                    <a:lnT>
                      <a:noFill/>
                    </a:lnT>
                    <a:lnB>
                      <a:noFill/>
                    </a:lnB>
                    <a:solidFill>
                      <a:srgbClr val="FFFFFF"/>
                    </a:solidFill>
                  </a:tcPr>
                </a:tc>
                <a:tc>
                  <a:txBody>
                    <a:bodyPr/>
                    <a:lstStyle/>
                    <a:p>
                      <a:pPr fontAlgn="t"/>
                      <a:r>
                        <a:rPr lang="en-US" sz="1400">
                          <a:solidFill>
                            <a:schemeClr val="tx1"/>
                          </a:solidFill>
                          <a:effectLst/>
                        </a:rPr>
                        <a:t>20</a:t>
                      </a:r>
                    </a:p>
                  </a:txBody>
                  <a:tcPr marL="29057" marR="29057" marT="36321" marB="36321">
                    <a:lnL>
                      <a:noFill/>
                    </a:lnL>
                    <a:lnR>
                      <a:noFill/>
                    </a:lnR>
                    <a:lnT>
                      <a:noFill/>
                    </a:lnT>
                    <a:lnB>
                      <a:noFill/>
                    </a:lnB>
                    <a:solidFill>
                      <a:srgbClr val="FFFFFF"/>
                    </a:solidFill>
                  </a:tcPr>
                </a:tc>
                <a:tc>
                  <a:txBody>
                    <a:bodyPr/>
                    <a:lstStyle/>
                    <a:p>
                      <a:pPr fontAlgn="t"/>
                      <a:r>
                        <a:rPr lang="en-US" sz="1400" dirty="0">
                          <a:solidFill>
                            <a:schemeClr val="tx1"/>
                          </a:solidFill>
                          <a:effectLst/>
                        </a:rPr>
                        <a:t>250 GB</a:t>
                      </a:r>
                    </a:p>
                  </a:txBody>
                  <a:tcPr marL="29057" marR="29057" marT="36321" marB="36321">
                    <a:lnL>
                      <a:noFill/>
                    </a:lnL>
                    <a:lnR>
                      <a:noFill/>
                    </a:lnR>
                    <a:lnT>
                      <a:noFill/>
                    </a:lnT>
                    <a:lnB>
                      <a:noFill/>
                    </a:lnB>
                    <a:solidFill>
                      <a:srgbClr val="FFFFFF"/>
                    </a:solidFill>
                  </a:tcPr>
                </a:tc>
                <a:tc>
                  <a:txBody>
                    <a:bodyPr/>
                    <a:lstStyle/>
                    <a:p>
                      <a:pPr fontAlgn="t"/>
                      <a:r>
                        <a:rPr lang="en-US" sz="1400" dirty="0">
                          <a:solidFill>
                            <a:schemeClr val="tx1"/>
                          </a:solidFill>
                          <a:effectLst/>
                        </a:rPr>
                        <a:t>90</a:t>
                      </a:r>
                    </a:p>
                  </a:txBody>
                  <a:tcPr marL="29057" marR="29057" marT="36321" marB="36321">
                    <a:lnL>
                      <a:noFill/>
                    </a:lnL>
                    <a:lnR>
                      <a:noFill/>
                    </a:lnR>
                    <a:lnT>
                      <a:noFill/>
                    </a:lnT>
                    <a:lnB>
                      <a:noFill/>
                    </a:lnB>
                    <a:solidFill>
                      <a:srgbClr val="FFFFFF"/>
                    </a:solidFill>
                  </a:tcPr>
                </a:tc>
                <a:tc>
                  <a:txBody>
                    <a:bodyPr/>
                    <a:lstStyle/>
                    <a:p>
                      <a:pPr fontAlgn="t"/>
                      <a:r>
                        <a:rPr lang="en-US" sz="1400">
                          <a:solidFill>
                            <a:schemeClr val="tx1"/>
                          </a:solidFill>
                          <a:effectLst/>
                        </a:rPr>
                        <a:t>900</a:t>
                      </a:r>
                    </a:p>
                  </a:txBody>
                  <a:tcPr marL="29057" marR="29057" marT="36321" marB="36321">
                    <a:lnL>
                      <a:noFill/>
                    </a:lnL>
                    <a:lnR>
                      <a:noFill/>
                    </a:lnR>
                    <a:lnT>
                      <a:noFill/>
                    </a:lnT>
                    <a:lnB>
                      <a:noFill/>
                    </a:lnB>
                    <a:solidFill>
                      <a:srgbClr val="FFFFFF"/>
                    </a:solidFill>
                  </a:tcPr>
                </a:tc>
                <a:tc>
                  <a:txBody>
                    <a:bodyPr/>
                    <a:lstStyle/>
                    <a:p>
                      <a:pPr fontAlgn="t"/>
                      <a:r>
                        <a:rPr lang="en-US" sz="1400">
                          <a:solidFill>
                            <a:schemeClr val="tx1"/>
                          </a:solidFill>
                          <a:effectLst/>
                        </a:rPr>
                        <a:t>934 transactions per minute</a:t>
                      </a:r>
                    </a:p>
                  </a:txBody>
                  <a:tcPr marL="29057" marR="29057" marT="36321" marB="36321">
                    <a:lnL>
                      <a:noFill/>
                    </a:lnL>
                    <a:lnR>
                      <a:noFill/>
                    </a:lnR>
                    <a:lnT>
                      <a:noFill/>
                    </a:lnT>
                    <a:lnB>
                      <a:noFill/>
                    </a:lnB>
                    <a:solidFill>
                      <a:srgbClr val="FFFFFF"/>
                    </a:solidFill>
                  </a:tcPr>
                </a:tc>
                <a:tc>
                  <a:txBody>
                    <a:bodyPr/>
                    <a:lstStyle/>
                    <a:p>
                      <a:pPr fontAlgn="t"/>
                      <a:r>
                        <a:rPr lang="en-US" sz="1400">
                          <a:solidFill>
                            <a:schemeClr val="tx1"/>
                          </a:solidFill>
                          <a:effectLst/>
                        </a:rPr>
                        <a:t>Better</a:t>
                      </a:r>
                    </a:p>
                  </a:txBody>
                  <a:tcPr marL="29057" marR="29057" marT="36321" marB="36321">
                    <a:lnL>
                      <a:noFill/>
                    </a:lnL>
                    <a:lnR>
                      <a:noFill/>
                    </a:lnR>
                    <a:lnT>
                      <a:noFill/>
                    </a:lnT>
                    <a:lnB>
                      <a:noFill/>
                    </a:lnB>
                    <a:solidFill>
                      <a:srgbClr val="FFFFFF"/>
                    </a:solidFill>
                  </a:tcPr>
                </a:tc>
              </a:tr>
              <a:tr h="737462">
                <a:tc>
                  <a:txBody>
                    <a:bodyPr/>
                    <a:lstStyle/>
                    <a:p>
                      <a:pPr fontAlgn="t"/>
                      <a:r>
                        <a:rPr lang="en-US" sz="1400">
                          <a:solidFill>
                            <a:schemeClr val="tx1"/>
                          </a:solidFill>
                          <a:effectLst/>
                        </a:rPr>
                        <a:t>Standard/S2</a:t>
                      </a:r>
                    </a:p>
                  </a:txBody>
                  <a:tcPr marL="29057" marR="29057" marT="36321" marB="36321">
                    <a:lnL>
                      <a:noFill/>
                    </a:lnL>
                    <a:lnR>
                      <a:noFill/>
                    </a:lnR>
                    <a:lnT>
                      <a:noFill/>
                    </a:lnT>
                    <a:lnB>
                      <a:noFill/>
                    </a:lnB>
                    <a:solidFill>
                      <a:srgbClr val="FFFFFF"/>
                    </a:solidFill>
                  </a:tcPr>
                </a:tc>
                <a:tc>
                  <a:txBody>
                    <a:bodyPr/>
                    <a:lstStyle/>
                    <a:p>
                      <a:pPr fontAlgn="t"/>
                      <a:r>
                        <a:rPr lang="en-US" sz="1400">
                          <a:solidFill>
                            <a:schemeClr val="tx1"/>
                          </a:solidFill>
                          <a:effectLst/>
                        </a:rPr>
                        <a:t>50</a:t>
                      </a:r>
                    </a:p>
                  </a:txBody>
                  <a:tcPr marL="29057" marR="29057" marT="36321" marB="36321">
                    <a:lnL>
                      <a:noFill/>
                    </a:lnL>
                    <a:lnR>
                      <a:noFill/>
                    </a:lnR>
                    <a:lnT>
                      <a:noFill/>
                    </a:lnT>
                    <a:lnB>
                      <a:noFill/>
                    </a:lnB>
                    <a:solidFill>
                      <a:srgbClr val="FFFFFF"/>
                    </a:solidFill>
                  </a:tcPr>
                </a:tc>
                <a:tc>
                  <a:txBody>
                    <a:bodyPr/>
                    <a:lstStyle/>
                    <a:p>
                      <a:pPr fontAlgn="t"/>
                      <a:r>
                        <a:rPr lang="en-US" sz="1400">
                          <a:solidFill>
                            <a:schemeClr val="tx1"/>
                          </a:solidFill>
                          <a:effectLst/>
                        </a:rPr>
                        <a:t>250 GB</a:t>
                      </a:r>
                    </a:p>
                  </a:txBody>
                  <a:tcPr marL="29057" marR="29057" marT="36321" marB="36321">
                    <a:lnL>
                      <a:noFill/>
                    </a:lnL>
                    <a:lnR>
                      <a:noFill/>
                    </a:lnR>
                    <a:lnT>
                      <a:noFill/>
                    </a:lnT>
                    <a:lnB>
                      <a:noFill/>
                    </a:lnB>
                    <a:solidFill>
                      <a:srgbClr val="FFFFFF"/>
                    </a:solidFill>
                  </a:tcPr>
                </a:tc>
                <a:tc>
                  <a:txBody>
                    <a:bodyPr/>
                    <a:lstStyle/>
                    <a:p>
                      <a:pPr fontAlgn="t"/>
                      <a:r>
                        <a:rPr lang="en-US" sz="1400" dirty="0">
                          <a:solidFill>
                            <a:schemeClr val="tx1"/>
                          </a:solidFill>
                          <a:effectLst/>
                        </a:rPr>
                        <a:t>120</a:t>
                      </a:r>
                    </a:p>
                  </a:txBody>
                  <a:tcPr marL="29057" marR="29057" marT="36321" marB="36321">
                    <a:lnL>
                      <a:noFill/>
                    </a:lnL>
                    <a:lnR>
                      <a:noFill/>
                    </a:lnR>
                    <a:lnT>
                      <a:noFill/>
                    </a:lnT>
                    <a:lnB>
                      <a:noFill/>
                    </a:lnB>
                    <a:solidFill>
                      <a:srgbClr val="FFFFFF"/>
                    </a:solidFill>
                  </a:tcPr>
                </a:tc>
                <a:tc>
                  <a:txBody>
                    <a:bodyPr/>
                    <a:lstStyle/>
                    <a:p>
                      <a:pPr fontAlgn="t"/>
                      <a:r>
                        <a:rPr lang="en-US" sz="1400" dirty="0">
                          <a:solidFill>
                            <a:schemeClr val="tx1"/>
                          </a:solidFill>
                          <a:effectLst/>
                        </a:rPr>
                        <a:t>1,200</a:t>
                      </a:r>
                    </a:p>
                  </a:txBody>
                  <a:tcPr marL="29057" marR="29057" marT="36321" marB="36321">
                    <a:lnL>
                      <a:noFill/>
                    </a:lnL>
                    <a:lnR>
                      <a:noFill/>
                    </a:lnR>
                    <a:lnT>
                      <a:noFill/>
                    </a:lnT>
                    <a:lnB>
                      <a:noFill/>
                    </a:lnB>
                    <a:solidFill>
                      <a:srgbClr val="FFFFFF"/>
                    </a:solidFill>
                  </a:tcPr>
                </a:tc>
                <a:tc>
                  <a:txBody>
                    <a:bodyPr/>
                    <a:lstStyle/>
                    <a:p>
                      <a:pPr fontAlgn="t"/>
                      <a:r>
                        <a:rPr lang="en-US" sz="1400">
                          <a:solidFill>
                            <a:schemeClr val="tx1"/>
                          </a:solidFill>
                          <a:effectLst/>
                        </a:rPr>
                        <a:t>2,570 transactions per minute</a:t>
                      </a:r>
                    </a:p>
                  </a:txBody>
                  <a:tcPr marL="29057" marR="29057" marT="36321" marB="36321">
                    <a:lnL>
                      <a:noFill/>
                    </a:lnL>
                    <a:lnR>
                      <a:noFill/>
                    </a:lnR>
                    <a:lnT>
                      <a:noFill/>
                    </a:lnT>
                    <a:lnB>
                      <a:noFill/>
                    </a:lnB>
                    <a:solidFill>
                      <a:srgbClr val="FFFFFF"/>
                    </a:solidFill>
                  </a:tcPr>
                </a:tc>
                <a:tc>
                  <a:txBody>
                    <a:bodyPr/>
                    <a:lstStyle/>
                    <a:p>
                      <a:pPr fontAlgn="t"/>
                      <a:r>
                        <a:rPr lang="en-US" sz="1400">
                          <a:solidFill>
                            <a:schemeClr val="tx1"/>
                          </a:solidFill>
                          <a:effectLst/>
                        </a:rPr>
                        <a:t>Better</a:t>
                      </a:r>
                    </a:p>
                  </a:txBody>
                  <a:tcPr marL="29057" marR="29057" marT="36321" marB="36321">
                    <a:lnL>
                      <a:noFill/>
                    </a:lnL>
                    <a:lnR>
                      <a:noFill/>
                    </a:lnR>
                    <a:lnT>
                      <a:noFill/>
                    </a:lnT>
                    <a:lnB>
                      <a:noFill/>
                    </a:lnB>
                    <a:solidFill>
                      <a:srgbClr val="FFFFFF"/>
                    </a:solidFill>
                  </a:tcPr>
                </a:tc>
              </a:tr>
              <a:tr h="737462">
                <a:tc>
                  <a:txBody>
                    <a:bodyPr/>
                    <a:lstStyle/>
                    <a:p>
                      <a:pPr fontAlgn="t"/>
                      <a:r>
                        <a:rPr lang="en-US" sz="1400">
                          <a:solidFill>
                            <a:schemeClr val="tx1"/>
                          </a:solidFill>
                          <a:effectLst/>
                        </a:rPr>
                        <a:t>Standard/S3*</a:t>
                      </a:r>
                    </a:p>
                  </a:txBody>
                  <a:tcPr marL="29057" marR="29057" marT="36321" marB="36321">
                    <a:lnL>
                      <a:noFill/>
                    </a:lnL>
                    <a:lnR>
                      <a:noFill/>
                    </a:lnR>
                    <a:lnT>
                      <a:noFill/>
                    </a:lnT>
                    <a:lnB>
                      <a:noFill/>
                    </a:lnB>
                    <a:solidFill>
                      <a:srgbClr val="FFFFFF"/>
                    </a:solidFill>
                  </a:tcPr>
                </a:tc>
                <a:tc>
                  <a:txBody>
                    <a:bodyPr/>
                    <a:lstStyle/>
                    <a:p>
                      <a:pPr fontAlgn="t"/>
                      <a:r>
                        <a:rPr lang="en-US" sz="1400">
                          <a:solidFill>
                            <a:schemeClr val="tx1"/>
                          </a:solidFill>
                          <a:effectLst/>
                        </a:rPr>
                        <a:t>100</a:t>
                      </a:r>
                    </a:p>
                  </a:txBody>
                  <a:tcPr marL="29057" marR="29057" marT="36321" marB="36321">
                    <a:lnL>
                      <a:noFill/>
                    </a:lnL>
                    <a:lnR>
                      <a:noFill/>
                    </a:lnR>
                    <a:lnT>
                      <a:noFill/>
                    </a:lnT>
                    <a:lnB>
                      <a:noFill/>
                    </a:lnB>
                    <a:solidFill>
                      <a:srgbClr val="FFFFFF"/>
                    </a:solidFill>
                  </a:tcPr>
                </a:tc>
                <a:tc>
                  <a:txBody>
                    <a:bodyPr/>
                    <a:lstStyle/>
                    <a:p>
                      <a:pPr fontAlgn="t"/>
                      <a:r>
                        <a:rPr lang="en-US" sz="1400">
                          <a:solidFill>
                            <a:schemeClr val="tx1"/>
                          </a:solidFill>
                          <a:effectLst/>
                        </a:rPr>
                        <a:t>250 GB</a:t>
                      </a:r>
                    </a:p>
                  </a:txBody>
                  <a:tcPr marL="29057" marR="29057" marT="36321" marB="36321">
                    <a:lnL>
                      <a:noFill/>
                    </a:lnL>
                    <a:lnR>
                      <a:noFill/>
                    </a:lnR>
                    <a:lnT>
                      <a:noFill/>
                    </a:lnT>
                    <a:lnB>
                      <a:noFill/>
                    </a:lnB>
                    <a:solidFill>
                      <a:srgbClr val="FFFFFF"/>
                    </a:solidFill>
                  </a:tcPr>
                </a:tc>
                <a:tc>
                  <a:txBody>
                    <a:bodyPr/>
                    <a:lstStyle/>
                    <a:p>
                      <a:pPr fontAlgn="t"/>
                      <a:r>
                        <a:rPr lang="en-US" sz="1400">
                          <a:solidFill>
                            <a:schemeClr val="tx1"/>
                          </a:solidFill>
                          <a:effectLst/>
                        </a:rPr>
                        <a:t>200</a:t>
                      </a:r>
                    </a:p>
                  </a:txBody>
                  <a:tcPr marL="29057" marR="29057" marT="36321" marB="36321">
                    <a:lnL>
                      <a:noFill/>
                    </a:lnL>
                    <a:lnR>
                      <a:noFill/>
                    </a:lnR>
                    <a:lnT>
                      <a:noFill/>
                    </a:lnT>
                    <a:lnB>
                      <a:noFill/>
                    </a:lnB>
                    <a:solidFill>
                      <a:srgbClr val="FFFFFF"/>
                    </a:solidFill>
                  </a:tcPr>
                </a:tc>
                <a:tc>
                  <a:txBody>
                    <a:bodyPr/>
                    <a:lstStyle/>
                    <a:p>
                      <a:pPr fontAlgn="t"/>
                      <a:r>
                        <a:rPr lang="en-US" sz="1400" dirty="0">
                          <a:solidFill>
                            <a:schemeClr val="tx1"/>
                          </a:solidFill>
                          <a:effectLst/>
                        </a:rPr>
                        <a:t>2,400</a:t>
                      </a:r>
                    </a:p>
                  </a:txBody>
                  <a:tcPr marL="29057" marR="29057" marT="36321" marB="36321">
                    <a:lnL>
                      <a:noFill/>
                    </a:lnL>
                    <a:lnR>
                      <a:noFill/>
                    </a:lnR>
                    <a:lnT>
                      <a:noFill/>
                    </a:lnT>
                    <a:lnB>
                      <a:noFill/>
                    </a:lnB>
                    <a:solidFill>
                      <a:srgbClr val="FFFFFF"/>
                    </a:solidFill>
                  </a:tcPr>
                </a:tc>
                <a:tc>
                  <a:txBody>
                    <a:bodyPr/>
                    <a:lstStyle/>
                    <a:p>
                      <a:pPr fontAlgn="t"/>
                      <a:r>
                        <a:rPr lang="en-US" sz="1400" dirty="0">
                          <a:solidFill>
                            <a:schemeClr val="tx1"/>
                          </a:solidFill>
                          <a:effectLst/>
                        </a:rPr>
                        <a:t>5,100 transactions per minute</a:t>
                      </a:r>
                    </a:p>
                  </a:txBody>
                  <a:tcPr marL="29057" marR="29057" marT="36321" marB="36321">
                    <a:lnL>
                      <a:noFill/>
                    </a:lnL>
                    <a:lnR>
                      <a:noFill/>
                    </a:lnR>
                    <a:lnT>
                      <a:noFill/>
                    </a:lnT>
                    <a:lnB>
                      <a:noFill/>
                    </a:lnB>
                    <a:solidFill>
                      <a:srgbClr val="FFFFFF"/>
                    </a:solidFill>
                  </a:tcPr>
                </a:tc>
                <a:tc>
                  <a:txBody>
                    <a:bodyPr/>
                    <a:lstStyle/>
                    <a:p>
                      <a:pPr fontAlgn="t"/>
                      <a:r>
                        <a:rPr lang="en-US" sz="1400">
                          <a:solidFill>
                            <a:schemeClr val="tx1"/>
                          </a:solidFill>
                          <a:effectLst/>
                        </a:rPr>
                        <a:t>Better</a:t>
                      </a:r>
                    </a:p>
                  </a:txBody>
                  <a:tcPr marL="29057" marR="29057" marT="36321" marB="36321">
                    <a:lnL>
                      <a:noFill/>
                    </a:lnL>
                    <a:lnR>
                      <a:noFill/>
                    </a:lnR>
                    <a:lnT>
                      <a:noFill/>
                    </a:lnT>
                    <a:lnB>
                      <a:noFill/>
                    </a:lnB>
                    <a:solidFill>
                      <a:srgbClr val="FFFFFF"/>
                    </a:solidFill>
                  </a:tcPr>
                </a:tc>
              </a:tr>
              <a:tr h="513847">
                <a:tc>
                  <a:txBody>
                    <a:bodyPr/>
                    <a:lstStyle/>
                    <a:p>
                      <a:pPr fontAlgn="t"/>
                      <a:r>
                        <a:rPr lang="en-US" sz="1400">
                          <a:solidFill>
                            <a:schemeClr val="tx1"/>
                          </a:solidFill>
                          <a:effectLst/>
                        </a:rPr>
                        <a:t>Premium/P1</a:t>
                      </a:r>
                    </a:p>
                  </a:txBody>
                  <a:tcPr marL="29057" marR="29057" marT="36321" marB="36321">
                    <a:lnL>
                      <a:noFill/>
                    </a:lnL>
                    <a:lnR>
                      <a:noFill/>
                    </a:lnR>
                    <a:lnT>
                      <a:noFill/>
                    </a:lnT>
                    <a:lnB>
                      <a:noFill/>
                    </a:lnB>
                    <a:solidFill>
                      <a:srgbClr val="FFFFFF"/>
                    </a:solidFill>
                  </a:tcPr>
                </a:tc>
                <a:tc>
                  <a:txBody>
                    <a:bodyPr/>
                    <a:lstStyle/>
                    <a:p>
                      <a:pPr fontAlgn="t"/>
                      <a:r>
                        <a:rPr lang="en-US" sz="1400">
                          <a:solidFill>
                            <a:schemeClr val="tx1"/>
                          </a:solidFill>
                          <a:effectLst/>
                        </a:rPr>
                        <a:t>100</a:t>
                      </a:r>
                    </a:p>
                  </a:txBody>
                  <a:tcPr marL="29057" marR="29057" marT="36321" marB="36321">
                    <a:lnL>
                      <a:noFill/>
                    </a:lnL>
                    <a:lnR>
                      <a:noFill/>
                    </a:lnR>
                    <a:lnT>
                      <a:noFill/>
                    </a:lnT>
                    <a:lnB>
                      <a:noFill/>
                    </a:lnB>
                    <a:solidFill>
                      <a:srgbClr val="FFFFFF"/>
                    </a:solidFill>
                  </a:tcPr>
                </a:tc>
                <a:tc>
                  <a:txBody>
                    <a:bodyPr/>
                    <a:lstStyle/>
                    <a:p>
                      <a:pPr fontAlgn="t"/>
                      <a:r>
                        <a:rPr lang="en-US" sz="1400">
                          <a:solidFill>
                            <a:schemeClr val="tx1"/>
                          </a:solidFill>
                          <a:effectLst/>
                        </a:rPr>
                        <a:t>500 GB</a:t>
                      </a:r>
                    </a:p>
                  </a:txBody>
                  <a:tcPr marL="29057" marR="29057" marT="36321" marB="36321">
                    <a:lnL>
                      <a:noFill/>
                    </a:lnL>
                    <a:lnR>
                      <a:noFill/>
                    </a:lnR>
                    <a:lnT>
                      <a:noFill/>
                    </a:lnT>
                    <a:lnB>
                      <a:noFill/>
                    </a:lnB>
                    <a:solidFill>
                      <a:srgbClr val="FFFFFF"/>
                    </a:solidFill>
                  </a:tcPr>
                </a:tc>
                <a:tc>
                  <a:txBody>
                    <a:bodyPr/>
                    <a:lstStyle/>
                    <a:p>
                      <a:pPr fontAlgn="t"/>
                      <a:r>
                        <a:rPr lang="en-US" sz="1400">
                          <a:solidFill>
                            <a:schemeClr val="tx1"/>
                          </a:solidFill>
                          <a:effectLst/>
                        </a:rPr>
                        <a:t>200</a:t>
                      </a:r>
                    </a:p>
                  </a:txBody>
                  <a:tcPr marL="29057" marR="29057" marT="36321" marB="36321">
                    <a:lnL>
                      <a:noFill/>
                    </a:lnL>
                    <a:lnR>
                      <a:noFill/>
                    </a:lnR>
                    <a:lnT>
                      <a:noFill/>
                    </a:lnT>
                    <a:lnB>
                      <a:noFill/>
                    </a:lnB>
                    <a:solidFill>
                      <a:srgbClr val="FFFFFF"/>
                    </a:solidFill>
                  </a:tcPr>
                </a:tc>
                <a:tc>
                  <a:txBody>
                    <a:bodyPr/>
                    <a:lstStyle/>
                    <a:p>
                      <a:pPr fontAlgn="t"/>
                      <a:r>
                        <a:rPr lang="en-US" sz="1400">
                          <a:solidFill>
                            <a:schemeClr val="tx1"/>
                          </a:solidFill>
                          <a:effectLst/>
                        </a:rPr>
                        <a:t>2,400</a:t>
                      </a:r>
                    </a:p>
                  </a:txBody>
                  <a:tcPr marL="29057" marR="29057" marT="36321" marB="36321">
                    <a:lnL>
                      <a:noFill/>
                    </a:lnL>
                    <a:lnR>
                      <a:noFill/>
                    </a:lnR>
                    <a:lnT>
                      <a:noFill/>
                    </a:lnT>
                    <a:lnB>
                      <a:noFill/>
                    </a:lnB>
                    <a:solidFill>
                      <a:srgbClr val="FFFFFF"/>
                    </a:solidFill>
                  </a:tcPr>
                </a:tc>
                <a:tc>
                  <a:txBody>
                    <a:bodyPr/>
                    <a:lstStyle/>
                    <a:p>
                      <a:pPr fontAlgn="t"/>
                      <a:r>
                        <a:rPr lang="en-US" sz="1400" dirty="0">
                          <a:solidFill>
                            <a:schemeClr val="tx1"/>
                          </a:solidFill>
                          <a:effectLst/>
                        </a:rPr>
                        <a:t>105 transactions per second</a:t>
                      </a:r>
                    </a:p>
                  </a:txBody>
                  <a:tcPr marL="29057" marR="29057" marT="36321" marB="36321">
                    <a:lnL>
                      <a:noFill/>
                    </a:lnL>
                    <a:lnR>
                      <a:noFill/>
                    </a:lnR>
                    <a:lnT>
                      <a:noFill/>
                    </a:lnT>
                    <a:lnB>
                      <a:noFill/>
                    </a:lnB>
                    <a:solidFill>
                      <a:srgbClr val="FFFFFF"/>
                    </a:solidFill>
                  </a:tcPr>
                </a:tc>
                <a:tc>
                  <a:txBody>
                    <a:bodyPr/>
                    <a:lstStyle/>
                    <a:p>
                      <a:pPr fontAlgn="t"/>
                      <a:r>
                        <a:rPr lang="en-US" sz="1400">
                          <a:solidFill>
                            <a:schemeClr val="tx1"/>
                          </a:solidFill>
                          <a:effectLst/>
                        </a:rPr>
                        <a:t>Best</a:t>
                      </a:r>
                    </a:p>
                  </a:txBody>
                  <a:tcPr marL="29057" marR="29057" marT="36321" marB="36321">
                    <a:lnL>
                      <a:noFill/>
                    </a:lnL>
                    <a:lnR>
                      <a:noFill/>
                    </a:lnR>
                    <a:lnT>
                      <a:noFill/>
                    </a:lnT>
                    <a:lnB>
                      <a:noFill/>
                    </a:lnB>
                    <a:solidFill>
                      <a:srgbClr val="FFFFFF"/>
                    </a:solidFill>
                  </a:tcPr>
                </a:tc>
              </a:tr>
              <a:tr h="513847">
                <a:tc>
                  <a:txBody>
                    <a:bodyPr/>
                    <a:lstStyle/>
                    <a:p>
                      <a:pPr fontAlgn="t"/>
                      <a:r>
                        <a:rPr lang="en-US" sz="1400">
                          <a:solidFill>
                            <a:schemeClr val="tx1"/>
                          </a:solidFill>
                          <a:effectLst/>
                        </a:rPr>
                        <a:t>Premium/P2</a:t>
                      </a:r>
                    </a:p>
                  </a:txBody>
                  <a:tcPr marL="29057" marR="29057" marT="36321" marB="36321">
                    <a:lnL>
                      <a:noFill/>
                    </a:lnL>
                    <a:lnR>
                      <a:noFill/>
                    </a:lnR>
                    <a:lnT>
                      <a:noFill/>
                    </a:lnT>
                    <a:lnB>
                      <a:noFill/>
                    </a:lnB>
                    <a:solidFill>
                      <a:srgbClr val="FFFFFF"/>
                    </a:solidFill>
                  </a:tcPr>
                </a:tc>
                <a:tc>
                  <a:txBody>
                    <a:bodyPr/>
                    <a:lstStyle/>
                    <a:p>
                      <a:pPr fontAlgn="t"/>
                      <a:r>
                        <a:rPr lang="en-US" sz="1400">
                          <a:solidFill>
                            <a:schemeClr val="tx1"/>
                          </a:solidFill>
                          <a:effectLst/>
                        </a:rPr>
                        <a:t>200</a:t>
                      </a:r>
                    </a:p>
                  </a:txBody>
                  <a:tcPr marL="29057" marR="29057" marT="36321" marB="36321">
                    <a:lnL>
                      <a:noFill/>
                    </a:lnL>
                    <a:lnR>
                      <a:noFill/>
                    </a:lnR>
                    <a:lnT>
                      <a:noFill/>
                    </a:lnT>
                    <a:lnB>
                      <a:noFill/>
                    </a:lnB>
                    <a:solidFill>
                      <a:srgbClr val="FFFFFF"/>
                    </a:solidFill>
                  </a:tcPr>
                </a:tc>
                <a:tc>
                  <a:txBody>
                    <a:bodyPr/>
                    <a:lstStyle/>
                    <a:p>
                      <a:pPr fontAlgn="t"/>
                      <a:r>
                        <a:rPr lang="en-US" sz="1400">
                          <a:solidFill>
                            <a:schemeClr val="tx1"/>
                          </a:solidFill>
                          <a:effectLst/>
                        </a:rPr>
                        <a:t>500 GB</a:t>
                      </a:r>
                    </a:p>
                  </a:txBody>
                  <a:tcPr marL="29057" marR="29057" marT="36321" marB="36321">
                    <a:lnL>
                      <a:noFill/>
                    </a:lnL>
                    <a:lnR>
                      <a:noFill/>
                    </a:lnR>
                    <a:lnT>
                      <a:noFill/>
                    </a:lnT>
                    <a:lnB>
                      <a:noFill/>
                    </a:lnB>
                    <a:solidFill>
                      <a:srgbClr val="FFFFFF"/>
                    </a:solidFill>
                  </a:tcPr>
                </a:tc>
                <a:tc>
                  <a:txBody>
                    <a:bodyPr/>
                    <a:lstStyle/>
                    <a:p>
                      <a:pPr fontAlgn="t"/>
                      <a:r>
                        <a:rPr lang="en-US" sz="1400">
                          <a:solidFill>
                            <a:schemeClr val="tx1"/>
                          </a:solidFill>
                          <a:effectLst/>
                        </a:rPr>
                        <a:t>400</a:t>
                      </a:r>
                    </a:p>
                  </a:txBody>
                  <a:tcPr marL="29057" marR="29057" marT="36321" marB="36321">
                    <a:lnL>
                      <a:noFill/>
                    </a:lnL>
                    <a:lnR>
                      <a:noFill/>
                    </a:lnR>
                    <a:lnT>
                      <a:noFill/>
                    </a:lnT>
                    <a:lnB>
                      <a:noFill/>
                    </a:lnB>
                    <a:solidFill>
                      <a:srgbClr val="FFFFFF"/>
                    </a:solidFill>
                  </a:tcPr>
                </a:tc>
                <a:tc>
                  <a:txBody>
                    <a:bodyPr/>
                    <a:lstStyle/>
                    <a:p>
                      <a:pPr fontAlgn="t"/>
                      <a:r>
                        <a:rPr lang="en-US" sz="1400">
                          <a:solidFill>
                            <a:schemeClr val="tx1"/>
                          </a:solidFill>
                          <a:effectLst/>
                        </a:rPr>
                        <a:t>4,800</a:t>
                      </a:r>
                    </a:p>
                  </a:txBody>
                  <a:tcPr marL="29057" marR="29057" marT="36321" marB="36321">
                    <a:lnL>
                      <a:noFill/>
                    </a:lnL>
                    <a:lnR>
                      <a:noFill/>
                    </a:lnR>
                    <a:lnT>
                      <a:noFill/>
                    </a:lnT>
                    <a:lnB>
                      <a:noFill/>
                    </a:lnB>
                    <a:solidFill>
                      <a:srgbClr val="FFFFFF"/>
                    </a:solidFill>
                  </a:tcPr>
                </a:tc>
                <a:tc>
                  <a:txBody>
                    <a:bodyPr/>
                    <a:lstStyle/>
                    <a:p>
                      <a:pPr fontAlgn="t"/>
                      <a:r>
                        <a:rPr lang="en-US" sz="1400" dirty="0">
                          <a:solidFill>
                            <a:schemeClr val="tx1"/>
                          </a:solidFill>
                          <a:effectLst/>
                        </a:rPr>
                        <a:t>228 transactions per second</a:t>
                      </a:r>
                    </a:p>
                  </a:txBody>
                  <a:tcPr marL="29057" marR="29057" marT="36321" marB="36321">
                    <a:lnL>
                      <a:noFill/>
                    </a:lnL>
                    <a:lnR>
                      <a:noFill/>
                    </a:lnR>
                    <a:lnT>
                      <a:noFill/>
                    </a:lnT>
                    <a:lnB>
                      <a:noFill/>
                    </a:lnB>
                    <a:solidFill>
                      <a:srgbClr val="FFFFFF"/>
                    </a:solidFill>
                  </a:tcPr>
                </a:tc>
                <a:tc>
                  <a:txBody>
                    <a:bodyPr/>
                    <a:lstStyle/>
                    <a:p>
                      <a:pPr fontAlgn="t"/>
                      <a:r>
                        <a:rPr lang="en-US" sz="1400" dirty="0">
                          <a:solidFill>
                            <a:schemeClr val="tx1"/>
                          </a:solidFill>
                          <a:effectLst/>
                        </a:rPr>
                        <a:t>Best</a:t>
                      </a:r>
                    </a:p>
                  </a:txBody>
                  <a:tcPr marL="29057" marR="29057" marT="36321" marB="36321">
                    <a:lnL>
                      <a:noFill/>
                    </a:lnL>
                    <a:lnR>
                      <a:noFill/>
                    </a:lnR>
                    <a:lnT>
                      <a:noFill/>
                    </a:lnT>
                    <a:lnB>
                      <a:noFill/>
                    </a:lnB>
                    <a:solidFill>
                      <a:srgbClr val="FFFFFF"/>
                    </a:solidFill>
                  </a:tcPr>
                </a:tc>
              </a:tr>
              <a:tr h="513847">
                <a:tc>
                  <a:txBody>
                    <a:bodyPr/>
                    <a:lstStyle/>
                    <a:p>
                      <a:pPr fontAlgn="t"/>
                      <a:r>
                        <a:rPr lang="en-US" sz="1400">
                          <a:solidFill>
                            <a:schemeClr val="tx1"/>
                          </a:solidFill>
                          <a:effectLst/>
                        </a:rPr>
                        <a:t>Premium/P3</a:t>
                      </a:r>
                    </a:p>
                  </a:txBody>
                  <a:tcPr marL="29057" marR="29057" marT="36321" marB="36321">
                    <a:lnL>
                      <a:noFill/>
                    </a:lnL>
                    <a:lnR>
                      <a:noFill/>
                    </a:lnR>
                    <a:lnT>
                      <a:noFill/>
                    </a:lnT>
                    <a:lnB>
                      <a:noFill/>
                    </a:lnB>
                    <a:solidFill>
                      <a:srgbClr val="FFFFFF"/>
                    </a:solidFill>
                  </a:tcPr>
                </a:tc>
                <a:tc>
                  <a:txBody>
                    <a:bodyPr/>
                    <a:lstStyle/>
                    <a:p>
                      <a:pPr fontAlgn="t"/>
                      <a:r>
                        <a:rPr lang="en-US" sz="1400">
                          <a:solidFill>
                            <a:schemeClr val="tx1"/>
                          </a:solidFill>
                          <a:effectLst/>
                        </a:rPr>
                        <a:t>800</a:t>
                      </a:r>
                    </a:p>
                  </a:txBody>
                  <a:tcPr marL="29057" marR="29057" marT="36321" marB="36321">
                    <a:lnL>
                      <a:noFill/>
                    </a:lnL>
                    <a:lnR>
                      <a:noFill/>
                    </a:lnR>
                    <a:lnT>
                      <a:noFill/>
                    </a:lnT>
                    <a:lnB>
                      <a:noFill/>
                    </a:lnB>
                    <a:solidFill>
                      <a:srgbClr val="FFFFFF"/>
                    </a:solidFill>
                  </a:tcPr>
                </a:tc>
                <a:tc>
                  <a:txBody>
                    <a:bodyPr/>
                    <a:lstStyle/>
                    <a:p>
                      <a:pPr fontAlgn="t"/>
                      <a:r>
                        <a:rPr lang="en-US" sz="1400">
                          <a:solidFill>
                            <a:schemeClr val="tx1"/>
                          </a:solidFill>
                          <a:effectLst/>
                        </a:rPr>
                        <a:t>500 GB</a:t>
                      </a:r>
                    </a:p>
                  </a:txBody>
                  <a:tcPr marL="29057" marR="29057" marT="36321" marB="36321">
                    <a:lnL>
                      <a:noFill/>
                    </a:lnL>
                    <a:lnR>
                      <a:noFill/>
                    </a:lnR>
                    <a:lnT>
                      <a:noFill/>
                    </a:lnT>
                    <a:lnB>
                      <a:noFill/>
                    </a:lnB>
                    <a:solidFill>
                      <a:srgbClr val="FFFFFF"/>
                    </a:solidFill>
                  </a:tcPr>
                </a:tc>
                <a:tc>
                  <a:txBody>
                    <a:bodyPr/>
                    <a:lstStyle/>
                    <a:p>
                      <a:pPr fontAlgn="t"/>
                      <a:r>
                        <a:rPr lang="en-US" sz="1400">
                          <a:solidFill>
                            <a:schemeClr val="tx1"/>
                          </a:solidFill>
                          <a:effectLst/>
                        </a:rPr>
                        <a:t>1,600</a:t>
                      </a:r>
                    </a:p>
                  </a:txBody>
                  <a:tcPr marL="29057" marR="29057" marT="36321" marB="36321">
                    <a:lnL>
                      <a:noFill/>
                    </a:lnL>
                    <a:lnR>
                      <a:noFill/>
                    </a:lnR>
                    <a:lnT>
                      <a:noFill/>
                    </a:lnT>
                    <a:lnB>
                      <a:noFill/>
                    </a:lnB>
                    <a:solidFill>
                      <a:srgbClr val="FFFFFF"/>
                    </a:solidFill>
                  </a:tcPr>
                </a:tc>
                <a:tc>
                  <a:txBody>
                    <a:bodyPr/>
                    <a:lstStyle/>
                    <a:p>
                      <a:pPr fontAlgn="t"/>
                      <a:r>
                        <a:rPr lang="en-US" sz="1400">
                          <a:solidFill>
                            <a:schemeClr val="tx1"/>
                          </a:solidFill>
                          <a:effectLst/>
                        </a:rPr>
                        <a:t>19,200</a:t>
                      </a:r>
                    </a:p>
                  </a:txBody>
                  <a:tcPr marL="29057" marR="29057" marT="36321" marB="36321">
                    <a:lnL>
                      <a:noFill/>
                    </a:lnL>
                    <a:lnR>
                      <a:noFill/>
                    </a:lnR>
                    <a:lnT>
                      <a:noFill/>
                    </a:lnT>
                    <a:lnB>
                      <a:noFill/>
                    </a:lnB>
                    <a:solidFill>
                      <a:srgbClr val="FFFFFF"/>
                    </a:solidFill>
                  </a:tcPr>
                </a:tc>
                <a:tc>
                  <a:txBody>
                    <a:bodyPr/>
                    <a:lstStyle/>
                    <a:p>
                      <a:pPr fontAlgn="t"/>
                      <a:r>
                        <a:rPr lang="en-US" sz="1400">
                          <a:solidFill>
                            <a:schemeClr val="tx1"/>
                          </a:solidFill>
                          <a:effectLst/>
                        </a:rPr>
                        <a:t>735 transactions per second</a:t>
                      </a:r>
                    </a:p>
                  </a:txBody>
                  <a:tcPr marL="29057" marR="29057" marT="36321" marB="36321">
                    <a:lnL>
                      <a:noFill/>
                    </a:lnL>
                    <a:lnR>
                      <a:noFill/>
                    </a:lnR>
                    <a:lnT>
                      <a:noFill/>
                    </a:lnT>
                    <a:lnB>
                      <a:noFill/>
                    </a:lnB>
                    <a:solidFill>
                      <a:srgbClr val="FFFFFF"/>
                    </a:solidFill>
                  </a:tcPr>
                </a:tc>
                <a:tc>
                  <a:txBody>
                    <a:bodyPr/>
                    <a:lstStyle/>
                    <a:p>
                      <a:pPr fontAlgn="t"/>
                      <a:r>
                        <a:rPr lang="en-US" sz="1400" dirty="0">
                          <a:solidFill>
                            <a:schemeClr val="tx1"/>
                          </a:solidFill>
                          <a:effectLst/>
                        </a:rPr>
                        <a:t>Best</a:t>
                      </a:r>
                    </a:p>
                  </a:txBody>
                  <a:tcPr marL="29057" marR="29057" marT="36321" marB="36321">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2011578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SQL Database Firewall</a:t>
            </a:r>
            <a:endParaRPr lang="en-US" dirty="0"/>
          </a:p>
        </p:txBody>
      </p:sp>
      <p:sp>
        <p:nvSpPr>
          <p:cNvPr id="5" name="Content Placeholder 4"/>
          <p:cNvSpPr>
            <a:spLocks noGrp="1"/>
          </p:cNvSpPr>
          <p:nvPr>
            <p:ph type="body" sz="quarter" idx="4294967295"/>
          </p:nvPr>
        </p:nvSpPr>
        <p:spPr>
          <a:xfrm>
            <a:off x="6362700" y="1619250"/>
            <a:ext cx="5829300" cy="3028950"/>
          </a:xfrm>
        </p:spPr>
        <p:txBody>
          <a:bodyPr>
            <a:normAutofit/>
          </a:bodyPr>
          <a:lstStyle/>
          <a:p>
            <a:r>
              <a:rPr lang="en-US" sz="2800" dirty="0">
                <a:solidFill>
                  <a:schemeClr val="accent2">
                    <a:alpha val="99000"/>
                  </a:schemeClr>
                </a:solidFill>
              </a:rPr>
              <a:t>Securing your data</a:t>
            </a:r>
            <a:endParaRPr lang="en-US" sz="2800" dirty="0"/>
          </a:p>
          <a:p>
            <a:r>
              <a:rPr lang="en-US" sz="1900" dirty="0">
                <a:solidFill>
                  <a:schemeClr val="bg2"/>
                </a:solidFill>
                <a:latin typeface="+mn-lt"/>
              </a:rPr>
              <a:t>IP Address-based access control for SQL Database</a:t>
            </a:r>
          </a:p>
          <a:p>
            <a:r>
              <a:rPr lang="en-US" sz="1900" dirty="0">
                <a:solidFill>
                  <a:schemeClr val="bg2"/>
                </a:solidFill>
                <a:latin typeface="+mn-lt"/>
              </a:rPr>
              <a:t>Rules can be defined at the </a:t>
            </a:r>
            <a:r>
              <a:rPr lang="en-US" sz="1900" i="1" dirty="0">
                <a:solidFill>
                  <a:schemeClr val="bg2"/>
                </a:solidFill>
                <a:latin typeface="+mn-lt"/>
              </a:rPr>
              <a:t>server </a:t>
            </a:r>
            <a:r>
              <a:rPr lang="en-US" sz="1900" dirty="0">
                <a:solidFill>
                  <a:schemeClr val="bg2"/>
                </a:solidFill>
                <a:latin typeface="+mn-lt"/>
              </a:rPr>
              <a:t>and </a:t>
            </a:r>
            <a:r>
              <a:rPr lang="en-US" sz="1900" i="1" dirty="0">
                <a:solidFill>
                  <a:schemeClr val="bg2"/>
                </a:solidFill>
                <a:latin typeface="+mn-lt"/>
              </a:rPr>
              <a:t>database</a:t>
            </a:r>
          </a:p>
          <a:p>
            <a:r>
              <a:rPr lang="en-US" sz="1900" dirty="0">
                <a:solidFill>
                  <a:schemeClr val="bg2"/>
                </a:solidFill>
                <a:latin typeface="+mn-lt"/>
              </a:rPr>
              <a:t>No IP authorized by default</a:t>
            </a:r>
          </a:p>
          <a:p>
            <a:r>
              <a:rPr lang="en-US" sz="1900" dirty="0">
                <a:solidFill>
                  <a:schemeClr val="bg2"/>
                </a:solidFill>
                <a:latin typeface="+mn-lt"/>
              </a:rPr>
              <a:t>Configurable using the SQL Database Portal and REST API</a:t>
            </a:r>
          </a:p>
          <a:p>
            <a:r>
              <a:rPr lang="en-US" sz="1900" dirty="0">
                <a:solidFill>
                  <a:schemeClr val="bg2"/>
                </a:solidFill>
                <a:latin typeface="+mn-lt"/>
              </a:rPr>
              <a:t>Option to disable/enable access from applications hosted </a:t>
            </a:r>
            <a:r>
              <a:rPr lang="en-US" sz="1900">
                <a:solidFill>
                  <a:schemeClr val="bg2"/>
                </a:solidFill>
                <a:latin typeface="+mn-lt"/>
              </a:rPr>
              <a:t>in </a:t>
            </a:r>
            <a:r>
              <a:rPr lang="en-US" sz="1900" smtClean="0">
                <a:solidFill>
                  <a:schemeClr val="bg2"/>
                </a:solidFill>
                <a:latin typeface="+mn-lt"/>
              </a:rPr>
              <a:t>Microsoft Azure</a:t>
            </a:r>
            <a:endParaRPr lang="en-US" sz="1900" dirty="0">
              <a:solidFill>
                <a:schemeClr val="bg2"/>
              </a:solidFill>
              <a:latin typeface="+mn-lt"/>
            </a:endParaRPr>
          </a:p>
        </p:txBody>
      </p:sp>
      <p:pic>
        <p:nvPicPr>
          <p:cNvPr id="75" name="Picture 74"/>
          <p:cNvPicPr>
            <a:picLocks noChangeAspect="1"/>
          </p:cNvPicPr>
          <p:nvPr/>
        </p:nvPicPr>
        <p:blipFill>
          <a:blip r:embed="rId3"/>
          <a:stretch>
            <a:fillRect/>
          </a:stretch>
        </p:blipFill>
        <p:spPr>
          <a:xfrm>
            <a:off x="1183574" y="1299955"/>
            <a:ext cx="4209411" cy="4966380"/>
          </a:xfrm>
          <a:prstGeom prst="rect">
            <a:avLst/>
          </a:prstGeom>
        </p:spPr>
      </p:pic>
    </p:spTree>
    <p:extLst>
      <p:ext uri="{BB962C8B-B14F-4D97-AF65-F5344CB8AC3E}">
        <p14:creationId xmlns:p14="http://schemas.microsoft.com/office/powerpoint/2010/main" val="483773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Application Connectivity</a:t>
            </a:r>
            <a:endParaRPr lang="en-US" dirty="0">
              <a:solidFill>
                <a:srgbClr val="92D050"/>
              </a:solidFill>
            </a:endParaRPr>
          </a:p>
        </p:txBody>
      </p:sp>
      <p:sp>
        <p:nvSpPr>
          <p:cNvPr id="8" name="Content Placeholder 2"/>
          <p:cNvSpPr txBox="1">
            <a:spLocks/>
          </p:cNvSpPr>
          <p:nvPr/>
        </p:nvSpPr>
        <p:spPr>
          <a:xfrm>
            <a:off x="522289"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a:solidFill>
                  <a:schemeClr val="accent2">
                    <a:alpha val="99000"/>
                  </a:schemeClr>
                </a:solidFill>
              </a:rPr>
              <a:t>Connecting To SQL Database</a:t>
            </a:r>
          </a:p>
          <a:p>
            <a:pPr marL="234950" lvl="1" indent="-231775" defTabSz="914325">
              <a:spcBef>
                <a:spcPts val="900"/>
              </a:spcBef>
              <a:buClr>
                <a:schemeClr val="accent2"/>
              </a:buClr>
              <a:buFont typeface="+mj-lt"/>
              <a:buAutoNum type="arabicPeriod"/>
            </a:pPr>
            <a:r>
              <a:rPr lang="en-US" sz="1600" spc="-51" dirty="0">
                <a:solidFill>
                  <a:schemeClr val="bg2"/>
                </a:solidFill>
              </a:rPr>
              <a:t>TDS (Tabular Data Stream) protocol over TCP/IP supported</a:t>
            </a:r>
          </a:p>
          <a:p>
            <a:pPr marL="234950" lvl="1" indent="-231775" defTabSz="914325">
              <a:spcBef>
                <a:spcPts val="900"/>
              </a:spcBef>
              <a:buClr>
                <a:schemeClr val="accent2"/>
              </a:buClr>
              <a:buFont typeface="+mj-lt"/>
              <a:buAutoNum type="arabicPeriod"/>
            </a:pPr>
            <a:r>
              <a:rPr lang="en-US" sz="1600" spc="-51" dirty="0">
                <a:solidFill>
                  <a:schemeClr val="bg2"/>
                </a:solidFill>
              </a:rPr>
              <a:t>SSL required</a:t>
            </a:r>
          </a:p>
          <a:p>
            <a:pPr marL="234950" lvl="1" indent="-231775" defTabSz="914325">
              <a:spcBef>
                <a:spcPts val="900"/>
              </a:spcBef>
              <a:buClr>
                <a:schemeClr val="accent2"/>
              </a:buClr>
              <a:buFont typeface="+mj-lt"/>
              <a:buAutoNum type="arabicPeriod"/>
            </a:pPr>
            <a:r>
              <a:rPr lang="en-US" sz="1600" spc="-51" dirty="0">
                <a:solidFill>
                  <a:schemeClr val="bg2"/>
                </a:solidFill>
              </a:rPr>
              <a:t>Use firewall rules to connect from outside Microsoft data center</a:t>
            </a:r>
          </a:p>
          <a:p>
            <a:pPr marL="3175" lvl="1" indent="0" defTabSz="914325">
              <a:spcBef>
                <a:spcPts val="900"/>
              </a:spcBef>
              <a:buNone/>
            </a:pPr>
            <a:r>
              <a:rPr lang="en-US" sz="1600" b="1" spc="-51" dirty="0">
                <a:solidFill>
                  <a:schemeClr val="bg2"/>
                </a:solidFill>
              </a:rPr>
              <a:t>ASP.NET EXAMPLE:</a:t>
            </a:r>
          </a:p>
        </p:txBody>
      </p:sp>
      <p:sp>
        <p:nvSpPr>
          <p:cNvPr id="9" name="Content Placeholder 2"/>
          <p:cNvSpPr txBox="1">
            <a:spLocks/>
          </p:cNvSpPr>
          <p:nvPr/>
        </p:nvSpPr>
        <p:spPr>
          <a:xfrm>
            <a:off x="6559063" y="1434269"/>
            <a:ext cx="5345112" cy="3083921"/>
          </a:xfrm>
          <a:prstGeom prst="rect">
            <a:avLst/>
          </a:prstGeom>
        </p:spPr>
        <p:txBody>
          <a:bodyPr wrap="square"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800" spc="-100" dirty="0">
                <a:solidFill>
                  <a:schemeClr val="accent2">
                    <a:alpha val="99000"/>
                  </a:schemeClr>
                </a:solidFill>
              </a:rPr>
              <a:t>Considerations And Best Practices</a:t>
            </a:r>
          </a:p>
          <a:p>
            <a:pPr marL="234950" lvl="1" indent="-231775" defTabSz="914325">
              <a:spcBef>
                <a:spcPts val="900"/>
              </a:spcBef>
              <a:buClr>
                <a:schemeClr val="accent2"/>
              </a:buClr>
              <a:buFont typeface="+mj-lt"/>
              <a:buAutoNum type="arabicPeriod"/>
            </a:pPr>
            <a:r>
              <a:rPr lang="en-US" sz="1600" spc="-51" dirty="0">
                <a:solidFill>
                  <a:schemeClr val="bg2"/>
                </a:solidFill>
              </a:rPr>
              <a:t>login: </a:t>
            </a:r>
            <a:r>
              <a:rPr lang="en-US" sz="1600" b="1" spc="-51" dirty="0">
                <a:solidFill>
                  <a:schemeClr val="bg2"/>
                </a:solidFill>
              </a:rPr>
              <a:t>[login]@[server]</a:t>
            </a:r>
          </a:p>
          <a:p>
            <a:pPr marL="234950" lvl="1" indent="-231775" defTabSz="914325">
              <a:spcBef>
                <a:spcPts val="900"/>
              </a:spcBef>
              <a:buClr>
                <a:schemeClr val="accent2"/>
              </a:buClr>
              <a:buFont typeface="+mj-lt"/>
              <a:buAutoNum type="arabicPeriod"/>
            </a:pPr>
            <a:r>
              <a:rPr lang="en-US" sz="1600" spc="-51" dirty="0">
                <a:solidFill>
                  <a:schemeClr val="bg2"/>
                </a:solidFill>
              </a:rPr>
              <a:t>Idle connections</a:t>
            </a:r>
          </a:p>
          <a:p>
            <a:pPr marL="234950" lvl="1" indent="-231775" defTabSz="914325">
              <a:spcBef>
                <a:spcPts val="900"/>
              </a:spcBef>
              <a:buClr>
                <a:schemeClr val="accent2"/>
              </a:buClr>
              <a:buFont typeface="+mj-lt"/>
              <a:buAutoNum type="arabicPeriod"/>
            </a:pPr>
            <a:r>
              <a:rPr lang="en-US" sz="1600" spc="-51" dirty="0">
                <a:solidFill>
                  <a:schemeClr val="bg2"/>
                </a:solidFill>
              </a:rPr>
              <a:t>Long running transactions</a:t>
            </a:r>
          </a:p>
          <a:p>
            <a:pPr marL="234950" lvl="1" indent="-231775" defTabSz="914325">
              <a:spcBef>
                <a:spcPts val="900"/>
              </a:spcBef>
              <a:buClr>
                <a:schemeClr val="accent2"/>
              </a:buClr>
              <a:buFont typeface="+mj-lt"/>
              <a:buAutoNum type="arabicPeriod"/>
            </a:pPr>
            <a:r>
              <a:rPr lang="en-US" sz="1600" spc="-51" dirty="0" smtClean="0">
                <a:solidFill>
                  <a:schemeClr val="bg2"/>
                </a:solidFill>
              </a:rPr>
              <a:t>Failover </a:t>
            </a:r>
            <a:r>
              <a:rPr lang="en-US" sz="1600" spc="-51" dirty="0">
                <a:solidFill>
                  <a:schemeClr val="bg2"/>
                </a:solidFill>
              </a:rPr>
              <a:t>events</a:t>
            </a:r>
          </a:p>
          <a:p>
            <a:pPr marL="234950" lvl="1" indent="-231775" defTabSz="914325">
              <a:spcBef>
                <a:spcPts val="900"/>
              </a:spcBef>
              <a:buClr>
                <a:schemeClr val="accent2"/>
              </a:buClr>
              <a:buFont typeface="+mj-lt"/>
              <a:buAutoNum type="arabicPeriod"/>
            </a:pPr>
            <a:r>
              <a:rPr lang="en-US" sz="1600" spc="-51" dirty="0">
                <a:solidFill>
                  <a:schemeClr val="bg2"/>
                </a:solidFill>
              </a:rPr>
              <a:t>Throttling</a:t>
            </a:r>
          </a:p>
          <a:p>
            <a:pPr marL="638175" lvl="2" indent="-231775" defTabSz="914325">
              <a:spcBef>
                <a:spcPts val="900"/>
              </a:spcBef>
              <a:buClr>
                <a:schemeClr val="accent2"/>
              </a:buClr>
              <a:buFont typeface="+mj-lt"/>
              <a:buAutoNum type="arabicPeriod"/>
            </a:pPr>
            <a:r>
              <a:rPr lang="en-US" sz="1200" spc="-51" dirty="0">
                <a:solidFill>
                  <a:schemeClr val="bg2"/>
                </a:solidFill>
              </a:rPr>
              <a:t>Connection pooling and Retry logic</a:t>
            </a:r>
          </a:p>
          <a:p>
            <a:pPr marL="638175" lvl="2" indent="-231775" defTabSz="914325">
              <a:spcBef>
                <a:spcPts val="900"/>
              </a:spcBef>
              <a:buClr>
                <a:schemeClr val="accent2"/>
              </a:buClr>
              <a:buFont typeface="+mj-lt"/>
              <a:buAutoNum type="arabicPeriod"/>
            </a:pPr>
            <a:r>
              <a:rPr lang="en-US" sz="1200" spc="-51" dirty="0">
                <a:solidFill>
                  <a:schemeClr val="bg2"/>
                </a:solidFill>
              </a:rPr>
              <a:t>Latency introduced for updates</a:t>
            </a:r>
          </a:p>
          <a:p>
            <a:pPr marL="234950" lvl="1" indent="-231775" defTabSz="914325">
              <a:spcBef>
                <a:spcPts val="900"/>
              </a:spcBef>
              <a:buClr>
                <a:schemeClr val="accent2"/>
              </a:buClr>
              <a:buFont typeface="+mj-lt"/>
              <a:buAutoNum type="arabicPeriod"/>
            </a:pPr>
            <a:r>
              <a:rPr lang="en-US" sz="1600" spc="-51" dirty="0">
                <a:solidFill>
                  <a:schemeClr val="bg2"/>
                </a:solidFill>
              </a:rPr>
              <a:t>No cross-database dependencies</a:t>
            </a:r>
          </a:p>
        </p:txBody>
      </p:sp>
      <p:sp>
        <p:nvSpPr>
          <p:cNvPr id="10" name="TextBox 9"/>
          <p:cNvSpPr txBox="1"/>
          <p:nvPr/>
        </p:nvSpPr>
        <p:spPr>
          <a:xfrm>
            <a:off x="520703" y="3269155"/>
            <a:ext cx="5153553" cy="3000821"/>
          </a:xfrm>
          <a:prstGeom prst="rect">
            <a:avLst/>
          </a:prstGeom>
          <a:solidFill>
            <a:schemeClr val="bg1"/>
          </a:solidFill>
          <a:ln>
            <a:solidFill>
              <a:schemeClr val="accent2"/>
            </a:solidFill>
          </a:ln>
        </p:spPr>
        <p:txBody>
          <a:bodyPr wrap="square" lIns="91440" tIns="0" rIns="0" bIns="0" rtlCol="0">
            <a:spAutoFit/>
          </a:bodyPr>
          <a:lstStyle/>
          <a:p>
            <a:r>
              <a:rPr lang="en-US" sz="1600" dirty="0">
                <a:solidFill>
                  <a:srgbClr val="0000FF"/>
                </a:solidFill>
                <a:latin typeface="Consolas"/>
              </a:rPr>
              <a:t>&lt;</a:t>
            </a:r>
            <a:r>
              <a:rPr lang="en-US" sz="1600" dirty="0">
                <a:solidFill>
                  <a:srgbClr val="A31515"/>
                </a:solidFill>
                <a:latin typeface="Consolas"/>
              </a:rPr>
              <a:t>connectionStrings</a:t>
            </a:r>
            <a:r>
              <a:rPr lang="en-US" sz="1600" dirty="0">
                <a:solidFill>
                  <a:srgbClr val="0000FF"/>
                </a:solidFill>
                <a:latin typeface="Consolas"/>
              </a:rPr>
              <a:t>&gt;</a:t>
            </a:r>
            <a:endParaRPr lang="en-US" sz="800" dirty="0">
              <a:latin typeface="Segoe UI" pitchFamily="34" charset="0"/>
              <a:ea typeface="Segoe UI" pitchFamily="34" charset="0"/>
            </a:endParaRPr>
          </a:p>
          <a:p>
            <a:r>
              <a:rPr lang="en-US" sz="1600" dirty="0">
                <a:solidFill>
                  <a:srgbClr val="0000FF"/>
                </a:solidFill>
                <a:latin typeface="Consolas"/>
              </a:rPr>
              <a:t>&lt;</a:t>
            </a:r>
            <a:r>
              <a:rPr lang="en-US" sz="1600" dirty="0">
                <a:solidFill>
                  <a:srgbClr val="A31515"/>
                </a:solidFill>
                <a:latin typeface="Consolas"/>
              </a:rPr>
              <a:t>add</a:t>
            </a:r>
            <a:r>
              <a:rPr lang="en-US" sz="1600" dirty="0">
                <a:solidFill>
                  <a:srgbClr val="FF0000"/>
                </a:solidFill>
                <a:latin typeface="Consolas"/>
              </a:rPr>
              <a:t>name</a:t>
            </a:r>
            <a:r>
              <a:rPr lang="en-US" sz="1600" dirty="0">
                <a:solidFill>
                  <a:srgbClr val="0000FF"/>
                </a:solidFill>
                <a:latin typeface="Consolas"/>
              </a:rPr>
              <a:t>=</a:t>
            </a:r>
            <a:r>
              <a:rPr lang="en-US" sz="1600" dirty="0">
                <a:solidFill>
                  <a:srgbClr val="000000"/>
                </a:solidFill>
                <a:latin typeface="Consolas"/>
              </a:rPr>
              <a:t>"</a:t>
            </a:r>
            <a:r>
              <a:rPr lang="en-US" sz="1600" dirty="0">
                <a:solidFill>
                  <a:srgbClr val="0000FF"/>
                </a:solidFill>
                <a:latin typeface="Consolas"/>
              </a:rPr>
              <a:t>AdventureWorks</a:t>
            </a:r>
            <a:r>
              <a:rPr lang="en-US" sz="1600" dirty="0">
                <a:solidFill>
                  <a:srgbClr val="000000"/>
                </a:solidFill>
                <a:latin typeface="Consolas"/>
              </a:rPr>
              <a:t>"</a:t>
            </a:r>
            <a:r>
              <a:rPr lang="en-US" sz="1600" dirty="0">
                <a:solidFill>
                  <a:srgbClr val="FF0000"/>
                </a:solidFill>
                <a:latin typeface="Consolas"/>
              </a:rPr>
              <a:t>connectionString</a:t>
            </a:r>
            <a:r>
              <a:rPr lang="en-US" sz="1600" dirty="0">
                <a:solidFill>
                  <a:srgbClr val="0000FF"/>
                </a:solidFill>
                <a:latin typeface="Consolas"/>
              </a:rPr>
              <a:t>=</a:t>
            </a:r>
            <a:endParaRPr lang="en-US" sz="800" dirty="0">
              <a:latin typeface="Segoe UI" pitchFamily="34" charset="0"/>
              <a:ea typeface="Segoe UI" pitchFamily="34" charset="0"/>
            </a:endParaRPr>
          </a:p>
          <a:p>
            <a:pPr marL="457120"/>
            <a:r>
              <a:rPr lang="en-US" sz="1600" dirty="0">
                <a:solidFill>
                  <a:srgbClr val="000000"/>
                </a:solidFill>
                <a:latin typeface="Consolas"/>
              </a:rPr>
              <a:t>"</a:t>
            </a:r>
            <a:r>
              <a:rPr lang="en-US" sz="1600" dirty="0">
                <a:solidFill>
                  <a:srgbClr val="0000FF"/>
                </a:solidFill>
                <a:latin typeface="Consolas"/>
              </a:rPr>
              <a:t>Data Source=</a:t>
            </a:r>
            <a:r>
              <a:rPr lang="en-US" sz="1600" dirty="0">
                <a:solidFill>
                  <a:srgbClr val="0000FF"/>
                </a:solidFill>
                <a:highlight>
                  <a:srgbClr val="FFFF00"/>
                </a:highlight>
                <a:latin typeface="Consolas"/>
              </a:rPr>
              <a:t>[server].database.windows.net</a:t>
            </a:r>
            <a:r>
              <a:rPr lang="en-US" sz="1600" dirty="0">
                <a:solidFill>
                  <a:srgbClr val="0000FF"/>
                </a:solidFill>
                <a:latin typeface="Consolas"/>
              </a:rPr>
              <a:t>;</a:t>
            </a:r>
            <a:endParaRPr lang="en-US" sz="800" dirty="0">
              <a:latin typeface="Segoe UI" pitchFamily="34" charset="0"/>
              <a:ea typeface="Segoe UI" pitchFamily="34" charset="0"/>
            </a:endParaRPr>
          </a:p>
          <a:p>
            <a:pPr marL="457120"/>
            <a:r>
              <a:rPr lang="en-US" sz="1600" dirty="0">
                <a:solidFill>
                  <a:srgbClr val="0000FF"/>
                </a:solidFill>
                <a:latin typeface="Consolas"/>
              </a:rPr>
              <a:t>Integrated Security=False;</a:t>
            </a:r>
            <a:endParaRPr lang="en-US" sz="800" dirty="0">
              <a:latin typeface="Segoe UI" pitchFamily="34" charset="0"/>
              <a:ea typeface="Segoe UI" pitchFamily="34" charset="0"/>
            </a:endParaRPr>
          </a:p>
          <a:p>
            <a:pPr marL="457120"/>
            <a:r>
              <a:rPr lang="en-US" sz="1600" dirty="0">
                <a:solidFill>
                  <a:srgbClr val="0000FF"/>
                </a:solidFill>
                <a:latin typeface="Consolas"/>
              </a:rPr>
              <a:t>Initial Catalog=ProductsDb;</a:t>
            </a:r>
            <a:endParaRPr lang="en-US" sz="800" dirty="0">
              <a:latin typeface="Segoe UI" pitchFamily="34" charset="0"/>
              <a:ea typeface="Segoe UI" pitchFamily="34" charset="0"/>
            </a:endParaRPr>
          </a:p>
          <a:p>
            <a:pPr marL="457120"/>
            <a:r>
              <a:rPr lang="en-US" sz="1600" dirty="0">
                <a:solidFill>
                  <a:srgbClr val="0000FF"/>
                </a:solidFill>
                <a:latin typeface="Consolas"/>
              </a:rPr>
              <a:t>User Id=[login];</a:t>
            </a:r>
            <a:endParaRPr lang="en-US" sz="800" dirty="0">
              <a:latin typeface="Segoe UI" pitchFamily="34" charset="0"/>
              <a:ea typeface="Segoe UI" pitchFamily="34" charset="0"/>
            </a:endParaRPr>
          </a:p>
          <a:p>
            <a:pPr marL="457120"/>
            <a:r>
              <a:rPr lang="en-US" sz="1600" dirty="0">
                <a:solidFill>
                  <a:srgbClr val="0000FF"/>
                </a:solidFill>
                <a:latin typeface="Consolas"/>
              </a:rPr>
              <a:t>Password=[password];</a:t>
            </a:r>
          </a:p>
          <a:p>
            <a:pPr marL="457120"/>
            <a:r>
              <a:rPr lang="en-US" sz="1600" dirty="0" err="1">
                <a:solidFill>
                  <a:srgbClr val="0000FF"/>
                </a:solidFill>
                <a:latin typeface="Consolas"/>
                <a:ea typeface="Segoe UI" pitchFamily="34" charset="0"/>
              </a:rPr>
              <a:t>Trusted_Connection</a:t>
            </a:r>
            <a:r>
              <a:rPr lang="en-US" sz="1600" dirty="0">
                <a:solidFill>
                  <a:srgbClr val="0000FF"/>
                </a:solidFill>
                <a:latin typeface="Consolas"/>
                <a:ea typeface="Segoe UI" pitchFamily="34" charset="0"/>
              </a:rPr>
              <a:t>=False;</a:t>
            </a:r>
            <a:endParaRPr lang="en-US" sz="800" dirty="0">
              <a:latin typeface="Segoe UI" pitchFamily="34" charset="0"/>
              <a:ea typeface="Segoe UI" pitchFamily="34" charset="0"/>
            </a:endParaRPr>
          </a:p>
          <a:p>
            <a:pPr marL="457120"/>
            <a:r>
              <a:rPr lang="en-US" sz="1600" dirty="0">
                <a:solidFill>
                  <a:srgbClr val="0000FF"/>
                </a:solidFill>
                <a:highlight>
                  <a:srgbClr val="FFFF00"/>
                </a:highlight>
                <a:latin typeface="Consolas"/>
              </a:rPr>
              <a:t>Encrypt=true</a:t>
            </a:r>
            <a:r>
              <a:rPr lang="en-US" sz="1600" dirty="0">
                <a:solidFill>
                  <a:srgbClr val="0000FF"/>
                </a:solidFill>
                <a:latin typeface="Consolas"/>
              </a:rPr>
              <a:t>;</a:t>
            </a:r>
            <a:r>
              <a:rPr lang="en-US" sz="1600" dirty="0">
                <a:solidFill>
                  <a:srgbClr val="000000"/>
                </a:solidFill>
                <a:latin typeface="Consolas"/>
              </a:rPr>
              <a:t>"</a:t>
            </a:r>
            <a:endParaRPr lang="en-US" sz="800" dirty="0">
              <a:latin typeface="Segoe UI" pitchFamily="34" charset="0"/>
              <a:ea typeface="Segoe UI" pitchFamily="34" charset="0"/>
            </a:endParaRPr>
          </a:p>
          <a:p>
            <a:r>
              <a:rPr lang="en-US" sz="1600" dirty="0">
                <a:solidFill>
                  <a:srgbClr val="FF0000"/>
                </a:solidFill>
                <a:latin typeface="Consolas"/>
              </a:rPr>
              <a:t>providerName</a:t>
            </a:r>
            <a:r>
              <a:rPr lang="en-US" sz="1600" dirty="0">
                <a:solidFill>
                  <a:srgbClr val="0000FF"/>
                </a:solidFill>
                <a:latin typeface="Consolas"/>
              </a:rPr>
              <a:t>=</a:t>
            </a:r>
            <a:r>
              <a:rPr lang="en-US" sz="1600" dirty="0">
                <a:solidFill>
                  <a:srgbClr val="000000"/>
                </a:solidFill>
                <a:latin typeface="Consolas"/>
              </a:rPr>
              <a:t>"</a:t>
            </a:r>
            <a:r>
              <a:rPr lang="en-US" sz="1600" dirty="0">
                <a:solidFill>
                  <a:srgbClr val="0000FF"/>
                </a:solidFill>
                <a:latin typeface="Consolas"/>
              </a:rPr>
              <a:t>System.Data.SqlClient</a:t>
            </a:r>
            <a:r>
              <a:rPr lang="en-US" sz="1600" dirty="0">
                <a:solidFill>
                  <a:srgbClr val="000000"/>
                </a:solidFill>
                <a:latin typeface="Consolas"/>
              </a:rPr>
              <a:t>"</a:t>
            </a:r>
            <a:r>
              <a:rPr lang="en-US" sz="1600" dirty="0">
                <a:solidFill>
                  <a:srgbClr val="0000FF"/>
                </a:solidFill>
                <a:latin typeface="Consolas"/>
              </a:rPr>
              <a:t>/&gt;</a:t>
            </a:r>
            <a:endParaRPr lang="en-US" sz="800" dirty="0">
              <a:latin typeface="Segoe UI" pitchFamily="34" charset="0"/>
              <a:ea typeface="Segoe UI" pitchFamily="34" charset="0"/>
            </a:endParaRPr>
          </a:p>
          <a:p>
            <a:r>
              <a:rPr lang="en-US" sz="1600" dirty="0">
                <a:solidFill>
                  <a:srgbClr val="0000FF"/>
                </a:solidFill>
                <a:latin typeface="Consolas"/>
              </a:rPr>
              <a:t>&lt;/</a:t>
            </a:r>
            <a:r>
              <a:rPr lang="en-US" sz="1600" dirty="0">
                <a:solidFill>
                  <a:srgbClr val="A31515"/>
                </a:solidFill>
                <a:latin typeface="Consolas"/>
              </a:rPr>
              <a:t>connectionStrings</a:t>
            </a:r>
            <a:r>
              <a:rPr lang="en-US" sz="1600" dirty="0">
                <a:solidFill>
                  <a:srgbClr val="0000FF"/>
                </a:solidFill>
                <a:latin typeface="Consolas"/>
              </a:rPr>
              <a:t>&gt;</a:t>
            </a:r>
            <a:endParaRPr lang="en-US" sz="1600" dirty="0">
              <a:solidFill>
                <a:prstClr val="black"/>
              </a:solidFill>
              <a:latin typeface="Consolas"/>
            </a:endParaRPr>
          </a:p>
        </p:txBody>
      </p:sp>
    </p:spTree>
    <p:extLst>
      <p:ext uri="{BB962C8B-B14F-4D97-AF65-F5344CB8AC3E}">
        <p14:creationId xmlns:p14="http://schemas.microsoft.com/office/powerpoint/2010/main" val="18420723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r>
              <a:rPr lang="en-US" sz="4400" dirty="0">
                <a:latin typeface="+mj-lt"/>
              </a:rPr>
              <a:t>Creating A SQL </a:t>
            </a:r>
            <a:r>
              <a:rPr lang="en-US" sz="4400" dirty="0" smtClean="0">
                <a:latin typeface="+mj-lt"/>
              </a:rPr>
              <a:t>Database </a:t>
            </a:r>
            <a:r>
              <a:rPr lang="en-US" sz="4400" dirty="0">
                <a:latin typeface="+mj-lt"/>
              </a:rPr>
              <a:t>Server</a:t>
            </a:r>
          </a:p>
        </p:txBody>
      </p:sp>
    </p:spTree>
    <p:extLst>
      <p:ext uri="{BB962C8B-B14F-4D97-AF65-F5344CB8AC3E}">
        <p14:creationId xmlns:p14="http://schemas.microsoft.com/office/powerpoint/2010/main" val="115098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3800" dirty="0" smtClean="0">
                <a:solidFill>
                  <a:schemeClr val="bg1"/>
                </a:solidFill>
              </a:rPr>
              <a:t>SQL on </a:t>
            </a:r>
            <a:r>
              <a:rPr lang="en-US" sz="13800" dirty="0" err="1" smtClean="0">
                <a:solidFill>
                  <a:schemeClr val="bg1"/>
                </a:solidFill>
              </a:rPr>
              <a:t>IaaS</a:t>
            </a:r>
            <a:endParaRPr lang="en-US" sz="13800" dirty="0">
              <a:solidFill>
                <a:schemeClr val="bg1"/>
              </a:solidFill>
            </a:endParaRPr>
          </a:p>
        </p:txBody>
      </p:sp>
    </p:spTree>
    <p:extLst>
      <p:ext uri="{BB962C8B-B14F-4D97-AF65-F5344CB8AC3E}">
        <p14:creationId xmlns:p14="http://schemas.microsoft.com/office/powerpoint/2010/main" val="3035477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Run SQL on VM</a:t>
            </a:r>
            <a:endParaRPr lang="en-US" dirty="0"/>
          </a:p>
        </p:txBody>
      </p:sp>
      <p:sp>
        <p:nvSpPr>
          <p:cNvPr id="3" name="Content Placeholder 2"/>
          <p:cNvSpPr>
            <a:spLocks noGrp="1"/>
          </p:cNvSpPr>
          <p:nvPr>
            <p:ph idx="1"/>
          </p:nvPr>
        </p:nvSpPr>
        <p:spPr/>
        <p:txBody>
          <a:bodyPr>
            <a:noAutofit/>
          </a:bodyPr>
          <a:lstStyle/>
          <a:p>
            <a:r>
              <a:rPr lang="en-US" sz="3200" dirty="0" smtClean="0"/>
              <a:t>Run </a:t>
            </a:r>
            <a:r>
              <a:rPr lang="en-US" sz="3200" dirty="0"/>
              <a:t>any SQL product on cloud VM </a:t>
            </a:r>
          </a:p>
          <a:p>
            <a:r>
              <a:rPr lang="en-US" sz="3200" dirty="0" smtClean="0"/>
              <a:t>Support </a:t>
            </a:r>
            <a:r>
              <a:rPr lang="en-US" sz="3200" dirty="0"/>
              <a:t>for SQL Server, Oracle, </a:t>
            </a:r>
            <a:r>
              <a:rPr lang="en-US" sz="3200" dirty="0" err="1" smtClean="0"/>
              <a:t>MySql</a:t>
            </a:r>
            <a:endParaRPr lang="en-US" sz="3200" dirty="0" smtClean="0"/>
          </a:p>
          <a:p>
            <a:r>
              <a:rPr lang="en-US" sz="3200" dirty="0" smtClean="0"/>
              <a:t>Ready to go VM images available in Gallery</a:t>
            </a:r>
            <a:endParaRPr lang="en-US" sz="3200" dirty="0"/>
          </a:p>
          <a:p>
            <a:r>
              <a:rPr lang="en-US" sz="3200" dirty="0" smtClean="0"/>
              <a:t>Persistent </a:t>
            </a:r>
            <a:r>
              <a:rPr lang="en-US" sz="3200" dirty="0"/>
              <a:t>storage using attached disk in blob storage</a:t>
            </a:r>
          </a:p>
        </p:txBody>
      </p:sp>
      <p:sp>
        <p:nvSpPr>
          <p:cNvPr id="4" name="Slide Number Placeholder 3"/>
          <p:cNvSpPr>
            <a:spLocks noGrp="1"/>
          </p:cNvSpPr>
          <p:nvPr>
            <p:ph type="sldNum" sz="quarter" idx="12"/>
          </p:nvPr>
        </p:nvSpPr>
        <p:spPr/>
        <p:txBody>
          <a:bodyPr/>
          <a:lstStyle/>
          <a:p>
            <a:fld id="{0A164282-434E-41D4-9582-783D542A7B68}" type="slidenum">
              <a:rPr lang="en-US" smtClean="0"/>
              <a:pPr/>
              <a:t>16</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3144122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2"/>
                </a:solidFill>
              </a:rPr>
              <a:t>SQL Database vs SQL </a:t>
            </a:r>
            <a:r>
              <a:rPr lang="en-US" dirty="0" err="1" smtClean="0">
                <a:solidFill>
                  <a:schemeClr val="bg2"/>
                </a:solidFill>
              </a:rPr>
              <a:t>IaaS</a:t>
            </a:r>
            <a:r>
              <a:rPr lang="en-US" dirty="0" smtClean="0">
                <a:solidFill>
                  <a:schemeClr val="bg2"/>
                </a:solidFill>
              </a:rPr>
              <a:t> Comparison</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17</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7" name="Rectangle 6"/>
          <p:cNvSpPr/>
          <p:nvPr/>
        </p:nvSpPr>
        <p:spPr bwMode="auto">
          <a:xfrm>
            <a:off x="1779230" y="1746611"/>
            <a:ext cx="4220035" cy="413392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1200"/>
              </a:spcAft>
            </a:pPr>
            <a:r>
              <a:rPr lang="en-US" sz="3600" dirty="0" smtClean="0">
                <a:gradFill>
                  <a:gsLst>
                    <a:gs pos="0">
                      <a:srgbClr val="FFFFFF"/>
                    </a:gs>
                    <a:gs pos="100000">
                      <a:srgbClr val="FFFFFF"/>
                    </a:gs>
                  </a:gsLst>
                  <a:lin ang="5400000" scaled="0"/>
                </a:gradFill>
                <a:latin typeface="Segoe UI Light" pitchFamily="34" charset="0"/>
              </a:rPr>
              <a:t>SQL Database</a:t>
            </a:r>
            <a:endParaRPr lang="en-US" sz="3200" dirty="0">
              <a:gradFill>
                <a:gsLst>
                  <a:gs pos="0">
                    <a:srgbClr val="FFFFFF"/>
                  </a:gs>
                  <a:gs pos="100000">
                    <a:srgbClr val="FFFFFF"/>
                  </a:gs>
                </a:gsLst>
                <a:lin ang="5400000" scaled="0"/>
              </a:gradFill>
              <a:latin typeface="Segoe UI Light" pitchFamily="34" charset="0"/>
            </a:endParaRPr>
          </a:p>
          <a:p>
            <a:pPr defTabSz="914099" fontAlgn="base">
              <a:spcBef>
                <a:spcPct val="0"/>
              </a:spcBef>
              <a:spcAft>
                <a:spcPts val="1800"/>
              </a:spcAft>
            </a:pPr>
            <a:r>
              <a:rPr lang="en-US" sz="1600" dirty="0" smtClean="0">
                <a:gradFill>
                  <a:gsLst>
                    <a:gs pos="0">
                      <a:srgbClr val="FFFFFF"/>
                    </a:gs>
                    <a:gs pos="100000">
                      <a:srgbClr val="FFFFFF"/>
                    </a:gs>
                  </a:gsLst>
                  <a:lin ang="5400000" scaled="0"/>
                </a:gradFill>
              </a:rPr>
              <a:t>Fully managed SQL Server environment</a:t>
            </a:r>
          </a:p>
          <a:p>
            <a:pPr defTabSz="914099" fontAlgn="base">
              <a:spcBef>
                <a:spcPct val="0"/>
              </a:spcBef>
              <a:spcAft>
                <a:spcPts val="1800"/>
              </a:spcAft>
            </a:pPr>
            <a:r>
              <a:rPr lang="en-US" sz="1600" dirty="0" smtClean="0">
                <a:gradFill>
                  <a:gsLst>
                    <a:gs pos="0">
                      <a:srgbClr val="FFFFFF"/>
                    </a:gs>
                    <a:gs pos="100000">
                      <a:srgbClr val="FFFFFF"/>
                    </a:gs>
                  </a:gsLst>
                  <a:lin ang="5400000" scaled="0"/>
                </a:gradFill>
              </a:rPr>
              <a:t>HA/DR features automatically included</a:t>
            </a:r>
          </a:p>
          <a:p>
            <a:pPr defTabSz="914099" fontAlgn="base">
              <a:spcBef>
                <a:spcPct val="0"/>
              </a:spcBef>
              <a:spcAft>
                <a:spcPts val="1800"/>
              </a:spcAft>
            </a:pPr>
            <a:r>
              <a:rPr lang="en-US" sz="1600" dirty="0" smtClean="0">
                <a:gradFill>
                  <a:gsLst>
                    <a:gs pos="0">
                      <a:srgbClr val="FFFFFF"/>
                    </a:gs>
                    <a:gs pos="100000">
                      <a:srgbClr val="FFFFFF"/>
                    </a:gs>
                  </a:gsLst>
                  <a:lin ang="5400000" scaled="0"/>
                </a:gradFill>
              </a:rPr>
              <a:t>Automatic backup enabled by default</a:t>
            </a:r>
            <a:endParaRPr lang="en-US" sz="1600" dirty="0">
              <a:gradFill>
                <a:gsLst>
                  <a:gs pos="0">
                    <a:srgbClr val="FFFFFF"/>
                  </a:gs>
                  <a:gs pos="100000">
                    <a:srgbClr val="FFFFFF"/>
                  </a:gs>
                </a:gsLst>
                <a:lin ang="5400000" scaled="0"/>
              </a:gradFill>
            </a:endParaRPr>
          </a:p>
        </p:txBody>
      </p:sp>
      <p:sp>
        <p:nvSpPr>
          <p:cNvPr id="9" name="Rectangle 8"/>
          <p:cNvSpPr/>
          <p:nvPr/>
        </p:nvSpPr>
        <p:spPr bwMode="auto">
          <a:xfrm>
            <a:off x="6193914" y="1746611"/>
            <a:ext cx="4220035" cy="413392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1200"/>
              </a:spcAft>
            </a:pPr>
            <a:r>
              <a:rPr lang="en-US" sz="3600" dirty="0" smtClean="0">
                <a:gradFill>
                  <a:gsLst>
                    <a:gs pos="0">
                      <a:srgbClr val="FFFFFF"/>
                    </a:gs>
                    <a:gs pos="100000">
                      <a:srgbClr val="FFFFFF"/>
                    </a:gs>
                  </a:gsLst>
                  <a:lin ang="5400000" scaled="0"/>
                </a:gradFill>
                <a:latin typeface="Segoe UI Light" pitchFamily="34" charset="0"/>
              </a:rPr>
              <a:t>SQL </a:t>
            </a:r>
            <a:r>
              <a:rPr lang="en-US" sz="3600" dirty="0" err="1" smtClean="0">
                <a:gradFill>
                  <a:gsLst>
                    <a:gs pos="0">
                      <a:srgbClr val="FFFFFF"/>
                    </a:gs>
                    <a:gs pos="100000">
                      <a:srgbClr val="FFFFFF"/>
                    </a:gs>
                  </a:gsLst>
                  <a:lin ang="5400000" scaled="0"/>
                </a:gradFill>
                <a:latin typeface="Segoe UI Light" pitchFamily="34" charset="0"/>
              </a:rPr>
              <a:t>IaaS</a:t>
            </a:r>
            <a:endParaRPr lang="en-US" sz="3600" dirty="0">
              <a:gradFill>
                <a:gsLst>
                  <a:gs pos="0">
                    <a:srgbClr val="FFFFFF"/>
                  </a:gs>
                  <a:gs pos="100000">
                    <a:srgbClr val="FFFFFF"/>
                  </a:gs>
                </a:gsLst>
                <a:lin ang="5400000" scaled="0"/>
              </a:gradFill>
              <a:latin typeface="Segoe UI Light" pitchFamily="34" charset="0"/>
            </a:endParaRPr>
          </a:p>
          <a:p>
            <a:pPr defTabSz="914099" fontAlgn="base">
              <a:spcBef>
                <a:spcPct val="0"/>
              </a:spcBef>
              <a:spcAft>
                <a:spcPts val="1800"/>
              </a:spcAft>
            </a:pPr>
            <a:r>
              <a:rPr lang="en-US" sz="1600" dirty="0" smtClean="0">
                <a:gradFill>
                  <a:gsLst>
                    <a:gs pos="0">
                      <a:srgbClr val="FFFFFF"/>
                    </a:gs>
                    <a:gs pos="100000">
                      <a:srgbClr val="FFFFFF"/>
                    </a:gs>
                  </a:gsLst>
                  <a:lin ang="5400000" scaled="0"/>
                </a:gradFill>
              </a:rPr>
              <a:t>Choice of a variety of DB engines (SQL Server, Oracle, </a:t>
            </a:r>
            <a:r>
              <a:rPr lang="en-US" sz="1600" dirty="0" err="1" smtClean="0">
                <a:gradFill>
                  <a:gsLst>
                    <a:gs pos="0">
                      <a:srgbClr val="FFFFFF"/>
                    </a:gs>
                    <a:gs pos="100000">
                      <a:srgbClr val="FFFFFF"/>
                    </a:gs>
                  </a:gsLst>
                  <a:lin ang="5400000" scaled="0"/>
                </a:gradFill>
              </a:rPr>
              <a:t>MySql</a:t>
            </a:r>
            <a:r>
              <a:rPr lang="en-US" sz="1600" dirty="0" smtClean="0">
                <a:gradFill>
                  <a:gsLst>
                    <a:gs pos="0">
                      <a:srgbClr val="FFFFFF"/>
                    </a:gs>
                    <a:gs pos="100000">
                      <a:srgbClr val="FFFFFF"/>
                    </a:gs>
                  </a:gsLst>
                  <a:lin ang="5400000" scaled="0"/>
                </a:gradFill>
              </a:rPr>
              <a:t>)</a:t>
            </a:r>
          </a:p>
          <a:p>
            <a:pPr defTabSz="914099" fontAlgn="base">
              <a:spcBef>
                <a:spcPct val="0"/>
              </a:spcBef>
              <a:spcAft>
                <a:spcPts val="1800"/>
              </a:spcAft>
            </a:pPr>
            <a:r>
              <a:rPr lang="en-US" sz="1600" dirty="0" smtClean="0">
                <a:gradFill>
                  <a:gsLst>
                    <a:gs pos="0">
                      <a:srgbClr val="FFFFFF"/>
                    </a:gs>
                    <a:gs pos="100000">
                      <a:srgbClr val="FFFFFF"/>
                    </a:gs>
                  </a:gsLst>
                  <a:lin ang="5400000" scaled="0"/>
                </a:gradFill>
              </a:rPr>
              <a:t>Larger database sizes possible (16TB)</a:t>
            </a:r>
          </a:p>
          <a:p>
            <a:pPr defTabSz="914099" fontAlgn="base">
              <a:spcBef>
                <a:spcPct val="0"/>
              </a:spcBef>
              <a:spcAft>
                <a:spcPts val="1800"/>
              </a:spcAft>
            </a:pPr>
            <a:r>
              <a:rPr lang="en-US" sz="1600" dirty="0" smtClean="0">
                <a:gradFill>
                  <a:gsLst>
                    <a:gs pos="0">
                      <a:srgbClr val="FFFFFF"/>
                    </a:gs>
                    <a:gs pos="100000">
                      <a:srgbClr val="FFFFFF"/>
                    </a:gs>
                  </a:gsLst>
                  <a:lin ang="5400000" scaled="0"/>
                </a:gradFill>
              </a:rPr>
              <a:t>All features of native DB available</a:t>
            </a:r>
          </a:p>
          <a:p>
            <a:pPr defTabSz="914099" fontAlgn="base">
              <a:spcBef>
                <a:spcPct val="0"/>
              </a:spcBef>
              <a:spcAft>
                <a:spcPts val="1800"/>
              </a:spcAft>
            </a:pPr>
            <a:r>
              <a:rPr lang="en-US" sz="1600" dirty="0" smtClean="0">
                <a:gradFill>
                  <a:gsLst>
                    <a:gs pos="0">
                      <a:srgbClr val="FFFFFF"/>
                    </a:gs>
                    <a:gs pos="100000">
                      <a:srgbClr val="FFFFFF"/>
                    </a:gs>
                  </a:gsLst>
                  <a:lin ang="5400000" scaled="0"/>
                </a:gradFill>
              </a:rPr>
              <a:t>Windows authentication available (requires VM to be joined to on-premises domain)</a:t>
            </a:r>
          </a:p>
        </p:txBody>
      </p:sp>
    </p:spTree>
    <p:extLst>
      <p:ext uri="{BB962C8B-B14F-4D97-AF65-F5344CB8AC3E}">
        <p14:creationId xmlns:p14="http://schemas.microsoft.com/office/powerpoint/2010/main" val="3562775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1500" dirty="0" smtClean="0"/>
              <a:t>Blob Storage</a:t>
            </a:r>
            <a:endParaRPr lang="en-US" sz="11500" dirty="0"/>
          </a:p>
        </p:txBody>
      </p:sp>
    </p:spTree>
    <p:extLst>
      <p:ext uri="{BB962C8B-B14F-4D97-AF65-F5344CB8AC3E}">
        <p14:creationId xmlns:p14="http://schemas.microsoft.com/office/powerpoint/2010/main" val="34566275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Storage Concepts</a:t>
            </a:r>
            <a:endParaRPr lang="en-US" dirty="0"/>
          </a:p>
        </p:txBody>
      </p:sp>
      <p:sp>
        <p:nvSpPr>
          <p:cNvPr id="66" name="Rounded Rectangle 65"/>
          <p:cNvSpPr/>
          <p:nvPr/>
        </p:nvSpPr>
        <p:spPr>
          <a:xfrm>
            <a:off x="5599179" y="1803399"/>
            <a:ext cx="220071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Blob</a:t>
            </a:r>
          </a:p>
        </p:txBody>
      </p:sp>
      <p:sp>
        <p:nvSpPr>
          <p:cNvPr id="69" name="Rounded Rectangle 68"/>
          <p:cNvSpPr/>
          <p:nvPr/>
        </p:nvSpPr>
        <p:spPr>
          <a:xfrm>
            <a:off x="3025874" y="1803400"/>
            <a:ext cx="2444678"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Container</a:t>
            </a:r>
          </a:p>
        </p:txBody>
      </p:sp>
      <p:sp>
        <p:nvSpPr>
          <p:cNvPr id="72" name="Rounded Rectangle 71"/>
          <p:cNvSpPr/>
          <p:nvPr/>
        </p:nvSpPr>
        <p:spPr>
          <a:xfrm>
            <a:off x="520701" y="1803400"/>
            <a:ext cx="2361146"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sp>
        <p:nvSpPr>
          <p:cNvPr id="100" name="Rectangle 99"/>
          <p:cNvSpPr/>
          <p:nvPr/>
        </p:nvSpPr>
        <p:spPr bwMode="auto">
          <a:xfrm>
            <a:off x="520701" y="1136378"/>
            <a:ext cx="9791004" cy="457200"/>
          </a:xfrm>
          <a:prstGeom prst="rect">
            <a:avLst/>
          </a:prstGeom>
          <a:solidFill>
            <a:schemeClr val="accent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2000" dirty="0">
                <a:solidFill>
                  <a:srgbClr val="FFFFFF">
                    <a:alpha val="99000"/>
                  </a:srgbClr>
                </a:solidFill>
                <a:latin typeface="Consolas" pitchFamily="49" charset="0"/>
                <a:cs typeface="Consolas" pitchFamily="49" charset="0"/>
              </a:rPr>
              <a:t>http://&lt;account&gt;.</a:t>
            </a:r>
            <a:r>
              <a:rPr lang="en-US" sz="2000" b="1" dirty="0">
                <a:solidFill>
                  <a:srgbClr val="FFFFFF">
                    <a:alpha val="99000"/>
                  </a:srgbClr>
                </a:solidFill>
                <a:latin typeface="Consolas" pitchFamily="49" charset="0"/>
                <a:cs typeface="Consolas" pitchFamily="49" charset="0"/>
              </a:rPr>
              <a:t>blob</a:t>
            </a:r>
            <a:r>
              <a:rPr lang="en-US" sz="2000" dirty="0">
                <a:solidFill>
                  <a:srgbClr val="FFFFFF">
                    <a:alpha val="99000"/>
                  </a:srgbClr>
                </a:solidFill>
                <a:latin typeface="Consolas" pitchFamily="49" charset="0"/>
                <a:cs typeface="Consolas" pitchFamily="49" charset="0"/>
              </a:rPr>
              <a:t>.core.windows.net/&lt;container&gt;/&lt;blobname&gt;</a:t>
            </a:r>
          </a:p>
        </p:txBody>
      </p:sp>
      <p:sp>
        <p:nvSpPr>
          <p:cNvPr id="101" name="Down Arrow 100"/>
          <p:cNvSpPr/>
          <p:nvPr/>
        </p:nvSpPr>
        <p:spPr bwMode="auto">
          <a:xfrm rot="10800000">
            <a:off x="2556936" y="1544151"/>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2" name="Down Arrow 101"/>
          <p:cNvSpPr/>
          <p:nvPr/>
        </p:nvSpPr>
        <p:spPr bwMode="auto">
          <a:xfrm rot="10800000">
            <a:off x="7222166" y="1516744"/>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5" name="Rounded Rectangle 104"/>
          <p:cNvSpPr/>
          <p:nvPr/>
        </p:nvSpPr>
        <p:spPr>
          <a:xfrm>
            <a:off x="7930957" y="1803400"/>
            <a:ext cx="2380749" cy="429606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Pages/ Blocks</a:t>
            </a:r>
          </a:p>
        </p:txBody>
      </p:sp>
      <p:sp>
        <p:nvSpPr>
          <p:cNvPr id="103" name="Down Arrow 102"/>
          <p:cNvSpPr/>
          <p:nvPr/>
        </p:nvSpPr>
        <p:spPr bwMode="auto">
          <a:xfrm rot="10800000">
            <a:off x="8858667" y="1527957"/>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cxnSp>
        <p:nvCxnSpPr>
          <p:cNvPr id="4" name="Straight Connector 3"/>
          <p:cNvCxnSpPr/>
          <p:nvPr/>
        </p:nvCxnSpPr>
        <p:spPr>
          <a:xfrm>
            <a:off x="2297547" y="4551219"/>
            <a:ext cx="1537854" cy="10183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2287157" y="3647209"/>
            <a:ext cx="1496291" cy="10494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958296" y="4230654"/>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a:solidFill>
                  <a:schemeClr val="lt1">
                    <a:alpha val="99000"/>
                  </a:schemeClr>
                </a:solidFill>
              </a:rPr>
              <a:t>contoso</a:t>
            </a:r>
            <a:endParaRPr lang="en-US" sz="2000" dirty="0">
              <a:solidFill>
                <a:schemeClr val="lt1">
                  <a:alpha val="99000"/>
                </a:schemeClr>
              </a:solidFill>
            </a:endParaRPr>
          </a:p>
        </p:txBody>
      </p:sp>
      <p:cxnSp>
        <p:nvCxnSpPr>
          <p:cNvPr id="119" name="Straight Connector 118"/>
          <p:cNvCxnSpPr/>
          <p:nvPr/>
        </p:nvCxnSpPr>
        <p:spPr>
          <a:xfrm>
            <a:off x="4895274" y="5434445"/>
            <a:ext cx="10287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4822539" y="3709555"/>
            <a:ext cx="1273463" cy="66501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4822538" y="3086100"/>
            <a:ext cx="1195386" cy="75853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7326748" y="4239491"/>
            <a:ext cx="1589809" cy="90400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endCxn id="111" idx="1"/>
          </p:cNvCxnSpPr>
          <p:nvPr/>
        </p:nvCxnSpPr>
        <p:spPr>
          <a:xfrm flipV="1">
            <a:off x="7316356" y="3737075"/>
            <a:ext cx="1011020" cy="6686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5906592" y="2773645"/>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PIC01.JPG</a:t>
            </a:r>
          </a:p>
        </p:txBody>
      </p:sp>
      <p:sp>
        <p:nvSpPr>
          <p:cNvPr id="111" name="Rounded Rectangle 18"/>
          <p:cNvSpPr/>
          <p:nvPr/>
        </p:nvSpPr>
        <p:spPr>
          <a:xfrm>
            <a:off x="8327377" y="3385646"/>
            <a:ext cx="1585469" cy="70285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Block/Page</a:t>
            </a:r>
          </a:p>
        </p:txBody>
      </p:sp>
      <p:sp>
        <p:nvSpPr>
          <p:cNvPr id="115" name="Rectangle 114"/>
          <p:cNvSpPr/>
          <p:nvPr/>
        </p:nvSpPr>
        <p:spPr>
          <a:xfrm>
            <a:off x="8327167" y="452087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Block/Page</a:t>
            </a:r>
          </a:p>
        </p:txBody>
      </p:sp>
      <p:sp>
        <p:nvSpPr>
          <p:cNvPr id="117" name="Rectangle 116"/>
          <p:cNvSpPr/>
          <p:nvPr/>
        </p:nvSpPr>
        <p:spPr>
          <a:xfrm>
            <a:off x="5906591" y="3916648"/>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PIC02.JPG</a:t>
            </a:r>
          </a:p>
        </p:txBody>
      </p:sp>
      <p:sp>
        <p:nvSpPr>
          <p:cNvPr id="79" name="Rectangle 78"/>
          <p:cNvSpPr/>
          <p:nvPr/>
        </p:nvSpPr>
        <p:spPr>
          <a:xfrm>
            <a:off x="3521808" y="3383250"/>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images</a:t>
            </a:r>
          </a:p>
        </p:txBody>
      </p:sp>
      <p:sp>
        <p:nvSpPr>
          <p:cNvPr id="98" name="Rounded Rectangle 97"/>
          <p:cNvSpPr/>
          <p:nvPr/>
        </p:nvSpPr>
        <p:spPr>
          <a:xfrm>
            <a:off x="5906592" y="507805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VID1.AVI</a:t>
            </a:r>
          </a:p>
        </p:txBody>
      </p:sp>
      <p:sp>
        <p:nvSpPr>
          <p:cNvPr id="92" name="Rectangle 91"/>
          <p:cNvSpPr/>
          <p:nvPr/>
        </p:nvSpPr>
        <p:spPr>
          <a:xfrm>
            <a:off x="3521809" y="5078059"/>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videos</a:t>
            </a:r>
          </a:p>
        </p:txBody>
      </p:sp>
    </p:spTree>
    <p:extLst>
      <p:ext uri="{BB962C8B-B14F-4D97-AF65-F5344CB8AC3E}">
        <p14:creationId xmlns:p14="http://schemas.microsoft.com/office/powerpoint/2010/main" val="369721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2000" tmFilter="0, 0; .2, .5; .8, .5; 1, 0"/>
                                        <p:tgtEl>
                                          <p:spTgt spid="72"/>
                                        </p:tgtEl>
                                      </p:cBhvr>
                                    </p:animEffect>
                                    <p:animScale>
                                      <p:cBhvr>
                                        <p:cTn id="12" dur="1000" autoRev="1" fill="hold"/>
                                        <p:tgtEl>
                                          <p:spTgt spid="72"/>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fade">
                                      <p:cBhvr>
                                        <p:cTn id="17" dur="500"/>
                                        <p:tgtEl>
                                          <p:spTgt spid="101"/>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2000" tmFilter="0, 0; .2, .5; .8, .5; 1, 0"/>
                                        <p:tgtEl>
                                          <p:spTgt spid="69"/>
                                        </p:tgtEl>
                                      </p:cBhvr>
                                    </p:animEffect>
                                    <p:animScale>
                                      <p:cBhvr>
                                        <p:cTn id="22" dur="1000" autoRev="1" fill="hold"/>
                                        <p:tgtEl>
                                          <p:spTgt spid="69"/>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fade">
                                      <p:cBhvr>
                                        <p:cTn id="27" dur="500"/>
                                        <p:tgtEl>
                                          <p:spTgt spid="102"/>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mph" presetSubtype="0" fill="hold" grpId="0" nodeType="clickEffect">
                                  <p:stCondLst>
                                    <p:cond delay="0"/>
                                  </p:stCondLst>
                                  <p:childTnLst>
                                    <p:animEffect transition="out" filter="fade">
                                      <p:cBhvr>
                                        <p:cTn id="31" dur="2000" tmFilter="0, 0; .2, .5; .8, .5; 1, 0"/>
                                        <p:tgtEl>
                                          <p:spTgt spid="66"/>
                                        </p:tgtEl>
                                      </p:cBhvr>
                                    </p:animEffect>
                                    <p:animScale>
                                      <p:cBhvr>
                                        <p:cTn id="32" dur="1000" autoRev="1" fill="hold"/>
                                        <p:tgtEl>
                                          <p:spTgt spid="66"/>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3"/>
                                        </p:tgtEl>
                                        <p:attrNameLst>
                                          <p:attrName>style.visibility</p:attrName>
                                        </p:attrNameLst>
                                      </p:cBhvr>
                                      <p:to>
                                        <p:strVal val="visible"/>
                                      </p:to>
                                    </p:set>
                                    <p:animEffect transition="in" filter="fade">
                                      <p:cBhvr>
                                        <p:cTn id="37"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9" grpId="0" animBg="1"/>
      <p:bldP spid="72" grpId="0" animBg="1"/>
      <p:bldP spid="100" grpId="0" animBg="1"/>
      <p:bldP spid="101" grpId="0" animBg="1"/>
      <p:bldP spid="102" grpId="0" animBg="1"/>
      <p:bldP spid="10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graphicFrame>
        <p:nvGraphicFramePr>
          <p:cNvPr id="12" name="Diagram 11"/>
          <p:cNvGraphicFramePr/>
          <p:nvPr>
            <p:extLst>
              <p:ext uri="{D42A27DB-BD31-4B8C-83A1-F6EECF244321}">
                <p14:modId xmlns:p14="http://schemas.microsoft.com/office/powerpoint/2010/main" val="2441501989"/>
              </p:ext>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49596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Blob Containers</a:t>
            </a:r>
            <a:endParaRPr lang="en-US" dirty="0"/>
          </a:p>
        </p:txBody>
      </p:sp>
      <p:sp>
        <p:nvSpPr>
          <p:cNvPr id="3" name="Content Placeholder 2"/>
          <p:cNvSpPr>
            <a:spLocks noGrp="1"/>
          </p:cNvSpPr>
          <p:nvPr>
            <p:ph type="body" sz="quarter" idx="4294967295"/>
          </p:nvPr>
        </p:nvSpPr>
        <p:spPr>
          <a:xfrm>
            <a:off x="4709483" y="1447800"/>
            <a:ext cx="7482517" cy="4727575"/>
          </a:xfrm>
        </p:spPr>
        <p:txBody>
          <a:bodyPr>
            <a:normAutofit fontScale="70000" lnSpcReduction="20000"/>
          </a:bodyPr>
          <a:lstStyle/>
          <a:p>
            <a:r>
              <a:rPr lang="en-US" sz="3200" dirty="0" smtClean="0">
                <a:solidFill>
                  <a:schemeClr val="accent2">
                    <a:alpha val="99000"/>
                  </a:schemeClr>
                </a:solidFill>
              </a:rPr>
              <a:t>Multiple Containers per Account</a:t>
            </a:r>
          </a:p>
          <a:p>
            <a:pPr lvl="1"/>
            <a:r>
              <a:rPr lang="en-US" dirty="0" smtClean="0">
                <a:solidFill>
                  <a:schemeClr val="bg1"/>
                </a:solidFill>
              </a:rPr>
              <a:t>Special $root container</a:t>
            </a:r>
          </a:p>
          <a:p>
            <a:pPr lvl="1"/>
            <a:endParaRPr lang="en-US" dirty="0" smtClean="0"/>
          </a:p>
          <a:p>
            <a:r>
              <a:rPr lang="en-US" sz="3200" dirty="0" smtClean="0">
                <a:solidFill>
                  <a:schemeClr val="accent2">
                    <a:alpha val="99000"/>
                  </a:schemeClr>
                </a:solidFill>
              </a:rPr>
              <a:t>Blob Container</a:t>
            </a:r>
          </a:p>
          <a:p>
            <a:pPr lvl="1"/>
            <a:r>
              <a:rPr lang="en-US" dirty="0" smtClean="0">
                <a:solidFill>
                  <a:schemeClr val="bg1"/>
                </a:solidFill>
              </a:rPr>
              <a:t>A container holds a set of blobs</a:t>
            </a:r>
          </a:p>
          <a:p>
            <a:pPr lvl="1"/>
            <a:r>
              <a:rPr lang="en-US" dirty="0" smtClean="0">
                <a:solidFill>
                  <a:schemeClr val="bg1"/>
                </a:solidFill>
              </a:rPr>
              <a:t>Set access policies at the container level </a:t>
            </a:r>
          </a:p>
          <a:p>
            <a:pPr lvl="1"/>
            <a:r>
              <a:rPr lang="en-US" dirty="0" smtClean="0">
                <a:solidFill>
                  <a:schemeClr val="bg1"/>
                </a:solidFill>
              </a:rPr>
              <a:t>Associate Metadata with Container</a:t>
            </a:r>
          </a:p>
          <a:p>
            <a:pPr lvl="1"/>
            <a:r>
              <a:rPr lang="en-US" dirty="0" smtClean="0">
                <a:solidFill>
                  <a:schemeClr val="bg1"/>
                </a:solidFill>
              </a:rPr>
              <a:t>List the blobs in a container</a:t>
            </a:r>
          </a:p>
          <a:p>
            <a:pPr lvl="1"/>
            <a:r>
              <a:rPr lang="en-US" dirty="0"/>
              <a:t>Including Blob Metadata and MD5 </a:t>
            </a:r>
          </a:p>
          <a:p>
            <a:pPr lvl="1"/>
            <a:r>
              <a:rPr lang="en-US" dirty="0"/>
              <a:t>NO search/query. i.e. no WHERE </a:t>
            </a:r>
            <a:r>
              <a:rPr lang="en-US" dirty="0" err="1"/>
              <a:t>MetadataValue</a:t>
            </a:r>
            <a:r>
              <a:rPr lang="en-US" dirty="0"/>
              <a:t> = ?</a:t>
            </a:r>
          </a:p>
          <a:p>
            <a:endParaRPr lang="en-US" sz="2000" dirty="0" smtClean="0">
              <a:solidFill>
                <a:schemeClr val="accent2">
                  <a:alpha val="99000"/>
                </a:schemeClr>
              </a:solidFill>
              <a:latin typeface="+mj-lt"/>
            </a:endParaRPr>
          </a:p>
          <a:p>
            <a:r>
              <a:rPr lang="en-US" sz="3200" dirty="0" smtClean="0">
                <a:solidFill>
                  <a:schemeClr val="accent2">
                    <a:alpha val="99000"/>
                  </a:schemeClr>
                </a:solidFill>
              </a:rPr>
              <a:t>Blobs Throughput</a:t>
            </a:r>
          </a:p>
          <a:p>
            <a:pPr lvl="1"/>
            <a:r>
              <a:rPr lang="en-US" dirty="0" smtClean="0">
                <a:solidFill>
                  <a:schemeClr val="bg1"/>
                </a:solidFill>
              </a:rPr>
              <a:t>Effectively in Partition of 1</a:t>
            </a:r>
          </a:p>
          <a:p>
            <a:pPr lvl="1"/>
            <a:r>
              <a:rPr lang="en-US" dirty="0" smtClean="0">
                <a:solidFill>
                  <a:schemeClr val="bg1"/>
                </a:solidFill>
              </a:rPr>
              <a:t>Target of 60MB/s per Blob</a:t>
            </a:r>
            <a:endParaRPr lang="en-US" dirty="0">
              <a:solidFill>
                <a:schemeClr val="bg1"/>
              </a:solidFill>
            </a:endParaRPr>
          </a:p>
        </p:txBody>
      </p:sp>
      <p:grpSp>
        <p:nvGrpSpPr>
          <p:cNvPr id="6" name="Group 5"/>
          <p:cNvGrpSpPr/>
          <p:nvPr/>
        </p:nvGrpSpPr>
        <p:grpSpPr>
          <a:xfrm>
            <a:off x="1482685" y="2360613"/>
            <a:ext cx="2914364" cy="2637784"/>
            <a:chOff x="8858251" y="3476625"/>
            <a:chExt cx="903288" cy="817563"/>
          </a:xfrm>
          <a:solidFill>
            <a:schemeClr val="tx1"/>
          </a:solidFill>
        </p:grpSpPr>
        <p:sp>
          <p:nvSpPr>
            <p:cNvPr id="7" name="Freeform 7"/>
            <p:cNvSpPr>
              <a:spLocks noEditPoints="1"/>
            </p:cNvSpPr>
            <p:nvPr/>
          </p:nvSpPr>
          <p:spPr bwMode="auto">
            <a:xfrm>
              <a:off x="8858251" y="3811588"/>
              <a:ext cx="903288" cy="482600"/>
            </a:xfrm>
            <a:custGeom>
              <a:avLst/>
              <a:gdLst>
                <a:gd name="T0" fmla="*/ 90 w 534"/>
                <a:gd name="T1" fmla="*/ 0 h 285"/>
                <a:gd name="T2" fmla="*/ 2 w 534"/>
                <a:gd name="T3" fmla="*/ 124 h 285"/>
                <a:gd name="T4" fmla="*/ 2 w 534"/>
                <a:gd name="T5" fmla="*/ 136 h 285"/>
                <a:gd name="T6" fmla="*/ 14 w 534"/>
                <a:gd name="T7" fmla="*/ 140 h 285"/>
                <a:gd name="T8" fmla="*/ 23 w 534"/>
                <a:gd name="T9" fmla="*/ 140 h 285"/>
                <a:gd name="T10" fmla="*/ 90 w 534"/>
                <a:gd name="T11" fmla="*/ 40 h 285"/>
                <a:gd name="T12" fmla="*/ 90 w 534"/>
                <a:gd name="T13" fmla="*/ 271 h 285"/>
                <a:gd name="T14" fmla="*/ 104 w 534"/>
                <a:gd name="T15" fmla="*/ 285 h 285"/>
                <a:gd name="T16" fmla="*/ 429 w 534"/>
                <a:gd name="T17" fmla="*/ 285 h 285"/>
                <a:gd name="T18" fmla="*/ 443 w 534"/>
                <a:gd name="T19" fmla="*/ 271 h 285"/>
                <a:gd name="T20" fmla="*/ 443 w 534"/>
                <a:gd name="T21" fmla="*/ 40 h 285"/>
                <a:gd name="T22" fmla="*/ 513 w 534"/>
                <a:gd name="T23" fmla="*/ 140 h 285"/>
                <a:gd name="T24" fmla="*/ 522 w 534"/>
                <a:gd name="T25" fmla="*/ 140 h 285"/>
                <a:gd name="T26" fmla="*/ 532 w 534"/>
                <a:gd name="T27" fmla="*/ 136 h 285"/>
                <a:gd name="T28" fmla="*/ 532 w 534"/>
                <a:gd name="T29" fmla="*/ 124 h 285"/>
                <a:gd name="T30" fmla="*/ 532 w 534"/>
                <a:gd name="T31" fmla="*/ 124 h 285"/>
                <a:gd name="T32" fmla="*/ 443 w 534"/>
                <a:gd name="T33" fmla="*/ 0 h 285"/>
                <a:gd name="T34" fmla="*/ 90 w 534"/>
                <a:gd name="T35" fmla="*/ 0 h 285"/>
                <a:gd name="T36" fmla="*/ 320 w 534"/>
                <a:gd name="T37" fmla="*/ 112 h 285"/>
                <a:gd name="T38" fmla="*/ 213 w 534"/>
                <a:gd name="T39" fmla="*/ 112 h 285"/>
                <a:gd name="T40" fmla="*/ 199 w 534"/>
                <a:gd name="T41" fmla="*/ 98 h 285"/>
                <a:gd name="T42" fmla="*/ 213 w 534"/>
                <a:gd name="T43" fmla="*/ 84 h 285"/>
                <a:gd name="T44" fmla="*/ 320 w 534"/>
                <a:gd name="T45" fmla="*/ 84 h 285"/>
                <a:gd name="T46" fmla="*/ 334 w 534"/>
                <a:gd name="T47" fmla="*/ 98 h 285"/>
                <a:gd name="T48" fmla="*/ 320 w 534"/>
                <a:gd name="T49" fmla="*/ 11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4" h="285">
                  <a:moveTo>
                    <a:pt x="90" y="0"/>
                  </a:moveTo>
                  <a:cubicBezTo>
                    <a:pt x="2" y="124"/>
                    <a:pt x="2" y="124"/>
                    <a:pt x="2" y="124"/>
                  </a:cubicBezTo>
                  <a:cubicBezTo>
                    <a:pt x="0" y="129"/>
                    <a:pt x="0" y="133"/>
                    <a:pt x="2" y="136"/>
                  </a:cubicBezTo>
                  <a:cubicBezTo>
                    <a:pt x="14" y="140"/>
                    <a:pt x="14" y="140"/>
                    <a:pt x="14" y="140"/>
                  </a:cubicBezTo>
                  <a:cubicBezTo>
                    <a:pt x="16" y="143"/>
                    <a:pt x="21" y="143"/>
                    <a:pt x="23" y="140"/>
                  </a:cubicBezTo>
                  <a:cubicBezTo>
                    <a:pt x="90" y="40"/>
                    <a:pt x="90" y="40"/>
                    <a:pt x="90" y="40"/>
                  </a:cubicBezTo>
                  <a:cubicBezTo>
                    <a:pt x="90" y="271"/>
                    <a:pt x="90" y="271"/>
                    <a:pt x="90" y="271"/>
                  </a:cubicBezTo>
                  <a:cubicBezTo>
                    <a:pt x="90" y="278"/>
                    <a:pt x="97" y="285"/>
                    <a:pt x="104" y="285"/>
                  </a:cubicBezTo>
                  <a:cubicBezTo>
                    <a:pt x="429" y="285"/>
                    <a:pt x="429" y="285"/>
                    <a:pt x="429" y="285"/>
                  </a:cubicBezTo>
                  <a:cubicBezTo>
                    <a:pt x="436" y="285"/>
                    <a:pt x="443" y="278"/>
                    <a:pt x="443" y="271"/>
                  </a:cubicBezTo>
                  <a:cubicBezTo>
                    <a:pt x="443" y="40"/>
                    <a:pt x="443" y="40"/>
                    <a:pt x="443" y="40"/>
                  </a:cubicBezTo>
                  <a:cubicBezTo>
                    <a:pt x="513" y="140"/>
                    <a:pt x="513" y="140"/>
                    <a:pt x="513" y="140"/>
                  </a:cubicBezTo>
                  <a:cubicBezTo>
                    <a:pt x="515" y="143"/>
                    <a:pt x="518" y="143"/>
                    <a:pt x="522" y="140"/>
                  </a:cubicBezTo>
                  <a:cubicBezTo>
                    <a:pt x="532" y="136"/>
                    <a:pt x="532" y="136"/>
                    <a:pt x="532" y="136"/>
                  </a:cubicBezTo>
                  <a:cubicBezTo>
                    <a:pt x="534" y="133"/>
                    <a:pt x="534" y="129"/>
                    <a:pt x="532" y="124"/>
                  </a:cubicBezTo>
                  <a:cubicBezTo>
                    <a:pt x="532" y="124"/>
                    <a:pt x="532" y="124"/>
                    <a:pt x="532" y="124"/>
                  </a:cubicBezTo>
                  <a:cubicBezTo>
                    <a:pt x="443" y="0"/>
                    <a:pt x="443" y="0"/>
                    <a:pt x="443" y="0"/>
                  </a:cubicBezTo>
                  <a:lnTo>
                    <a:pt x="90" y="0"/>
                  </a:lnTo>
                  <a:close/>
                  <a:moveTo>
                    <a:pt x="320" y="112"/>
                  </a:moveTo>
                  <a:cubicBezTo>
                    <a:pt x="213" y="112"/>
                    <a:pt x="213" y="112"/>
                    <a:pt x="213" y="112"/>
                  </a:cubicBezTo>
                  <a:cubicBezTo>
                    <a:pt x="206" y="112"/>
                    <a:pt x="199" y="105"/>
                    <a:pt x="199" y="98"/>
                  </a:cubicBezTo>
                  <a:cubicBezTo>
                    <a:pt x="199" y="89"/>
                    <a:pt x="206" y="84"/>
                    <a:pt x="213" y="84"/>
                  </a:cubicBezTo>
                  <a:cubicBezTo>
                    <a:pt x="320" y="84"/>
                    <a:pt x="320" y="84"/>
                    <a:pt x="320" y="84"/>
                  </a:cubicBezTo>
                  <a:cubicBezTo>
                    <a:pt x="327" y="84"/>
                    <a:pt x="334" y="89"/>
                    <a:pt x="334" y="98"/>
                  </a:cubicBezTo>
                  <a:cubicBezTo>
                    <a:pt x="334" y="105"/>
                    <a:pt x="327" y="112"/>
                    <a:pt x="320" y="112"/>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sp>
          <p:nvSpPr>
            <p:cNvPr id="8" name="Freeform 8"/>
            <p:cNvSpPr>
              <a:spLocks/>
            </p:cNvSpPr>
            <p:nvPr/>
          </p:nvSpPr>
          <p:spPr bwMode="auto">
            <a:xfrm>
              <a:off x="9424988" y="3476625"/>
              <a:ext cx="153988" cy="304800"/>
            </a:xfrm>
            <a:custGeom>
              <a:avLst/>
              <a:gdLst>
                <a:gd name="T0" fmla="*/ 65 w 91"/>
                <a:gd name="T1" fmla="*/ 78 h 180"/>
                <a:gd name="T2" fmla="*/ 65 w 91"/>
                <a:gd name="T3" fmla="*/ 180 h 180"/>
                <a:gd name="T4" fmla="*/ 91 w 91"/>
                <a:gd name="T5" fmla="*/ 180 h 180"/>
                <a:gd name="T6" fmla="*/ 91 w 91"/>
                <a:gd name="T7" fmla="*/ 74 h 180"/>
                <a:gd name="T8" fmla="*/ 82 w 91"/>
                <a:gd name="T9" fmla="*/ 56 h 180"/>
                <a:gd name="T10" fmla="*/ 39 w 91"/>
                <a:gd name="T11" fmla="*/ 13 h 180"/>
                <a:gd name="T12" fmla="*/ 8 w 91"/>
                <a:gd name="T13" fmla="*/ 0 h 180"/>
                <a:gd name="T14" fmla="*/ 4 w 91"/>
                <a:gd name="T15" fmla="*/ 0 h 180"/>
                <a:gd name="T16" fmla="*/ 0 w 91"/>
                <a:gd name="T17" fmla="*/ 0 h 180"/>
                <a:gd name="T18" fmla="*/ 60 w 91"/>
                <a:gd name="T19" fmla="*/ 61 h 180"/>
                <a:gd name="T20" fmla="*/ 65 w 91"/>
                <a:gd name="T21" fmla="*/ 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180">
                  <a:moveTo>
                    <a:pt x="65" y="78"/>
                  </a:moveTo>
                  <a:cubicBezTo>
                    <a:pt x="65" y="78"/>
                    <a:pt x="65" y="78"/>
                    <a:pt x="65" y="180"/>
                  </a:cubicBezTo>
                  <a:cubicBezTo>
                    <a:pt x="91" y="180"/>
                    <a:pt x="91" y="180"/>
                    <a:pt x="91" y="180"/>
                  </a:cubicBezTo>
                  <a:cubicBezTo>
                    <a:pt x="91" y="155"/>
                    <a:pt x="91" y="121"/>
                    <a:pt x="91" y="74"/>
                  </a:cubicBezTo>
                  <a:cubicBezTo>
                    <a:pt x="91" y="69"/>
                    <a:pt x="86" y="61"/>
                    <a:pt x="82" y="56"/>
                  </a:cubicBezTo>
                  <a:cubicBezTo>
                    <a:pt x="82" y="56"/>
                    <a:pt x="82" y="56"/>
                    <a:pt x="39" y="13"/>
                  </a:cubicBezTo>
                  <a:cubicBezTo>
                    <a:pt x="26" y="0"/>
                    <a:pt x="17" y="0"/>
                    <a:pt x="8" y="0"/>
                  </a:cubicBezTo>
                  <a:cubicBezTo>
                    <a:pt x="8" y="0"/>
                    <a:pt x="8" y="0"/>
                    <a:pt x="4" y="0"/>
                  </a:cubicBezTo>
                  <a:cubicBezTo>
                    <a:pt x="4" y="0"/>
                    <a:pt x="4" y="0"/>
                    <a:pt x="0" y="0"/>
                  </a:cubicBezTo>
                  <a:cubicBezTo>
                    <a:pt x="0" y="0"/>
                    <a:pt x="0" y="0"/>
                    <a:pt x="60" y="61"/>
                  </a:cubicBezTo>
                  <a:cubicBezTo>
                    <a:pt x="65" y="65"/>
                    <a:pt x="65" y="74"/>
                    <a:pt x="65" y="78"/>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sp>
          <p:nvSpPr>
            <p:cNvPr id="9" name="Freeform 9"/>
            <p:cNvSpPr>
              <a:spLocks/>
            </p:cNvSpPr>
            <p:nvPr/>
          </p:nvSpPr>
          <p:spPr bwMode="auto">
            <a:xfrm>
              <a:off x="9328151" y="3476625"/>
              <a:ext cx="169863" cy="304800"/>
            </a:xfrm>
            <a:custGeom>
              <a:avLst/>
              <a:gdLst>
                <a:gd name="T0" fmla="*/ 78 w 100"/>
                <a:gd name="T1" fmla="*/ 91 h 180"/>
                <a:gd name="T2" fmla="*/ 78 w 100"/>
                <a:gd name="T3" fmla="*/ 180 h 180"/>
                <a:gd name="T4" fmla="*/ 100 w 100"/>
                <a:gd name="T5" fmla="*/ 180 h 180"/>
                <a:gd name="T6" fmla="*/ 100 w 100"/>
                <a:gd name="T7" fmla="*/ 82 h 180"/>
                <a:gd name="T8" fmla="*/ 91 w 100"/>
                <a:gd name="T9" fmla="*/ 61 h 180"/>
                <a:gd name="T10" fmla="*/ 44 w 100"/>
                <a:gd name="T11" fmla="*/ 13 h 180"/>
                <a:gd name="T12" fmla="*/ 13 w 100"/>
                <a:gd name="T13" fmla="*/ 0 h 180"/>
                <a:gd name="T14" fmla="*/ 9 w 100"/>
                <a:gd name="T15" fmla="*/ 0 h 180"/>
                <a:gd name="T16" fmla="*/ 0 w 100"/>
                <a:gd name="T17" fmla="*/ 0 h 180"/>
                <a:gd name="T18" fmla="*/ 70 w 100"/>
                <a:gd name="T19" fmla="*/ 65 h 180"/>
                <a:gd name="T20" fmla="*/ 78 w 100"/>
                <a:gd name="T21" fmla="*/ 9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180">
                  <a:moveTo>
                    <a:pt x="78" y="91"/>
                  </a:moveTo>
                  <a:cubicBezTo>
                    <a:pt x="78" y="91"/>
                    <a:pt x="78" y="91"/>
                    <a:pt x="78" y="180"/>
                  </a:cubicBezTo>
                  <a:cubicBezTo>
                    <a:pt x="100" y="180"/>
                    <a:pt x="100" y="180"/>
                    <a:pt x="100" y="180"/>
                  </a:cubicBezTo>
                  <a:cubicBezTo>
                    <a:pt x="100" y="157"/>
                    <a:pt x="100" y="125"/>
                    <a:pt x="100" y="82"/>
                  </a:cubicBezTo>
                  <a:cubicBezTo>
                    <a:pt x="100" y="74"/>
                    <a:pt x="96" y="65"/>
                    <a:pt x="91" y="61"/>
                  </a:cubicBezTo>
                  <a:cubicBezTo>
                    <a:pt x="91" y="61"/>
                    <a:pt x="91" y="61"/>
                    <a:pt x="44" y="13"/>
                  </a:cubicBezTo>
                  <a:cubicBezTo>
                    <a:pt x="31" y="0"/>
                    <a:pt x="18" y="0"/>
                    <a:pt x="13" y="0"/>
                  </a:cubicBezTo>
                  <a:cubicBezTo>
                    <a:pt x="13" y="0"/>
                    <a:pt x="13" y="0"/>
                    <a:pt x="9" y="0"/>
                  </a:cubicBezTo>
                  <a:cubicBezTo>
                    <a:pt x="9" y="0"/>
                    <a:pt x="9" y="0"/>
                    <a:pt x="0" y="0"/>
                  </a:cubicBezTo>
                  <a:cubicBezTo>
                    <a:pt x="0" y="0"/>
                    <a:pt x="1" y="0"/>
                    <a:pt x="70" y="65"/>
                  </a:cubicBezTo>
                  <a:cubicBezTo>
                    <a:pt x="79" y="74"/>
                    <a:pt x="78" y="82"/>
                    <a:pt x="78" y="91"/>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sp>
          <p:nvSpPr>
            <p:cNvPr id="10" name="Freeform 10"/>
            <p:cNvSpPr>
              <a:spLocks noEditPoints="1"/>
            </p:cNvSpPr>
            <p:nvPr/>
          </p:nvSpPr>
          <p:spPr bwMode="auto">
            <a:xfrm>
              <a:off x="9058276" y="3476625"/>
              <a:ext cx="366713" cy="304800"/>
            </a:xfrm>
            <a:custGeom>
              <a:avLst/>
              <a:gdLst>
                <a:gd name="T0" fmla="*/ 26 w 217"/>
                <a:gd name="T1" fmla="*/ 180 h 180"/>
                <a:gd name="T2" fmla="*/ 26 w 217"/>
                <a:gd name="T3" fmla="*/ 21 h 180"/>
                <a:gd name="T4" fmla="*/ 100 w 217"/>
                <a:gd name="T5" fmla="*/ 21 h 180"/>
                <a:gd name="T6" fmla="*/ 100 w 217"/>
                <a:gd name="T7" fmla="*/ 91 h 180"/>
                <a:gd name="T8" fmla="*/ 121 w 217"/>
                <a:gd name="T9" fmla="*/ 117 h 180"/>
                <a:gd name="T10" fmla="*/ 191 w 217"/>
                <a:gd name="T11" fmla="*/ 117 h 180"/>
                <a:gd name="T12" fmla="*/ 191 w 217"/>
                <a:gd name="T13" fmla="*/ 180 h 180"/>
                <a:gd name="T14" fmla="*/ 217 w 217"/>
                <a:gd name="T15" fmla="*/ 180 h 180"/>
                <a:gd name="T16" fmla="*/ 217 w 217"/>
                <a:gd name="T17" fmla="*/ 91 h 180"/>
                <a:gd name="T18" fmla="*/ 217 w 217"/>
                <a:gd name="T19" fmla="*/ 87 h 180"/>
                <a:gd name="T20" fmla="*/ 208 w 217"/>
                <a:gd name="T21" fmla="*/ 74 h 180"/>
                <a:gd name="T22" fmla="*/ 139 w 217"/>
                <a:gd name="T23" fmla="*/ 8 h 180"/>
                <a:gd name="T24" fmla="*/ 121 w 217"/>
                <a:gd name="T25" fmla="*/ 0 h 180"/>
                <a:gd name="T26" fmla="*/ 26 w 217"/>
                <a:gd name="T27" fmla="*/ 0 h 180"/>
                <a:gd name="T28" fmla="*/ 0 w 217"/>
                <a:gd name="T29" fmla="*/ 21 h 180"/>
                <a:gd name="T30" fmla="*/ 0 w 217"/>
                <a:gd name="T31" fmla="*/ 180 h 180"/>
                <a:gd name="T32" fmla="*/ 26 w 217"/>
                <a:gd name="T33" fmla="*/ 180 h 180"/>
                <a:gd name="T34" fmla="*/ 121 w 217"/>
                <a:gd name="T35" fmla="*/ 21 h 180"/>
                <a:gd name="T36" fmla="*/ 191 w 217"/>
                <a:gd name="T37" fmla="*/ 91 h 180"/>
                <a:gd name="T38" fmla="*/ 121 w 217"/>
                <a:gd name="T39" fmla="*/ 91 h 180"/>
                <a:gd name="T40" fmla="*/ 121 w 217"/>
                <a:gd name="T41" fmla="*/ 2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7" h="180">
                  <a:moveTo>
                    <a:pt x="26" y="180"/>
                  </a:moveTo>
                  <a:cubicBezTo>
                    <a:pt x="26" y="22"/>
                    <a:pt x="26" y="21"/>
                    <a:pt x="26" y="21"/>
                  </a:cubicBezTo>
                  <a:cubicBezTo>
                    <a:pt x="100" y="21"/>
                    <a:pt x="100" y="21"/>
                    <a:pt x="100" y="21"/>
                  </a:cubicBezTo>
                  <a:cubicBezTo>
                    <a:pt x="100" y="91"/>
                    <a:pt x="100" y="91"/>
                    <a:pt x="100" y="91"/>
                  </a:cubicBezTo>
                  <a:cubicBezTo>
                    <a:pt x="100" y="104"/>
                    <a:pt x="108" y="117"/>
                    <a:pt x="121" y="117"/>
                  </a:cubicBezTo>
                  <a:cubicBezTo>
                    <a:pt x="191" y="117"/>
                    <a:pt x="191" y="117"/>
                    <a:pt x="191" y="117"/>
                  </a:cubicBezTo>
                  <a:cubicBezTo>
                    <a:pt x="191" y="143"/>
                    <a:pt x="191" y="163"/>
                    <a:pt x="191" y="180"/>
                  </a:cubicBezTo>
                  <a:cubicBezTo>
                    <a:pt x="217" y="180"/>
                    <a:pt x="217" y="180"/>
                    <a:pt x="217" y="180"/>
                  </a:cubicBezTo>
                  <a:cubicBezTo>
                    <a:pt x="217" y="91"/>
                    <a:pt x="217" y="91"/>
                    <a:pt x="217" y="91"/>
                  </a:cubicBezTo>
                  <a:cubicBezTo>
                    <a:pt x="217" y="87"/>
                    <a:pt x="217" y="87"/>
                    <a:pt x="217" y="87"/>
                  </a:cubicBezTo>
                  <a:cubicBezTo>
                    <a:pt x="217" y="83"/>
                    <a:pt x="215" y="80"/>
                    <a:pt x="208" y="74"/>
                  </a:cubicBezTo>
                  <a:cubicBezTo>
                    <a:pt x="138" y="9"/>
                    <a:pt x="139" y="8"/>
                    <a:pt x="139" y="8"/>
                  </a:cubicBezTo>
                  <a:cubicBezTo>
                    <a:pt x="133" y="2"/>
                    <a:pt x="127" y="0"/>
                    <a:pt x="121" y="0"/>
                  </a:cubicBezTo>
                  <a:cubicBezTo>
                    <a:pt x="26" y="0"/>
                    <a:pt x="26" y="0"/>
                    <a:pt x="26" y="0"/>
                  </a:cubicBezTo>
                  <a:cubicBezTo>
                    <a:pt x="13" y="0"/>
                    <a:pt x="0" y="8"/>
                    <a:pt x="0" y="21"/>
                  </a:cubicBezTo>
                  <a:cubicBezTo>
                    <a:pt x="0" y="97"/>
                    <a:pt x="0" y="147"/>
                    <a:pt x="0" y="180"/>
                  </a:cubicBezTo>
                  <a:lnTo>
                    <a:pt x="26" y="180"/>
                  </a:lnTo>
                  <a:close/>
                  <a:moveTo>
                    <a:pt x="121" y="21"/>
                  </a:moveTo>
                  <a:cubicBezTo>
                    <a:pt x="191" y="91"/>
                    <a:pt x="191" y="91"/>
                    <a:pt x="191" y="91"/>
                  </a:cubicBezTo>
                  <a:cubicBezTo>
                    <a:pt x="121" y="91"/>
                    <a:pt x="121" y="91"/>
                    <a:pt x="121" y="91"/>
                  </a:cubicBezTo>
                  <a:cubicBezTo>
                    <a:pt x="121" y="21"/>
                    <a:pt x="121" y="21"/>
                    <a:pt x="121" y="21"/>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086954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Blob Details</a:t>
            </a:r>
            <a:endParaRPr lang="en-US" dirty="0"/>
          </a:p>
        </p:txBody>
      </p:sp>
      <p:sp>
        <p:nvSpPr>
          <p:cNvPr id="3" name="Content Placeholder 2"/>
          <p:cNvSpPr>
            <a:spLocks noGrp="1"/>
          </p:cNvSpPr>
          <p:nvPr>
            <p:ph type="body" sz="quarter" idx="4294967295"/>
          </p:nvPr>
        </p:nvSpPr>
        <p:spPr>
          <a:xfrm>
            <a:off x="-1" y="2700338"/>
            <a:ext cx="4752561" cy="1108075"/>
          </a:xfrm>
        </p:spPr>
        <p:txBody>
          <a:bodyPr>
            <a:normAutofit/>
          </a:bodyPr>
          <a:lstStyle/>
          <a:p>
            <a:pPr marL="0" indent="0" algn="r">
              <a:buNone/>
            </a:pPr>
            <a:r>
              <a:rPr lang="en-US" dirty="0" smtClean="0">
                <a:solidFill>
                  <a:schemeClr val="accent2">
                    <a:alpha val="99000"/>
                  </a:schemeClr>
                </a:solidFill>
              </a:rPr>
              <a:t>Main Web Service Operations</a:t>
            </a:r>
          </a:p>
        </p:txBody>
      </p:sp>
      <p:sp>
        <p:nvSpPr>
          <p:cNvPr id="8" name="Rectangle 7"/>
          <p:cNvSpPr/>
          <p:nvPr/>
        </p:nvSpPr>
        <p:spPr bwMode="auto">
          <a:xfrm>
            <a:off x="4957620" y="1446214"/>
            <a:ext cx="6715268" cy="36169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1645920" bIns="45718" numCol="1" rtlCol="0" anchor="ctr" anchorCtr="0" compatLnSpc="1">
            <a:prstTxWarp prst="textNoShape">
              <a:avLst/>
            </a:prstTxWarp>
          </a:bodyPr>
          <a:lstStyle/>
          <a:p>
            <a:pPr defTabSz="914099" fontAlgn="base">
              <a:spcBef>
                <a:spcPct val="0"/>
              </a:spcBef>
              <a:spcAft>
                <a:spcPct val="0"/>
              </a:spcAft>
            </a:pPr>
            <a:r>
              <a:rPr lang="en-US" sz="2800" dirty="0" err="1">
                <a:gradFill>
                  <a:gsLst>
                    <a:gs pos="0">
                      <a:srgbClr val="FFFFFF"/>
                    </a:gs>
                    <a:gs pos="100000">
                      <a:srgbClr val="FFFFFF"/>
                    </a:gs>
                  </a:gsLst>
                  <a:lin ang="5400000" scaled="0"/>
                </a:gradFill>
              </a:rPr>
              <a:t>PutBlob</a:t>
            </a:r>
            <a:endParaRPr lang="en-US" sz="2800" dirty="0">
              <a:gradFill>
                <a:gsLst>
                  <a:gs pos="0">
                    <a:srgbClr val="FFFFFF"/>
                  </a:gs>
                  <a:gs pos="100000">
                    <a:srgbClr val="FFFFFF"/>
                  </a:gs>
                </a:gsLst>
                <a:lin ang="5400000" scaled="0"/>
              </a:gradFill>
            </a:endParaRPr>
          </a:p>
          <a:p>
            <a:pPr defTabSz="914099" fontAlgn="base">
              <a:spcBef>
                <a:spcPct val="0"/>
              </a:spcBef>
              <a:spcAft>
                <a:spcPct val="0"/>
              </a:spcAft>
            </a:pPr>
            <a:r>
              <a:rPr lang="en-US" sz="2800" dirty="0" err="1">
                <a:gradFill>
                  <a:gsLst>
                    <a:gs pos="0">
                      <a:srgbClr val="FFFFFF"/>
                    </a:gs>
                    <a:gs pos="100000">
                      <a:srgbClr val="FFFFFF"/>
                    </a:gs>
                  </a:gsLst>
                  <a:lin ang="5400000" scaled="0"/>
                </a:gradFill>
              </a:rPr>
              <a:t>GetBlob</a:t>
            </a:r>
            <a:endParaRPr lang="en-US" sz="2800" dirty="0">
              <a:gradFill>
                <a:gsLst>
                  <a:gs pos="0">
                    <a:srgbClr val="FFFFFF"/>
                  </a:gs>
                  <a:gs pos="100000">
                    <a:srgbClr val="FFFFFF"/>
                  </a:gs>
                </a:gsLst>
                <a:lin ang="5400000" scaled="0"/>
              </a:gradFill>
            </a:endParaRPr>
          </a:p>
          <a:p>
            <a:pPr defTabSz="914099" fontAlgn="base">
              <a:spcBef>
                <a:spcPct val="0"/>
              </a:spcBef>
              <a:spcAft>
                <a:spcPct val="0"/>
              </a:spcAft>
            </a:pPr>
            <a:r>
              <a:rPr lang="en-US" sz="2800" dirty="0" err="1">
                <a:gradFill>
                  <a:gsLst>
                    <a:gs pos="0">
                      <a:srgbClr val="FFFFFF"/>
                    </a:gs>
                    <a:gs pos="100000">
                      <a:srgbClr val="FFFFFF"/>
                    </a:gs>
                  </a:gsLst>
                  <a:lin ang="5400000" scaled="0"/>
                </a:gradFill>
              </a:rPr>
              <a:t>DeleteBlob</a:t>
            </a:r>
            <a:endParaRPr lang="en-US" sz="2800" dirty="0">
              <a:gradFill>
                <a:gsLst>
                  <a:gs pos="0">
                    <a:srgbClr val="FFFFFF"/>
                  </a:gs>
                  <a:gs pos="100000">
                    <a:srgbClr val="FFFFFF"/>
                  </a:gs>
                </a:gsLst>
                <a:lin ang="5400000" scaled="0"/>
              </a:gradFill>
            </a:endParaRPr>
          </a:p>
          <a:p>
            <a:pPr defTabSz="914099" fontAlgn="base">
              <a:spcBef>
                <a:spcPct val="0"/>
              </a:spcBef>
              <a:spcAft>
                <a:spcPct val="0"/>
              </a:spcAft>
            </a:pPr>
            <a:r>
              <a:rPr lang="en-US" sz="2800" dirty="0" err="1">
                <a:gradFill>
                  <a:gsLst>
                    <a:gs pos="0">
                      <a:srgbClr val="FFFFFF"/>
                    </a:gs>
                    <a:gs pos="100000">
                      <a:srgbClr val="FFFFFF"/>
                    </a:gs>
                  </a:gsLst>
                  <a:lin ang="5400000" scaled="0"/>
                </a:gradFill>
              </a:rPr>
              <a:t>CopyBlob</a:t>
            </a:r>
            <a:endParaRPr lang="en-US" sz="2800" dirty="0">
              <a:gradFill>
                <a:gsLst>
                  <a:gs pos="0">
                    <a:srgbClr val="FFFFFF"/>
                  </a:gs>
                  <a:gs pos="100000">
                    <a:srgbClr val="FFFFFF"/>
                  </a:gs>
                </a:gsLst>
                <a:lin ang="5400000" scaled="0"/>
              </a:gradFill>
            </a:endParaRPr>
          </a:p>
          <a:p>
            <a:pPr defTabSz="914099" fontAlgn="base">
              <a:spcBef>
                <a:spcPct val="0"/>
              </a:spcBef>
              <a:spcAft>
                <a:spcPct val="0"/>
              </a:spcAft>
            </a:pPr>
            <a:r>
              <a:rPr lang="en-US" sz="2800" dirty="0" err="1">
                <a:gradFill>
                  <a:gsLst>
                    <a:gs pos="0">
                      <a:srgbClr val="FFFFFF"/>
                    </a:gs>
                    <a:gs pos="100000">
                      <a:srgbClr val="FFFFFF"/>
                    </a:gs>
                  </a:gsLst>
                  <a:lin ang="5400000" scaled="0"/>
                </a:gradFill>
              </a:rPr>
              <a:t>SnapshotBlob</a:t>
            </a:r>
            <a:r>
              <a:rPr lang="en-US" sz="2800" dirty="0">
                <a:gradFill>
                  <a:gsLst>
                    <a:gs pos="0">
                      <a:srgbClr val="FFFFFF"/>
                    </a:gs>
                    <a:gs pos="100000">
                      <a:srgbClr val="FFFFFF"/>
                    </a:gs>
                  </a:gsLst>
                  <a:lin ang="5400000" scaled="0"/>
                </a:gradFill>
              </a:rPr>
              <a:t> </a:t>
            </a:r>
          </a:p>
          <a:p>
            <a:pPr defTabSz="914099" fontAlgn="base">
              <a:spcBef>
                <a:spcPct val="0"/>
              </a:spcBef>
              <a:spcAft>
                <a:spcPct val="0"/>
              </a:spcAft>
            </a:pPr>
            <a:r>
              <a:rPr lang="en-US" sz="2800" dirty="0" err="1">
                <a:gradFill>
                  <a:gsLst>
                    <a:gs pos="0">
                      <a:srgbClr val="FFFFFF"/>
                    </a:gs>
                    <a:gs pos="100000">
                      <a:srgbClr val="FFFFFF"/>
                    </a:gs>
                  </a:gsLst>
                  <a:lin ang="5400000" scaled="0"/>
                </a:gradFill>
              </a:rPr>
              <a:t>LeaseBlob</a:t>
            </a:r>
            <a:r>
              <a:rPr lang="en-US" sz="2800" dirty="0">
                <a:gradFill>
                  <a:gsLst>
                    <a:gs pos="0">
                      <a:srgbClr val="FFFFFF"/>
                    </a:gs>
                    <a:gs pos="100000">
                      <a:srgbClr val="FFFFFF"/>
                    </a:gs>
                  </a:gsLst>
                  <a:lin ang="5400000" scaled="0"/>
                </a:gradFill>
              </a:rPr>
              <a:t> </a:t>
            </a:r>
          </a:p>
        </p:txBody>
      </p:sp>
      <p:sp>
        <p:nvSpPr>
          <p:cNvPr id="10" name="Freeform 9"/>
          <p:cNvSpPr>
            <a:spLocks noEditPoints="1"/>
          </p:cNvSpPr>
          <p:nvPr/>
        </p:nvSpPr>
        <p:spPr bwMode="auto">
          <a:xfrm>
            <a:off x="9738919" y="1686442"/>
            <a:ext cx="1728910" cy="1524349"/>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091946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Blob Details</a:t>
            </a:r>
            <a:endParaRPr lang="en-US" dirty="0"/>
          </a:p>
        </p:txBody>
      </p:sp>
      <p:sp>
        <p:nvSpPr>
          <p:cNvPr id="3" name="Content Placeholder 2"/>
          <p:cNvSpPr>
            <a:spLocks noGrp="1"/>
          </p:cNvSpPr>
          <p:nvPr>
            <p:ph type="body" sz="quarter" idx="4294967295"/>
          </p:nvPr>
        </p:nvSpPr>
        <p:spPr>
          <a:xfrm>
            <a:off x="-1" y="2700338"/>
            <a:ext cx="4752561" cy="1662112"/>
          </a:xfrm>
        </p:spPr>
        <p:txBody>
          <a:bodyPr>
            <a:normAutofit/>
          </a:bodyPr>
          <a:lstStyle/>
          <a:p>
            <a:pPr marL="0" indent="0" algn="r">
              <a:buNone/>
            </a:pPr>
            <a:r>
              <a:rPr lang="en-US" dirty="0">
                <a:solidFill>
                  <a:schemeClr val="accent2">
                    <a:alpha val="99000"/>
                  </a:schemeClr>
                </a:solidFill>
              </a:rPr>
              <a:t>Associate </a:t>
            </a:r>
            <a:r>
              <a:rPr lang="en-US" dirty="0" smtClean="0">
                <a:solidFill>
                  <a:schemeClr val="accent2">
                    <a:alpha val="99000"/>
                  </a:schemeClr>
                </a:solidFill>
              </a:rPr>
              <a:t/>
            </a:r>
            <a:br>
              <a:rPr lang="en-US" dirty="0" smtClean="0">
                <a:solidFill>
                  <a:schemeClr val="accent2">
                    <a:alpha val="99000"/>
                  </a:schemeClr>
                </a:solidFill>
              </a:rPr>
            </a:br>
            <a:r>
              <a:rPr lang="en-US" dirty="0" smtClean="0">
                <a:solidFill>
                  <a:schemeClr val="accent2">
                    <a:alpha val="99000"/>
                  </a:schemeClr>
                </a:solidFill>
              </a:rPr>
              <a:t>Metadata </a:t>
            </a:r>
            <a:br>
              <a:rPr lang="en-US" dirty="0" smtClean="0">
                <a:solidFill>
                  <a:schemeClr val="accent2">
                    <a:alpha val="99000"/>
                  </a:schemeClr>
                </a:solidFill>
              </a:rPr>
            </a:br>
            <a:r>
              <a:rPr lang="en-US" dirty="0" smtClean="0">
                <a:solidFill>
                  <a:schemeClr val="accent2">
                    <a:alpha val="99000"/>
                  </a:schemeClr>
                </a:solidFill>
              </a:rPr>
              <a:t>with </a:t>
            </a:r>
            <a:r>
              <a:rPr lang="en-US" dirty="0">
                <a:solidFill>
                  <a:schemeClr val="accent2">
                    <a:alpha val="99000"/>
                  </a:schemeClr>
                </a:solidFill>
              </a:rPr>
              <a:t>Blob</a:t>
            </a:r>
          </a:p>
        </p:txBody>
      </p:sp>
      <p:sp>
        <p:nvSpPr>
          <p:cNvPr id="6" name="Rectangle 5"/>
          <p:cNvSpPr/>
          <p:nvPr/>
        </p:nvSpPr>
        <p:spPr bwMode="auto">
          <a:xfrm>
            <a:off x="4957620" y="1446214"/>
            <a:ext cx="6715268" cy="44816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2468880" bIns="45718" numCol="1" rtlCol="0" anchor="ctr" anchorCtr="0" compatLnSpc="1">
            <a:prstTxWarp prst="textNoShape">
              <a:avLst/>
            </a:prstTxWarp>
          </a:bodyPr>
          <a:lstStyle/>
          <a:p>
            <a:pPr defTabSz="914099" fontAlgn="base">
              <a:spcBef>
                <a:spcPct val="0"/>
              </a:spcBef>
              <a:spcAft>
                <a:spcPct val="0"/>
              </a:spcAft>
            </a:pPr>
            <a:r>
              <a:rPr lang="en-US" dirty="0">
                <a:gradFill>
                  <a:gsLst>
                    <a:gs pos="0">
                      <a:srgbClr val="FFFFFF"/>
                    </a:gs>
                    <a:gs pos="100000">
                      <a:srgbClr val="FFFFFF"/>
                    </a:gs>
                  </a:gsLst>
                  <a:lin ang="5400000" scaled="0"/>
                </a:gradFill>
              </a:rPr>
              <a:t>Standard HTTP metadata/headers </a:t>
            </a:r>
            <a:br>
              <a:rPr lang="en-US" dirty="0">
                <a:gradFill>
                  <a:gsLst>
                    <a:gs pos="0">
                      <a:srgbClr val="FFFFFF"/>
                    </a:gs>
                    <a:gs pos="100000">
                      <a:srgbClr val="FFFFFF"/>
                    </a:gs>
                  </a:gsLst>
                  <a:lin ang="5400000" scaled="0"/>
                </a:gradFill>
              </a:rPr>
            </a:br>
            <a:r>
              <a:rPr lang="en-US" dirty="0">
                <a:gradFill>
                  <a:gsLst>
                    <a:gs pos="0">
                      <a:srgbClr val="FFFFFF"/>
                    </a:gs>
                    <a:gs pos="100000">
                      <a:srgbClr val="FFFFFF"/>
                    </a:gs>
                  </a:gsLst>
                  <a:lin ang="5400000" scaled="0"/>
                </a:gradFill>
              </a:rPr>
              <a:t>(Cache-Control, Content-Encoding, Content-Type, </a:t>
            </a:r>
            <a:r>
              <a:rPr lang="en-US" dirty="0" err="1">
                <a:gradFill>
                  <a:gsLst>
                    <a:gs pos="0">
                      <a:srgbClr val="FFFFFF"/>
                    </a:gs>
                    <a:gs pos="100000">
                      <a:srgbClr val="FFFFFF"/>
                    </a:gs>
                  </a:gsLst>
                  <a:lin ang="5400000" scaled="0"/>
                </a:gradFill>
              </a:rPr>
              <a:t>etc</a:t>
            </a:r>
            <a:r>
              <a:rPr lang="en-US" dirty="0">
                <a:gradFill>
                  <a:gsLst>
                    <a:gs pos="0">
                      <a:srgbClr val="FFFFFF"/>
                    </a:gs>
                    <a:gs pos="100000">
                      <a:srgbClr val="FFFFFF"/>
                    </a:gs>
                  </a:gsLst>
                  <a:lin ang="5400000" scaled="0"/>
                </a:gradFill>
              </a:rPr>
              <a:t>)</a:t>
            </a:r>
          </a:p>
          <a:p>
            <a:pPr defTabSz="914099" fontAlgn="base">
              <a:spcBef>
                <a:spcPct val="0"/>
              </a:spcBef>
              <a:spcAft>
                <a:spcPct val="0"/>
              </a:spcAft>
            </a:pPr>
            <a:endParaRPr lang="en-US" dirty="0">
              <a:gradFill>
                <a:gsLst>
                  <a:gs pos="0">
                    <a:srgbClr val="FFFFFF"/>
                  </a:gs>
                  <a:gs pos="100000">
                    <a:srgbClr val="FFFFFF"/>
                  </a:gs>
                </a:gsLst>
                <a:lin ang="5400000" scaled="0"/>
              </a:gradFill>
            </a:endParaRPr>
          </a:p>
          <a:p>
            <a:pPr defTabSz="914099" fontAlgn="base">
              <a:spcBef>
                <a:spcPct val="0"/>
              </a:spcBef>
              <a:spcAft>
                <a:spcPct val="0"/>
              </a:spcAft>
            </a:pPr>
            <a:r>
              <a:rPr lang="en-US" dirty="0">
                <a:gradFill>
                  <a:gsLst>
                    <a:gs pos="0">
                      <a:srgbClr val="FFFFFF"/>
                    </a:gs>
                    <a:gs pos="100000">
                      <a:srgbClr val="FFFFFF"/>
                    </a:gs>
                  </a:gsLst>
                  <a:lin ang="5400000" scaled="0"/>
                </a:gradFill>
              </a:rPr>
              <a:t>Metadata is &lt;name, value&gt; pairs, up to 8KB per blob</a:t>
            </a:r>
          </a:p>
          <a:p>
            <a:pPr defTabSz="914099" fontAlgn="base">
              <a:spcBef>
                <a:spcPct val="0"/>
              </a:spcBef>
              <a:spcAft>
                <a:spcPct val="0"/>
              </a:spcAft>
            </a:pPr>
            <a:endParaRPr lang="en-US" dirty="0">
              <a:gradFill>
                <a:gsLst>
                  <a:gs pos="0">
                    <a:srgbClr val="FFFFFF"/>
                  </a:gs>
                  <a:gs pos="100000">
                    <a:srgbClr val="FFFFFF"/>
                  </a:gs>
                </a:gsLst>
                <a:lin ang="5400000" scaled="0"/>
              </a:gradFill>
            </a:endParaRPr>
          </a:p>
          <a:p>
            <a:pPr defTabSz="914099" fontAlgn="base">
              <a:spcBef>
                <a:spcPct val="0"/>
              </a:spcBef>
              <a:spcAft>
                <a:spcPct val="0"/>
              </a:spcAft>
            </a:pPr>
            <a:r>
              <a:rPr lang="en-US" dirty="0">
                <a:gradFill>
                  <a:gsLst>
                    <a:gs pos="0">
                      <a:srgbClr val="FFFFFF"/>
                    </a:gs>
                    <a:gs pos="100000">
                      <a:srgbClr val="FFFFFF"/>
                    </a:gs>
                  </a:gsLst>
                  <a:lin ang="5400000" scaled="0"/>
                </a:gradFill>
              </a:rPr>
              <a:t>Either as part of </a:t>
            </a:r>
            <a:r>
              <a:rPr lang="en-US" dirty="0" err="1">
                <a:gradFill>
                  <a:gsLst>
                    <a:gs pos="0">
                      <a:srgbClr val="FFFFFF"/>
                    </a:gs>
                    <a:gs pos="100000">
                      <a:srgbClr val="FFFFFF"/>
                    </a:gs>
                  </a:gsLst>
                  <a:lin ang="5400000" scaled="0"/>
                </a:gradFill>
              </a:rPr>
              <a:t>PutBlob</a:t>
            </a:r>
            <a:r>
              <a:rPr lang="en-US" dirty="0">
                <a:gradFill>
                  <a:gsLst>
                    <a:gs pos="0">
                      <a:srgbClr val="FFFFFF"/>
                    </a:gs>
                    <a:gs pos="100000">
                      <a:srgbClr val="FFFFFF"/>
                    </a:gs>
                  </a:gsLst>
                  <a:lin ang="5400000" scaled="0"/>
                </a:gradFill>
              </a:rPr>
              <a:t> or independently</a:t>
            </a:r>
          </a:p>
        </p:txBody>
      </p:sp>
      <p:sp>
        <p:nvSpPr>
          <p:cNvPr id="7" name="Freeform 6"/>
          <p:cNvSpPr>
            <a:spLocks noEditPoints="1"/>
          </p:cNvSpPr>
          <p:nvPr/>
        </p:nvSpPr>
        <p:spPr bwMode="auto">
          <a:xfrm>
            <a:off x="9738919" y="1686442"/>
            <a:ext cx="1728910" cy="1524349"/>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193218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Tour of the Blob Service</a:t>
            </a:r>
            <a:endParaRPr lang="en-US" dirty="0"/>
          </a:p>
        </p:txBody>
      </p:sp>
      <p:sp>
        <p:nvSpPr>
          <p:cNvPr id="10" name="Text Placeholder 9"/>
          <p:cNvSpPr>
            <a:spLocks noGrp="1"/>
          </p:cNvSpPr>
          <p:nvPr>
            <p:ph type="body" sz="quarter" idx="10"/>
          </p:nvPr>
        </p:nvSpPr>
        <p:spPr>
          <a:xfrm>
            <a:off x="1890713" y="3615771"/>
            <a:ext cx="8872538" cy="1274538"/>
          </a:xfrm>
        </p:spPr>
        <p:txBody>
          <a:bodyPr/>
          <a:lstStyle/>
          <a:p>
            <a:r>
              <a:rPr lang="en-US" dirty="0" smtClean="0"/>
              <a:t>demo</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9323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Two Types of Blobs Under the Hood</a:t>
            </a:r>
            <a:endParaRPr lang="en-US" dirty="0"/>
          </a:p>
        </p:txBody>
      </p:sp>
      <p:sp>
        <p:nvSpPr>
          <p:cNvPr id="7" name="Rectangle 6"/>
          <p:cNvSpPr/>
          <p:nvPr/>
        </p:nvSpPr>
        <p:spPr bwMode="auto">
          <a:xfrm>
            <a:off x="1779230" y="1746611"/>
            <a:ext cx="4220035" cy="413392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1200"/>
              </a:spcAft>
            </a:pPr>
            <a:r>
              <a:rPr lang="en-US" sz="3600" dirty="0">
                <a:gradFill>
                  <a:gsLst>
                    <a:gs pos="0">
                      <a:srgbClr val="FFFFFF"/>
                    </a:gs>
                    <a:gs pos="100000">
                      <a:srgbClr val="FFFFFF"/>
                    </a:gs>
                  </a:gsLst>
                  <a:lin ang="5400000" scaled="0"/>
                </a:gradFill>
                <a:latin typeface="Segoe UI Light" pitchFamily="34" charset="0"/>
              </a:rPr>
              <a:t>Block Blob</a:t>
            </a:r>
            <a:endParaRPr lang="en-US" sz="3200" dirty="0">
              <a:gradFill>
                <a:gsLst>
                  <a:gs pos="0">
                    <a:srgbClr val="FFFFFF"/>
                  </a:gs>
                  <a:gs pos="100000">
                    <a:srgbClr val="FFFFFF"/>
                  </a:gs>
                </a:gsLst>
                <a:lin ang="5400000" scaled="0"/>
              </a:gradFill>
              <a:latin typeface="Segoe UI Light" pitchFamily="34" charset="0"/>
            </a:endParaRPr>
          </a:p>
          <a:p>
            <a:pPr defTabSz="914099" fontAlgn="base">
              <a:spcBef>
                <a:spcPct val="0"/>
              </a:spcBef>
              <a:spcAft>
                <a:spcPts val="1800"/>
              </a:spcAft>
            </a:pPr>
            <a:r>
              <a:rPr lang="en-US" sz="1600" dirty="0">
                <a:gradFill>
                  <a:gsLst>
                    <a:gs pos="0">
                      <a:srgbClr val="FFFFFF"/>
                    </a:gs>
                    <a:gs pos="100000">
                      <a:srgbClr val="FFFFFF"/>
                    </a:gs>
                  </a:gsLst>
                  <a:lin ang="5400000" scaled="0"/>
                </a:gradFill>
              </a:rPr>
              <a:t>Targeted at streaming workloads</a:t>
            </a:r>
          </a:p>
          <a:p>
            <a:pPr defTabSz="914099" fontAlgn="base">
              <a:spcBef>
                <a:spcPct val="0"/>
              </a:spcBef>
              <a:spcAft>
                <a:spcPts val="1800"/>
              </a:spcAft>
            </a:pPr>
            <a:r>
              <a:rPr lang="en-US" sz="1600" dirty="0">
                <a:gradFill>
                  <a:gsLst>
                    <a:gs pos="0">
                      <a:srgbClr val="FFFFFF"/>
                    </a:gs>
                    <a:gs pos="100000">
                      <a:srgbClr val="FFFFFF"/>
                    </a:gs>
                  </a:gsLst>
                  <a:lin ang="5400000" scaled="0"/>
                </a:gradFill>
              </a:rPr>
              <a:t>Each blob consists of </a:t>
            </a:r>
            <a:r>
              <a:rPr lang="en-US" sz="1600" dirty="0" smtClean="0">
                <a:gradFill>
                  <a:gsLst>
                    <a:gs pos="0">
                      <a:srgbClr val="FFFFFF"/>
                    </a:gs>
                    <a:gs pos="100000">
                      <a:srgbClr val="FFFFFF"/>
                    </a:gs>
                  </a:gsLst>
                  <a:lin ang="5400000" scaled="0"/>
                </a:gradFill>
              </a:rPr>
              <a:t>a </a:t>
            </a:r>
            <a:r>
              <a:rPr lang="en-US" sz="1600" dirty="0">
                <a:gradFill>
                  <a:gsLst>
                    <a:gs pos="0">
                      <a:srgbClr val="FFFFFF"/>
                    </a:gs>
                    <a:gs pos="100000">
                      <a:srgbClr val="FFFFFF"/>
                    </a:gs>
                  </a:gsLst>
                  <a:lin ang="5400000" scaled="0"/>
                </a:gradFill>
              </a:rPr>
              <a:t>sequence of blocks</a:t>
            </a:r>
          </a:p>
          <a:p>
            <a:pPr defTabSz="914099" fontAlgn="base">
              <a:spcBef>
                <a:spcPct val="0"/>
              </a:spcBef>
              <a:spcAft>
                <a:spcPts val="1800"/>
              </a:spcAft>
            </a:pPr>
            <a:r>
              <a:rPr lang="en-US" sz="1600" dirty="0">
                <a:gradFill>
                  <a:gsLst>
                    <a:gs pos="0">
                      <a:srgbClr val="FFFFFF"/>
                    </a:gs>
                    <a:gs pos="100000">
                      <a:srgbClr val="FFFFFF"/>
                    </a:gs>
                  </a:gsLst>
                  <a:lin ang="5400000" scaled="0"/>
                </a:gradFill>
              </a:rPr>
              <a:t>Each block is identified by a Block ID</a:t>
            </a:r>
          </a:p>
          <a:p>
            <a:pPr defTabSz="914099" fontAlgn="base">
              <a:spcBef>
                <a:spcPct val="0"/>
              </a:spcBef>
              <a:spcAft>
                <a:spcPts val="1800"/>
              </a:spcAft>
            </a:pPr>
            <a:r>
              <a:rPr lang="en-US" sz="1600" dirty="0">
                <a:gradFill>
                  <a:gsLst>
                    <a:gs pos="0">
                      <a:srgbClr val="FFFFFF"/>
                    </a:gs>
                    <a:gs pos="100000">
                      <a:srgbClr val="FFFFFF"/>
                    </a:gs>
                  </a:gsLst>
                  <a:lin ang="5400000" scaled="0"/>
                </a:gradFill>
              </a:rPr>
              <a:t>Size limit </a:t>
            </a:r>
            <a:r>
              <a:rPr lang="en-US" sz="1600" dirty="0" smtClean="0">
                <a:gradFill>
                  <a:gsLst>
                    <a:gs pos="0">
                      <a:srgbClr val="FFFFFF"/>
                    </a:gs>
                    <a:gs pos="100000">
                      <a:srgbClr val="FFFFFF"/>
                    </a:gs>
                  </a:gsLst>
                  <a:lin ang="5400000" scaled="0"/>
                </a:gradFill>
              </a:rPr>
              <a:t>200GB / 50,000 blocks </a:t>
            </a:r>
            <a:r>
              <a:rPr lang="en-US" sz="1600" dirty="0">
                <a:gradFill>
                  <a:gsLst>
                    <a:gs pos="0">
                      <a:srgbClr val="FFFFFF"/>
                    </a:gs>
                    <a:gs pos="100000">
                      <a:srgbClr val="FFFFFF"/>
                    </a:gs>
                  </a:gsLst>
                  <a:lin ang="5400000" scaled="0"/>
                </a:gradFill>
              </a:rPr>
              <a:t>per blob</a:t>
            </a:r>
          </a:p>
          <a:p>
            <a:pPr defTabSz="914099" fontAlgn="base">
              <a:spcBef>
                <a:spcPct val="0"/>
              </a:spcBef>
              <a:spcAft>
                <a:spcPct val="0"/>
              </a:spcAft>
            </a:pPr>
            <a:r>
              <a:rPr lang="en-US" sz="1600" dirty="0">
                <a:gradFill>
                  <a:gsLst>
                    <a:gs pos="0">
                      <a:srgbClr val="FFFFFF"/>
                    </a:gs>
                    <a:gs pos="100000">
                      <a:srgbClr val="FFFFFF"/>
                    </a:gs>
                  </a:gsLst>
                  <a:lin ang="5400000" scaled="0"/>
                </a:gradFill>
              </a:rPr>
              <a:t>Optimistic Concurrency via </a:t>
            </a:r>
            <a:r>
              <a:rPr lang="en-US" sz="1600" dirty="0" err="1">
                <a:gradFill>
                  <a:gsLst>
                    <a:gs pos="0">
                      <a:srgbClr val="FFFFFF"/>
                    </a:gs>
                    <a:gs pos="100000">
                      <a:srgbClr val="FFFFFF"/>
                    </a:gs>
                  </a:gsLst>
                  <a:lin ang="5400000" scaled="0"/>
                </a:gradFill>
              </a:rPr>
              <a:t>Etags</a:t>
            </a:r>
            <a:endParaRPr lang="en-US" sz="1600" dirty="0">
              <a:gradFill>
                <a:gsLst>
                  <a:gs pos="0">
                    <a:srgbClr val="FFFFFF"/>
                  </a:gs>
                  <a:gs pos="100000">
                    <a:srgbClr val="FFFFFF"/>
                  </a:gs>
                </a:gsLst>
                <a:lin ang="5400000" scaled="0"/>
              </a:gradFill>
            </a:endParaRPr>
          </a:p>
        </p:txBody>
      </p:sp>
      <p:sp>
        <p:nvSpPr>
          <p:cNvPr id="8" name="Rectangle 7"/>
          <p:cNvSpPr/>
          <p:nvPr/>
        </p:nvSpPr>
        <p:spPr bwMode="auto">
          <a:xfrm>
            <a:off x="6193914" y="1746611"/>
            <a:ext cx="4220035" cy="413392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1200"/>
              </a:spcAft>
            </a:pPr>
            <a:r>
              <a:rPr lang="en-US" sz="3600" dirty="0">
                <a:gradFill>
                  <a:gsLst>
                    <a:gs pos="0">
                      <a:srgbClr val="FFFFFF"/>
                    </a:gs>
                    <a:gs pos="100000">
                      <a:srgbClr val="FFFFFF"/>
                    </a:gs>
                  </a:gsLst>
                  <a:lin ang="5400000" scaled="0"/>
                </a:gradFill>
                <a:latin typeface="Segoe UI Light" pitchFamily="34" charset="0"/>
              </a:rPr>
              <a:t>Page Blob</a:t>
            </a:r>
          </a:p>
          <a:p>
            <a:pPr defTabSz="914099" fontAlgn="base">
              <a:spcBef>
                <a:spcPct val="0"/>
              </a:spcBef>
              <a:spcAft>
                <a:spcPts val="1800"/>
              </a:spcAft>
            </a:pPr>
            <a:r>
              <a:rPr lang="en-US" sz="1600" dirty="0">
                <a:gradFill>
                  <a:gsLst>
                    <a:gs pos="0">
                      <a:srgbClr val="FFFFFF"/>
                    </a:gs>
                    <a:gs pos="100000">
                      <a:srgbClr val="FFFFFF"/>
                    </a:gs>
                  </a:gsLst>
                  <a:lin ang="5400000" scaled="0"/>
                </a:gradFill>
              </a:rPr>
              <a:t>Targeted at random read/write workloads</a:t>
            </a:r>
          </a:p>
          <a:p>
            <a:pPr defTabSz="914099" fontAlgn="base">
              <a:spcBef>
                <a:spcPct val="0"/>
              </a:spcBef>
              <a:spcAft>
                <a:spcPts val="600"/>
              </a:spcAft>
            </a:pPr>
            <a:r>
              <a:rPr lang="en-US" sz="1600" dirty="0">
                <a:gradFill>
                  <a:gsLst>
                    <a:gs pos="0">
                      <a:srgbClr val="FFFFFF"/>
                    </a:gs>
                    <a:gs pos="100000">
                      <a:srgbClr val="FFFFFF"/>
                    </a:gs>
                  </a:gsLst>
                  <a:lin ang="5400000" scaled="0"/>
                </a:gradFill>
              </a:rPr>
              <a:t>Each blob consists of an array of pages </a:t>
            </a:r>
          </a:p>
          <a:p>
            <a:pPr defTabSz="914099" fontAlgn="base">
              <a:spcBef>
                <a:spcPct val="0"/>
              </a:spcBef>
              <a:spcAft>
                <a:spcPts val="1800"/>
              </a:spcAft>
            </a:pPr>
            <a:r>
              <a:rPr lang="en-US" sz="1600" dirty="0">
                <a:gradFill>
                  <a:gsLst>
                    <a:gs pos="0">
                      <a:srgbClr val="FFFFFF"/>
                    </a:gs>
                    <a:gs pos="100000">
                      <a:srgbClr val="FFFFFF"/>
                    </a:gs>
                  </a:gsLst>
                  <a:lin ang="5400000" scaled="0"/>
                </a:gradFill>
              </a:rPr>
              <a:t>Each page is identified by its offset from the start of the blob</a:t>
            </a:r>
          </a:p>
          <a:p>
            <a:pPr defTabSz="914099" fontAlgn="base">
              <a:spcBef>
                <a:spcPct val="0"/>
              </a:spcBef>
              <a:spcAft>
                <a:spcPts val="1800"/>
              </a:spcAft>
            </a:pPr>
            <a:r>
              <a:rPr lang="en-US" sz="1600" dirty="0">
                <a:gradFill>
                  <a:gsLst>
                    <a:gs pos="0">
                      <a:srgbClr val="FFFFFF"/>
                    </a:gs>
                    <a:gs pos="100000">
                      <a:srgbClr val="FFFFFF"/>
                    </a:gs>
                  </a:gsLst>
                  <a:lin ang="5400000" scaled="0"/>
                </a:gradFill>
              </a:rPr>
              <a:t>Size limit 1TB per blob</a:t>
            </a:r>
          </a:p>
          <a:p>
            <a:pPr defTabSz="914099" fontAlgn="base">
              <a:spcBef>
                <a:spcPct val="0"/>
              </a:spcBef>
              <a:spcAft>
                <a:spcPct val="0"/>
              </a:spcAft>
            </a:pPr>
            <a:r>
              <a:rPr lang="en-US" sz="1600" dirty="0">
                <a:gradFill>
                  <a:gsLst>
                    <a:gs pos="0">
                      <a:srgbClr val="FFFFFF"/>
                    </a:gs>
                    <a:gs pos="100000">
                      <a:srgbClr val="FFFFFF"/>
                    </a:gs>
                  </a:gsLst>
                  <a:lin ang="5400000" scaled="0"/>
                </a:gradFill>
              </a:rPr>
              <a:t>Optimistic or Pessimistic (locking) </a:t>
            </a:r>
            <a:r>
              <a:rPr lang="en-US" sz="1600" dirty="0" smtClean="0">
                <a:gradFill>
                  <a:gsLst>
                    <a:gs pos="0">
                      <a:srgbClr val="FFFFFF"/>
                    </a:gs>
                    <a:gs pos="100000">
                      <a:srgbClr val="FFFFFF"/>
                    </a:gs>
                  </a:gsLst>
                  <a:lin ang="5400000" scaled="0"/>
                </a:gradFill>
              </a:rPr>
              <a:t>concurrency </a:t>
            </a:r>
            <a:r>
              <a:rPr lang="en-US" sz="1600" dirty="0">
                <a:gradFill>
                  <a:gsLst>
                    <a:gs pos="0">
                      <a:srgbClr val="FFFFFF"/>
                    </a:gs>
                    <a:gs pos="100000">
                      <a:srgbClr val="FFFFFF"/>
                    </a:gs>
                  </a:gsLst>
                  <a:lin ang="5400000" scaled="0"/>
                </a:gradFill>
              </a:rPr>
              <a:t>via leases</a:t>
            </a:r>
          </a:p>
        </p:txBody>
      </p:sp>
    </p:spTree>
    <p:extLst>
      <p:ext uri="{BB962C8B-B14F-4D97-AF65-F5344CB8AC3E}">
        <p14:creationId xmlns:p14="http://schemas.microsoft.com/office/powerpoint/2010/main" val="2500481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6"/>
          <p:cNvSpPr>
            <a:spLocks/>
          </p:cNvSpPr>
          <p:nvPr/>
        </p:nvSpPr>
        <p:spPr bwMode="auto">
          <a:xfrm>
            <a:off x="6616736" y="4795221"/>
            <a:ext cx="2414553" cy="1618342"/>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rgbClr val="595959"/>
              </a:solidFill>
              <a:latin typeface="Segoe UI Light" pitchFamily="34" charset="0"/>
            </a:endParaRPr>
          </a:p>
        </p:txBody>
      </p:sp>
      <p:sp>
        <p:nvSpPr>
          <p:cNvPr id="35" name="Rectangle 34"/>
          <p:cNvSpPr/>
          <p:nvPr/>
        </p:nvSpPr>
        <p:spPr>
          <a:xfrm>
            <a:off x="6402388" y="5568909"/>
            <a:ext cx="1264328" cy="433904"/>
          </a:xfrm>
          <a:prstGeom prst="rect">
            <a:avLst/>
          </a:prstGeom>
          <a:solidFill>
            <a:schemeClr val="accent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sz="1400" dirty="0">
                <a:solidFill>
                  <a:srgbClr val="FFFFFF">
                    <a:alpha val="99000"/>
                  </a:srgbClr>
                </a:solidFill>
              </a:rPr>
              <a:t>TheBlob.wmv</a:t>
            </a:r>
          </a:p>
        </p:txBody>
      </p:sp>
      <p:sp>
        <p:nvSpPr>
          <p:cNvPr id="2" name="Title 1"/>
          <p:cNvSpPr>
            <a:spLocks noGrp="1"/>
          </p:cNvSpPr>
          <p:nvPr>
            <p:ph type="title"/>
          </p:nvPr>
        </p:nvSpPr>
        <p:spPr/>
        <p:txBody>
          <a:bodyPr>
            <a:normAutofit/>
          </a:bodyPr>
          <a:lstStyle/>
          <a:p>
            <a:r>
              <a:rPr lang="en-US" smtClean="0"/>
              <a:t>Uploading a Block Blob</a:t>
            </a:r>
            <a:endParaRPr lang="en-US" dirty="0"/>
          </a:p>
        </p:txBody>
      </p:sp>
      <p:sp>
        <p:nvSpPr>
          <p:cNvPr id="4" name="Content Placeholder 3"/>
          <p:cNvSpPr>
            <a:spLocks noGrp="1"/>
          </p:cNvSpPr>
          <p:nvPr>
            <p:ph type="body" sz="quarter" idx="4294967295"/>
          </p:nvPr>
        </p:nvSpPr>
        <p:spPr>
          <a:xfrm>
            <a:off x="0" y="1447800"/>
            <a:ext cx="11152188" cy="946150"/>
          </a:xfrm>
        </p:spPr>
        <p:txBody>
          <a:bodyPr/>
          <a:lstStyle/>
          <a:p>
            <a:pPr marL="0" indent="0">
              <a:buNone/>
            </a:pPr>
            <a:r>
              <a:rPr lang="en-US" dirty="0" smtClean="0"/>
              <a:t>Uploading a large blob</a:t>
            </a:r>
            <a:endParaRPr lang="en-US" dirty="0"/>
          </a:p>
        </p:txBody>
      </p:sp>
      <p:sp>
        <p:nvSpPr>
          <p:cNvPr id="45" name="Rectangle 44"/>
          <p:cNvSpPr/>
          <p:nvPr/>
        </p:nvSpPr>
        <p:spPr>
          <a:xfrm>
            <a:off x="2187476" y="2572400"/>
            <a:ext cx="3276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dirty="0">
                <a:solidFill>
                  <a:srgbClr val="FFFFFF">
                    <a:alpha val="99000"/>
                  </a:srgbClr>
                </a:solidFill>
              </a:rPr>
              <a:t>10 GB Movie</a:t>
            </a:r>
          </a:p>
        </p:txBody>
      </p:sp>
      <p:sp>
        <p:nvSpPr>
          <p:cNvPr id="63" name="Rectangle 62"/>
          <p:cNvSpPr/>
          <p:nvPr/>
        </p:nvSpPr>
        <p:spPr>
          <a:xfrm>
            <a:off x="1823384"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64" name="Group 38"/>
          <p:cNvGrpSpPr/>
          <p:nvPr/>
        </p:nvGrpSpPr>
        <p:grpSpPr>
          <a:xfrm>
            <a:off x="1718610" y="3249350"/>
            <a:ext cx="4095869" cy="1094051"/>
            <a:chOff x="830818" y="2928678"/>
            <a:chExt cx="4095869" cy="1094051"/>
          </a:xfrm>
        </p:grpSpPr>
        <p:sp>
          <p:nvSpPr>
            <p:cNvPr id="65" name="TextBox 64"/>
            <p:cNvSpPr txBox="1"/>
            <p:nvPr/>
          </p:nvSpPr>
          <p:spPr>
            <a:xfrm>
              <a:off x="830818" y="2928678"/>
              <a:ext cx="430887" cy="1042914"/>
            </a:xfrm>
            <a:prstGeom prst="rect">
              <a:avLst/>
            </a:prstGeom>
            <a:noFill/>
          </p:spPr>
          <p:txBody>
            <a:bodyPr vert="vert270" wrap="none" rtlCol="0">
              <a:spAutoFit/>
            </a:bodyPr>
            <a:lstStyle/>
            <a:p>
              <a:r>
                <a:rPr lang="en-US" sz="1600" b="1" dirty="0">
                  <a:solidFill>
                    <a:schemeClr val="bg1">
                      <a:alpha val="99000"/>
                    </a:schemeClr>
                  </a:solidFill>
                </a:rPr>
                <a:t>Block Id 1</a:t>
              </a:r>
            </a:p>
          </p:txBody>
        </p:sp>
        <p:sp>
          <p:nvSpPr>
            <p:cNvPr id="66" name="TextBox 65"/>
            <p:cNvSpPr txBox="1"/>
            <p:nvPr/>
          </p:nvSpPr>
          <p:spPr>
            <a:xfrm>
              <a:off x="1126093" y="2928678"/>
              <a:ext cx="430887" cy="1042914"/>
            </a:xfrm>
            <a:prstGeom prst="rect">
              <a:avLst/>
            </a:prstGeom>
            <a:noFill/>
          </p:spPr>
          <p:txBody>
            <a:bodyPr vert="vert270" wrap="none" rtlCol="0">
              <a:spAutoFit/>
            </a:bodyPr>
            <a:lstStyle/>
            <a:p>
              <a:r>
                <a:rPr lang="en-US" sz="1600" b="1" dirty="0">
                  <a:solidFill>
                    <a:schemeClr val="bg1">
                      <a:alpha val="99000"/>
                    </a:schemeClr>
                  </a:solidFill>
                </a:rPr>
                <a:t>Block Id 2</a:t>
              </a:r>
            </a:p>
          </p:txBody>
        </p:sp>
        <p:sp>
          <p:nvSpPr>
            <p:cNvPr id="67" name="TextBox 66"/>
            <p:cNvSpPr txBox="1"/>
            <p:nvPr/>
          </p:nvSpPr>
          <p:spPr>
            <a:xfrm>
              <a:off x="1459468" y="2928678"/>
              <a:ext cx="430887" cy="1042914"/>
            </a:xfrm>
            <a:prstGeom prst="rect">
              <a:avLst/>
            </a:prstGeom>
            <a:noFill/>
          </p:spPr>
          <p:txBody>
            <a:bodyPr vert="vert270" wrap="none" rtlCol="0">
              <a:spAutoFit/>
            </a:bodyPr>
            <a:lstStyle/>
            <a:p>
              <a:r>
                <a:rPr lang="en-US" sz="1600" b="1" dirty="0">
                  <a:solidFill>
                    <a:schemeClr val="bg1">
                      <a:alpha val="99000"/>
                    </a:schemeClr>
                  </a:solidFill>
                </a:rPr>
                <a:t>Block Id 3</a:t>
              </a:r>
            </a:p>
          </p:txBody>
        </p:sp>
        <p:sp>
          <p:nvSpPr>
            <p:cNvPr id="68" name="TextBox 67"/>
            <p:cNvSpPr txBox="1"/>
            <p:nvPr/>
          </p:nvSpPr>
          <p:spPr>
            <a:xfrm>
              <a:off x="4495800" y="2936534"/>
              <a:ext cx="430887" cy="1086195"/>
            </a:xfrm>
            <a:prstGeom prst="rect">
              <a:avLst/>
            </a:prstGeom>
            <a:noFill/>
          </p:spPr>
          <p:txBody>
            <a:bodyPr vert="vert270" wrap="none" rtlCol="0">
              <a:spAutoFit/>
            </a:bodyPr>
            <a:lstStyle/>
            <a:p>
              <a:r>
                <a:rPr lang="en-US" sz="1600" b="1" dirty="0">
                  <a:solidFill>
                    <a:schemeClr val="bg1">
                      <a:alpha val="99000"/>
                    </a:schemeClr>
                  </a:solidFill>
                </a:rPr>
                <a:t>Block Id N</a:t>
              </a:r>
            </a:p>
          </p:txBody>
        </p:sp>
        <p:cxnSp>
          <p:nvCxnSpPr>
            <p:cNvPr id="69" name="Straight Connector 68"/>
            <p:cNvCxnSpPr/>
            <p:nvPr/>
          </p:nvCxnSpPr>
          <p:spPr>
            <a:xfrm>
              <a:off x="1905000" y="3352800"/>
              <a:ext cx="2592327" cy="0"/>
            </a:xfrm>
            <a:prstGeom prst="line">
              <a:avLst/>
            </a:prstGeom>
            <a:ln w="508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sp>
        <p:nvSpPr>
          <p:cNvPr id="70" name="Rectangle 69"/>
          <p:cNvSpPr/>
          <p:nvPr/>
        </p:nvSpPr>
        <p:spPr>
          <a:xfrm>
            <a:off x="5873750" y="1446213"/>
            <a:ext cx="4108450" cy="3286058"/>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r>
              <a:rPr lang="en-US" sz="1500" dirty="0">
                <a:solidFill>
                  <a:srgbClr val="595959">
                    <a:alpha val="99000"/>
                  </a:srgbClr>
                </a:solidFill>
              </a:rPr>
              <a:t>blobName = “TheBlob.wmv”;</a:t>
            </a:r>
          </a:p>
          <a:p>
            <a:pPr defTabSz="914061" fontAlgn="base">
              <a:spcBef>
                <a:spcPct val="0"/>
              </a:spcBef>
              <a:spcAft>
                <a:spcPct val="0"/>
              </a:spcAft>
            </a:pPr>
            <a:r>
              <a:rPr lang="en-US" sz="1500" dirty="0">
                <a:solidFill>
                  <a:srgbClr val="595959">
                    <a:alpha val="99000"/>
                  </a:srgbClr>
                </a:solidFill>
              </a:rPr>
              <a:t>PutBlock(blobName, blockId1, block1Bits);</a:t>
            </a:r>
          </a:p>
          <a:p>
            <a:pPr defTabSz="914061" fontAlgn="base">
              <a:spcBef>
                <a:spcPct val="0"/>
              </a:spcBef>
              <a:spcAft>
                <a:spcPct val="0"/>
              </a:spcAft>
            </a:pPr>
            <a:r>
              <a:rPr lang="en-US" sz="1500" dirty="0">
                <a:solidFill>
                  <a:srgbClr val="595959">
                    <a:alpha val="99000"/>
                  </a:srgbClr>
                </a:solidFill>
              </a:rPr>
              <a:t>PutBlock(blobName, blockId2, block2Bits);</a:t>
            </a:r>
          </a:p>
          <a:p>
            <a:pPr defTabSz="914061" fontAlgn="base">
              <a:spcBef>
                <a:spcPct val="0"/>
              </a:spcBef>
              <a:spcAft>
                <a:spcPct val="0"/>
              </a:spcAft>
            </a:pPr>
            <a:r>
              <a:rPr lang="en-US" sz="1500" dirty="0">
                <a:solidFill>
                  <a:srgbClr val="595959">
                    <a:alpha val="99000"/>
                  </a:srgbClr>
                </a:solidFill>
              </a:rPr>
              <a:t>…………</a:t>
            </a:r>
          </a:p>
          <a:p>
            <a:pPr defTabSz="914061" fontAlgn="base">
              <a:spcBef>
                <a:spcPct val="0"/>
              </a:spcBef>
              <a:spcAft>
                <a:spcPct val="0"/>
              </a:spcAft>
            </a:pPr>
            <a:r>
              <a:rPr lang="en-US" sz="1500" dirty="0">
                <a:solidFill>
                  <a:srgbClr val="595959">
                    <a:alpha val="99000"/>
                  </a:srgbClr>
                </a:solidFill>
              </a:rPr>
              <a:t>PutBlock(blobName, blockIdN, blockNBits);</a:t>
            </a:r>
          </a:p>
          <a:p>
            <a:pPr defTabSz="914061" fontAlgn="base">
              <a:spcBef>
                <a:spcPct val="0"/>
              </a:spcBef>
              <a:spcAft>
                <a:spcPct val="0"/>
              </a:spcAft>
            </a:pPr>
            <a:r>
              <a:rPr lang="en-US" sz="1500" b="1" dirty="0">
                <a:solidFill>
                  <a:srgbClr val="595959">
                    <a:alpha val="99000"/>
                  </a:srgbClr>
                </a:solidFill>
              </a:rPr>
              <a:t>PutBlockList(blobName,</a:t>
            </a:r>
          </a:p>
          <a:p>
            <a:pPr defTabSz="914061" fontAlgn="base">
              <a:spcBef>
                <a:spcPct val="0"/>
              </a:spcBef>
              <a:spcAft>
                <a:spcPct val="0"/>
              </a:spcAft>
            </a:pPr>
            <a:r>
              <a:rPr lang="en-US" sz="1500" b="1" dirty="0">
                <a:solidFill>
                  <a:srgbClr val="595959">
                    <a:alpha val="99000"/>
                  </a:srgbClr>
                </a:solidFill>
              </a:rPr>
              <a:t>	       blockId1,…,blockIdN);</a:t>
            </a:r>
          </a:p>
        </p:txBody>
      </p:sp>
      <p:sp>
        <p:nvSpPr>
          <p:cNvPr id="71" name="Rectangle 70"/>
          <p:cNvSpPr/>
          <p:nvPr/>
        </p:nvSpPr>
        <p:spPr>
          <a:xfrm>
            <a:off x="2175809"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2" name="Rectangle 71"/>
          <p:cNvSpPr/>
          <p:nvPr/>
        </p:nvSpPr>
        <p:spPr>
          <a:xfrm>
            <a:off x="2494801" y="2568511"/>
            <a:ext cx="499314"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3" name="Rectangle 72"/>
          <p:cNvSpPr/>
          <p:nvPr/>
        </p:nvSpPr>
        <p:spPr>
          <a:xfrm>
            <a:off x="5528609"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5" name="Rectangle 74"/>
          <p:cNvSpPr/>
          <p:nvPr/>
        </p:nvSpPr>
        <p:spPr>
          <a:xfrm>
            <a:off x="6257430" y="5487988"/>
            <a:ext cx="1554244" cy="5334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dirty="0">
                <a:solidFill>
                  <a:srgbClr val="FFFFFF">
                    <a:alpha val="99000"/>
                  </a:srgbClr>
                </a:solidFill>
              </a:rPr>
              <a:t>TheBlob.wmv</a:t>
            </a:r>
          </a:p>
        </p:txBody>
      </p:sp>
      <p:sp>
        <p:nvSpPr>
          <p:cNvPr id="77" name="Oval 76"/>
          <p:cNvSpPr/>
          <p:nvPr/>
        </p:nvSpPr>
        <p:spPr bwMode="auto">
          <a:xfrm>
            <a:off x="5797529" y="3657225"/>
            <a:ext cx="3848340" cy="1020144"/>
          </a:xfrm>
          <a:prstGeom prst="ellipse">
            <a:avLst/>
          </a:prstGeom>
          <a:no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endParaRPr>
          </a:p>
        </p:txBody>
      </p:sp>
      <p:sp>
        <p:nvSpPr>
          <p:cNvPr id="78" name="Text Placeholder 2"/>
          <p:cNvSpPr txBox="1">
            <a:spLocks/>
          </p:cNvSpPr>
          <p:nvPr/>
        </p:nvSpPr>
        <p:spPr>
          <a:xfrm>
            <a:off x="497152" y="4353198"/>
            <a:ext cx="4052526" cy="1163395"/>
          </a:xfrm>
          <a:prstGeom prst="rect">
            <a:avLst/>
          </a:prstGeom>
        </p:spPr>
        <p:txBody>
          <a:bodyPr vert="horz" wrap="square" lIns="0" tIns="0" rIns="0" bIns="0" rtlCol="0">
            <a:spAutoFit/>
          </a:bodyPr>
          <a:lstStyle/>
          <a:p>
            <a:pPr defTabSz="914325">
              <a:lnSpc>
                <a:spcPct val="90000"/>
              </a:lnSpc>
              <a:spcBef>
                <a:spcPct val="20000"/>
              </a:spcBef>
              <a:defRPr/>
            </a:pPr>
            <a:r>
              <a:rPr lang="en-US" sz="4000" spc="-100" dirty="0">
                <a:solidFill>
                  <a:schemeClr val="bg1"/>
                </a:solidFill>
                <a:latin typeface="Segoe UI Light" pitchFamily="34" charset="0"/>
              </a:rPr>
              <a:t>Benefit</a:t>
            </a:r>
          </a:p>
          <a:p>
            <a:pPr defTabSz="914325">
              <a:lnSpc>
                <a:spcPct val="90000"/>
              </a:lnSpc>
              <a:spcBef>
                <a:spcPct val="20000"/>
              </a:spcBef>
              <a:defRPr/>
            </a:pPr>
            <a:r>
              <a:rPr lang="en-US" spc="-51" dirty="0">
                <a:solidFill>
                  <a:schemeClr val="bg1"/>
                </a:solidFill>
              </a:rPr>
              <a:t>Efficient continuation and retry</a:t>
            </a:r>
          </a:p>
          <a:p>
            <a:pPr defTabSz="914325">
              <a:lnSpc>
                <a:spcPct val="90000"/>
              </a:lnSpc>
              <a:spcBef>
                <a:spcPct val="20000"/>
              </a:spcBef>
              <a:defRPr/>
            </a:pPr>
            <a:r>
              <a:rPr lang="en-US" spc="-51" dirty="0">
                <a:solidFill>
                  <a:schemeClr val="bg1"/>
                </a:solidFill>
              </a:rPr>
              <a:t>Parallel and out of order upload of blocks</a:t>
            </a:r>
          </a:p>
        </p:txBody>
      </p:sp>
      <p:sp>
        <p:nvSpPr>
          <p:cNvPr id="37" name="Content Placeholder 3"/>
          <p:cNvSpPr txBox="1">
            <a:spLocks/>
          </p:cNvSpPr>
          <p:nvPr/>
        </p:nvSpPr>
        <p:spPr>
          <a:xfrm>
            <a:off x="6397637" y="1600200"/>
            <a:ext cx="2746364" cy="5539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a:solidFill>
                  <a:schemeClr val="accent2">
                    <a:alpha val="99000"/>
                  </a:schemeClr>
                </a:solidFill>
                <a:latin typeface="Segoe UI" pitchFamily="34" charset="0"/>
                <a:ea typeface="Segoe UI" pitchFamily="34" charset="0"/>
                <a:cs typeface="Segoe UI" pitchFamily="34" charset="0"/>
              </a:rPr>
              <a:t>THE BLOB</a:t>
            </a:r>
          </a:p>
        </p:txBody>
      </p:sp>
      <p:sp>
        <p:nvSpPr>
          <p:cNvPr id="5" name="Rectangle 4"/>
          <p:cNvSpPr/>
          <p:nvPr/>
        </p:nvSpPr>
        <p:spPr>
          <a:xfrm>
            <a:off x="9050262" y="5565558"/>
            <a:ext cx="1792863" cy="646331"/>
          </a:xfrm>
          <a:prstGeom prst="rect">
            <a:avLst/>
          </a:prstGeom>
        </p:spPr>
        <p:txBody>
          <a:bodyPr wrap="none">
            <a:spAutoFit/>
          </a:bodyPr>
          <a:lstStyle/>
          <a:p>
            <a:r>
              <a:rPr lang="en-US" dirty="0" smtClean="0">
                <a:solidFill>
                  <a:schemeClr val="bg1"/>
                </a:solidFill>
              </a:rPr>
              <a:t>Microsoft Azure</a:t>
            </a:r>
            <a:r>
              <a:rPr lang="en-US" dirty="0">
                <a:solidFill>
                  <a:schemeClr val="bg1"/>
                </a:solidFill>
              </a:rPr>
              <a:t/>
            </a:r>
            <a:br>
              <a:rPr lang="en-US" dirty="0">
                <a:solidFill>
                  <a:schemeClr val="bg1"/>
                </a:solidFill>
              </a:rPr>
            </a:br>
            <a:r>
              <a:rPr lang="en-US" dirty="0">
                <a:solidFill>
                  <a:schemeClr val="bg1"/>
                </a:solidFill>
              </a:rPr>
              <a:t>Storage</a:t>
            </a:r>
            <a:endParaRPr lang="en-US" sz="2000" dirty="0">
              <a:solidFill>
                <a:schemeClr val="bg1"/>
              </a:solidFill>
            </a:endParaRPr>
          </a:p>
        </p:txBody>
      </p:sp>
      <p:grpSp>
        <p:nvGrpSpPr>
          <p:cNvPr id="3" name="Group 2"/>
          <p:cNvGrpSpPr/>
          <p:nvPr/>
        </p:nvGrpSpPr>
        <p:grpSpPr>
          <a:xfrm>
            <a:off x="1882677" y="2572400"/>
            <a:ext cx="3886200" cy="533400"/>
            <a:chOff x="1881089" y="1898650"/>
            <a:chExt cx="3886200" cy="533400"/>
          </a:xfrm>
        </p:grpSpPr>
        <p:sp>
          <p:nvSpPr>
            <p:cNvPr id="36" name="Rectangle 35"/>
            <p:cNvSpPr/>
            <p:nvPr/>
          </p:nvSpPr>
          <p:spPr>
            <a:xfrm>
              <a:off x="1881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38" name="Rectangle 37"/>
            <p:cNvSpPr/>
            <p:nvPr/>
          </p:nvSpPr>
          <p:spPr>
            <a:xfrm>
              <a:off x="2185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39" name="Rectangle 38"/>
            <p:cNvSpPr/>
            <p:nvPr/>
          </p:nvSpPr>
          <p:spPr>
            <a:xfrm>
              <a:off x="2490689" y="1898650"/>
              <a:ext cx="508911"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0" name="Rectangle 39"/>
            <p:cNvSpPr/>
            <p:nvPr/>
          </p:nvSpPr>
          <p:spPr>
            <a:xfrm>
              <a:off x="31002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1" name="Rectangle 40"/>
            <p:cNvSpPr/>
            <p:nvPr/>
          </p:nvSpPr>
          <p:spPr>
            <a:xfrm>
              <a:off x="3405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2" name="Rectangle 41"/>
            <p:cNvSpPr/>
            <p:nvPr/>
          </p:nvSpPr>
          <p:spPr>
            <a:xfrm>
              <a:off x="3709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3" name="Rectangle 42"/>
            <p:cNvSpPr/>
            <p:nvPr/>
          </p:nvSpPr>
          <p:spPr>
            <a:xfrm>
              <a:off x="40146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4" name="Rectangle 43"/>
            <p:cNvSpPr/>
            <p:nvPr/>
          </p:nvSpPr>
          <p:spPr>
            <a:xfrm>
              <a:off x="43194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7" name="Rectangle 46"/>
            <p:cNvSpPr/>
            <p:nvPr/>
          </p:nvSpPr>
          <p:spPr>
            <a:xfrm>
              <a:off x="46242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8" name="Rectangle 47"/>
            <p:cNvSpPr/>
            <p:nvPr/>
          </p:nvSpPr>
          <p:spPr>
            <a:xfrm>
              <a:off x="4929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9" name="Rectangle 48"/>
            <p:cNvSpPr/>
            <p:nvPr/>
          </p:nvSpPr>
          <p:spPr>
            <a:xfrm>
              <a:off x="5233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62" name="Rectangle 61"/>
            <p:cNvSpPr/>
            <p:nvPr/>
          </p:nvSpPr>
          <p:spPr>
            <a:xfrm>
              <a:off x="55386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grpSp>
    </p:spTree>
    <p:extLst>
      <p:ext uri="{BB962C8B-B14F-4D97-AF65-F5344CB8AC3E}">
        <p14:creationId xmlns:p14="http://schemas.microsoft.com/office/powerpoint/2010/main" val="420446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0">
                                            <p:txEl>
                                              <p:pRg st="0" end="0"/>
                                            </p:txEl>
                                          </p:spTgt>
                                        </p:tgtEl>
                                        <p:attrNameLst>
                                          <p:attrName>style.visibility</p:attrName>
                                        </p:attrNameLst>
                                      </p:cBhvr>
                                      <p:to>
                                        <p:strVal val="visible"/>
                                      </p:to>
                                    </p:set>
                                    <p:animEffect transition="in" filter="fade">
                                      <p:cBhvr>
                                        <p:cTn id="12" dur="500"/>
                                        <p:tgtEl>
                                          <p:spTgt spid="70">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45"/>
                                        </p:tgtEl>
                                      </p:cBhvr>
                                    </p:animEffect>
                                    <p:set>
                                      <p:cBhvr>
                                        <p:cTn id="21" dur="1" fill="hold">
                                          <p:stCondLst>
                                            <p:cond delay="499"/>
                                          </p:stCondLst>
                                        </p:cTn>
                                        <p:tgtEl>
                                          <p:spTgt spid="45"/>
                                        </p:tgtEl>
                                        <p:attrNameLst>
                                          <p:attrName>style.visibility</p:attrName>
                                        </p:attrNameLst>
                                      </p:cBhvr>
                                      <p:to>
                                        <p:strVal val="hidden"/>
                                      </p:to>
                                    </p:set>
                                  </p:childTnLst>
                                </p:cTn>
                              </p:par>
                            </p:childTnLst>
                          </p:cTn>
                        </p:par>
                        <p:par>
                          <p:cTn id="22" fill="hold">
                            <p:stCondLst>
                              <p:cond delay="500"/>
                            </p:stCondLst>
                            <p:childTnLst>
                              <p:par>
                                <p:cTn id="23" presetID="55"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1000" fill="hold"/>
                                        <p:tgtEl>
                                          <p:spTgt spid="3"/>
                                        </p:tgtEl>
                                        <p:attrNameLst>
                                          <p:attrName>ppt_w</p:attrName>
                                        </p:attrNameLst>
                                      </p:cBhvr>
                                      <p:tavLst>
                                        <p:tav tm="0">
                                          <p:val>
                                            <p:strVal val="#ppt_w*0.70"/>
                                          </p:val>
                                        </p:tav>
                                        <p:tav tm="100000">
                                          <p:val>
                                            <p:strVal val="#ppt_w"/>
                                          </p:val>
                                        </p:tav>
                                      </p:tavLst>
                                    </p:anim>
                                    <p:anim calcmode="lin" valueType="num">
                                      <p:cBhvr>
                                        <p:cTn id="26" dur="1000" fill="hold"/>
                                        <p:tgtEl>
                                          <p:spTgt spid="3"/>
                                        </p:tgtEl>
                                        <p:attrNameLst>
                                          <p:attrName>ppt_h</p:attrName>
                                        </p:attrNameLst>
                                      </p:cBhvr>
                                      <p:tavLst>
                                        <p:tav tm="0">
                                          <p:val>
                                            <p:strVal val="#ppt_h"/>
                                          </p:val>
                                        </p:tav>
                                        <p:tav tm="100000">
                                          <p:val>
                                            <p:strVal val="#ppt_h"/>
                                          </p:val>
                                        </p:tav>
                                      </p:tavLst>
                                    </p:anim>
                                    <p:animEffect transition="in" filter="fade">
                                      <p:cBhvr>
                                        <p:cTn id="27" dur="1000"/>
                                        <p:tgtEl>
                                          <p:spTgt spid="3"/>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fade">
                                      <p:cBhvr>
                                        <p:cTn id="31" dur="1000"/>
                                        <p:tgtEl>
                                          <p:spTgt spid="6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0">
                                            <p:txEl>
                                              <p:pRg st="1" end="1"/>
                                            </p:txEl>
                                          </p:spTgt>
                                        </p:tgtEl>
                                        <p:attrNameLst>
                                          <p:attrName>style.visibility</p:attrName>
                                        </p:attrNameLst>
                                      </p:cBhvr>
                                      <p:to>
                                        <p:strVal val="visible"/>
                                      </p:to>
                                    </p:set>
                                    <p:animEffect transition="in" filter="fade">
                                      <p:cBhvr>
                                        <p:cTn id="36" dur="500"/>
                                        <p:tgtEl>
                                          <p:spTgt spid="70">
                                            <p:txEl>
                                              <p:pRg st="1" end="1"/>
                                            </p:txEl>
                                          </p:spTgt>
                                        </p:tgtEl>
                                      </p:cBhvr>
                                    </p:animEffect>
                                  </p:childTnLst>
                                </p:cTn>
                              </p:par>
                            </p:childTnLst>
                          </p:cTn>
                        </p:par>
                        <p:par>
                          <p:cTn id="37" fill="hold">
                            <p:stCondLst>
                              <p:cond delay="500"/>
                            </p:stCondLst>
                            <p:childTnLst>
                              <p:par>
                                <p:cTn id="38" presetID="1" presetClass="entr" presetSubtype="0" fill="hold" nodeType="afterEffect">
                                  <p:stCondLst>
                                    <p:cond delay="0"/>
                                  </p:stCondLst>
                                  <p:childTnLst>
                                    <p:set>
                                      <p:cBhvr>
                                        <p:cTn id="39" dur="1" fill="hold">
                                          <p:stCondLst>
                                            <p:cond delay="0"/>
                                          </p:stCondLst>
                                        </p:cTn>
                                        <p:tgtEl>
                                          <p:spTgt spid="63"/>
                                        </p:tgtEl>
                                        <p:attrNameLst>
                                          <p:attrName>style.visibility</p:attrName>
                                        </p:attrNameLst>
                                      </p:cBhvr>
                                      <p:to>
                                        <p:strVal val="visible"/>
                                      </p:to>
                                    </p:set>
                                  </p:childTnLst>
                                </p:cTn>
                              </p:par>
                            </p:childTnLst>
                          </p:cTn>
                        </p:par>
                        <p:par>
                          <p:cTn id="40" fill="hold">
                            <p:stCondLst>
                              <p:cond delay="500"/>
                            </p:stCondLst>
                            <p:childTnLst>
                              <p:par>
                                <p:cTn id="41" presetID="0" presetClass="path" presetSubtype="0" accel="50000" decel="50000" fill="hold" grpId="0" nodeType="afterEffect">
                                  <p:stCondLst>
                                    <p:cond delay="0"/>
                                  </p:stCondLst>
                                  <p:childTnLst>
                                    <p:animMotion origin="layout" path="M 4.72222E-6 -3.33333E-6 C 0.04079 0.11366 0.08246 0.22778 0.16336 0.29723 C 0.24444 0.36667 0.36493 0.39144 0.48628 0.41667 " pathEditMode="relative" rAng="0" ptsTypes="aaA">
                                      <p:cBhvr>
                                        <p:cTn id="42" dur="2000" fill="hold"/>
                                        <p:tgtEl>
                                          <p:spTgt spid="63"/>
                                        </p:tgtEl>
                                        <p:attrNameLst>
                                          <p:attrName>ppt_x</p:attrName>
                                          <p:attrName>ppt_y</p:attrName>
                                        </p:attrNameLst>
                                      </p:cBhvr>
                                      <p:rCtr x="24300" y="20800"/>
                                    </p:animMotion>
                                  </p:childTnLst>
                                </p:cTn>
                              </p:par>
                            </p:childTnLst>
                          </p:cTn>
                        </p:par>
                        <p:par>
                          <p:cTn id="43" fill="hold">
                            <p:stCondLst>
                              <p:cond delay="2500"/>
                            </p:stCondLst>
                            <p:childTnLst>
                              <p:par>
                                <p:cTn id="44" presetID="10" presetClass="exit" presetSubtype="0" fill="hold" nodeType="afterEffect">
                                  <p:stCondLst>
                                    <p:cond delay="0"/>
                                  </p:stCondLst>
                                  <p:childTnLst>
                                    <p:animEffect transition="out" filter="fade">
                                      <p:cBhvr>
                                        <p:cTn id="45" dur="2000"/>
                                        <p:tgtEl>
                                          <p:spTgt spid="63"/>
                                        </p:tgtEl>
                                      </p:cBhvr>
                                    </p:animEffect>
                                    <p:set>
                                      <p:cBhvr>
                                        <p:cTn id="46" dur="1" fill="hold">
                                          <p:stCondLst>
                                            <p:cond delay="1999"/>
                                          </p:stCondLst>
                                        </p:cTn>
                                        <p:tgtEl>
                                          <p:spTgt spid="6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0">
                                            <p:txEl>
                                              <p:pRg st="2" end="2"/>
                                            </p:txEl>
                                          </p:spTgt>
                                        </p:tgtEl>
                                        <p:attrNameLst>
                                          <p:attrName>style.visibility</p:attrName>
                                        </p:attrNameLst>
                                      </p:cBhvr>
                                      <p:to>
                                        <p:strVal val="visible"/>
                                      </p:to>
                                    </p:set>
                                    <p:animEffect transition="in" filter="fade">
                                      <p:cBhvr>
                                        <p:cTn id="51" dur="500"/>
                                        <p:tgtEl>
                                          <p:spTgt spid="70">
                                            <p:txEl>
                                              <p:pRg st="2" end="2"/>
                                            </p:txEl>
                                          </p:spTgt>
                                        </p:tgtEl>
                                      </p:cBhvr>
                                    </p:animEffect>
                                  </p:childTnLst>
                                </p:cTn>
                              </p:par>
                            </p:childTnLst>
                          </p:cTn>
                        </p:par>
                        <p:par>
                          <p:cTn id="52" fill="hold">
                            <p:stCondLst>
                              <p:cond delay="500"/>
                            </p:stCondLst>
                            <p:childTnLst>
                              <p:par>
                                <p:cTn id="53" presetID="1" presetClass="entr" presetSubtype="0" fill="hold" nodeType="afterEffect">
                                  <p:stCondLst>
                                    <p:cond delay="0"/>
                                  </p:stCondLst>
                                  <p:childTnLst>
                                    <p:set>
                                      <p:cBhvr>
                                        <p:cTn id="54" dur="1" fill="hold">
                                          <p:stCondLst>
                                            <p:cond delay="0"/>
                                          </p:stCondLst>
                                        </p:cTn>
                                        <p:tgtEl>
                                          <p:spTgt spid="71"/>
                                        </p:tgtEl>
                                        <p:attrNameLst>
                                          <p:attrName>style.visibility</p:attrName>
                                        </p:attrNameLst>
                                      </p:cBhvr>
                                      <p:to>
                                        <p:strVal val="visible"/>
                                      </p:to>
                                    </p:set>
                                  </p:childTnLst>
                                </p:cTn>
                              </p:par>
                            </p:childTnLst>
                          </p:cTn>
                        </p:par>
                        <p:par>
                          <p:cTn id="55" fill="hold">
                            <p:stCondLst>
                              <p:cond delay="500"/>
                            </p:stCondLst>
                            <p:childTnLst>
                              <p:par>
                                <p:cTn id="56" presetID="0" presetClass="path" presetSubtype="0" accel="50000" decel="50000" fill="hold" grpId="0" nodeType="afterEffect">
                                  <p:stCondLst>
                                    <p:cond delay="0"/>
                                  </p:stCondLst>
                                  <p:childTnLst>
                                    <p:animMotion origin="layout" path="M -3.33333E-6 -3.33333E-6 C 0.0382 0.11065 0.07691 0.22176 0.15243 0.28936 C 0.2283 0.35695 0.3408 0.38102 0.45417 0.40556 " pathEditMode="relative" rAng="0" ptsTypes="aaA">
                                      <p:cBhvr>
                                        <p:cTn id="57" dur="2000" fill="hold"/>
                                        <p:tgtEl>
                                          <p:spTgt spid="71"/>
                                        </p:tgtEl>
                                        <p:attrNameLst>
                                          <p:attrName>ppt_x</p:attrName>
                                          <p:attrName>ppt_y</p:attrName>
                                        </p:attrNameLst>
                                      </p:cBhvr>
                                      <p:rCtr x="22700" y="20300"/>
                                    </p:animMotion>
                                  </p:childTnLst>
                                </p:cTn>
                              </p:par>
                            </p:childTnLst>
                          </p:cTn>
                        </p:par>
                        <p:par>
                          <p:cTn id="58" fill="hold">
                            <p:stCondLst>
                              <p:cond delay="2500"/>
                            </p:stCondLst>
                            <p:childTnLst>
                              <p:par>
                                <p:cTn id="59" presetID="10" presetClass="exit" presetSubtype="0" fill="hold" grpId="1" nodeType="afterEffect">
                                  <p:stCondLst>
                                    <p:cond delay="0"/>
                                  </p:stCondLst>
                                  <p:childTnLst>
                                    <p:animEffect transition="out" filter="fade">
                                      <p:cBhvr>
                                        <p:cTn id="60" dur="2000"/>
                                        <p:tgtEl>
                                          <p:spTgt spid="71"/>
                                        </p:tgtEl>
                                      </p:cBhvr>
                                    </p:animEffect>
                                    <p:set>
                                      <p:cBhvr>
                                        <p:cTn id="61" dur="1" fill="hold">
                                          <p:stCondLst>
                                            <p:cond delay="1999"/>
                                          </p:stCondLst>
                                        </p:cTn>
                                        <p:tgtEl>
                                          <p:spTgt spid="71"/>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70">
                                            <p:txEl>
                                              <p:pRg st="3" end="3"/>
                                            </p:txEl>
                                          </p:spTgt>
                                        </p:tgtEl>
                                        <p:attrNameLst>
                                          <p:attrName>style.visibility</p:attrName>
                                        </p:attrNameLst>
                                      </p:cBhvr>
                                      <p:to>
                                        <p:strVal val="visible"/>
                                      </p:to>
                                    </p:set>
                                    <p:animEffect transition="in" filter="fade">
                                      <p:cBhvr>
                                        <p:cTn id="66" dur="500"/>
                                        <p:tgtEl>
                                          <p:spTgt spid="70">
                                            <p:txEl>
                                              <p:pRg st="3" end="3"/>
                                            </p:txEl>
                                          </p:spTgt>
                                        </p:tgtEl>
                                      </p:cBhvr>
                                    </p:animEffect>
                                  </p:childTnLst>
                                </p:cTn>
                              </p:par>
                            </p:childTnLst>
                          </p:cTn>
                        </p:par>
                        <p:par>
                          <p:cTn id="67" fill="hold">
                            <p:stCondLst>
                              <p:cond delay="500"/>
                            </p:stCondLst>
                            <p:childTnLst>
                              <p:par>
                                <p:cTn id="68" presetID="1" presetClass="entr" presetSubtype="0" fill="hold" nodeType="afterEffect">
                                  <p:stCondLst>
                                    <p:cond delay="0"/>
                                  </p:stCondLst>
                                  <p:childTnLst>
                                    <p:set>
                                      <p:cBhvr>
                                        <p:cTn id="69" dur="1" fill="hold">
                                          <p:stCondLst>
                                            <p:cond delay="0"/>
                                          </p:stCondLst>
                                        </p:cTn>
                                        <p:tgtEl>
                                          <p:spTgt spid="72"/>
                                        </p:tgtEl>
                                        <p:attrNameLst>
                                          <p:attrName>style.visibility</p:attrName>
                                        </p:attrNameLst>
                                      </p:cBhvr>
                                      <p:to>
                                        <p:strVal val="visible"/>
                                      </p:to>
                                    </p:set>
                                  </p:childTnLst>
                                </p:cTn>
                              </p:par>
                            </p:childTnLst>
                          </p:cTn>
                        </p:par>
                        <p:par>
                          <p:cTn id="70" fill="hold">
                            <p:stCondLst>
                              <p:cond delay="500"/>
                            </p:stCondLst>
                            <p:childTnLst>
                              <p:par>
                                <p:cTn id="71" presetID="0" presetClass="path" presetSubtype="0" accel="50000" decel="50000" fill="hold" grpId="0" nodeType="afterEffect">
                                  <p:stCondLst>
                                    <p:cond delay="0"/>
                                  </p:stCondLst>
                                  <p:childTnLst>
                                    <p:animMotion origin="layout" path="M 3.33333E-6 -3.33333E-6 C 0.03524 0.10764 0.07135 0.21574 0.14132 0.28148 C 0.21146 0.34723 0.3158 0.37061 0.42083 0.39445 " pathEditMode="relative" rAng="0" ptsTypes="aaA">
                                      <p:cBhvr>
                                        <p:cTn id="72" dur="2000" fill="hold"/>
                                        <p:tgtEl>
                                          <p:spTgt spid="72"/>
                                        </p:tgtEl>
                                        <p:attrNameLst>
                                          <p:attrName>ppt_x</p:attrName>
                                          <p:attrName>ppt_y</p:attrName>
                                        </p:attrNameLst>
                                      </p:cBhvr>
                                      <p:rCtr x="21000" y="19700"/>
                                    </p:animMotion>
                                  </p:childTnLst>
                                </p:cTn>
                              </p:par>
                            </p:childTnLst>
                          </p:cTn>
                        </p:par>
                        <p:par>
                          <p:cTn id="73" fill="hold">
                            <p:stCondLst>
                              <p:cond delay="2500"/>
                            </p:stCondLst>
                            <p:childTnLst>
                              <p:par>
                                <p:cTn id="74" presetID="10" presetClass="exit" presetSubtype="0" fill="hold" grpId="1" nodeType="afterEffect">
                                  <p:stCondLst>
                                    <p:cond delay="0"/>
                                  </p:stCondLst>
                                  <p:childTnLst>
                                    <p:animEffect transition="out" filter="fade">
                                      <p:cBhvr>
                                        <p:cTn id="75" dur="2000"/>
                                        <p:tgtEl>
                                          <p:spTgt spid="72"/>
                                        </p:tgtEl>
                                      </p:cBhvr>
                                    </p:animEffect>
                                    <p:set>
                                      <p:cBhvr>
                                        <p:cTn id="76" dur="1" fill="hold">
                                          <p:stCondLst>
                                            <p:cond delay="1999"/>
                                          </p:stCondLst>
                                        </p:cTn>
                                        <p:tgtEl>
                                          <p:spTgt spid="72"/>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70">
                                            <p:txEl>
                                              <p:pRg st="4" end="4"/>
                                            </p:txEl>
                                          </p:spTgt>
                                        </p:tgtEl>
                                        <p:attrNameLst>
                                          <p:attrName>style.visibility</p:attrName>
                                        </p:attrNameLst>
                                      </p:cBhvr>
                                      <p:to>
                                        <p:strVal val="visible"/>
                                      </p:to>
                                    </p:set>
                                    <p:animEffect transition="in" filter="fade">
                                      <p:cBhvr>
                                        <p:cTn id="81" dur="500"/>
                                        <p:tgtEl>
                                          <p:spTgt spid="70">
                                            <p:txEl>
                                              <p:pRg st="4" end="4"/>
                                            </p:txEl>
                                          </p:spTgt>
                                        </p:tgtEl>
                                      </p:cBhvr>
                                    </p:animEffect>
                                  </p:childTnLst>
                                </p:cTn>
                              </p:par>
                            </p:childTnLst>
                          </p:cTn>
                        </p:par>
                        <p:par>
                          <p:cTn id="82" fill="hold">
                            <p:stCondLst>
                              <p:cond delay="500"/>
                            </p:stCondLst>
                            <p:childTnLst>
                              <p:par>
                                <p:cTn id="83" presetID="1" presetClass="entr" presetSubtype="0" fill="hold" grpId="2" nodeType="afterEffect">
                                  <p:stCondLst>
                                    <p:cond delay="0"/>
                                  </p:stCondLst>
                                  <p:childTnLst>
                                    <p:set>
                                      <p:cBhvr>
                                        <p:cTn id="84" dur="1" fill="hold">
                                          <p:stCondLst>
                                            <p:cond delay="0"/>
                                          </p:stCondLst>
                                        </p:cTn>
                                        <p:tgtEl>
                                          <p:spTgt spid="73"/>
                                        </p:tgtEl>
                                        <p:attrNameLst>
                                          <p:attrName>style.visibility</p:attrName>
                                        </p:attrNameLst>
                                      </p:cBhvr>
                                      <p:to>
                                        <p:strVal val="visible"/>
                                      </p:to>
                                    </p:set>
                                  </p:childTnLst>
                                </p:cTn>
                              </p:par>
                            </p:childTnLst>
                          </p:cTn>
                        </p:par>
                        <p:par>
                          <p:cTn id="85" fill="hold">
                            <p:stCondLst>
                              <p:cond delay="500"/>
                            </p:stCondLst>
                            <p:childTnLst>
                              <p:par>
                                <p:cTn id="86" presetID="0" presetClass="path" presetSubtype="0" accel="50000" decel="50000" fill="hold" grpId="0" nodeType="afterEffect">
                                  <p:stCondLst>
                                    <p:cond delay="0"/>
                                  </p:stCondLst>
                                  <p:childTnLst>
                                    <p:animMotion origin="layout" path="M -1.88925E-6 1.11111E-6 C 0.01043 0.1081 0.02085 0.21736 0.04183 0.28356 C 0.06267 0.34977 0.09407 0.37315 0.12547 0.39745 " pathEditMode="relative" rAng="0" ptsTypes="aaA">
                                      <p:cBhvr>
                                        <p:cTn id="87" dur="2000" fill="hold"/>
                                        <p:tgtEl>
                                          <p:spTgt spid="73"/>
                                        </p:tgtEl>
                                        <p:attrNameLst>
                                          <p:attrName>ppt_x</p:attrName>
                                          <p:attrName>ppt_y</p:attrName>
                                        </p:attrNameLst>
                                      </p:cBhvr>
                                      <p:rCtr x="6267" y="19861"/>
                                    </p:animMotion>
                                  </p:childTnLst>
                                </p:cTn>
                              </p:par>
                            </p:childTnLst>
                          </p:cTn>
                        </p:par>
                        <p:par>
                          <p:cTn id="88" fill="hold">
                            <p:stCondLst>
                              <p:cond delay="2500"/>
                            </p:stCondLst>
                            <p:childTnLst>
                              <p:par>
                                <p:cTn id="89" presetID="10" presetClass="exit" presetSubtype="0" fill="hold" grpId="1" nodeType="afterEffect">
                                  <p:stCondLst>
                                    <p:cond delay="0"/>
                                  </p:stCondLst>
                                  <p:childTnLst>
                                    <p:animEffect transition="out" filter="fade">
                                      <p:cBhvr>
                                        <p:cTn id="90" dur="2000"/>
                                        <p:tgtEl>
                                          <p:spTgt spid="73"/>
                                        </p:tgtEl>
                                      </p:cBhvr>
                                    </p:animEffect>
                                    <p:set>
                                      <p:cBhvr>
                                        <p:cTn id="91" dur="1" fill="hold">
                                          <p:stCondLst>
                                            <p:cond delay="1999"/>
                                          </p:stCondLst>
                                        </p:cTn>
                                        <p:tgtEl>
                                          <p:spTgt spid="73"/>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70">
                                            <p:txEl>
                                              <p:pRg st="5" end="5"/>
                                            </p:txEl>
                                          </p:spTgt>
                                        </p:tgtEl>
                                        <p:attrNameLst>
                                          <p:attrName>style.visibility</p:attrName>
                                        </p:attrNameLst>
                                      </p:cBhvr>
                                      <p:to>
                                        <p:strVal val="visible"/>
                                      </p:to>
                                    </p:set>
                                    <p:animEffect transition="in" filter="fade">
                                      <p:cBhvr>
                                        <p:cTn id="96" dur="500"/>
                                        <p:tgtEl>
                                          <p:spTgt spid="70">
                                            <p:txEl>
                                              <p:pRg st="5" end="5"/>
                                            </p:txEl>
                                          </p:spTgt>
                                        </p:tgtEl>
                                      </p:cBhvr>
                                    </p:animEffect>
                                  </p:childTnLst>
                                </p:cTn>
                              </p:par>
                              <p:par>
                                <p:cTn id="97" presetID="10" presetClass="entr" presetSubtype="0" fill="hold" nodeType="withEffect">
                                  <p:stCondLst>
                                    <p:cond delay="0"/>
                                  </p:stCondLst>
                                  <p:childTnLst>
                                    <p:set>
                                      <p:cBhvr>
                                        <p:cTn id="98" dur="1" fill="hold">
                                          <p:stCondLst>
                                            <p:cond delay="0"/>
                                          </p:stCondLst>
                                        </p:cTn>
                                        <p:tgtEl>
                                          <p:spTgt spid="70">
                                            <p:txEl>
                                              <p:pRg st="6" end="6"/>
                                            </p:txEl>
                                          </p:spTgt>
                                        </p:tgtEl>
                                        <p:attrNameLst>
                                          <p:attrName>style.visibility</p:attrName>
                                        </p:attrNameLst>
                                      </p:cBhvr>
                                      <p:to>
                                        <p:strVal val="visible"/>
                                      </p:to>
                                    </p:set>
                                    <p:animEffect transition="in" filter="fade">
                                      <p:cBhvr>
                                        <p:cTn id="99" dur="500"/>
                                        <p:tgtEl>
                                          <p:spTgt spid="70">
                                            <p:txEl>
                                              <p:pRg st="6" end="6"/>
                                            </p:txEl>
                                          </p:spTgt>
                                        </p:tgtEl>
                                      </p:cBhvr>
                                    </p:animEffect>
                                  </p:childTnLst>
                                </p:cTn>
                              </p:par>
                            </p:childTnLst>
                          </p:cTn>
                        </p:par>
                        <p:par>
                          <p:cTn id="100" fill="hold">
                            <p:stCondLst>
                              <p:cond delay="500"/>
                            </p:stCondLst>
                            <p:childTnLst>
                              <p:par>
                                <p:cTn id="101" presetID="10" presetClass="entr" presetSubtype="0" fill="hold" grpId="0" nodeType="afterEffect">
                                  <p:stCondLst>
                                    <p:cond delay="0"/>
                                  </p:stCondLst>
                                  <p:childTnLst>
                                    <p:set>
                                      <p:cBhvr>
                                        <p:cTn id="102" dur="1" fill="hold">
                                          <p:stCondLst>
                                            <p:cond delay="0"/>
                                          </p:stCondLst>
                                        </p:cTn>
                                        <p:tgtEl>
                                          <p:spTgt spid="75"/>
                                        </p:tgtEl>
                                        <p:attrNameLst>
                                          <p:attrName>style.visibility</p:attrName>
                                        </p:attrNameLst>
                                      </p:cBhvr>
                                      <p:to>
                                        <p:strVal val="visible"/>
                                      </p:to>
                                    </p:set>
                                    <p:animEffect transition="in" filter="fade">
                                      <p:cBhvr>
                                        <p:cTn id="103" dur="750"/>
                                        <p:tgtEl>
                                          <p:spTgt spid="75"/>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77"/>
                                        </p:tgtEl>
                                        <p:attrNameLst>
                                          <p:attrName>style.visibility</p:attrName>
                                        </p:attrNameLst>
                                      </p:cBhvr>
                                      <p:to>
                                        <p:strVal val="visible"/>
                                      </p:to>
                                    </p:set>
                                    <p:animEffect transition="in" filter="fade">
                                      <p:cBhvr>
                                        <p:cTn id="108" dur="500"/>
                                        <p:tgtEl>
                                          <p:spTgt spid="77"/>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78"/>
                                        </p:tgtEl>
                                        <p:attrNameLst>
                                          <p:attrName>style.visibility</p:attrName>
                                        </p:attrNameLst>
                                      </p:cBhvr>
                                      <p:to>
                                        <p:strVal val="visible"/>
                                      </p:to>
                                    </p:set>
                                    <p:animEffect transition="in" filter="fade">
                                      <p:cBhvr>
                                        <p:cTn id="113"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5" grpId="0" animBg="1"/>
      <p:bldP spid="63" grpId="0" animBg="1"/>
      <p:bldP spid="71" grpId="0" animBg="1"/>
      <p:bldP spid="71" grpId="1" animBg="1"/>
      <p:bldP spid="72" grpId="0" animBg="1"/>
      <p:bldP spid="72" grpId="1" animBg="1"/>
      <p:bldP spid="73" grpId="0" animBg="1"/>
      <p:bldP spid="73" grpId="1" animBg="1"/>
      <p:bldP spid="73" grpId="2" animBg="1"/>
      <p:bldP spid="75" grpId="0" animBg="1"/>
      <p:bldP spid="77" grpId="0" animBg="1"/>
      <p:bldP spid="78" grpId="0"/>
      <p:bldP spid="3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520701" y="1446213"/>
            <a:ext cx="4521517" cy="4531677"/>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2"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2" name="Title 1"/>
          <p:cNvSpPr>
            <a:spLocks noGrp="1"/>
          </p:cNvSpPr>
          <p:nvPr>
            <p:ph type="title"/>
          </p:nvPr>
        </p:nvSpPr>
        <p:spPr/>
        <p:txBody>
          <a:bodyPr/>
          <a:lstStyle/>
          <a:p>
            <a:r>
              <a:rPr lang="en-US" smtClean="0"/>
              <a:t>Page Blob – Random Read/Write</a:t>
            </a:r>
            <a:endParaRPr lang="en-US" dirty="0"/>
          </a:p>
        </p:txBody>
      </p:sp>
      <p:sp>
        <p:nvSpPr>
          <p:cNvPr id="40" name="Content Placeholder 2"/>
          <p:cNvSpPr txBox="1">
            <a:spLocks/>
          </p:cNvSpPr>
          <p:nvPr/>
        </p:nvSpPr>
        <p:spPr>
          <a:xfrm>
            <a:off x="5446715" y="1498600"/>
            <a:ext cx="5829537" cy="4902200"/>
          </a:xfrm>
          <a:prstGeom prst="rect">
            <a:avLst/>
          </a:prstGeom>
        </p:spPr>
        <p:txBody>
          <a:bodyPr vert="horz" wrap="square" lIns="0" tIns="0" rIns="0" bIns="0" rtlCol="0">
            <a:noAutofit/>
          </a:bodyPr>
          <a:lstStyle>
            <a:lvl1pPr marL="533307" indent="-533307" algn="l" defTabSz="1218937"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3175" indent="0" defTabSz="914363">
              <a:lnSpc>
                <a:spcPct val="110000"/>
              </a:lnSpc>
              <a:spcBef>
                <a:spcPts val="0"/>
              </a:spcBef>
              <a:buSzPct val="80000"/>
              <a:buNone/>
            </a:pPr>
            <a:r>
              <a:rPr lang="en-US" sz="4000" spc="-100" dirty="0">
                <a:solidFill>
                  <a:schemeClr val="accent2">
                    <a:alpha val="99000"/>
                  </a:schemeClr>
                </a:solidFill>
                <a:latin typeface="Segoe UI Light" pitchFamily="34" charset="0"/>
              </a:rPr>
              <a:t>Create </a:t>
            </a:r>
            <a:r>
              <a:rPr lang="en-US" sz="4000" spc="-100" dirty="0" err="1">
                <a:solidFill>
                  <a:schemeClr val="accent2">
                    <a:alpha val="99000"/>
                  </a:schemeClr>
                </a:solidFill>
                <a:latin typeface="Segoe UI Light" pitchFamily="34" charset="0"/>
              </a:rPr>
              <a:t>MyBlob</a:t>
            </a:r>
            <a:endParaRPr lang="en-US" sz="4000" spc="-100" dirty="0">
              <a:solidFill>
                <a:schemeClr val="accent2">
                  <a:alpha val="99000"/>
                </a:schemeClr>
              </a:solidFill>
              <a:latin typeface="Segoe UI Light" pitchFamily="34" charset="0"/>
            </a:endParaRPr>
          </a:p>
          <a:p>
            <a:pPr marL="533306" lvl="1" indent="0">
              <a:spcBef>
                <a:spcPts val="0"/>
              </a:spcBef>
              <a:buNone/>
            </a:pPr>
            <a:r>
              <a:rPr lang="en-US" sz="1600" dirty="0">
                <a:solidFill>
                  <a:schemeClr val="bg1">
                    <a:alpha val="99000"/>
                  </a:schemeClr>
                </a:solidFill>
              </a:rPr>
              <a:t>Specify Blob Size = 10 </a:t>
            </a:r>
            <a:r>
              <a:rPr lang="en-US" sz="1600" dirty="0" err="1">
                <a:solidFill>
                  <a:schemeClr val="bg1">
                    <a:alpha val="99000"/>
                  </a:schemeClr>
                </a:solidFill>
              </a:rPr>
              <a:t>Gbytes</a:t>
            </a:r>
            <a:endParaRPr lang="en-US" sz="1600" dirty="0">
              <a:solidFill>
                <a:schemeClr val="bg1">
                  <a:alpha val="99000"/>
                </a:schemeClr>
              </a:solidFill>
            </a:endParaRPr>
          </a:p>
          <a:p>
            <a:pPr marL="533306" lvl="1" indent="0">
              <a:buNone/>
            </a:pPr>
            <a:r>
              <a:rPr lang="en-US" sz="1600" dirty="0">
                <a:solidFill>
                  <a:schemeClr val="bg1">
                    <a:alpha val="99000"/>
                  </a:schemeClr>
                </a:solidFill>
              </a:rPr>
              <a:t>Sparse storage - Only charged for pages with data stored in them</a:t>
            </a:r>
          </a:p>
          <a:p>
            <a:pPr marL="0" indent="0">
              <a:buNone/>
            </a:pPr>
            <a:r>
              <a:rPr lang="en-US" sz="1800" dirty="0">
                <a:solidFill>
                  <a:schemeClr val="bg1">
                    <a:alpha val="99000"/>
                  </a:schemeClr>
                </a:solidFill>
              </a:rPr>
              <a:t>Fixed Page Size = 512 bytes</a:t>
            </a:r>
          </a:p>
          <a:p>
            <a:pPr marL="0" indent="0">
              <a:buNone/>
            </a:pPr>
            <a:r>
              <a:rPr lang="en-US" sz="1800" dirty="0">
                <a:solidFill>
                  <a:schemeClr val="bg1">
                    <a:alpha val="99000"/>
                  </a:schemeClr>
                </a:solidFill>
              </a:rPr>
              <a:t>Random Access Operations</a:t>
            </a:r>
          </a:p>
          <a:p>
            <a:pPr marL="533306" lvl="1" indent="0">
              <a:buNone/>
            </a:pPr>
            <a:r>
              <a:rPr lang="en-US" sz="1600" b="1" dirty="0" err="1">
                <a:solidFill>
                  <a:schemeClr val="bg1">
                    <a:alpha val="99000"/>
                  </a:schemeClr>
                </a:solidFill>
              </a:rPr>
              <a:t>PutPage</a:t>
            </a:r>
            <a:r>
              <a:rPr lang="en-US" sz="1600" dirty="0">
                <a:solidFill>
                  <a:schemeClr val="bg1">
                    <a:alpha val="99000"/>
                  </a:schemeClr>
                </a:solidFill>
              </a:rPr>
              <a:t>[512, 2048)</a:t>
            </a:r>
          </a:p>
          <a:p>
            <a:pPr marL="533306" lvl="1" indent="0">
              <a:buNone/>
            </a:pPr>
            <a:r>
              <a:rPr lang="en-US" sz="1600" b="1" dirty="0" err="1">
                <a:solidFill>
                  <a:schemeClr val="bg1">
                    <a:alpha val="99000"/>
                  </a:schemeClr>
                </a:solidFill>
              </a:rPr>
              <a:t>PutPage</a:t>
            </a:r>
            <a:r>
              <a:rPr lang="en-US" sz="1600" dirty="0">
                <a:solidFill>
                  <a:schemeClr val="bg1">
                    <a:alpha val="99000"/>
                  </a:schemeClr>
                </a:solidFill>
              </a:rPr>
              <a:t>[0, 1024)</a:t>
            </a:r>
          </a:p>
          <a:p>
            <a:pPr marL="533306" lvl="1" indent="0">
              <a:buNone/>
            </a:pPr>
            <a:r>
              <a:rPr lang="en-US" sz="1600" b="1" dirty="0" err="1">
                <a:solidFill>
                  <a:schemeClr val="bg1">
                    <a:alpha val="99000"/>
                  </a:schemeClr>
                </a:solidFill>
              </a:rPr>
              <a:t>ClearPage</a:t>
            </a:r>
            <a:r>
              <a:rPr lang="en-US" sz="1600" dirty="0">
                <a:solidFill>
                  <a:schemeClr val="bg1">
                    <a:alpha val="99000"/>
                  </a:schemeClr>
                </a:solidFill>
              </a:rPr>
              <a:t>[512, 1536)</a:t>
            </a:r>
          </a:p>
          <a:p>
            <a:pPr marL="533306" lvl="1" indent="0">
              <a:buNone/>
            </a:pPr>
            <a:r>
              <a:rPr lang="en-US" sz="1600" b="1" dirty="0" err="1">
                <a:solidFill>
                  <a:schemeClr val="bg1">
                    <a:alpha val="99000"/>
                  </a:schemeClr>
                </a:solidFill>
              </a:rPr>
              <a:t>PutPage</a:t>
            </a:r>
            <a:r>
              <a:rPr lang="en-US" sz="1600" dirty="0">
                <a:solidFill>
                  <a:schemeClr val="bg1">
                    <a:alpha val="99000"/>
                  </a:schemeClr>
                </a:solidFill>
              </a:rPr>
              <a:t>[2048,2560)</a:t>
            </a:r>
          </a:p>
          <a:p>
            <a:pPr marL="0" indent="0">
              <a:buNone/>
            </a:pPr>
            <a:r>
              <a:rPr lang="en-US" sz="1800" b="1" dirty="0" err="1">
                <a:solidFill>
                  <a:schemeClr val="bg1">
                    <a:alpha val="99000"/>
                  </a:schemeClr>
                </a:solidFill>
              </a:rPr>
              <a:t>GetPageRange</a:t>
            </a:r>
            <a:r>
              <a:rPr lang="en-US" sz="1800" dirty="0">
                <a:solidFill>
                  <a:schemeClr val="bg1">
                    <a:alpha val="99000"/>
                  </a:schemeClr>
                </a:solidFill>
              </a:rPr>
              <a:t>[0, 4096) returns valid data ranges:</a:t>
            </a:r>
          </a:p>
          <a:p>
            <a:pPr marL="533306" lvl="1" indent="0">
              <a:buNone/>
            </a:pPr>
            <a:r>
              <a:rPr lang="en-US" sz="1600" dirty="0">
                <a:solidFill>
                  <a:schemeClr val="bg1">
                    <a:alpha val="99000"/>
                  </a:schemeClr>
                </a:solidFill>
              </a:rPr>
              <a:t>[0,512) , [1536,2560)</a:t>
            </a:r>
          </a:p>
          <a:p>
            <a:pPr marL="0" indent="0">
              <a:buNone/>
            </a:pPr>
            <a:r>
              <a:rPr lang="en-US" sz="1800" b="1" dirty="0" err="1">
                <a:solidFill>
                  <a:schemeClr val="bg1">
                    <a:alpha val="99000"/>
                  </a:schemeClr>
                </a:solidFill>
              </a:rPr>
              <a:t>GetBlob</a:t>
            </a:r>
            <a:r>
              <a:rPr lang="en-US" sz="1800" dirty="0">
                <a:solidFill>
                  <a:schemeClr val="bg1">
                    <a:alpha val="99000"/>
                  </a:schemeClr>
                </a:solidFill>
              </a:rPr>
              <a:t>[1000, 2048) returns</a:t>
            </a:r>
          </a:p>
          <a:p>
            <a:pPr marL="533306" lvl="1" indent="0">
              <a:buNone/>
            </a:pPr>
            <a:r>
              <a:rPr lang="en-US" sz="1600" dirty="0">
                <a:solidFill>
                  <a:schemeClr val="bg1">
                    <a:alpha val="99000"/>
                  </a:schemeClr>
                </a:solidFill>
              </a:rPr>
              <a:t>All 0 for first 536 bytes</a:t>
            </a:r>
          </a:p>
          <a:p>
            <a:pPr marL="533306" lvl="1" indent="0">
              <a:buNone/>
            </a:pPr>
            <a:r>
              <a:rPr lang="en-US" sz="1600" dirty="0">
                <a:solidFill>
                  <a:schemeClr val="bg1">
                    <a:alpha val="99000"/>
                  </a:schemeClr>
                </a:solidFill>
              </a:rPr>
              <a:t>Next 512 bytes are data stored in [1536,2048)</a:t>
            </a:r>
          </a:p>
        </p:txBody>
      </p:sp>
      <p:sp>
        <p:nvSpPr>
          <p:cNvPr id="41" name="TextBox 40"/>
          <p:cNvSpPr txBox="1"/>
          <p:nvPr/>
        </p:nvSpPr>
        <p:spPr>
          <a:xfrm>
            <a:off x="1859043" y="1766873"/>
            <a:ext cx="268018" cy="276997"/>
          </a:xfrm>
          <a:prstGeom prst="rect">
            <a:avLst/>
          </a:prstGeom>
          <a:noFill/>
          <a:effectLst/>
        </p:spPr>
        <p:txBody>
          <a:bodyPr vert="horz" wrap="none" lIns="91436" tIns="45719" rIns="91440" bIns="45719" rtlCol="0">
            <a:spAutoFit/>
          </a:bodyPr>
          <a:lstStyle/>
          <a:p>
            <a:pPr algn="r"/>
            <a:r>
              <a:rPr lang="en-US" sz="1200" dirty="0">
                <a:solidFill>
                  <a:srgbClr val="595959">
                    <a:alpha val="99000"/>
                  </a:srgbClr>
                </a:solidFill>
              </a:rPr>
              <a:t>0</a:t>
            </a:r>
          </a:p>
        </p:txBody>
      </p:sp>
      <p:sp>
        <p:nvSpPr>
          <p:cNvPr id="43" name="Rectangle 42"/>
          <p:cNvSpPr/>
          <p:nvPr/>
        </p:nvSpPr>
        <p:spPr>
          <a:xfrm>
            <a:off x="1598415" y="5431652"/>
            <a:ext cx="587012" cy="276997"/>
          </a:xfrm>
          <a:prstGeom prst="rect">
            <a:avLst/>
          </a:prstGeom>
        </p:spPr>
        <p:txBody>
          <a:bodyPr wrap="none" lIns="91436" tIns="45719" rIns="91436" bIns="45719">
            <a:spAutoFit/>
          </a:bodyPr>
          <a:lstStyle/>
          <a:p>
            <a:pPr algn="r"/>
            <a:r>
              <a:rPr lang="en-US" sz="1200" dirty="0">
                <a:solidFill>
                  <a:srgbClr val="595959">
                    <a:alpha val="99000"/>
                  </a:srgbClr>
                </a:solidFill>
              </a:rPr>
              <a:t>10 GB</a:t>
            </a:r>
            <a:endParaRPr lang="en-US" sz="1200" baseline="30000" dirty="0">
              <a:solidFill>
                <a:srgbClr val="595959">
                  <a:alpha val="99000"/>
                </a:srgbClr>
              </a:solidFill>
            </a:endParaRPr>
          </a:p>
        </p:txBody>
      </p:sp>
      <p:sp>
        <p:nvSpPr>
          <p:cNvPr id="47" name="Rectangle 46"/>
          <p:cNvSpPr/>
          <p:nvPr/>
        </p:nvSpPr>
        <p:spPr>
          <a:xfrm rot="5400000">
            <a:off x="1104178" y="3003549"/>
            <a:ext cx="3657600" cy="1447800"/>
          </a:xfrm>
          <a:prstGeom prst="rect">
            <a:avLst/>
          </a:prstGeom>
          <a:solidFill>
            <a:schemeClr val="accent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914061"/>
            <a:endParaRPr lang="en-US" dirty="0">
              <a:solidFill>
                <a:srgbClr val="FFFFFF">
                  <a:alpha val="99000"/>
                </a:srgbClr>
              </a:solidFill>
            </a:endParaRPr>
          </a:p>
        </p:txBody>
      </p:sp>
      <p:cxnSp>
        <p:nvCxnSpPr>
          <p:cNvPr id="49" name="Straight Connector 48"/>
          <p:cNvCxnSpPr/>
          <p:nvPr/>
        </p:nvCxnSpPr>
        <p:spPr>
          <a:xfrm rot="5400000">
            <a:off x="1081869" y="4527551"/>
            <a:ext cx="1753393" cy="794"/>
          </a:xfrm>
          <a:prstGeom prst="line">
            <a:avLst/>
          </a:prstGeom>
          <a:ln w="50800" cap="rnd">
            <a:solidFill>
              <a:srgbClr val="595959"/>
            </a:solidFill>
            <a:prstDash val="sysDot"/>
          </a:ln>
          <a:effectLst/>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661571" y="2078850"/>
            <a:ext cx="465491" cy="307754"/>
          </a:xfrm>
          <a:prstGeom prst="rect">
            <a:avLst/>
          </a:prstGeom>
        </p:spPr>
        <p:txBody>
          <a:bodyPr wrap="none" lIns="121899" tIns="60949" rIns="91440" bIns="60949">
            <a:spAutoFit/>
          </a:bodyPr>
          <a:lstStyle/>
          <a:p>
            <a:pPr algn="r"/>
            <a:r>
              <a:rPr lang="en-US" sz="1200" dirty="0">
                <a:solidFill>
                  <a:srgbClr val="595959">
                    <a:alpha val="99000"/>
                  </a:srgbClr>
                </a:solidFill>
              </a:rPr>
              <a:t>512</a:t>
            </a:r>
          </a:p>
        </p:txBody>
      </p:sp>
      <p:sp>
        <p:nvSpPr>
          <p:cNvPr id="53" name="Rectangle 52"/>
          <p:cNvSpPr/>
          <p:nvPr/>
        </p:nvSpPr>
        <p:spPr>
          <a:xfrm>
            <a:off x="1578215" y="2383650"/>
            <a:ext cx="548847" cy="307754"/>
          </a:xfrm>
          <a:prstGeom prst="rect">
            <a:avLst/>
          </a:prstGeom>
        </p:spPr>
        <p:txBody>
          <a:bodyPr wrap="none" lIns="121899" tIns="60949" rIns="91440" bIns="60949">
            <a:spAutoFit/>
          </a:bodyPr>
          <a:lstStyle/>
          <a:p>
            <a:pPr algn="r"/>
            <a:r>
              <a:rPr lang="en-US" sz="1200" dirty="0">
                <a:solidFill>
                  <a:srgbClr val="595959">
                    <a:alpha val="99000"/>
                  </a:srgbClr>
                </a:solidFill>
              </a:rPr>
              <a:t>1024</a:t>
            </a:r>
          </a:p>
        </p:txBody>
      </p:sp>
      <p:cxnSp>
        <p:nvCxnSpPr>
          <p:cNvPr id="55" name="Straight Connector 54"/>
          <p:cNvCxnSpPr/>
          <p:nvPr/>
        </p:nvCxnSpPr>
        <p:spPr>
          <a:xfrm>
            <a:off x="2209079" y="2203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209079" y="43370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209079" y="46418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209079" y="2506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209079" y="28114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209079" y="31162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209079" y="34210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209079" y="37258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209079" y="4030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209079" y="49466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209079" y="5251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1578215" y="26840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rPr>
              <a:t>1536</a:t>
            </a:r>
          </a:p>
        </p:txBody>
      </p:sp>
      <p:sp>
        <p:nvSpPr>
          <p:cNvPr id="77" name="Rectangle 76"/>
          <p:cNvSpPr/>
          <p:nvPr/>
        </p:nvSpPr>
        <p:spPr>
          <a:xfrm>
            <a:off x="1578215" y="29888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rPr>
              <a:t>2048</a:t>
            </a:r>
          </a:p>
        </p:txBody>
      </p:sp>
      <p:sp>
        <p:nvSpPr>
          <p:cNvPr id="78" name="Rectangle 77"/>
          <p:cNvSpPr/>
          <p:nvPr/>
        </p:nvSpPr>
        <p:spPr>
          <a:xfrm>
            <a:off x="1578215" y="32936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rPr>
              <a:t>2560</a:t>
            </a:r>
          </a:p>
        </p:txBody>
      </p:sp>
      <p:grpSp>
        <p:nvGrpSpPr>
          <p:cNvPr id="87" name="Group 103"/>
          <p:cNvGrpSpPr/>
          <p:nvPr/>
        </p:nvGrpSpPr>
        <p:grpSpPr>
          <a:xfrm>
            <a:off x="3809279" y="1898649"/>
            <a:ext cx="152400" cy="1524000"/>
            <a:chOff x="3505200" y="1828800"/>
            <a:chExt cx="152400" cy="1524000"/>
          </a:xfrm>
          <a:effectLst/>
        </p:grpSpPr>
        <p:sp>
          <p:nvSpPr>
            <p:cNvPr id="88" name="Right Brace 87"/>
            <p:cNvSpPr/>
            <p:nvPr/>
          </p:nvSpPr>
          <p:spPr>
            <a:xfrm>
              <a:off x="3505200" y="1828800"/>
              <a:ext cx="152400" cy="3048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89" name="Right Brace 88"/>
            <p:cNvSpPr/>
            <p:nvPr/>
          </p:nvSpPr>
          <p:spPr>
            <a:xfrm>
              <a:off x="3505200" y="2743200"/>
              <a:ext cx="152400" cy="6096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grpSp>
      <p:sp>
        <p:nvSpPr>
          <p:cNvPr id="90" name="Right Brace 89"/>
          <p:cNvSpPr/>
          <p:nvPr/>
        </p:nvSpPr>
        <p:spPr>
          <a:xfrm>
            <a:off x="3809279" y="2425700"/>
            <a:ext cx="152400" cy="692151"/>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lIns="91436" tIns="45719" rIns="91436" bIns="45719" rtlCol="0" anchor="ctr"/>
          <a:lstStyle/>
          <a:p>
            <a:pPr algn="ctr"/>
            <a:endParaRPr lang="en-US" dirty="0"/>
          </a:p>
        </p:txBody>
      </p:sp>
      <p:sp>
        <p:nvSpPr>
          <p:cNvPr id="6" name="Rectangle 5"/>
          <p:cNvSpPr/>
          <p:nvPr/>
        </p:nvSpPr>
        <p:spPr>
          <a:xfrm rot="5400000">
            <a:off x="1794326" y="3545276"/>
            <a:ext cx="2329869" cy="369332"/>
          </a:xfrm>
          <a:prstGeom prst="rect">
            <a:avLst/>
          </a:prstGeom>
        </p:spPr>
        <p:txBody>
          <a:bodyPr wrap="none">
            <a:spAutoFit/>
          </a:bodyPr>
          <a:lstStyle/>
          <a:p>
            <a:pPr algn="ctr" defTabSz="914061"/>
            <a:r>
              <a:rPr lang="en-US" dirty="0">
                <a:solidFill>
                  <a:srgbClr val="FFFFFF">
                    <a:alpha val="99000"/>
                  </a:srgbClr>
                </a:solidFill>
              </a:rPr>
              <a:t>10 GB Address Space</a:t>
            </a:r>
          </a:p>
        </p:txBody>
      </p:sp>
      <p:sp>
        <p:nvSpPr>
          <p:cNvPr id="79" name="Rectangle 78"/>
          <p:cNvSpPr/>
          <p:nvPr/>
        </p:nvSpPr>
        <p:spPr>
          <a:xfrm rot="5400000">
            <a:off x="2475779" y="1936750"/>
            <a:ext cx="914400" cy="14478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80" name="Rectangle 79"/>
          <p:cNvSpPr/>
          <p:nvPr/>
        </p:nvSpPr>
        <p:spPr>
          <a:xfrm rot="5400000">
            <a:off x="2628179" y="1479550"/>
            <a:ext cx="609600" cy="1447800"/>
          </a:xfrm>
          <a:prstGeom prst="rect">
            <a:avLst/>
          </a:prstGeom>
          <a:solidFill>
            <a:schemeClr val="accent2"/>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81" name="Group 71"/>
          <p:cNvGrpSpPr/>
          <p:nvPr/>
        </p:nvGrpSpPr>
        <p:grpSpPr>
          <a:xfrm>
            <a:off x="2209080" y="2203449"/>
            <a:ext cx="1447800" cy="609600"/>
            <a:chOff x="3733800" y="1828800"/>
            <a:chExt cx="1447805" cy="306388"/>
          </a:xfrm>
          <a:solidFill>
            <a:schemeClr val="accent5"/>
          </a:solidFill>
          <a:effectLst/>
        </p:grpSpPr>
        <p:sp>
          <p:nvSpPr>
            <p:cNvPr id="82" name="Rectangle 81"/>
            <p:cNvSpPr/>
            <p:nvPr/>
          </p:nvSpPr>
          <p:spPr>
            <a:xfrm rot="5400000">
              <a:off x="4305300" y="1257301"/>
              <a:ext cx="304800" cy="1447800"/>
            </a:xfrm>
            <a:prstGeom prst="rect">
              <a:avLst/>
            </a:prstGeom>
            <a:grp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cxnSp>
          <p:nvCxnSpPr>
            <p:cNvPr id="83" name="Straight Connector 82"/>
            <p:cNvCxnSpPr/>
            <p:nvPr/>
          </p:nvCxnSpPr>
          <p:spPr>
            <a:xfrm>
              <a:off x="3733804" y="19812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733803" y="21336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733804" y="18288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grpSp>
      <p:sp>
        <p:nvSpPr>
          <p:cNvPr id="86" name="Rectangle 85"/>
          <p:cNvSpPr/>
          <p:nvPr/>
        </p:nvSpPr>
        <p:spPr>
          <a:xfrm rot="5400000">
            <a:off x="2780579" y="2546350"/>
            <a:ext cx="304800" cy="1447800"/>
          </a:xfrm>
          <a:prstGeom prst="rect">
            <a:avLst/>
          </a:prstGeom>
          <a:solidFill>
            <a:srgbClr val="00B050"/>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Tree>
    <p:extLst>
      <p:ext uri="{BB962C8B-B14F-4D97-AF65-F5344CB8AC3E}">
        <p14:creationId xmlns:p14="http://schemas.microsoft.com/office/powerpoint/2010/main" val="2991541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fade">
                                      <p:cBhvr>
                                        <p:cTn id="7" dur="500"/>
                                        <p:tgtEl>
                                          <p:spTgt spid="4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
                                            <p:txEl>
                                              <p:pRg st="1" end="1"/>
                                            </p:txEl>
                                          </p:spTgt>
                                        </p:tgtEl>
                                        <p:attrNameLst>
                                          <p:attrName>style.visibility</p:attrName>
                                        </p:attrNameLst>
                                      </p:cBhvr>
                                      <p:to>
                                        <p:strVal val="visible"/>
                                      </p:to>
                                    </p:set>
                                    <p:animEffect transition="in" filter="fade">
                                      <p:cBhvr>
                                        <p:cTn id="10" dur="500"/>
                                        <p:tgtEl>
                                          <p:spTgt spid="4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
                                            <p:txEl>
                                              <p:pRg st="2" end="2"/>
                                            </p:txEl>
                                          </p:spTgt>
                                        </p:tgtEl>
                                        <p:attrNameLst>
                                          <p:attrName>style.visibility</p:attrName>
                                        </p:attrNameLst>
                                      </p:cBhvr>
                                      <p:to>
                                        <p:strVal val="visible"/>
                                      </p:to>
                                    </p:set>
                                    <p:animEffect transition="in" filter="fade">
                                      <p:cBhvr>
                                        <p:cTn id="13" dur="500"/>
                                        <p:tgtEl>
                                          <p:spTgt spid="4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0">
                                            <p:txEl>
                                              <p:pRg st="3" end="3"/>
                                            </p:txEl>
                                          </p:spTgt>
                                        </p:tgtEl>
                                        <p:attrNameLst>
                                          <p:attrName>style.visibility</p:attrName>
                                        </p:attrNameLst>
                                      </p:cBhvr>
                                      <p:to>
                                        <p:strVal val="visible"/>
                                      </p:to>
                                    </p:set>
                                    <p:animEffect transition="in" filter="fade">
                                      <p:cBhvr>
                                        <p:cTn id="24" dur="500"/>
                                        <p:tgtEl>
                                          <p:spTgt spid="40">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0">
                                            <p:txEl>
                                              <p:pRg st="4" end="4"/>
                                            </p:txEl>
                                          </p:spTgt>
                                        </p:tgtEl>
                                        <p:attrNameLst>
                                          <p:attrName>style.visibility</p:attrName>
                                        </p:attrNameLst>
                                      </p:cBhvr>
                                      <p:to>
                                        <p:strVal val="visible"/>
                                      </p:to>
                                    </p:set>
                                    <p:animEffect transition="in" filter="fade">
                                      <p:cBhvr>
                                        <p:cTn id="29" dur="500"/>
                                        <p:tgtEl>
                                          <p:spTgt spid="40">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0">
                                            <p:txEl>
                                              <p:pRg st="5" end="5"/>
                                            </p:txEl>
                                          </p:spTgt>
                                        </p:tgtEl>
                                        <p:attrNameLst>
                                          <p:attrName>style.visibility</p:attrName>
                                        </p:attrNameLst>
                                      </p:cBhvr>
                                      <p:to>
                                        <p:strVal val="visible"/>
                                      </p:to>
                                    </p:set>
                                    <p:animEffect transition="in" filter="fade">
                                      <p:cBhvr>
                                        <p:cTn id="34" dur="500"/>
                                        <p:tgtEl>
                                          <p:spTgt spid="40">
                                            <p:txEl>
                                              <p:pRg st="5" end="5"/>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fade">
                                      <p:cBhvr>
                                        <p:cTn id="37" dur="1000"/>
                                        <p:tgtEl>
                                          <p:spTgt spid="7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0">
                                            <p:txEl>
                                              <p:pRg st="6" end="6"/>
                                            </p:txEl>
                                          </p:spTgt>
                                        </p:tgtEl>
                                        <p:attrNameLst>
                                          <p:attrName>style.visibility</p:attrName>
                                        </p:attrNameLst>
                                      </p:cBhvr>
                                      <p:to>
                                        <p:strVal val="visible"/>
                                      </p:to>
                                    </p:set>
                                    <p:animEffect transition="in" filter="fade">
                                      <p:cBhvr>
                                        <p:cTn id="42" dur="500"/>
                                        <p:tgtEl>
                                          <p:spTgt spid="40">
                                            <p:txEl>
                                              <p:pRg st="6" end="6"/>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0"/>
                                        </p:tgtEl>
                                        <p:attrNameLst>
                                          <p:attrName>style.visibility</p:attrName>
                                        </p:attrNameLst>
                                      </p:cBhvr>
                                      <p:to>
                                        <p:strVal val="visible"/>
                                      </p:to>
                                    </p:set>
                                    <p:animEffect transition="in" filter="fade">
                                      <p:cBhvr>
                                        <p:cTn id="45" dur="1000"/>
                                        <p:tgtEl>
                                          <p:spTgt spid="8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0">
                                            <p:txEl>
                                              <p:pRg st="7" end="7"/>
                                            </p:txEl>
                                          </p:spTgt>
                                        </p:tgtEl>
                                        <p:attrNameLst>
                                          <p:attrName>style.visibility</p:attrName>
                                        </p:attrNameLst>
                                      </p:cBhvr>
                                      <p:to>
                                        <p:strVal val="visible"/>
                                      </p:to>
                                    </p:set>
                                    <p:animEffect transition="in" filter="fade">
                                      <p:cBhvr>
                                        <p:cTn id="50" dur="500"/>
                                        <p:tgtEl>
                                          <p:spTgt spid="40">
                                            <p:txEl>
                                              <p:pRg st="7" end="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81"/>
                                        </p:tgtEl>
                                        <p:attrNameLst>
                                          <p:attrName>style.visibility</p:attrName>
                                        </p:attrNameLst>
                                      </p:cBhvr>
                                      <p:to>
                                        <p:strVal val="visible"/>
                                      </p:to>
                                    </p:set>
                                    <p:animEffect transition="in" filter="fade">
                                      <p:cBhvr>
                                        <p:cTn id="53" dur="1000"/>
                                        <p:tgtEl>
                                          <p:spTgt spid="8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0">
                                            <p:txEl>
                                              <p:pRg st="8" end="8"/>
                                            </p:txEl>
                                          </p:spTgt>
                                        </p:tgtEl>
                                        <p:attrNameLst>
                                          <p:attrName>style.visibility</p:attrName>
                                        </p:attrNameLst>
                                      </p:cBhvr>
                                      <p:to>
                                        <p:strVal val="visible"/>
                                      </p:to>
                                    </p:set>
                                    <p:animEffect transition="in" filter="fade">
                                      <p:cBhvr>
                                        <p:cTn id="58" dur="500"/>
                                        <p:tgtEl>
                                          <p:spTgt spid="40">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6"/>
                                        </p:tgtEl>
                                        <p:attrNameLst>
                                          <p:attrName>style.visibility</p:attrName>
                                        </p:attrNameLst>
                                      </p:cBhvr>
                                      <p:to>
                                        <p:strVal val="visible"/>
                                      </p:to>
                                    </p:set>
                                    <p:animEffect transition="in" filter="fade">
                                      <p:cBhvr>
                                        <p:cTn id="61" dur="1000"/>
                                        <p:tgtEl>
                                          <p:spTgt spid="8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40">
                                            <p:txEl>
                                              <p:pRg st="9" end="9"/>
                                            </p:txEl>
                                          </p:spTgt>
                                        </p:tgtEl>
                                        <p:attrNameLst>
                                          <p:attrName>style.visibility</p:attrName>
                                        </p:attrNameLst>
                                      </p:cBhvr>
                                      <p:to>
                                        <p:strVal val="visible"/>
                                      </p:to>
                                    </p:set>
                                    <p:animEffect transition="in" filter="fade">
                                      <p:cBhvr>
                                        <p:cTn id="66" dur="500"/>
                                        <p:tgtEl>
                                          <p:spTgt spid="40">
                                            <p:txEl>
                                              <p:pRg st="9" end="9"/>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0">
                                            <p:txEl>
                                              <p:pRg st="10" end="10"/>
                                            </p:txEl>
                                          </p:spTgt>
                                        </p:tgtEl>
                                        <p:attrNameLst>
                                          <p:attrName>style.visibility</p:attrName>
                                        </p:attrNameLst>
                                      </p:cBhvr>
                                      <p:to>
                                        <p:strVal val="visible"/>
                                      </p:to>
                                    </p:set>
                                    <p:animEffect transition="in" filter="fade">
                                      <p:cBhvr>
                                        <p:cTn id="69" dur="500"/>
                                        <p:tgtEl>
                                          <p:spTgt spid="40">
                                            <p:txEl>
                                              <p:pRg st="10" end="10"/>
                                            </p:txEl>
                                          </p:spTgt>
                                        </p:tgtEl>
                                      </p:cBhvr>
                                    </p:animEffect>
                                  </p:childTnLst>
                                </p:cTn>
                              </p:par>
                            </p:childTnLst>
                          </p:cTn>
                        </p:par>
                        <p:par>
                          <p:cTn id="70" fill="hold">
                            <p:stCondLst>
                              <p:cond delay="500"/>
                            </p:stCondLst>
                            <p:childTnLst>
                              <p:par>
                                <p:cTn id="71" presetID="10" presetClass="entr" presetSubtype="0" fill="hold" nodeType="afterEffect">
                                  <p:stCondLst>
                                    <p:cond delay="0"/>
                                  </p:stCondLst>
                                  <p:childTnLst>
                                    <p:set>
                                      <p:cBhvr>
                                        <p:cTn id="72" dur="1" fill="hold">
                                          <p:stCondLst>
                                            <p:cond delay="0"/>
                                          </p:stCondLst>
                                        </p:cTn>
                                        <p:tgtEl>
                                          <p:spTgt spid="87"/>
                                        </p:tgtEl>
                                        <p:attrNameLst>
                                          <p:attrName>style.visibility</p:attrName>
                                        </p:attrNameLst>
                                      </p:cBhvr>
                                      <p:to>
                                        <p:strVal val="visible"/>
                                      </p:to>
                                    </p:set>
                                    <p:animEffect transition="in" filter="fade">
                                      <p:cBhvr>
                                        <p:cTn id="73" dur="250"/>
                                        <p:tgtEl>
                                          <p:spTgt spid="87"/>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40">
                                            <p:txEl>
                                              <p:pRg st="11" end="11"/>
                                            </p:txEl>
                                          </p:spTgt>
                                        </p:tgtEl>
                                        <p:attrNameLst>
                                          <p:attrName>style.visibility</p:attrName>
                                        </p:attrNameLst>
                                      </p:cBhvr>
                                      <p:to>
                                        <p:strVal val="visible"/>
                                      </p:to>
                                    </p:set>
                                    <p:animEffect transition="in" filter="fade">
                                      <p:cBhvr>
                                        <p:cTn id="78" dur="500"/>
                                        <p:tgtEl>
                                          <p:spTgt spid="40">
                                            <p:txEl>
                                              <p:pRg st="11" end="11"/>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0">
                                            <p:txEl>
                                              <p:pRg st="12" end="12"/>
                                            </p:txEl>
                                          </p:spTgt>
                                        </p:tgtEl>
                                        <p:attrNameLst>
                                          <p:attrName>style.visibility</p:attrName>
                                        </p:attrNameLst>
                                      </p:cBhvr>
                                      <p:to>
                                        <p:strVal val="visible"/>
                                      </p:to>
                                    </p:set>
                                    <p:animEffect transition="in" filter="fade">
                                      <p:cBhvr>
                                        <p:cTn id="81" dur="500"/>
                                        <p:tgtEl>
                                          <p:spTgt spid="40">
                                            <p:txEl>
                                              <p:pRg st="12" end="12"/>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40">
                                            <p:txEl>
                                              <p:pRg st="13" end="13"/>
                                            </p:txEl>
                                          </p:spTgt>
                                        </p:tgtEl>
                                        <p:attrNameLst>
                                          <p:attrName>style.visibility</p:attrName>
                                        </p:attrNameLst>
                                      </p:cBhvr>
                                      <p:to>
                                        <p:strVal val="visible"/>
                                      </p:to>
                                    </p:set>
                                    <p:animEffect transition="in" filter="fade">
                                      <p:cBhvr>
                                        <p:cTn id="84" dur="500"/>
                                        <p:tgtEl>
                                          <p:spTgt spid="40">
                                            <p:txEl>
                                              <p:pRg st="13" end="13"/>
                                            </p:txEl>
                                          </p:spTgt>
                                        </p:tgtEl>
                                      </p:cBhvr>
                                    </p:animEffect>
                                  </p:childTnLst>
                                </p:cTn>
                              </p:par>
                              <p:par>
                                <p:cTn id="85" presetID="10" presetClass="exit" presetSubtype="0" fill="hold" nodeType="withEffect">
                                  <p:stCondLst>
                                    <p:cond delay="0"/>
                                  </p:stCondLst>
                                  <p:childTnLst>
                                    <p:animEffect transition="out" filter="fade">
                                      <p:cBhvr>
                                        <p:cTn id="86" dur="500"/>
                                        <p:tgtEl>
                                          <p:spTgt spid="87"/>
                                        </p:tgtEl>
                                      </p:cBhvr>
                                    </p:animEffect>
                                    <p:set>
                                      <p:cBhvr>
                                        <p:cTn id="87" dur="1" fill="hold">
                                          <p:stCondLst>
                                            <p:cond delay="499"/>
                                          </p:stCondLst>
                                        </p:cTn>
                                        <p:tgtEl>
                                          <p:spTgt spid="87"/>
                                        </p:tgtEl>
                                        <p:attrNameLst>
                                          <p:attrName>style.visibility</p:attrName>
                                        </p:attrNameLst>
                                      </p:cBhvr>
                                      <p:to>
                                        <p:strVal val="hidden"/>
                                      </p:to>
                                    </p:set>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90"/>
                                        </p:tgtEl>
                                        <p:attrNameLst>
                                          <p:attrName>style.visibility</p:attrName>
                                        </p:attrNameLst>
                                      </p:cBhvr>
                                      <p:to>
                                        <p:strVal val="visible"/>
                                      </p:to>
                                    </p:set>
                                    <p:animEffect transition="in" filter="fade">
                                      <p:cBhvr>
                                        <p:cTn id="91"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3" grpId="0"/>
      <p:bldP spid="90" grpId="0" animBg="1"/>
      <p:bldP spid="79" grpId="0" animBg="1"/>
      <p:bldP spid="80" grpId="0" animBg="1"/>
      <p:bldP spid="8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Shared Access </a:t>
            </a:r>
            <a:r>
              <a:rPr lang="en-NZ" dirty="0"/>
              <a:t>Signatures</a:t>
            </a:r>
          </a:p>
        </p:txBody>
      </p:sp>
      <p:sp>
        <p:nvSpPr>
          <p:cNvPr id="3" name="Content Placeholder 2"/>
          <p:cNvSpPr>
            <a:spLocks noGrp="1"/>
          </p:cNvSpPr>
          <p:nvPr>
            <p:ph type="body" sz="quarter" idx="4294967295"/>
          </p:nvPr>
        </p:nvSpPr>
        <p:spPr>
          <a:xfrm>
            <a:off x="560798" y="1447800"/>
            <a:ext cx="10588215" cy="5143500"/>
          </a:xfrm>
        </p:spPr>
        <p:txBody>
          <a:bodyPr>
            <a:normAutofit/>
          </a:bodyPr>
          <a:lstStyle/>
          <a:p>
            <a:pPr marL="0" indent="0">
              <a:buNone/>
            </a:pPr>
            <a:r>
              <a:rPr lang="en-NZ" dirty="0">
                <a:solidFill>
                  <a:schemeClr val="accent2">
                    <a:alpha val="99000"/>
                  </a:schemeClr>
                </a:solidFill>
              </a:rPr>
              <a:t>Fine grain access rights to blobs and containers</a:t>
            </a:r>
          </a:p>
          <a:p>
            <a:pPr marL="0" indent="0">
              <a:buNone/>
            </a:pPr>
            <a:r>
              <a:rPr lang="en-NZ" dirty="0">
                <a:solidFill>
                  <a:schemeClr val="accent2">
                    <a:alpha val="99000"/>
                  </a:schemeClr>
                </a:solidFill>
              </a:rPr>
              <a:t>Sign URL with storage key – permit elevated rights</a:t>
            </a:r>
          </a:p>
          <a:p>
            <a:pPr marL="0" indent="0">
              <a:buNone/>
            </a:pPr>
            <a:r>
              <a:rPr lang="en-NZ" dirty="0">
                <a:solidFill>
                  <a:schemeClr val="accent2">
                    <a:alpha val="99000"/>
                  </a:schemeClr>
                </a:solidFill>
              </a:rPr>
              <a:t>Revocation</a:t>
            </a:r>
          </a:p>
          <a:p>
            <a:pPr lvl="1"/>
            <a:r>
              <a:rPr lang="en-NZ" sz="2400" spc="-51" dirty="0"/>
              <a:t>Use short time periods and re-issue</a:t>
            </a:r>
          </a:p>
          <a:p>
            <a:pPr lvl="1"/>
            <a:r>
              <a:rPr lang="en-NZ" sz="2400" spc="-51" dirty="0"/>
              <a:t>Use container level policy that can be deleted</a:t>
            </a:r>
          </a:p>
          <a:p>
            <a:pPr lvl="1"/>
            <a:endParaRPr lang="en-NZ" sz="2400" spc="-51" dirty="0"/>
          </a:p>
          <a:p>
            <a:pPr marL="0" indent="0">
              <a:buNone/>
            </a:pPr>
            <a:r>
              <a:rPr lang="en-NZ" dirty="0">
                <a:solidFill>
                  <a:schemeClr val="accent2">
                    <a:alpha val="99000"/>
                  </a:schemeClr>
                </a:solidFill>
              </a:rPr>
              <a:t>Two broad approaches</a:t>
            </a:r>
          </a:p>
          <a:p>
            <a:pPr lvl="1"/>
            <a:r>
              <a:rPr lang="en-NZ" sz="2400" spc="-51" dirty="0"/>
              <a:t>Ad-hoc</a:t>
            </a:r>
          </a:p>
          <a:p>
            <a:pPr lvl="1"/>
            <a:r>
              <a:rPr lang="en-NZ" sz="2400" spc="-51" dirty="0"/>
              <a:t>Policy based</a:t>
            </a:r>
          </a:p>
        </p:txBody>
      </p:sp>
      <p:sp>
        <p:nvSpPr>
          <p:cNvPr id="4" name="Freeform 154"/>
          <p:cNvSpPr>
            <a:spLocks noEditPoints="1"/>
          </p:cNvSpPr>
          <p:nvPr/>
        </p:nvSpPr>
        <p:spPr bwMode="black">
          <a:xfrm>
            <a:off x="7677854" y="3348722"/>
            <a:ext cx="2863914" cy="2863166"/>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13742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Ad Hoc </a:t>
            </a:r>
            <a:r>
              <a:rPr lang="en-NZ" dirty="0"/>
              <a:t>Signatures</a:t>
            </a:r>
          </a:p>
        </p:txBody>
      </p:sp>
      <p:sp>
        <p:nvSpPr>
          <p:cNvPr id="3" name="Content Placeholder 2"/>
          <p:cNvSpPr>
            <a:spLocks noGrp="1"/>
          </p:cNvSpPr>
          <p:nvPr>
            <p:ph type="body" sz="quarter" idx="4294967295"/>
          </p:nvPr>
        </p:nvSpPr>
        <p:spPr>
          <a:xfrm>
            <a:off x="557784" y="1447800"/>
            <a:ext cx="11149013" cy="2779713"/>
          </a:xfrm>
        </p:spPr>
        <p:txBody>
          <a:bodyPr>
            <a:normAutofit fontScale="62500" lnSpcReduction="20000"/>
          </a:bodyPr>
          <a:lstStyle/>
          <a:p>
            <a:pPr marL="0" indent="0">
              <a:buNone/>
            </a:pPr>
            <a:r>
              <a:rPr lang="en-NZ" sz="3800" dirty="0">
                <a:solidFill>
                  <a:schemeClr val="accent2">
                    <a:alpha val="99000"/>
                  </a:schemeClr>
                </a:solidFill>
              </a:rPr>
              <a:t>Create Short Dated Shared Access Signature</a:t>
            </a:r>
          </a:p>
          <a:p>
            <a:pPr lvl="1">
              <a:lnSpc>
                <a:spcPct val="110000"/>
              </a:lnSpc>
            </a:pPr>
            <a:r>
              <a:rPr lang="en-US" spc="-51" dirty="0" err="1"/>
              <a:t>Signedresource</a:t>
            </a:r>
            <a:r>
              <a:rPr lang="en-US" spc="-51" dirty="0"/>
              <a:t> </a:t>
            </a:r>
            <a:r>
              <a:rPr lang="en-NZ" spc="-51" dirty="0"/>
              <a:t>Blob or Container</a:t>
            </a:r>
          </a:p>
          <a:p>
            <a:pPr lvl="1">
              <a:lnSpc>
                <a:spcPct val="110000"/>
              </a:lnSpc>
            </a:pPr>
            <a:r>
              <a:rPr lang="en-US" spc="-51" dirty="0" err="1"/>
              <a:t>AccessPolicy</a:t>
            </a:r>
            <a:r>
              <a:rPr lang="en-US" spc="-51" dirty="0"/>
              <a:t> </a:t>
            </a:r>
            <a:r>
              <a:rPr lang="en-NZ" spc="-51" dirty="0"/>
              <a:t>Start, Expiry and Permissions</a:t>
            </a:r>
          </a:p>
          <a:p>
            <a:pPr lvl="1">
              <a:lnSpc>
                <a:spcPct val="110000"/>
              </a:lnSpc>
            </a:pPr>
            <a:r>
              <a:rPr lang="en-US" spc="-51" dirty="0"/>
              <a:t>Signature </a:t>
            </a:r>
            <a:r>
              <a:rPr lang="en-NZ" spc="-51" dirty="0"/>
              <a:t>HMAC-SHA256 of above fields</a:t>
            </a:r>
          </a:p>
          <a:p>
            <a:pPr lvl="1"/>
            <a:endParaRPr lang="en-NZ" dirty="0" smtClean="0"/>
          </a:p>
          <a:p>
            <a:pPr marL="0" indent="0">
              <a:buNone/>
            </a:pPr>
            <a:r>
              <a:rPr lang="en-NZ" sz="3800" dirty="0">
                <a:solidFill>
                  <a:schemeClr val="accent2">
                    <a:alpha val="99000"/>
                  </a:schemeClr>
                </a:solidFill>
              </a:rPr>
              <a:t>Use case</a:t>
            </a:r>
          </a:p>
          <a:p>
            <a:pPr lvl="1">
              <a:lnSpc>
                <a:spcPct val="110000"/>
              </a:lnSpc>
            </a:pPr>
            <a:r>
              <a:rPr lang="en-NZ" spc="-51" dirty="0"/>
              <a:t>Single use URLs</a:t>
            </a:r>
          </a:p>
          <a:p>
            <a:pPr lvl="1">
              <a:lnSpc>
                <a:spcPct val="110000"/>
              </a:lnSpc>
            </a:pPr>
            <a:r>
              <a:rPr lang="en-NZ" spc="-51" dirty="0"/>
              <a:t>E.g. Provide URL to </a:t>
            </a:r>
            <a:r>
              <a:rPr lang="en-NZ" spc="-51" dirty="0" smtClean="0"/>
              <a:t>mobile client </a:t>
            </a:r>
            <a:r>
              <a:rPr lang="en-NZ" spc="-51" dirty="0"/>
              <a:t>to upload to container </a:t>
            </a:r>
          </a:p>
        </p:txBody>
      </p:sp>
      <p:sp>
        <p:nvSpPr>
          <p:cNvPr id="5" name="Rectangle 4"/>
          <p:cNvSpPr/>
          <p:nvPr/>
        </p:nvSpPr>
        <p:spPr bwMode="auto">
          <a:xfrm>
            <a:off x="2143556" y="4765293"/>
            <a:ext cx="8537110" cy="1044974"/>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NZ" sz="2000" spc="-51" dirty="0">
                <a:solidFill>
                  <a:schemeClr val="accent4">
                    <a:alpha val="99000"/>
                  </a:schemeClr>
                </a:solidFill>
              </a:rPr>
              <a:t>http://...blob.../pics/image.jpg?</a:t>
            </a:r>
            <a:br>
              <a:rPr lang="en-NZ" sz="2000" spc="-51" dirty="0">
                <a:solidFill>
                  <a:schemeClr val="accent4">
                    <a:alpha val="99000"/>
                  </a:schemeClr>
                </a:solidFill>
              </a:rPr>
            </a:br>
            <a:r>
              <a:rPr lang="en-NZ" sz="2000" spc="-51" dirty="0">
                <a:solidFill>
                  <a:schemeClr val="accent4">
                    <a:alpha val="99000"/>
                  </a:schemeClr>
                </a:solidFill>
              </a:rPr>
              <a:t>sr=c&amp;st=2009-02-09T08:20Z&amp;se=2009-02-10T08:30Z&amp;sp=w</a:t>
            </a:r>
            <a:br>
              <a:rPr lang="en-NZ" sz="2000" spc="-51" dirty="0">
                <a:solidFill>
                  <a:schemeClr val="accent4">
                    <a:alpha val="99000"/>
                  </a:schemeClr>
                </a:solidFill>
              </a:rPr>
            </a:br>
            <a:r>
              <a:rPr lang="en-NZ" sz="2000" spc="-51" dirty="0">
                <a:solidFill>
                  <a:schemeClr val="accent4">
                    <a:alpha val="99000"/>
                  </a:schemeClr>
                </a:solidFill>
              </a:rPr>
              <a:t>&amp;sig= </a:t>
            </a:r>
            <a:r>
              <a:rPr lang="en-NZ" sz="2000" spc="-51" dirty="0" smtClean="0">
                <a:solidFill>
                  <a:schemeClr val="accent4">
                    <a:alpha val="99000"/>
                  </a:schemeClr>
                </a:solidFill>
              </a:rPr>
              <a:t>dD80ihBh5jfNpymO5Hg1IdiJIEvHcJpCMiCMnN%2fRnbI%3d</a:t>
            </a:r>
            <a:endParaRPr lang="en-US" sz="2000" spc="-51" dirty="0">
              <a:solidFill>
                <a:schemeClr val="accent4">
                  <a:alpha val="99000"/>
                </a:schemeClr>
              </a:solidFill>
            </a:endParaRPr>
          </a:p>
        </p:txBody>
      </p:sp>
      <p:sp>
        <p:nvSpPr>
          <p:cNvPr id="6" name="Down Arrow 5"/>
          <p:cNvSpPr/>
          <p:nvPr/>
        </p:nvSpPr>
        <p:spPr bwMode="auto">
          <a:xfrm rot="10800000" flipV="1">
            <a:off x="3287709" y="457202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7" name="Down Arrow 6"/>
          <p:cNvSpPr/>
          <p:nvPr/>
        </p:nvSpPr>
        <p:spPr bwMode="auto">
          <a:xfrm rot="10800000" flipV="1">
            <a:off x="4929470" y="457202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8" name="Down Arrow 7"/>
          <p:cNvSpPr/>
          <p:nvPr/>
        </p:nvSpPr>
        <p:spPr bwMode="auto">
          <a:xfrm rot="10800000" flipV="1">
            <a:off x="7318718" y="457202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9" name="Down Arrow 8"/>
          <p:cNvSpPr/>
          <p:nvPr/>
        </p:nvSpPr>
        <p:spPr bwMode="auto">
          <a:xfrm rot="10800000" flipV="1">
            <a:off x="9238825" y="4572021"/>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1" name="Down Arrow 10"/>
          <p:cNvSpPr/>
          <p:nvPr/>
        </p:nvSpPr>
        <p:spPr bwMode="auto">
          <a:xfrm flipV="1">
            <a:off x="5910786" y="5780548"/>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Tree>
    <p:extLst>
      <p:ext uri="{BB962C8B-B14F-4D97-AF65-F5344CB8AC3E}">
        <p14:creationId xmlns:p14="http://schemas.microsoft.com/office/powerpoint/2010/main" val="260346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xit" presetSubtype="0" fill="hold" grpId="1" nodeType="clickEffect">
                                  <p:stCondLst>
                                    <p:cond delay="0"/>
                                  </p:stCondLst>
                                  <p:childTnLst>
                                    <p:anim calcmode="lin" valueType="num">
                                      <p:cBhvr>
                                        <p:cTn id="11" dur="500"/>
                                        <p:tgtEl>
                                          <p:spTgt spid="6"/>
                                        </p:tgtEl>
                                        <p:attrNameLst>
                                          <p:attrName>ppt_w</p:attrName>
                                        </p:attrNameLst>
                                      </p:cBhvr>
                                      <p:tavLst>
                                        <p:tav tm="0">
                                          <p:val>
                                            <p:strVal val="ppt_w"/>
                                          </p:val>
                                        </p:tav>
                                        <p:tav tm="100000">
                                          <p:val>
                                            <p:fltVal val="0"/>
                                          </p:val>
                                        </p:tav>
                                      </p:tavLst>
                                    </p:anim>
                                    <p:anim calcmode="lin" valueType="num">
                                      <p:cBhvr>
                                        <p:cTn id="12" dur="500"/>
                                        <p:tgtEl>
                                          <p:spTgt spid="6"/>
                                        </p:tgtEl>
                                        <p:attrNameLst>
                                          <p:attrName>ppt_h</p:attrName>
                                        </p:attrNameLst>
                                      </p:cBhvr>
                                      <p:tavLst>
                                        <p:tav tm="0">
                                          <p:val>
                                            <p:strVal val="ppt_h"/>
                                          </p:val>
                                        </p:tav>
                                        <p:tav tm="100000">
                                          <p:val>
                                            <p:fltVal val="0"/>
                                          </p:val>
                                        </p:tav>
                                      </p:tavLst>
                                    </p:anim>
                                    <p:animEffect transition="out" filter="fade">
                                      <p:cBhvr>
                                        <p:cTn id="13" dur="500"/>
                                        <p:tgtEl>
                                          <p:spTgt spid="6"/>
                                        </p:tgtEl>
                                      </p:cBhvr>
                                    </p:animEffect>
                                    <p:set>
                                      <p:cBhvr>
                                        <p:cTn id="14" dur="1" fill="hold">
                                          <p:stCondLst>
                                            <p:cond delay="499"/>
                                          </p:stCondLst>
                                        </p:cTn>
                                        <p:tgtEl>
                                          <p:spTgt spid="6"/>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xit" presetSubtype="0" fill="hold" grpId="1" nodeType="clickEffect">
                                  <p:stCondLst>
                                    <p:cond delay="0"/>
                                  </p:stCondLst>
                                  <p:childTnLst>
                                    <p:anim calcmode="lin" valueType="num">
                                      <p:cBhvr>
                                        <p:cTn id="21" dur="500"/>
                                        <p:tgtEl>
                                          <p:spTgt spid="7"/>
                                        </p:tgtEl>
                                        <p:attrNameLst>
                                          <p:attrName>ppt_w</p:attrName>
                                        </p:attrNameLst>
                                      </p:cBhvr>
                                      <p:tavLst>
                                        <p:tav tm="0">
                                          <p:val>
                                            <p:strVal val="ppt_w"/>
                                          </p:val>
                                        </p:tav>
                                        <p:tav tm="100000">
                                          <p:val>
                                            <p:fltVal val="0"/>
                                          </p:val>
                                        </p:tav>
                                      </p:tavLst>
                                    </p:anim>
                                    <p:anim calcmode="lin" valueType="num">
                                      <p:cBhvr>
                                        <p:cTn id="22" dur="500"/>
                                        <p:tgtEl>
                                          <p:spTgt spid="7"/>
                                        </p:tgtEl>
                                        <p:attrNameLst>
                                          <p:attrName>ppt_h</p:attrName>
                                        </p:attrNameLst>
                                      </p:cBhvr>
                                      <p:tavLst>
                                        <p:tav tm="0">
                                          <p:val>
                                            <p:strVal val="ppt_h"/>
                                          </p:val>
                                        </p:tav>
                                        <p:tav tm="100000">
                                          <p:val>
                                            <p:fltVal val="0"/>
                                          </p:val>
                                        </p:tav>
                                      </p:tavLst>
                                    </p:anim>
                                    <p:animEffect transition="out" filter="fad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xit" presetSubtype="0" fill="hold" grpId="1" nodeType="clickEffect">
                                  <p:stCondLst>
                                    <p:cond delay="0"/>
                                  </p:stCondLst>
                                  <p:childTnLst>
                                    <p:anim calcmode="lin" valueType="num">
                                      <p:cBhvr>
                                        <p:cTn id="31" dur="500"/>
                                        <p:tgtEl>
                                          <p:spTgt spid="8"/>
                                        </p:tgtEl>
                                        <p:attrNameLst>
                                          <p:attrName>ppt_w</p:attrName>
                                        </p:attrNameLst>
                                      </p:cBhvr>
                                      <p:tavLst>
                                        <p:tav tm="0">
                                          <p:val>
                                            <p:strVal val="ppt_w"/>
                                          </p:val>
                                        </p:tav>
                                        <p:tav tm="100000">
                                          <p:val>
                                            <p:fltVal val="0"/>
                                          </p:val>
                                        </p:tav>
                                      </p:tavLst>
                                    </p:anim>
                                    <p:anim calcmode="lin" valueType="num">
                                      <p:cBhvr>
                                        <p:cTn id="32" dur="500"/>
                                        <p:tgtEl>
                                          <p:spTgt spid="8"/>
                                        </p:tgtEl>
                                        <p:attrNameLst>
                                          <p:attrName>ppt_h</p:attrName>
                                        </p:attrNameLst>
                                      </p:cBhvr>
                                      <p:tavLst>
                                        <p:tav tm="0">
                                          <p:val>
                                            <p:strVal val="ppt_h"/>
                                          </p:val>
                                        </p:tav>
                                        <p:tav tm="100000">
                                          <p:val>
                                            <p:fltVal val="0"/>
                                          </p:val>
                                        </p:tav>
                                      </p:tavLst>
                                    </p:anim>
                                    <p:animEffect transition="out" filter="fade">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xit" presetSubtype="0" fill="hold" grpId="1" nodeType="clickEffect">
                                  <p:stCondLst>
                                    <p:cond delay="0"/>
                                  </p:stCondLst>
                                  <p:childTnLst>
                                    <p:anim calcmode="lin" valueType="num">
                                      <p:cBhvr>
                                        <p:cTn id="41" dur="500"/>
                                        <p:tgtEl>
                                          <p:spTgt spid="9"/>
                                        </p:tgtEl>
                                        <p:attrNameLst>
                                          <p:attrName>ppt_w</p:attrName>
                                        </p:attrNameLst>
                                      </p:cBhvr>
                                      <p:tavLst>
                                        <p:tav tm="0">
                                          <p:val>
                                            <p:strVal val="ppt_w"/>
                                          </p:val>
                                        </p:tav>
                                        <p:tav tm="100000">
                                          <p:val>
                                            <p:fltVal val="0"/>
                                          </p:val>
                                        </p:tav>
                                      </p:tavLst>
                                    </p:anim>
                                    <p:anim calcmode="lin" valueType="num">
                                      <p:cBhvr>
                                        <p:cTn id="42" dur="500"/>
                                        <p:tgtEl>
                                          <p:spTgt spid="9"/>
                                        </p:tgtEl>
                                        <p:attrNameLst>
                                          <p:attrName>ppt_h</p:attrName>
                                        </p:attrNameLst>
                                      </p:cBhvr>
                                      <p:tavLst>
                                        <p:tav tm="0">
                                          <p:val>
                                            <p:strVal val="ppt_h"/>
                                          </p:val>
                                        </p:tav>
                                        <p:tav tm="100000">
                                          <p:val>
                                            <p:fltVal val="0"/>
                                          </p:val>
                                        </p:tav>
                                      </p:tavLst>
                                    </p:anim>
                                    <p:animEffect transition="out" filter="fade">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par>
                                <p:cTn id="45" presetID="10"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xit" presetSubtype="0" fill="hold" grpId="1" nodeType="clickEffect">
                                  <p:stCondLst>
                                    <p:cond delay="0"/>
                                  </p:stCondLst>
                                  <p:childTnLst>
                                    <p:anim calcmode="lin" valueType="num">
                                      <p:cBhvr>
                                        <p:cTn id="51" dur="500"/>
                                        <p:tgtEl>
                                          <p:spTgt spid="11"/>
                                        </p:tgtEl>
                                        <p:attrNameLst>
                                          <p:attrName>ppt_w</p:attrName>
                                        </p:attrNameLst>
                                      </p:cBhvr>
                                      <p:tavLst>
                                        <p:tav tm="0">
                                          <p:val>
                                            <p:strVal val="ppt_w"/>
                                          </p:val>
                                        </p:tav>
                                        <p:tav tm="100000">
                                          <p:val>
                                            <p:fltVal val="0"/>
                                          </p:val>
                                        </p:tav>
                                      </p:tavLst>
                                    </p:anim>
                                    <p:anim calcmode="lin" valueType="num">
                                      <p:cBhvr>
                                        <p:cTn id="52" dur="500"/>
                                        <p:tgtEl>
                                          <p:spTgt spid="11"/>
                                        </p:tgtEl>
                                        <p:attrNameLst>
                                          <p:attrName>ppt_h</p:attrName>
                                        </p:attrNameLst>
                                      </p:cBhvr>
                                      <p:tavLst>
                                        <p:tav tm="0">
                                          <p:val>
                                            <p:strVal val="ppt_h"/>
                                          </p:val>
                                        </p:tav>
                                        <p:tav tm="100000">
                                          <p:val>
                                            <p:fltVal val="0"/>
                                          </p:val>
                                        </p:tav>
                                      </p:tavLst>
                                    </p:anim>
                                    <p:animEffect transition="out" filter="fade">
                                      <p:cBhvr>
                                        <p:cTn id="53" dur="500"/>
                                        <p:tgtEl>
                                          <p:spTgt spid="11"/>
                                        </p:tgtEl>
                                      </p:cBhvr>
                                    </p:animEffect>
                                    <p:set>
                                      <p:cBhvr>
                                        <p:cTn id="5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1" grpId="0" animBg="1"/>
      <p:bldP spid="11" grpId="1" animBg="1"/>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Policy Based </a:t>
            </a:r>
            <a:r>
              <a:rPr lang="en-NZ" dirty="0"/>
              <a:t>Signatures</a:t>
            </a:r>
          </a:p>
        </p:txBody>
      </p:sp>
      <p:sp>
        <p:nvSpPr>
          <p:cNvPr id="3" name="Content Placeholder 2"/>
          <p:cNvSpPr>
            <a:spLocks noGrp="1"/>
          </p:cNvSpPr>
          <p:nvPr>
            <p:ph type="body" sz="quarter" idx="4294967295"/>
          </p:nvPr>
        </p:nvSpPr>
        <p:spPr>
          <a:xfrm>
            <a:off x="557784" y="1447800"/>
            <a:ext cx="11149013" cy="4991100"/>
          </a:xfrm>
        </p:spPr>
        <p:txBody>
          <a:bodyPr>
            <a:normAutofit fontScale="85000" lnSpcReduction="20000"/>
          </a:bodyPr>
          <a:lstStyle/>
          <a:p>
            <a:pPr marL="0" indent="0">
              <a:buNone/>
            </a:pPr>
            <a:r>
              <a:rPr lang="en-NZ" sz="3600" dirty="0">
                <a:solidFill>
                  <a:schemeClr val="accent2">
                    <a:alpha val="99000"/>
                  </a:schemeClr>
                </a:solidFill>
              </a:rPr>
              <a:t>Create Container Level Policy</a:t>
            </a:r>
          </a:p>
          <a:p>
            <a:pPr lvl="1"/>
            <a:r>
              <a:rPr lang="en-US" spc="-51" dirty="0"/>
              <a:t> </a:t>
            </a:r>
            <a:r>
              <a:rPr lang="en-NZ" spc="-51" dirty="0"/>
              <a:t>Specify </a:t>
            </a:r>
            <a:r>
              <a:rPr lang="en-US" spc="-51" dirty="0" err="1"/>
              <a:t>StartTime</a:t>
            </a:r>
            <a:r>
              <a:rPr lang="en-US" spc="-51" dirty="0"/>
              <a:t>, </a:t>
            </a:r>
            <a:r>
              <a:rPr lang="en-US" spc="-51" dirty="0" err="1"/>
              <a:t>ExpiryTime</a:t>
            </a:r>
            <a:r>
              <a:rPr lang="en-US" spc="-51" dirty="0"/>
              <a:t>, Permissions</a:t>
            </a:r>
          </a:p>
          <a:p>
            <a:pPr lvl="1"/>
            <a:endParaRPr lang="en-NZ" spc="-51" dirty="0"/>
          </a:p>
          <a:p>
            <a:pPr marL="0" indent="0">
              <a:buNone/>
            </a:pPr>
            <a:r>
              <a:rPr lang="en-NZ" sz="3600" dirty="0">
                <a:solidFill>
                  <a:schemeClr val="accent2">
                    <a:alpha val="99000"/>
                  </a:schemeClr>
                </a:solidFill>
              </a:rPr>
              <a:t>Create Shared Access Signature URL</a:t>
            </a:r>
          </a:p>
          <a:p>
            <a:pPr lvl="1">
              <a:lnSpc>
                <a:spcPct val="110000"/>
              </a:lnSpc>
            </a:pPr>
            <a:r>
              <a:rPr lang="en-US" spc="-51" dirty="0" err="1"/>
              <a:t>Signedresource</a:t>
            </a:r>
            <a:r>
              <a:rPr lang="en-US" spc="-51" dirty="0"/>
              <a:t> </a:t>
            </a:r>
            <a:r>
              <a:rPr lang="en-NZ" spc="-51" dirty="0"/>
              <a:t>Blob or Container</a:t>
            </a:r>
          </a:p>
          <a:p>
            <a:pPr lvl="1">
              <a:lnSpc>
                <a:spcPct val="110000"/>
              </a:lnSpc>
            </a:pPr>
            <a:r>
              <a:rPr lang="en-US" spc="-51" dirty="0" err="1"/>
              <a:t>Signedidentifier</a:t>
            </a:r>
            <a:r>
              <a:rPr lang="en-US" spc="-51" dirty="0"/>
              <a:t> </a:t>
            </a:r>
            <a:r>
              <a:rPr lang="en-NZ" spc="-51" dirty="0"/>
              <a:t>Optional pointer to container policy</a:t>
            </a:r>
          </a:p>
          <a:p>
            <a:pPr lvl="1">
              <a:lnSpc>
                <a:spcPct val="110000"/>
              </a:lnSpc>
            </a:pPr>
            <a:r>
              <a:rPr lang="en-US" spc="-51" dirty="0"/>
              <a:t>Signature </a:t>
            </a:r>
            <a:r>
              <a:rPr lang="en-NZ" spc="-51" dirty="0"/>
              <a:t>HMAC-SHA256 of above fields</a:t>
            </a:r>
          </a:p>
          <a:p>
            <a:pPr lvl="1">
              <a:lnSpc>
                <a:spcPct val="110000"/>
              </a:lnSpc>
            </a:pPr>
            <a:endParaRPr lang="en-NZ" spc="-51" dirty="0">
              <a:solidFill>
                <a:schemeClr val="accent2">
                  <a:alpha val="99000"/>
                </a:schemeClr>
              </a:solidFill>
            </a:endParaRPr>
          </a:p>
          <a:p>
            <a:pPr marL="0" indent="0">
              <a:spcAft>
                <a:spcPts val="900"/>
              </a:spcAft>
              <a:buNone/>
            </a:pPr>
            <a:r>
              <a:rPr lang="en-NZ" sz="4000" spc="-100" dirty="0">
                <a:solidFill>
                  <a:schemeClr val="accent2">
                    <a:alpha val="99000"/>
                  </a:schemeClr>
                </a:solidFill>
              </a:rPr>
              <a:t>Use case</a:t>
            </a:r>
          </a:p>
          <a:p>
            <a:pPr lvl="1">
              <a:lnSpc>
                <a:spcPct val="110000"/>
              </a:lnSpc>
            </a:pPr>
            <a:r>
              <a:rPr lang="en-NZ" spc="-51" dirty="0"/>
              <a:t>Providing revocable permissions to certain users/groups</a:t>
            </a:r>
          </a:p>
          <a:p>
            <a:pPr lvl="1">
              <a:lnSpc>
                <a:spcPct val="110000"/>
              </a:lnSpc>
            </a:pPr>
            <a:r>
              <a:rPr lang="en-NZ" spc="-51" dirty="0"/>
              <a:t>To revoke: Delete or update container policy </a:t>
            </a:r>
          </a:p>
        </p:txBody>
      </p:sp>
      <p:sp>
        <p:nvSpPr>
          <p:cNvPr id="9" name="Rectangle 8"/>
          <p:cNvSpPr/>
          <p:nvPr/>
        </p:nvSpPr>
        <p:spPr bwMode="auto">
          <a:xfrm>
            <a:off x="5930334" y="4309695"/>
            <a:ext cx="5894954" cy="1044974"/>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NZ" sz="1600" spc="-51" dirty="0">
                <a:solidFill>
                  <a:schemeClr val="accent4">
                    <a:alpha val="99000"/>
                  </a:schemeClr>
                </a:solidFill>
              </a:rPr>
              <a:t>http://...blob.../</a:t>
            </a:r>
            <a:r>
              <a:rPr lang="en-NZ" sz="1600" spc="-51" dirty="0" err="1">
                <a:solidFill>
                  <a:schemeClr val="accent4">
                    <a:alpha val="99000"/>
                  </a:schemeClr>
                </a:solidFill>
              </a:rPr>
              <a:t>pics</a:t>
            </a:r>
            <a:r>
              <a:rPr lang="en-NZ" sz="1600" spc="-51" dirty="0">
                <a:solidFill>
                  <a:schemeClr val="accent4">
                    <a:alpha val="99000"/>
                  </a:schemeClr>
                </a:solidFill>
              </a:rPr>
              <a:t>/image.jpg?</a:t>
            </a:r>
            <a:br>
              <a:rPr lang="en-NZ" sz="1600" spc="-51" dirty="0">
                <a:solidFill>
                  <a:schemeClr val="accent4">
                    <a:alpha val="99000"/>
                  </a:schemeClr>
                </a:solidFill>
              </a:rPr>
            </a:br>
            <a:r>
              <a:rPr lang="en-NZ" sz="1600" spc="-51" dirty="0" err="1">
                <a:solidFill>
                  <a:schemeClr val="accent4">
                    <a:alpha val="99000"/>
                  </a:schemeClr>
                </a:solidFill>
              </a:rPr>
              <a:t>sr</a:t>
            </a:r>
            <a:r>
              <a:rPr lang="en-NZ" sz="1600" spc="-51" dirty="0">
                <a:solidFill>
                  <a:schemeClr val="accent4">
                    <a:alpha val="99000"/>
                  </a:schemeClr>
                </a:solidFill>
              </a:rPr>
              <a:t>=</a:t>
            </a:r>
            <a:r>
              <a:rPr lang="en-NZ" sz="1600" spc="-51" dirty="0" err="1">
                <a:solidFill>
                  <a:schemeClr val="accent4">
                    <a:alpha val="99000"/>
                  </a:schemeClr>
                </a:solidFill>
              </a:rPr>
              <a:t>c&amp;si</a:t>
            </a:r>
            <a:r>
              <a:rPr lang="en-NZ" sz="1600" spc="-51" dirty="0">
                <a:solidFill>
                  <a:schemeClr val="accent4">
                    <a:alpha val="99000"/>
                  </a:schemeClr>
                </a:solidFill>
              </a:rPr>
              <a:t>=MyUploadPolicyForUserID12345</a:t>
            </a:r>
            <a:br>
              <a:rPr lang="en-NZ" sz="1600" spc="-51" dirty="0">
                <a:solidFill>
                  <a:schemeClr val="accent4">
                    <a:alpha val="99000"/>
                  </a:schemeClr>
                </a:solidFill>
              </a:rPr>
            </a:br>
            <a:r>
              <a:rPr lang="en-NZ" sz="1600" spc="-51" dirty="0">
                <a:solidFill>
                  <a:schemeClr val="accent4">
                    <a:alpha val="99000"/>
                  </a:schemeClr>
                </a:solidFill>
              </a:rPr>
              <a:t>&amp;sig=dD80ihBh5jfNpymO5Hg1IdiJIEvHcJpCMiCMnN%2fRnbI%3d</a:t>
            </a:r>
          </a:p>
        </p:txBody>
      </p:sp>
      <p:sp>
        <p:nvSpPr>
          <p:cNvPr id="6" name="Down Arrow 5"/>
          <p:cNvSpPr/>
          <p:nvPr/>
        </p:nvSpPr>
        <p:spPr bwMode="auto">
          <a:xfrm rot="10800000" flipV="1">
            <a:off x="9387808" y="3801693"/>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8" name="Down Arrow 7"/>
          <p:cNvSpPr/>
          <p:nvPr/>
        </p:nvSpPr>
        <p:spPr bwMode="auto">
          <a:xfrm rot="10800000" flipV="1">
            <a:off x="10666416" y="3801694"/>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1" name="Down Arrow 10"/>
          <p:cNvSpPr/>
          <p:nvPr/>
        </p:nvSpPr>
        <p:spPr bwMode="auto">
          <a:xfrm flipV="1">
            <a:off x="10264282" y="5388783"/>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Tree>
    <p:extLst>
      <p:ext uri="{BB962C8B-B14F-4D97-AF65-F5344CB8AC3E}">
        <p14:creationId xmlns:p14="http://schemas.microsoft.com/office/powerpoint/2010/main" val="2546145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xit" presetSubtype="0" fill="hold" grpId="1" nodeType="after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par>
                          <p:cTn id="16" fill="hold">
                            <p:stCondLst>
                              <p:cond delay="1500"/>
                            </p:stCondLst>
                            <p:childTnLst>
                              <p:par>
                                <p:cTn id="17" presetID="10" presetClass="exit" presetSubtype="0" fill="hold" grpId="1" nodeType="afterEffect">
                                  <p:stCondLst>
                                    <p:cond delay="0"/>
                                  </p:stCondLst>
                                  <p:childTnLst>
                                    <p:animEffect transition="out" filter="fade">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3800" dirty="0" smtClean="0"/>
              <a:t>SQL Database</a:t>
            </a:r>
            <a:endParaRPr lang="en-US" sz="13800" dirty="0"/>
          </a:p>
        </p:txBody>
      </p:sp>
    </p:spTree>
    <p:extLst>
      <p:ext uri="{BB962C8B-B14F-4D97-AF65-F5344CB8AC3E}">
        <p14:creationId xmlns:p14="http://schemas.microsoft.com/office/powerpoint/2010/main" val="7214004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1500" dirty="0" smtClean="0"/>
              <a:t>Azure Files</a:t>
            </a:r>
            <a:endParaRPr lang="en-US" sz="11500" dirty="0"/>
          </a:p>
        </p:txBody>
      </p:sp>
    </p:spTree>
    <p:extLst>
      <p:ext uri="{BB962C8B-B14F-4D97-AF65-F5344CB8AC3E}">
        <p14:creationId xmlns:p14="http://schemas.microsoft.com/office/powerpoint/2010/main" val="1233756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0066" y="1189813"/>
            <a:ext cx="11651870" cy="1509009"/>
          </a:xfrm>
          <a:prstGeom prst="rect">
            <a:avLst/>
          </a:prstGeom>
        </p:spPr>
        <p:txBody>
          <a:bodyPr/>
          <a:lstStyle/>
          <a:p>
            <a:pPr marL="0" indent="0">
              <a:buNone/>
            </a:pPr>
            <a:r>
              <a:rPr lang="en-US" sz="3196" dirty="0"/>
              <a:t>“I wish I could go to storage and provision a cloud drive, giving it a namespace, and that drive would then be UNC-addressable by the </a:t>
            </a:r>
            <a:r>
              <a:rPr lang="en-US" sz="3196" dirty="0" err="1"/>
              <a:t>OSes</a:t>
            </a:r>
            <a:r>
              <a:rPr lang="en-US" sz="3196" dirty="0"/>
              <a:t>.”</a:t>
            </a:r>
          </a:p>
        </p:txBody>
      </p:sp>
      <p:sp>
        <p:nvSpPr>
          <p:cNvPr id="3" name="Title 2"/>
          <p:cNvSpPr>
            <a:spLocks noGrp="1"/>
          </p:cNvSpPr>
          <p:nvPr>
            <p:ph type="title"/>
          </p:nvPr>
        </p:nvSpPr>
        <p:spPr/>
        <p:txBody>
          <a:bodyPr/>
          <a:lstStyle/>
          <a:p>
            <a:r>
              <a:rPr lang="en-US" dirty="0" smtClean="0"/>
              <a:t>Azure Files – Customer Quotes</a:t>
            </a:r>
            <a:endParaRPr lang="en-US" dirty="0"/>
          </a:p>
        </p:txBody>
      </p:sp>
      <p:sp>
        <p:nvSpPr>
          <p:cNvPr id="5" name="Text Placeholder 1"/>
          <p:cNvSpPr txBox="1">
            <a:spLocks/>
          </p:cNvSpPr>
          <p:nvPr/>
        </p:nvSpPr>
        <p:spPr>
          <a:xfrm>
            <a:off x="450111" y="2732182"/>
            <a:ext cx="11651870" cy="886397"/>
          </a:xfrm>
          <a:prstGeom prst="rect">
            <a:avLst/>
          </a:prstGeom>
        </p:spPr>
        <p:txBody>
          <a:bodyPr vert="horz" wrap="square" lIns="0" tIns="0" rIns="0" bIns="0" rtlCol="0">
            <a:sp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353"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gradFill>
                  <a:gsLst>
                    <a:gs pos="0">
                      <a:srgbClr val="FFFFFF">
                        <a:lumMod val="75000"/>
                        <a:lumOff val="25000"/>
                      </a:srgbClr>
                    </a:gs>
                    <a:gs pos="86000">
                      <a:srgbClr val="FFFFFF">
                        <a:lumMod val="75000"/>
                        <a:lumOff val="25000"/>
                      </a:srgbClr>
                    </a:gs>
                  </a:gsLst>
                  <a:lin ang="5400000" scaled="0"/>
                </a:gradFill>
                <a:latin typeface="Segoe UI Light"/>
              </a:rPr>
              <a:t>“I need two VM's running with a shared drive. One will write to the drive, the other will read [it].”</a:t>
            </a:r>
          </a:p>
        </p:txBody>
      </p:sp>
      <p:sp>
        <p:nvSpPr>
          <p:cNvPr id="6" name="Text Placeholder 1"/>
          <p:cNvSpPr txBox="1">
            <a:spLocks/>
          </p:cNvSpPr>
          <p:nvPr/>
        </p:nvSpPr>
        <p:spPr>
          <a:xfrm>
            <a:off x="449317" y="3831416"/>
            <a:ext cx="11651870" cy="886397"/>
          </a:xfrm>
          <a:prstGeom prst="rect">
            <a:avLst/>
          </a:prstGeom>
        </p:spPr>
        <p:txBody>
          <a:bodyPr vert="horz" wrap="square" lIns="0" tIns="0" rIns="0" bIns="0" rtlCol="0">
            <a:sp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353"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gradFill>
                  <a:gsLst>
                    <a:gs pos="0">
                      <a:srgbClr val="FFFFFF">
                        <a:lumMod val="75000"/>
                        <a:lumOff val="25000"/>
                      </a:srgbClr>
                    </a:gs>
                    <a:gs pos="86000">
                      <a:srgbClr val="FFFFFF">
                        <a:lumMod val="75000"/>
                        <a:lumOff val="25000"/>
                      </a:srgbClr>
                    </a:gs>
                  </a:gsLst>
                  <a:lin ang="5400000" scaled="0"/>
                </a:gradFill>
                <a:latin typeface="Segoe UI Light"/>
              </a:rPr>
              <a:t>“Hi, I have two VM's in Microsoft Azure. All I want to do is set up a file share between them. Is this possible?”</a:t>
            </a:r>
          </a:p>
        </p:txBody>
      </p:sp>
      <p:sp>
        <p:nvSpPr>
          <p:cNvPr id="7" name="Text Placeholder 1"/>
          <p:cNvSpPr txBox="1">
            <a:spLocks/>
          </p:cNvSpPr>
          <p:nvPr/>
        </p:nvSpPr>
        <p:spPr>
          <a:xfrm>
            <a:off x="449316" y="4930650"/>
            <a:ext cx="11651870" cy="886397"/>
          </a:xfrm>
          <a:prstGeom prst="rect">
            <a:avLst/>
          </a:prstGeom>
        </p:spPr>
        <p:txBody>
          <a:bodyPr vert="horz" wrap="square" lIns="0" tIns="0" rIns="0" bIns="0" rtlCol="0">
            <a:sp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353"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gradFill>
                  <a:gsLst>
                    <a:gs pos="0">
                      <a:srgbClr val="FFFFFF">
                        <a:lumMod val="75000"/>
                        <a:lumOff val="25000"/>
                      </a:srgbClr>
                    </a:gs>
                    <a:gs pos="86000">
                      <a:srgbClr val="FFFFFF">
                        <a:lumMod val="75000"/>
                        <a:lumOff val="25000"/>
                      </a:srgbClr>
                    </a:gs>
                  </a:gsLst>
                  <a:lin ang="5400000" scaled="0"/>
                </a:gradFill>
                <a:latin typeface="Segoe UI Light"/>
              </a:rPr>
              <a:t>“Is it possible to share a secondary disk between different VM instances?”</a:t>
            </a:r>
          </a:p>
        </p:txBody>
      </p:sp>
    </p:spTree>
    <p:extLst>
      <p:ext uri="{BB962C8B-B14F-4D97-AF65-F5344CB8AC3E}">
        <p14:creationId xmlns:p14="http://schemas.microsoft.com/office/powerpoint/2010/main" val="1900490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1+#ppt_w/2"/>
                                          </p:val>
                                        </p:tav>
                                        <p:tav tm="100000">
                                          <p:val>
                                            <p:strVal val="#ppt_x"/>
                                          </p:val>
                                        </p:tav>
                                      </p:tavLst>
                                    </p:anim>
                                    <p:anim calcmode="lin" valueType="num">
                                      <p:cBhvr additive="base">
                                        <p:cTn id="2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P spid="6"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6248" y="1189495"/>
            <a:ext cx="11645688" cy="2490104"/>
          </a:xfrm>
          <a:prstGeom prst="rect">
            <a:avLst/>
          </a:prstGeom>
        </p:spPr>
        <p:txBody>
          <a:bodyPr>
            <a:normAutofit fontScale="85000" lnSpcReduction="20000"/>
          </a:bodyPr>
          <a:lstStyle/>
          <a:p>
            <a:pPr>
              <a:buFont typeface="Arial" panose="020B0604020202020204" pitchFamily="34" charset="0"/>
              <a:buChar char="•"/>
            </a:pPr>
            <a:r>
              <a:rPr lang="en-US" dirty="0" smtClean="0"/>
              <a:t>Setup an </a:t>
            </a:r>
            <a:r>
              <a:rPr lang="en-US" dirty="0" err="1" smtClean="0"/>
              <a:t>IaaS</a:t>
            </a:r>
            <a:r>
              <a:rPr lang="en-US" dirty="0" smtClean="0"/>
              <a:t> VM to host a File Share backed by an </a:t>
            </a:r>
            <a:r>
              <a:rPr lang="en-US" dirty="0" err="1" smtClean="0"/>
              <a:t>IaaS</a:t>
            </a:r>
            <a:r>
              <a:rPr lang="en-US" dirty="0" smtClean="0"/>
              <a:t> Disk</a:t>
            </a:r>
          </a:p>
          <a:p>
            <a:pPr>
              <a:buFont typeface="Arial" panose="020B0604020202020204" pitchFamily="34" charset="0"/>
              <a:buChar char="•"/>
            </a:pPr>
            <a:r>
              <a:rPr lang="en-US" dirty="0" smtClean="0"/>
              <a:t>Write code to find the </a:t>
            </a:r>
            <a:r>
              <a:rPr lang="en-US" dirty="0" err="1" smtClean="0"/>
              <a:t>IaaS</a:t>
            </a:r>
            <a:r>
              <a:rPr lang="en-US" dirty="0" smtClean="0"/>
              <a:t> File Share from the rest of the VMs in your service.</a:t>
            </a:r>
          </a:p>
          <a:p>
            <a:pPr>
              <a:buFont typeface="Arial" panose="020B0604020202020204" pitchFamily="34" charset="0"/>
              <a:buChar char="•"/>
            </a:pPr>
            <a:r>
              <a:rPr lang="en-US" dirty="0" smtClean="0"/>
              <a:t>Write some code to provide high availability </a:t>
            </a:r>
            <a:endParaRPr lang="en-US" dirty="0"/>
          </a:p>
          <a:p>
            <a:pPr lvl="1">
              <a:buFont typeface="Arial" panose="020B0604020202020204" pitchFamily="34" charset="0"/>
              <a:buChar char="•"/>
            </a:pPr>
            <a:r>
              <a:rPr lang="en-US" dirty="0" smtClean="0"/>
              <a:t>Handle host upgrades, node failures</a:t>
            </a:r>
          </a:p>
          <a:p>
            <a:pPr>
              <a:buFont typeface="Arial" panose="020B0604020202020204" pitchFamily="34" charset="0"/>
              <a:buChar char="•"/>
            </a:pPr>
            <a:r>
              <a:rPr lang="en-US" dirty="0" smtClean="0"/>
              <a:t>You can only access the File Share from other VMs</a:t>
            </a:r>
          </a:p>
        </p:txBody>
      </p:sp>
      <p:sp>
        <p:nvSpPr>
          <p:cNvPr id="3" name="Title 2"/>
          <p:cNvSpPr>
            <a:spLocks noGrp="1"/>
          </p:cNvSpPr>
          <p:nvPr>
            <p:ph type="title"/>
          </p:nvPr>
        </p:nvSpPr>
        <p:spPr/>
        <p:txBody>
          <a:bodyPr/>
          <a:lstStyle/>
          <a:p>
            <a:r>
              <a:rPr lang="en-US" dirty="0" smtClean="0"/>
              <a:t>Sharing Files – The old way</a:t>
            </a:r>
            <a:endParaRPr lang="en-US" dirty="0"/>
          </a:p>
        </p:txBody>
      </p:sp>
      <p:sp>
        <p:nvSpPr>
          <p:cNvPr id="4" name="Flowchart: Process 3"/>
          <p:cNvSpPr/>
          <p:nvPr/>
        </p:nvSpPr>
        <p:spPr bwMode="auto">
          <a:xfrm>
            <a:off x="2549606" y="385484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5" name="Flowchart: Process 4"/>
          <p:cNvSpPr/>
          <p:nvPr/>
        </p:nvSpPr>
        <p:spPr bwMode="auto">
          <a:xfrm>
            <a:off x="4156979" y="385484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6" name="Flowchart: Process 5"/>
          <p:cNvSpPr/>
          <p:nvPr/>
        </p:nvSpPr>
        <p:spPr bwMode="auto">
          <a:xfrm>
            <a:off x="5726959" y="385484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7" name="Flowchart: Process 6"/>
          <p:cNvSpPr/>
          <p:nvPr/>
        </p:nvSpPr>
        <p:spPr bwMode="auto">
          <a:xfrm>
            <a:off x="7299203" y="385484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PaaS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cxnSp>
        <p:nvCxnSpPr>
          <p:cNvPr id="9" name="Straight Arrow Connector 8"/>
          <p:cNvCxnSpPr/>
          <p:nvPr/>
        </p:nvCxnSpPr>
        <p:spPr>
          <a:xfrm>
            <a:off x="3236934" y="4737888"/>
            <a:ext cx="1685121" cy="74951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2"/>
          </p:cNvCxnSpPr>
          <p:nvPr/>
        </p:nvCxnSpPr>
        <p:spPr>
          <a:xfrm>
            <a:off x="4874010" y="4751131"/>
            <a:ext cx="352319" cy="73627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516219" y="4751131"/>
            <a:ext cx="940514" cy="73627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887874" y="4789325"/>
            <a:ext cx="2092549" cy="69807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Flowchart: Process 20"/>
          <p:cNvSpPr/>
          <p:nvPr/>
        </p:nvSpPr>
        <p:spPr bwMode="auto">
          <a:xfrm>
            <a:off x="3542693" y="5522023"/>
            <a:ext cx="3617497" cy="1195371"/>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(Sharing </a:t>
            </a: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Disk)</a:t>
            </a:r>
          </a:p>
        </p:txBody>
      </p:sp>
      <p:sp>
        <p:nvSpPr>
          <p:cNvPr id="22" name="Flowchart: Process 21"/>
          <p:cNvSpPr/>
          <p:nvPr/>
        </p:nvSpPr>
        <p:spPr bwMode="auto">
          <a:xfrm>
            <a:off x="7487498" y="5522023"/>
            <a:ext cx="3077043" cy="1195371"/>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Backup </a:t>
            </a: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VMs </a:t>
            </a:r>
            <a:br>
              <a:rPr lang="en-US" sz="2353" dirty="0">
                <a:gradFill>
                  <a:gsLst>
                    <a:gs pos="0">
                      <a:srgbClr val="FFFFFF"/>
                    </a:gs>
                    <a:gs pos="100000">
                      <a:srgbClr val="FFFFFF"/>
                    </a:gs>
                  </a:gsLst>
                  <a:lin ang="5400000" scaled="0"/>
                </a:gradFill>
                <a:ea typeface="Segoe UI" pitchFamily="34" charset="0"/>
                <a:cs typeface="Segoe UI" pitchFamily="34" charset="0"/>
              </a:rPr>
            </a:br>
            <a:r>
              <a:rPr lang="en-US" sz="2353" dirty="0">
                <a:gradFill>
                  <a:gsLst>
                    <a:gs pos="0">
                      <a:srgbClr val="FFFFFF"/>
                    </a:gs>
                    <a:gs pos="100000">
                      <a:srgbClr val="FFFFFF"/>
                    </a:gs>
                  </a:gsLst>
                  <a:lin ang="5400000" scaled="0"/>
                </a:gradFill>
                <a:ea typeface="Segoe UI" pitchFamily="34" charset="0"/>
                <a:cs typeface="Segoe UI" pitchFamily="34" charset="0"/>
              </a:rPr>
              <a:t>(Mount/Share after failover)</a:t>
            </a:r>
          </a:p>
        </p:txBody>
      </p:sp>
    </p:spTree>
    <p:extLst>
      <p:ext uri="{BB962C8B-B14F-4D97-AF65-F5344CB8AC3E}">
        <p14:creationId xmlns:p14="http://schemas.microsoft.com/office/powerpoint/2010/main" val="3994760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Files</a:t>
            </a:r>
            <a:endParaRPr lang="en-US" sz="1765" dirty="0">
              <a:gradFill>
                <a:gsLst>
                  <a:gs pos="1250">
                    <a:schemeClr val="tx2"/>
                  </a:gs>
                  <a:gs pos="100000">
                    <a:schemeClr val="tx2"/>
                  </a:gs>
                </a:gsLst>
                <a:lin ang="5400000" scaled="0"/>
              </a:gradFill>
            </a:endParaRPr>
          </a:p>
        </p:txBody>
      </p:sp>
      <p:sp>
        <p:nvSpPr>
          <p:cNvPr id="4" name="Content Placeholder 2"/>
          <p:cNvSpPr txBox="1">
            <a:spLocks/>
          </p:cNvSpPr>
          <p:nvPr/>
        </p:nvSpPr>
        <p:spPr>
          <a:xfrm>
            <a:off x="270066" y="1189814"/>
            <a:ext cx="11651870" cy="72404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Shared Network File Storage for Azure</a:t>
            </a:r>
          </a:p>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Availability, durability, scalability are managed automatically</a:t>
            </a:r>
          </a:p>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Supports two interfaces: SMB and REST</a:t>
            </a:r>
          </a:p>
          <a:p>
            <a:pPr>
              <a:buClr>
                <a:srgbClr val="FFFFFF"/>
              </a:buClr>
              <a:buFont typeface="Arial" panose="020B0604020202020204" pitchFamily="34" charset="0"/>
              <a:buChar char="•"/>
            </a:pPr>
            <a:endParaRPr lang="en-US" sz="3920" dirty="0">
              <a:gradFill>
                <a:gsLst>
                  <a:gs pos="1250">
                    <a:srgbClr val="FFFFFF"/>
                  </a:gs>
                  <a:gs pos="100000">
                    <a:srgbClr val="FFFFFF"/>
                  </a:gs>
                </a:gsLst>
                <a:lin ang="5400000" scaled="0"/>
              </a:gradFill>
            </a:endParaRPr>
          </a:p>
        </p:txBody>
      </p:sp>
      <p:sp>
        <p:nvSpPr>
          <p:cNvPr id="5" name="Flowchart: Process 4"/>
          <p:cNvSpPr/>
          <p:nvPr/>
        </p:nvSpPr>
        <p:spPr bwMode="auto">
          <a:xfrm>
            <a:off x="2549607"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7" name="Flowchart: Process 6"/>
          <p:cNvSpPr/>
          <p:nvPr/>
        </p:nvSpPr>
        <p:spPr bwMode="auto">
          <a:xfrm>
            <a:off x="4156980"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8" name="Flowchart: Process 7"/>
          <p:cNvSpPr/>
          <p:nvPr/>
        </p:nvSpPr>
        <p:spPr bwMode="auto">
          <a:xfrm>
            <a:off x="5726960"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9" name="Flowchart: Process 8"/>
          <p:cNvSpPr/>
          <p:nvPr/>
        </p:nvSpPr>
        <p:spPr bwMode="auto">
          <a:xfrm>
            <a:off x="7299204"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PaaS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10" name="Cloud 9"/>
          <p:cNvSpPr/>
          <p:nvPr/>
        </p:nvSpPr>
        <p:spPr bwMode="auto">
          <a:xfrm>
            <a:off x="3409354" y="4790187"/>
            <a:ext cx="4212554" cy="1575124"/>
          </a:xfrm>
          <a:prstGeom prst="cloud">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Azure File Share</a:t>
            </a:r>
          </a:p>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t>
            </a:r>
            <a:r>
              <a:rPr lang="en-US" sz="2353" dirty="0" err="1">
                <a:gradFill>
                  <a:gsLst>
                    <a:gs pos="0">
                      <a:srgbClr val="FFFFFF"/>
                    </a:gs>
                    <a:gs pos="100000">
                      <a:srgbClr val="FFFFFF"/>
                    </a:gs>
                  </a:gsLst>
                  <a:lin ang="5400000" scaled="0"/>
                </a:gradFill>
                <a:ea typeface="Segoe UI" pitchFamily="34" charset="0"/>
                <a:cs typeface="Segoe UI" pitchFamily="34" charset="0"/>
              </a:rPr>
              <a:t>PaaS</a:t>
            </a:r>
            <a:r>
              <a:rPr lang="en-US" sz="2353" dirty="0">
                <a:gradFill>
                  <a:gsLst>
                    <a:gs pos="0">
                      <a:srgbClr val="FFFFFF"/>
                    </a:gs>
                    <a:gs pos="100000">
                      <a:srgbClr val="FFFFFF"/>
                    </a:gs>
                  </a:gsLst>
                  <a:lin ang="5400000" scaled="0"/>
                </a:gradFill>
                <a:ea typeface="Segoe UI" pitchFamily="34" charset="0"/>
                <a:cs typeface="Segoe UI" pitchFamily="34" charset="0"/>
              </a:rPr>
              <a:t>)</a:t>
            </a:r>
          </a:p>
        </p:txBody>
      </p:sp>
      <p:cxnSp>
        <p:nvCxnSpPr>
          <p:cNvPr id="12" name="Straight Arrow Connector 11"/>
          <p:cNvCxnSpPr/>
          <p:nvPr/>
        </p:nvCxnSpPr>
        <p:spPr>
          <a:xfrm>
            <a:off x="3236936" y="4290607"/>
            <a:ext cx="746733" cy="64064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p:cNvCxnSpPr>
          <p:nvPr/>
        </p:nvCxnSpPr>
        <p:spPr>
          <a:xfrm>
            <a:off x="4874010" y="4303849"/>
            <a:ext cx="0" cy="53777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456733" y="4303849"/>
            <a:ext cx="0" cy="48633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7295458" y="4342044"/>
            <a:ext cx="684966" cy="49957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195644"/>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0066" y="1189812"/>
            <a:ext cx="11651870" cy="4224169"/>
          </a:xfrm>
          <a:prstGeom prst="rect">
            <a:avLst/>
          </a:prstGeom>
        </p:spPr>
        <p:txBody>
          <a:bodyPr>
            <a:normAutofit fontScale="92500" lnSpcReduction="20000"/>
          </a:bodyPr>
          <a:lstStyle/>
          <a:p>
            <a:pPr>
              <a:buFont typeface="Arial" panose="020B0604020202020204" pitchFamily="34" charset="0"/>
              <a:buChar char="•"/>
            </a:pPr>
            <a:r>
              <a:rPr lang="en-US" dirty="0" smtClean="0"/>
              <a:t>Share </a:t>
            </a:r>
            <a:r>
              <a:rPr lang="en-US" dirty="0"/>
              <a:t>data </a:t>
            </a:r>
            <a:r>
              <a:rPr lang="en-US" dirty="0" smtClean="0"/>
              <a:t>across VMs and applications</a:t>
            </a:r>
          </a:p>
          <a:p>
            <a:pPr lvl="1">
              <a:buFont typeface="Arial" panose="020B0604020202020204" pitchFamily="34" charset="0"/>
              <a:buChar char="•"/>
            </a:pPr>
            <a:r>
              <a:rPr lang="en-US" dirty="0" smtClean="0"/>
              <a:t>Multiple writers, multiple readers using standard file system semantics.</a:t>
            </a:r>
          </a:p>
          <a:p>
            <a:pPr>
              <a:buFont typeface="Arial" panose="020B0604020202020204" pitchFamily="34" charset="0"/>
              <a:buChar char="•"/>
            </a:pPr>
            <a:r>
              <a:rPr lang="en-US" dirty="0" smtClean="0"/>
              <a:t>Share settings throughout services</a:t>
            </a:r>
          </a:p>
          <a:p>
            <a:pPr lvl="1">
              <a:buFont typeface="Arial" panose="020B0604020202020204" pitchFamily="34" charset="0"/>
              <a:buChar char="•"/>
            </a:pPr>
            <a:r>
              <a:rPr lang="en-US" dirty="0" smtClean="0"/>
              <a:t>VMs can read settings and files from a common, shared location.  These can be updated externally via REST.</a:t>
            </a:r>
          </a:p>
          <a:p>
            <a:pPr>
              <a:buFont typeface="Arial" panose="020B0604020202020204" pitchFamily="34" charset="0"/>
              <a:buChar char="•"/>
            </a:pPr>
            <a:r>
              <a:rPr lang="en-US" dirty="0" smtClean="0"/>
              <a:t>Dev/Test/Debug</a:t>
            </a:r>
          </a:p>
          <a:p>
            <a:pPr lvl="1">
              <a:buFont typeface="Arial" panose="020B0604020202020204" pitchFamily="34" charset="0"/>
              <a:buChar char="•"/>
            </a:pPr>
            <a:r>
              <a:rPr lang="en-US" dirty="0" smtClean="0"/>
              <a:t>Very useful to have a shared location for installing applications, setting up VMs, running tools, and keeping notes while developing, testing, and debugging cloud services.</a:t>
            </a:r>
          </a:p>
        </p:txBody>
      </p:sp>
      <p:sp>
        <p:nvSpPr>
          <p:cNvPr id="3" name="Title 2"/>
          <p:cNvSpPr>
            <a:spLocks noGrp="1"/>
          </p:cNvSpPr>
          <p:nvPr>
            <p:ph type="title"/>
          </p:nvPr>
        </p:nvSpPr>
        <p:spPr/>
        <p:txBody>
          <a:bodyPr/>
          <a:lstStyle/>
          <a:p>
            <a:r>
              <a:rPr lang="en-US" dirty="0" smtClean="0"/>
              <a:t>Azure Files - Scenarios</a:t>
            </a:r>
            <a:endParaRPr lang="en-US" dirty="0"/>
          </a:p>
        </p:txBody>
      </p:sp>
    </p:spTree>
    <p:extLst>
      <p:ext uri="{BB962C8B-B14F-4D97-AF65-F5344CB8AC3E}">
        <p14:creationId xmlns:p14="http://schemas.microsoft.com/office/powerpoint/2010/main" val="631908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112265"/>
            <a:ext cx="11655840" cy="899537"/>
          </a:xfrm>
        </p:spPr>
        <p:txBody>
          <a:bodyPr/>
          <a:lstStyle/>
          <a:p>
            <a:r>
              <a:rPr lang="en-US" dirty="0" smtClean="0"/>
              <a:t>Azure Files vs Blobs</a:t>
            </a:r>
            <a:endParaRPr lang="en-US" sz="1765" dirty="0">
              <a:gradFill>
                <a:gsLst>
                  <a:gs pos="1250">
                    <a:schemeClr val="tx2"/>
                  </a:gs>
                  <a:gs pos="100000">
                    <a:schemeClr val="tx2"/>
                  </a:gs>
                </a:gsLst>
                <a:lin ang="5400000" scaled="0"/>
              </a:gradFill>
            </a:endParaRPr>
          </a:p>
        </p:txBody>
      </p:sp>
      <p:graphicFrame>
        <p:nvGraphicFramePr>
          <p:cNvPr id="3" name="Table 2"/>
          <p:cNvGraphicFramePr>
            <a:graphicFrameLocks noGrp="1"/>
          </p:cNvGraphicFramePr>
          <p:nvPr>
            <p:extLst/>
          </p:nvPr>
        </p:nvGraphicFramePr>
        <p:xfrm>
          <a:off x="512672" y="1011802"/>
          <a:ext cx="11294830" cy="5808108"/>
        </p:xfrm>
        <a:graphic>
          <a:graphicData uri="http://schemas.openxmlformats.org/drawingml/2006/table">
            <a:tbl>
              <a:tblPr firstRow="1">
                <a:tableStyleId>{5C22544A-7EE6-4342-B048-85BDC9FD1C3A}</a:tableStyleId>
              </a:tblPr>
              <a:tblGrid>
                <a:gridCol w="2383209"/>
                <a:gridCol w="3411039"/>
                <a:gridCol w="5500582"/>
              </a:tblGrid>
              <a:tr h="429715">
                <a:tc>
                  <a:txBody>
                    <a:bodyPr/>
                    <a:lstStyle/>
                    <a:p>
                      <a:pPr marL="0" marR="0" algn="l">
                        <a:lnSpc>
                          <a:spcPct val="115000"/>
                        </a:lnSpc>
                        <a:spcBef>
                          <a:spcPts val="0"/>
                        </a:spcBef>
                        <a:spcAft>
                          <a:spcPts val="1000"/>
                        </a:spcAft>
                      </a:pPr>
                      <a:r>
                        <a:rPr lang="en-US" sz="1400" dirty="0">
                          <a:effectLst/>
                        </a:rPr>
                        <a:t>Description</a:t>
                      </a:r>
                      <a:endParaRPr lang="en-US" sz="1400" dirty="0">
                        <a:effectLst/>
                        <a:latin typeface="Calibri"/>
                        <a:ea typeface="Calibri"/>
                        <a:cs typeface="Times New Roman"/>
                      </a:endParaRPr>
                    </a:p>
                  </a:txBody>
                  <a:tcPr marL="0" marR="0" marT="0" marB="0" anchor="ctr"/>
                </a:tc>
                <a:tc>
                  <a:txBody>
                    <a:bodyPr/>
                    <a:lstStyle/>
                    <a:p>
                      <a:pPr marL="0" marR="0" algn="l">
                        <a:lnSpc>
                          <a:spcPct val="115000"/>
                        </a:lnSpc>
                        <a:spcBef>
                          <a:spcPts val="0"/>
                        </a:spcBef>
                        <a:spcAft>
                          <a:spcPts val="1000"/>
                        </a:spcAft>
                      </a:pPr>
                      <a:r>
                        <a:rPr lang="en-US" sz="1400">
                          <a:effectLst/>
                        </a:rPr>
                        <a:t>Azure Blobs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Azure Files</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Durability  </a:t>
                      </a:r>
                      <a:br>
                        <a:rPr lang="en-US" sz="1400" b="1">
                          <a:solidFill>
                            <a:schemeClr val="tx1"/>
                          </a:solidFill>
                          <a:effectLst/>
                        </a:rPr>
                      </a:br>
                      <a:r>
                        <a:rPr lang="en-US" sz="1400" b="1">
                          <a:solidFill>
                            <a:schemeClr val="tx1"/>
                          </a:solidFill>
                          <a:effectLst/>
                        </a:rPr>
                        <a:t>Options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LRS, ZRS, GRS (and  RA-GRS for higher availability)</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LRS, GRS</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Accessibility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REST APIs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SMB 2.1 (standard file system APIs)</a:t>
                      </a:r>
                      <a:br>
                        <a:rPr lang="en-US" sz="1400">
                          <a:effectLst/>
                        </a:rPr>
                      </a:br>
                      <a:r>
                        <a:rPr lang="en-US" sz="1400">
                          <a:effectLst/>
                        </a:rPr>
                        <a:t>REST APIs </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Connectivity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REST – Worldwide</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SMB 2.1 - Within region</a:t>
                      </a:r>
                      <a:br>
                        <a:rPr lang="en-US" sz="1400">
                          <a:effectLst/>
                        </a:rPr>
                      </a:br>
                      <a:r>
                        <a:rPr lang="en-US" sz="1400">
                          <a:effectLst/>
                        </a:rPr>
                        <a:t>REST – Worldwide</a:t>
                      </a:r>
                      <a:endParaRPr lang="en-US" sz="1400">
                        <a:effectLst/>
                        <a:latin typeface="Calibri"/>
                        <a:ea typeface="Calibri"/>
                        <a:cs typeface="Times New Roman"/>
                      </a:endParaRPr>
                    </a:p>
                  </a:txBody>
                  <a:tcPr marL="64227" marR="64227" marT="32113" marB="32113" anchor="ctr"/>
                </a:tc>
              </a:tr>
              <a:tr h="791502">
                <a:tc>
                  <a:txBody>
                    <a:bodyPr/>
                    <a:lstStyle/>
                    <a:p>
                      <a:pPr marL="0" marR="0" algn="l">
                        <a:lnSpc>
                          <a:spcPct val="115000"/>
                        </a:lnSpc>
                        <a:spcBef>
                          <a:spcPts val="0"/>
                        </a:spcBef>
                        <a:spcAft>
                          <a:spcPts val="1000"/>
                        </a:spcAft>
                      </a:pPr>
                      <a:r>
                        <a:rPr lang="en-US" sz="1400" b="1">
                          <a:solidFill>
                            <a:schemeClr val="tx1"/>
                          </a:solidFill>
                          <a:effectLst/>
                        </a:rPr>
                        <a:t>Endpoints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u="sng">
                          <a:effectLst/>
                          <a:hlinkClick r:id="rId3"/>
                        </a:rPr>
                        <a:t>http://myaccount.blob.core.windows.net/mycontainer/myblob</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u="sng">
                          <a:effectLst/>
                          <a:hlinkClick r:id="rId4"/>
                        </a:rPr>
                        <a:t>\\myaccount.file.core.windows.net\myshare\myfile.txt</a:t>
                      </a:r>
                      <a:endParaRPr lang="en-US" sz="1400">
                        <a:effectLst/>
                      </a:endParaRPr>
                    </a:p>
                    <a:p>
                      <a:pPr marL="0" marR="0" algn="l">
                        <a:lnSpc>
                          <a:spcPct val="115000"/>
                        </a:lnSpc>
                        <a:spcBef>
                          <a:spcPts val="0"/>
                        </a:spcBef>
                        <a:spcAft>
                          <a:spcPts val="1000"/>
                        </a:spcAft>
                      </a:pPr>
                      <a:r>
                        <a:rPr lang="en-US" sz="1400" u="sng">
                          <a:effectLst/>
                          <a:hlinkClick r:id="rId5"/>
                        </a:rPr>
                        <a:t>http://myaccount.file.core.windows.net/myshare/myfile.txt</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Directories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Flat namespace  however prefix listing can simulate virtual directories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True directory objects</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Case Sensitivity of Names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Case sensitive</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Case insensitive, but case preserving</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Capacity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Up to 500TB containers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5TB file shares</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Throughput</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Up to 60 MB/s per blob</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Up to 60 MB/s per share</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Object size </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Up to 1 TB/blob</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Up to 1 TB/file</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dirty="0">
                          <a:solidFill>
                            <a:schemeClr val="tx1"/>
                          </a:solidFill>
                          <a:effectLst/>
                        </a:rPr>
                        <a:t>Billed capacity</a:t>
                      </a:r>
                      <a:endParaRPr lang="en-US" sz="1400" b="1" dirty="0">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Based on bytes written</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dirty="0">
                          <a:effectLst/>
                        </a:rPr>
                        <a:t>Based on file size</a:t>
                      </a:r>
                      <a:endParaRPr lang="en-US" sz="1400" dirty="0">
                        <a:effectLst/>
                        <a:latin typeface="Calibri"/>
                        <a:ea typeface="Calibri"/>
                        <a:cs typeface="Times New Roman"/>
                      </a:endParaRPr>
                    </a:p>
                  </a:txBody>
                  <a:tcPr marL="64227" marR="64227" marT="32113" marB="32113" anchor="ctr"/>
                </a:tc>
              </a:tr>
            </a:tbl>
          </a:graphicData>
        </a:graphic>
      </p:graphicFrame>
    </p:spTree>
    <p:extLst>
      <p:ext uri="{BB962C8B-B14F-4D97-AF65-F5344CB8AC3E}">
        <p14:creationId xmlns:p14="http://schemas.microsoft.com/office/powerpoint/2010/main" val="583591520"/>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Files vs Disks</a:t>
            </a:r>
            <a:endParaRPr lang="en-US" dirty="0"/>
          </a:p>
        </p:txBody>
      </p:sp>
      <p:graphicFrame>
        <p:nvGraphicFramePr>
          <p:cNvPr id="3" name="Table 2"/>
          <p:cNvGraphicFramePr>
            <a:graphicFrameLocks noGrp="1"/>
          </p:cNvGraphicFramePr>
          <p:nvPr>
            <p:extLst/>
          </p:nvPr>
        </p:nvGraphicFramePr>
        <p:xfrm>
          <a:off x="358943" y="1150341"/>
          <a:ext cx="11384471" cy="5742286"/>
        </p:xfrm>
        <a:graphic>
          <a:graphicData uri="http://schemas.openxmlformats.org/drawingml/2006/table">
            <a:tbl>
              <a:tblPr firstRow="1">
                <a:tableStyleId>{5C22544A-7EE6-4342-B048-85BDC9FD1C3A}</a:tableStyleId>
              </a:tblPr>
              <a:tblGrid>
                <a:gridCol w="2258679"/>
                <a:gridCol w="5360850"/>
                <a:gridCol w="3764942"/>
              </a:tblGrid>
              <a:tr h="487507">
                <a:tc>
                  <a:txBody>
                    <a:bodyPr/>
                    <a:lstStyle/>
                    <a:p>
                      <a:pPr marL="0" marR="0">
                        <a:lnSpc>
                          <a:spcPct val="115000"/>
                        </a:lnSpc>
                        <a:spcBef>
                          <a:spcPts val="0"/>
                        </a:spcBef>
                        <a:spcAft>
                          <a:spcPts val="1000"/>
                        </a:spcAft>
                      </a:pPr>
                      <a:r>
                        <a:rPr lang="en-US" sz="1400" dirty="0">
                          <a:effectLst/>
                        </a:rPr>
                        <a:t>Description</a:t>
                      </a:r>
                      <a:endParaRPr lang="en-US" sz="1400" dirty="0">
                        <a:effectLst/>
                        <a:latin typeface="Calibri"/>
                        <a:ea typeface="Calibri"/>
                        <a:cs typeface="Times New Roman"/>
                      </a:endParaRPr>
                    </a:p>
                  </a:txBody>
                  <a:tcPr marL="0" marR="0" marT="0" marB="0" anchor="ctr"/>
                </a:tc>
                <a:tc>
                  <a:txBody>
                    <a:bodyPr/>
                    <a:lstStyle/>
                    <a:p>
                      <a:pPr marL="0" marR="0">
                        <a:lnSpc>
                          <a:spcPct val="115000"/>
                        </a:lnSpc>
                        <a:spcBef>
                          <a:spcPts val="0"/>
                        </a:spcBef>
                        <a:spcAft>
                          <a:spcPts val="1000"/>
                        </a:spcAft>
                      </a:pPr>
                      <a:r>
                        <a:rPr lang="en-US" sz="1400">
                          <a:effectLst/>
                        </a:rPr>
                        <a:t>Disk</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Azure Files</a:t>
                      </a:r>
                      <a:endParaRPr lang="en-US" sz="1400">
                        <a:effectLst/>
                        <a:latin typeface="Calibri"/>
                        <a:ea typeface="Calibri"/>
                        <a:cs typeface="Times New Roman"/>
                      </a:endParaRPr>
                    </a:p>
                  </a:txBody>
                  <a:tcPr marL="64162" marR="64162" marT="32082" marB="32082" anchor="ctr"/>
                </a:tc>
              </a:tr>
              <a:tr h="481081">
                <a:tc>
                  <a:txBody>
                    <a:bodyPr/>
                    <a:lstStyle/>
                    <a:p>
                      <a:pPr marL="0" marR="0">
                        <a:lnSpc>
                          <a:spcPct val="115000"/>
                        </a:lnSpc>
                        <a:spcBef>
                          <a:spcPts val="0"/>
                        </a:spcBef>
                        <a:spcAft>
                          <a:spcPts val="1000"/>
                        </a:spcAft>
                      </a:pPr>
                      <a:r>
                        <a:rPr lang="en-US" sz="1400" b="1">
                          <a:solidFill>
                            <a:schemeClr val="tx1"/>
                          </a:solidFill>
                          <a:effectLst/>
                        </a:rPr>
                        <a:t>Relationship with Azure VMs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Required for booting (OS Disk)</a:t>
                      </a:r>
                      <a:endParaRPr lang="en-US" sz="1400">
                        <a:effectLst/>
                        <a:latin typeface="Calibri"/>
                        <a:ea typeface="Calibri"/>
                        <a:cs typeface="Times New Roman"/>
                      </a:endParaRPr>
                    </a:p>
                  </a:txBody>
                  <a:tcPr marL="64162" marR="64162" marT="32082" marB="32082" anchor="ctr"/>
                </a:tc>
                <a:tc>
                  <a:txBody>
                    <a:bodyPr/>
                    <a:lstStyle/>
                    <a:p>
                      <a:pPr>
                        <a:lnSpc>
                          <a:spcPct val="107000"/>
                        </a:lnSpc>
                      </a:pPr>
                      <a:endParaRPr lang="en-US" sz="1400">
                        <a:effectLst/>
                        <a:latin typeface="Calibri"/>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Scope</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Exclusive/Isolated to a single VM</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Shared access across multiple VMs</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Snapshots and Copy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Yes </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No</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Configuration</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Configured via portal/Management APIs and available at boot time</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Connect after boot (via net use on windows)</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Built-in authentication</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Built-in authentication</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Set up authentication on net use</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Cleanup</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Resources can be cleaned up with VM if needed</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Manually via standard file APIs or REST APIs</a:t>
                      </a:r>
                      <a:endParaRPr lang="en-US" sz="1400">
                        <a:effectLst/>
                        <a:latin typeface="Calibri"/>
                        <a:ea typeface="Calibri"/>
                        <a:cs typeface="Times New Roman"/>
                      </a:endParaRPr>
                    </a:p>
                  </a:txBody>
                  <a:tcPr marL="64162" marR="64162" marT="32082" marB="32082" anchor="ctr"/>
                </a:tc>
              </a:tr>
              <a:tr h="545245">
                <a:tc>
                  <a:txBody>
                    <a:bodyPr/>
                    <a:lstStyle/>
                    <a:p>
                      <a:pPr marL="0" marR="0">
                        <a:lnSpc>
                          <a:spcPct val="115000"/>
                        </a:lnSpc>
                        <a:spcBef>
                          <a:spcPts val="0"/>
                        </a:spcBef>
                        <a:spcAft>
                          <a:spcPts val="1000"/>
                        </a:spcAft>
                      </a:pPr>
                      <a:r>
                        <a:rPr lang="en-US" sz="1400" b="1">
                          <a:solidFill>
                            <a:schemeClr val="tx1"/>
                          </a:solidFill>
                          <a:effectLst/>
                        </a:rPr>
                        <a:t>Access via REST</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Can only access as fixed formatted VHD (single blob) via REST. Files stored in VHD cannot be accessed via REST.</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Individual files stored in share are accessible via REST</a:t>
                      </a:r>
                      <a:endParaRPr lang="en-US" sz="1400">
                        <a:effectLst/>
                        <a:latin typeface="Calibri"/>
                        <a:ea typeface="Calibri"/>
                        <a:cs typeface="Times New Roman"/>
                      </a:endParaRPr>
                    </a:p>
                  </a:txBody>
                  <a:tcPr marL="64162" marR="64162" marT="32082" marB="32082" anchor="ctr"/>
                </a:tc>
              </a:tr>
              <a:tr h="796857">
                <a:tc>
                  <a:txBody>
                    <a:bodyPr/>
                    <a:lstStyle/>
                    <a:p>
                      <a:pPr marL="0" marR="0">
                        <a:lnSpc>
                          <a:spcPct val="115000"/>
                        </a:lnSpc>
                        <a:spcBef>
                          <a:spcPts val="0"/>
                        </a:spcBef>
                        <a:spcAft>
                          <a:spcPts val="1000"/>
                        </a:spcAft>
                      </a:pPr>
                      <a:r>
                        <a:rPr lang="en-US" sz="1400" b="1">
                          <a:solidFill>
                            <a:schemeClr val="tx1"/>
                          </a:solidFill>
                          <a:effectLst/>
                        </a:rPr>
                        <a:t>Max Size</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1TB Disk</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5TB File Share</a:t>
                      </a:r>
                    </a:p>
                    <a:p>
                      <a:pPr marL="0" marR="0">
                        <a:lnSpc>
                          <a:spcPct val="115000"/>
                        </a:lnSpc>
                        <a:spcBef>
                          <a:spcPts val="0"/>
                        </a:spcBef>
                        <a:spcAft>
                          <a:spcPts val="1000"/>
                        </a:spcAft>
                      </a:pPr>
                      <a:r>
                        <a:rPr lang="en-US" sz="1400">
                          <a:effectLst/>
                        </a:rPr>
                        <a:t>1TB file within share</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Max 8KB IOps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500 IOps</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1000 IOps</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u="none" dirty="0">
                          <a:solidFill>
                            <a:schemeClr val="tx1"/>
                          </a:solidFill>
                          <a:effectLst/>
                        </a:rPr>
                        <a:t>Throughput</a:t>
                      </a:r>
                      <a:endParaRPr lang="en-US" sz="1400" b="1" u="none" dirty="0">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u="none">
                          <a:effectLst/>
                        </a:rPr>
                        <a:t>Up to 60 MB/s per Disk</a:t>
                      </a:r>
                      <a:endParaRPr lang="en-US" sz="1400" u="none">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u="none" dirty="0">
                          <a:effectLst/>
                        </a:rPr>
                        <a:t>Up to 60 MB/s per File Share</a:t>
                      </a:r>
                      <a:endParaRPr lang="en-US" sz="1400" u="none" dirty="0">
                        <a:effectLst/>
                        <a:latin typeface="Calibri"/>
                        <a:ea typeface="Calibri"/>
                        <a:cs typeface="Times New Roman"/>
                      </a:endParaRPr>
                    </a:p>
                  </a:txBody>
                  <a:tcPr marL="64162" marR="64162" marT="32082" marB="32082" anchor="ctr"/>
                </a:tc>
              </a:tr>
            </a:tbl>
          </a:graphicData>
        </a:graphic>
      </p:graphicFrame>
    </p:spTree>
    <p:extLst>
      <p:ext uri="{BB962C8B-B14F-4D97-AF65-F5344CB8AC3E}">
        <p14:creationId xmlns:p14="http://schemas.microsoft.com/office/powerpoint/2010/main" val="3469173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0066" y="1189495"/>
            <a:ext cx="11651870" cy="3828197"/>
          </a:xfrm>
          <a:prstGeom prst="rect">
            <a:avLst/>
          </a:prstGeom>
        </p:spPr>
        <p:txBody>
          <a:bodyPr>
            <a:normAutofit fontScale="92500" lnSpcReduction="20000"/>
          </a:bodyPr>
          <a:lstStyle/>
          <a:p>
            <a:pPr>
              <a:buFont typeface="Arial" panose="020B0604020202020204" pitchFamily="34" charset="0"/>
              <a:buChar char="•"/>
            </a:pPr>
            <a:r>
              <a:rPr lang="en-US" dirty="0" smtClean="0"/>
              <a:t>Windows Supported:</a:t>
            </a:r>
          </a:p>
          <a:p>
            <a:pPr lvl="1">
              <a:buFont typeface="Arial" panose="020B0604020202020204" pitchFamily="34" charset="0"/>
              <a:buChar char="•"/>
            </a:pPr>
            <a:r>
              <a:rPr lang="en-US" dirty="0" smtClean="0"/>
              <a:t>Windows Server 2008 R2</a:t>
            </a:r>
          </a:p>
          <a:p>
            <a:pPr lvl="1">
              <a:buFont typeface="Arial" panose="020B0604020202020204" pitchFamily="34" charset="0"/>
              <a:buChar char="•"/>
            </a:pPr>
            <a:r>
              <a:rPr lang="en-US" dirty="0"/>
              <a:t>Windows </a:t>
            </a:r>
            <a:r>
              <a:rPr lang="en-US" dirty="0" smtClean="0"/>
              <a:t>Server 2012</a:t>
            </a:r>
          </a:p>
          <a:p>
            <a:pPr lvl="1">
              <a:buFont typeface="Arial" panose="020B0604020202020204" pitchFamily="34" charset="0"/>
              <a:buChar char="•"/>
            </a:pPr>
            <a:r>
              <a:rPr lang="en-US" dirty="0"/>
              <a:t>Windows Server </a:t>
            </a:r>
            <a:r>
              <a:rPr lang="en-US" dirty="0" smtClean="0"/>
              <a:t>2012 R2</a:t>
            </a:r>
          </a:p>
          <a:p>
            <a:pPr lvl="1">
              <a:buFont typeface="Arial" panose="020B0604020202020204" pitchFamily="34" charset="0"/>
              <a:buChar char="•"/>
            </a:pPr>
            <a:endParaRPr lang="en-US" dirty="0" smtClean="0"/>
          </a:p>
          <a:p>
            <a:pPr>
              <a:buFont typeface="Arial" panose="020B0604020202020204" pitchFamily="34" charset="0"/>
              <a:buChar char="•"/>
            </a:pPr>
            <a:r>
              <a:rPr lang="en-US" dirty="0" smtClean="0"/>
              <a:t>Linux Support:</a:t>
            </a:r>
          </a:p>
          <a:p>
            <a:pPr lvl="1">
              <a:buFont typeface="Arial" panose="020B0604020202020204" pitchFamily="34" charset="0"/>
              <a:buChar char="•"/>
            </a:pPr>
            <a:r>
              <a:rPr lang="en-US" dirty="0" smtClean="0"/>
              <a:t>Ubuntu </a:t>
            </a:r>
          </a:p>
          <a:p>
            <a:pPr lvl="1">
              <a:buFont typeface="Arial" panose="020B0604020202020204" pitchFamily="34" charset="0"/>
              <a:buChar char="•"/>
            </a:pPr>
            <a:r>
              <a:rPr lang="en-US" dirty="0" smtClean="0"/>
              <a:t>CentOS</a:t>
            </a:r>
          </a:p>
          <a:p>
            <a:pPr lvl="1">
              <a:buFont typeface="Arial" panose="020B0604020202020204" pitchFamily="34" charset="0"/>
              <a:buChar char="•"/>
            </a:pPr>
            <a:r>
              <a:rPr lang="en-US" dirty="0" err="1" smtClean="0"/>
              <a:t>Suse</a:t>
            </a:r>
            <a:endParaRPr lang="en-US" dirty="0"/>
          </a:p>
        </p:txBody>
      </p:sp>
      <p:sp>
        <p:nvSpPr>
          <p:cNvPr id="3" name="Title 2"/>
          <p:cNvSpPr>
            <a:spLocks noGrp="1"/>
          </p:cNvSpPr>
          <p:nvPr>
            <p:ph type="title"/>
          </p:nvPr>
        </p:nvSpPr>
        <p:spPr/>
        <p:txBody>
          <a:bodyPr/>
          <a:lstStyle/>
          <a:p>
            <a:r>
              <a:rPr lang="en-US" dirty="0" smtClean="0"/>
              <a:t>Azure Files – Client OS Support</a:t>
            </a:r>
            <a:endParaRPr lang="en-US" dirty="0"/>
          </a:p>
        </p:txBody>
      </p:sp>
    </p:spTree>
    <p:extLst>
      <p:ext uri="{BB962C8B-B14F-4D97-AF65-F5344CB8AC3E}">
        <p14:creationId xmlns:p14="http://schemas.microsoft.com/office/powerpoint/2010/main" val="3546704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NoSQL</a:t>
            </a:r>
            <a:endParaRPr lang="en-US" dirty="0"/>
          </a:p>
        </p:txBody>
      </p:sp>
      <p:sp>
        <p:nvSpPr>
          <p:cNvPr id="2" name="Slide Number Placeholder 1"/>
          <p:cNvSpPr>
            <a:spLocks noGrp="1"/>
          </p:cNvSpPr>
          <p:nvPr>
            <p:ph type="sldNum" sz="quarter" idx="4294967295"/>
          </p:nvPr>
        </p:nvSpPr>
        <p:spPr>
          <a:xfrm>
            <a:off x="9448800" y="6256338"/>
            <a:ext cx="2743200" cy="365125"/>
          </a:xfrm>
        </p:spPr>
        <p:txBody>
          <a:bodyPr/>
          <a:lstStyle/>
          <a:p>
            <a:fld id="{0A164282-434E-41D4-9582-783D542A7B68}" type="slidenum">
              <a:rPr lang="en-US" smtClean="0"/>
              <a:pPr/>
              <a:t>38</a:t>
            </a:fld>
            <a:endParaRPr lang="en-US"/>
          </a:p>
        </p:txBody>
      </p:sp>
    </p:spTree>
    <p:extLst>
      <p:ext uri="{BB962C8B-B14F-4D97-AF65-F5344CB8AC3E}">
        <p14:creationId xmlns:p14="http://schemas.microsoft.com/office/powerpoint/2010/main" val="42572991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bg2"/>
                </a:solidFill>
              </a:rPr>
              <a:t>Generally more scalable</a:t>
            </a:r>
            <a:endParaRPr lang="en-US" sz="4400" dirty="0"/>
          </a:p>
        </p:txBody>
      </p:sp>
      <p:sp>
        <p:nvSpPr>
          <p:cNvPr id="3" name="Content Placeholder 2"/>
          <p:cNvSpPr>
            <a:spLocks noGrp="1"/>
          </p:cNvSpPr>
          <p:nvPr>
            <p:ph idx="1"/>
          </p:nvPr>
        </p:nvSpPr>
        <p:spPr/>
        <p:txBody>
          <a:bodyPr>
            <a:noAutofit/>
          </a:bodyPr>
          <a:lstStyle/>
          <a:p>
            <a:r>
              <a:rPr lang="en-US" sz="2800" dirty="0" smtClean="0">
                <a:solidFill>
                  <a:schemeClr val="bg2"/>
                </a:solidFill>
              </a:rPr>
              <a:t>The storage engines of NoSQL stores are designed to minimize contentions enabling higher throughput and therefore more scalable</a:t>
            </a:r>
          </a:p>
          <a:p>
            <a:r>
              <a:rPr lang="en-US" sz="2800" dirty="0" smtClean="0"/>
              <a:t>Lower </a:t>
            </a:r>
            <a:r>
              <a:rPr lang="en-US" sz="2800" dirty="0"/>
              <a:t>transaction capability </a:t>
            </a:r>
            <a:r>
              <a:rPr lang="en-US" sz="2800" dirty="0" smtClean="0"/>
              <a:t>in NoSQL results in less contention and therefore more scalable</a:t>
            </a:r>
          </a:p>
          <a:p>
            <a:r>
              <a:rPr lang="en-US" sz="2800" dirty="0" smtClean="0">
                <a:sym typeface="Wingdings" panose="05000000000000000000" pitchFamily="2" charset="2"/>
              </a:rPr>
              <a:t>Less </a:t>
            </a:r>
            <a:r>
              <a:rPr lang="en-US" sz="2800" dirty="0">
                <a:sym typeface="Wingdings" panose="05000000000000000000" pitchFamily="2" charset="2"/>
              </a:rPr>
              <a:t>complex query processor </a:t>
            </a:r>
            <a:r>
              <a:rPr lang="en-US" sz="2800" dirty="0" smtClean="0">
                <a:sym typeface="Wingdings" panose="05000000000000000000" pitchFamily="2" charset="2"/>
              </a:rPr>
              <a:t>means that a </a:t>
            </a:r>
            <a:r>
              <a:rPr lang="en-US" sz="2800" dirty="0">
                <a:sym typeface="Wingdings" panose="05000000000000000000" pitchFamily="2" charset="2"/>
              </a:rPr>
              <a:t>single query can’t degrade service</a:t>
            </a:r>
          </a:p>
          <a:p>
            <a:r>
              <a:rPr lang="en-US" sz="2800" dirty="0">
                <a:sym typeface="Wingdings" panose="05000000000000000000" pitchFamily="2" charset="2"/>
              </a:rPr>
              <a:t>Built-in replication </a:t>
            </a:r>
            <a:r>
              <a:rPr lang="en-US" sz="2800" dirty="0" smtClean="0">
                <a:sym typeface="Wingdings" panose="05000000000000000000" pitchFamily="2" charset="2"/>
              </a:rPr>
              <a:t>capability means that store can scale out which better aligns to other application tiers (e.g. websites)</a:t>
            </a:r>
          </a:p>
          <a:p>
            <a:r>
              <a:rPr lang="en-US" sz="2800" dirty="0" smtClean="0">
                <a:sym typeface="Wingdings" panose="05000000000000000000" pitchFamily="2" charset="2"/>
              </a:rPr>
              <a:t>No fixed schema or lower schema requirements</a:t>
            </a:r>
            <a:endParaRPr lang="en-US" sz="28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39</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1956091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bwMode="auto">
          <a:xfrm>
            <a:off x="8073834" y="4168401"/>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pPr>
            <a:endParaRPr lang="en-US" kern="0" dirty="0">
              <a:gradFill>
                <a:gsLst>
                  <a:gs pos="85000">
                    <a:srgbClr val="FFFFFF"/>
                  </a:gs>
                  <a:gs pos="0">
                    <a:srgbClr val="FFFFFF"/>
                  </a:gs>
                </a:gsLst>
                <a:lin ang="5400000" scaled="0"/>
              </a:gradFill>
            </a:endParaRPr>
          </a:p>
        </p:txBody>
      </p:sp>
      <p:sp>
        <p:nvSpPr>
          <p:cNvPr id="61" name="Rectangle 60"/>
          <p:cNvSpPr/>
          <p:nvPr/>
        </p:nvSpPr>
        <p:spPr bwMode="auto">
          <a:xfrm>
            <a:off x="8072313" y="2208992"/>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sp>
        <p:nvSpPr>
          <p:cNvPr id="80" name="Rectangle 79"/>
          <p:cNvSpPr/>
          <p:nvPr/>
        </p:nvSpPr>
        <p:spPr bwMode="auto">
          <a:xfrm>
            <a:off x="6478175" y="4168401"/>
            <a:ext cx="1549840" cy="518916"/>
          </a:xfrm>
          <a:prstGeom prst="rect">
            <a:avLst/>
          </a:prstGeom>
          <a:solidFill>
            <a:schemeClr val="accent6"/>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defRPr/>
            </a:pPr>
            <a:endParaRPr lang="en-US" kern="0" dirty="0">
              <a:gradFill>
                <a:gsLst>
                  <a:gs pos="85000">
                    <a:srgbClr val="FFFFFF"/>
                  </a:gs>
                  <a:gs pos="0">
                    <a:srgbClr val="FFFFFF"/>
                  </a:gs>
                </a:gsLst>
                <a:lin ang="5400000" scaled="0"/>
              </a:gradFill>
            </a:endParaRPr>
          </a:p>
        </p:txBody>
      </p:sp>
      <p:sp>
        <p:nvSpPr>
          <p:cNvPr id="28" name="Rectangle 27"/>
          <p:cNvSpPr/>
          <p:nvPr/>
        </p:nvSpPr>
        <p:spPr bwMode="auto">
          <a:xfrm>
            <a:off x="6478175" y="4168401"/>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pPr>
            <a:r>
              <a:rPr lang="en-US" kern="0" dirty="0" err="1" smtClean="0">
                <a:gradFill>
                  <a:gsLst>
                    <a:gs pos="85000">
                      <a:srgbClr val="FFFFFF"/>
                    </a:gs>
                    <a:gs pos="0">
                      <a:srgbClr val="FFFFFF"/>
                    </a:gs>
                  </a:gsLst>
                  <a:lin ang="5400000" scaled="0"/>
                </a:gradFill>
              </a:rPr>
              <a:t>IaaS</a:t>
            </a:r>
            <a:endParaRPr lang="en-US" kern="0" dirty="0">
              <a:gradFill>
                <a:gsLst>
                  <a:gs pos="85000">
                    <a:srgbClr val="FFFFFF"/>
                  </a:gs>
                  <a:gs pos="0">
                    <a:srgbClr val="FFFFFF"/>
                  </a:gs>
                </a:gsLst>
                <a:lin ang="5400000" scaled="0"/>
              </a:gradFill>
            </a:endParaRPr>
          </a:p>
        </p:txBody>
      </p:sp>
      <p:sp>
        <p:nvSpPr>
          <p:cNvPr id="29" name="Rectangle 28"/>
          <p:cNvSpPr/>
          <p:nvPr/>
        </p:nvSpPr>
        <p:spPr bwMode="auto">
          <a:xfrm>
            <a:off x="6478175" y="2208992"/>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sp>
        <p:nvSpPr>
          <p:cNvPr id="81" name="Rectangle 80"/>
          <p:cNvSpPr/>
          <p:nvPr/>
        </p:nvSpPr>
        <p:spPr bwMode="auto">
          <a:xfrm>
            <a:off x="8076003" y="0"/>
            <a:ext cx="154984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fontAlgn="base">
              <a:spcBef>
                <a:spcPct val="0"/>
              </a:spcBef>
              <a:spcAft>
                <a:spcPct val="0"/>
              </a:spcAft>
            </a:pPr>
            <a:endParaRPr lang="en-US" sz="2700">
              <a:gradFill>
                <a:gsLst>
                  <a:gs pos="0">
                    <a:srgbClr val="FFFFFF"/>
                  </a:gs>
                  <a:gs pos="100000">
                    <a:srgbClr val="FFFFFF"/>
                  </a:gs>
                </a:gsLst>
                <a:lin ang="5400000" scaled="0"/>
              </a:gradFill>
            </a:endParaRPr>
          </a:p>
        </p:txBody>
      </p:sp>
      <p:sp>
        <p:nvSpPr>
          <p:cNvPr id="60" name="Rectangle 59"/>
          <p:cNvSpPr/>
          <p:nvPr/>
        </p:nvSpPr>
        <p:spPr bwMode="auto">
          <a:xfrm>
            <a:off x="9667972" y="4168401"/>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defRPr/>
            </a:pPr>
            <a:r>
              <a:rPr lang="en-US" kern="0" dirty="0">
                <a:gradFill>
                  <a:gsLst>
                    <a:gs pos="85000">
                      <a:srgbClr val="FFFFFF"/>
                    </a:gs>
                    <a:gs pos="0">
                      <a:srgbClr val="FFFFFF"/>
                    </a:gs>
                  </a:gsLst>
                  <a:lin ang="5400000" scaled="0"/>
                </a:gradFill>
              </a:rPr>
              <a:t>SaaS</a:t>
            </a:r>
          </a:p>
        </p:txBody>
      </p:sp>
      <p:sp>
        <p:nvSpPr>
          <p:cNvPr id="62" name="Rectangle 61"/>
          <p:cNvSpPr/>
          <p:nvPr/>
        </p:nvSpPr>
        <p:spPr bwMode="auto">
          <a:xfrm>
            <a:off x="9667972" y="2208992"/>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sp>
        <p:nvSpPr>
          <p:cNvPr id="64" name="Rectangle 63"/>
          <p:cNvSpPr/>
          <p:nvPr/>
        </p:nvSpPr>
        <p:spPr bwMode="auto">
          <a:xfrm>
            <a:off x="3291425" y="4168401"/>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21877" tIns="0" rIns="0" bIns="0" numCol="1" rtlCol="0" anchor="ctr" anchorCtr="1" compatLnSpc="1">
            <a:prstTxWarp prst="textNoShape">
              <a:avLst/>
            </a:prstTxWarp>
          </a:bodyPr>
          <a:lstStyle/>
          <a:p>
            <a:pPr algn="ctr" defTabSz="914209">
              <a:buSzPct val="90000"/>
              <a:defRPr/>
            </a:pPr>
            <a:r>
              <a:rPr lang="en-US" kern="0" dirty="0">
                <a:gradFill>
                  <a:gsLst>
                    <a:gs pos="85000">
                      <a:srgbClr val="FFFFFF"/>
                    </a:gs>
                    <a:gs pos="0">
                      <a:srgbClr val="FFFFFF"/>
                    </a:gs>
                  </a:gsLst>
                  <a:lin ang="5400000" scaled="0"/>
                </a:gradFill>
              </a:rPr>
              <a:t>Physical</a:t>
            </a:r>
          </a:p>
        </p:txBody>
      </p:sp>
      <p:sp>
        <p:nvSpPr>
          <p:cNvPr id="65" name="Rectangle 64"/>
          <p:cNvSpPr/>
          <p:nvPr/>
        </p:nvSpPr>
        <p:spPr bwMode="auto">
          <a:xfrm>
            <a:off x="3289904" y="2208992"/>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pic>
        <p:nvPicPr>
          <p:cNvPr id="72" name="Picture 2" descr="\\MAGNUM\Projects\Microsoft\Cloud Power FY12\Design\Icons\PNGs\Web.png"/>
          <p:cNvPicPr>
            <a:picLocks noChangeAspect="1" noChangeArrowheads="1"/>
          </p:cNvPicPr>
          <p:nvPr/>
        </p:nvPicPr>
        <p:blipFill rotWithShape="1">
          <a:blip r:embed="rId3" cstate="print">
            <a:lum bright="100000"/>
          </a:blip>
          <a:srcRect t="1" b="-1316"/>
          <a:stretch/>
        </p:blipFill>
        <p:spPr bwMode="auto">
          <a:xfrm>
            <a:off x="9833511" y="2535042"/>
            <a:ext cx="676969" cy="685872"/>
          </a:xfrm>
          <a:prstGeom prst="rect">
            <a:avLst/>
          </a:prstGeom>
          <a:noFill/>
        </p:spPr>
      </p:pic>
      <p:sp>
        <p:nvSpPr>
          <p:cNvPr id="76" name="Rectangle 75"/>
          <p:cNvSpPr/>
          <p:nvPr/>
        </p:nvSpPr>
        <p:spPr bwMode="auto">
          <a:xfrm>
            <a:off x="4885561" y="4168399"/>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914209">
              <a:lnSpc>
                <a:spcPct val="90000"/>
              </a:lnSpc>
              <a:buSzPct val="90000"/>
              <a:defRPr/>
            </a:pPr>
            <a:r>
              <a:rPr lang="en-US" kern="0" dirty="0">
                <a:gradFill>
                  <a:gsLst>
                    <a:gs pos="85000">
                      <a:srgbClr val="FFFFFF"/>
                    </a:gs>
                    <a:gs pos="0">
                      <a:srgbClr val="FFFFFF"/>
                    </a:gs>
                  </a:gsLst>
                  <a:lin ang="5400000" scaled="0"/>
                </a:gradFill>
              </a:rPr>
              <a:t>Virtual</a:t>
            </a:r>
          </a:p>
        </p:txBody>
      </p:sp>
      <p:sp>
        <p:nvSpPr>
          <p:cNvPr id="77" name="Rectangle 76"/>
          <p:cNvSpPr/>
          <p:nvPr/>
        </p:nvSpPr>
        <p:spPr bwMode="auto">
          <a:xfrm>
            <a:off x="4884040" y="2208992"/>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sp>
        <p:nvSpPr>
          <p:cNvPr id="5" name="Title 4"/>
          <p:cNvSpPr>
            <a:spLocks noGrp="1"/>
          </p:cNvSpPr>
          <p:nvPr>
            <p:ph type="title"/>
          </p:nvPr>
        </p:nvSpPr>
        <p:spPr>
          <a:xfrm>
            <a:off x="520702" y="228600"/>
            <a:ext cx="11149013" cy="1994392"/>
          </a:xfrm>
        </p:spPr>
        <p:txBody>
          <a:bodyPr>
            <a:normAutofit fontScale="90000"/>
          </a:bodyPr>
          <a:lstStyle/>
          <a:p>
            <a:r>
              <a:rPr lang="en-US" sz="4800" dirty="0"/>
              <a:t>A Continuous Offering </a:t>
            </a:r>
            <a:br>
              <a:rPr lang="en-US" sz="4800" dirty="0"/>
            </a:br>
            <a:r>
              <a:rPr lang="en-US" sz="4800" dirty="0"/>
              <a:t>		From Private To </a:t>
            </a:r>
            <a:br>
              <a:rPr lang="en-US" sz="4800" dirty="0"/>
            </a:br>
            <a:r>
              <a:rPr lang="en-US" sz="4800" dirty="0"/>
              <a:t>			Public Cloud</a:t>
            </a:r>
          </a:p>
        </p:txBody>
      </p:sp>
      <p:sp>
        <p:nvSpPr>
          <p:cNvPr id="31" name="Freeform 6"/>
          <p:cNvSpPr>
            <a:spLocks noChangeAspect="1" noEditPoints="1"/>
          </p:cNvSpPr>
          <p:nvPr/>
        </p:nvSpPr>
        <p:spPr bwMode="auto">
          <a:xfrm>
            <a:off x="3727238" y="2719472"/>
            <a:ext cx="675171" cy="887563"/>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bg1"/>
          </a:solidFill>
          <a:ln>
            <a:noFill/>
          </a:ln>
        </p:spPr>
        <p:txBody>
          <a:bodyPr vert="horz" wrap="square" lIns="121899" tIns="60949" rIns="121899" bIns="60949" numCol="1" anchor="t" anchorCtr="0" compatLnSpc="1">
            <a:prstTxWarp prst="textNoShape">
              <a:avLst/>
            </a:prstTxWarp>
          </a:bodyPr>
          <a:lstStyle/>
          <a:p>
            <a:endParaRPr lang="en-US"/>
          </a:p>
        </p:txBody>
      </p:sp>
      <p:sp>
        <p:nvSpPr>
          <p:cNvPr id="33" name="Freeform 17"/>
          <p:cNvSpPr>
            <a:spLocks noEditPoints="1"/>
          </p:cNvSpPr>
          <p:nvPr/>
        </p:nvSpPr>
        <p:spPr bwMode="auto">
          <a:xfrm>
            <a:off x="5225441" y="2725867"/>
            <a:ext cx="867039" cy="874773"/>
          </a:xfrm>
          <a:custGeom>
            <a:avLst/>
            <a:gdLst>
              <a:gd name="T0" fmla="*/ 57 w 293"/>
              <a:gd name="T1" fmla="*/ 195 h 296"/>
              <a:gd name="T2" fmla="*/ 112 w 293"/>
              <a:gd name="T3" fmla="*/ 187 h 296"/>
              <a:gd name="T4" fmla="*/ 229 w 293"/>
              <a:gd name="T5" fmla="*/ 213 h 296"/>
              <a:gd name="T6" fmla="*/ 44 w 293"/>
              <a:gd name="T7" fmla="*/ 120 h 296"/>
              <a:gd name="T8" fmla="*/ 61 w 293"/>
              <a:gd name="T9" fmla="*/ 101 h 296"/>
              <a:gd name="T10" fmla="*/ 44 w 293"/>
              <a:gd name="T11" fmla="*/ 217 h 296"/>
              <a:gd name="T12" fmla="*/ 52 w 293"/>
              <a:gd name="T13" fmla="*/ 236 h 296"/>
              <a:gd name="T14" fmla="*/ 183 w 293"/>
              <a:gd name="T15" fmla="*/ 236 h 296"/>
              <a:gd name="T16" fmla="*/ 223 w 293"/>
              <a:gd name="T17" fmla="*/ 244 h 296"/>
              <a:gd name="T18" fmla="*/ 229 w 293"/>
              <a:gd name="T19" fmla="*/ 179 h 296"/>
              <a:gd name="T20" fmla="*/ 223 w 293"/>
              <a:gd name="T21" fmla="*/ 143 h 296"/>
              <a:gd name="T22" fmla="*/ 32 w 293"/>
              <a:gd name="T23" fmla="*/ 139 h 296"/>
              <a:gd name="T24" fmla="*/ 56 w 293"/>
              <a:gd name="T25" fmla="*/ 142 h 296"/>
              <a:gd name="T26" fmla="*/ 179 w 293"/>
              <a:gd name="T27" fmla="*/ 150 h 296"/>
              <a:gd name="T28" fmla="*/ 57 w 293"/>
              <a:gd name="T29" fmla="*/ 60 h 296"/>
              <a:gd name="T30" fmla="*/ 112 w 293"/>
              <a:gd name="T31" fmla="*/ 52 h 296"/>
              <a:gd name="T32" fmla="*/ 261 w 293"/>
              <a:gd name="T33" fmla="*/ 194 h 296"/>
              <a:gd name="T34" fmla="*/ 277 w 293"/>
              <a:gd name="T35" fmla="*/ 147 h 296"/>
              <a:gd name="T36" fmla="*/ 246 w 293"/>
              <a:gd name="T37" fmla="*/ 279 h 296"/>
              <a:gd name="T38" fmla="*/ 261 w 293"/>
              <a:gd name="T39" fmla="*/ 254 h 296"/>
              <a:gd name="T40" fmla="*/ 223 w 293"/>
              <a:gd name="T41" fmla="*/ 87 h 296"/>
              <a:gd name="T42" fmla="*/ 253 w 293"/>
              <a:gd name="T43" fmla="*/ 254 h 296"/>
              <a:gd name="T44" fmla="*/ 79 w 293"/>
              <a:gd name="T45" fmla="*/ 272 h 296"/>
              <a:gd name="T46" fmla="*/ 43 w 293"/>
              <a:gd name="T47" fmla="*/ 23 h 296"/>
              <a:gd name="T48" fmla="*/ 226 w 293"/>
              <a:gd name="T49" fmla="*/ 109 h 296"/>
              <a:gd name="T50" fmla="*/ 4 w 293"/>
              <a:gd name="T51" fmla="*/ 96 h 296"/>
              <a:gd name="T52" fmla="*/ 61 w 293"/>
              <a:gd name="T53" fmla="*/ 4 h 296"/>
              <a:gd name="T54" fmla="*/ 4 w 293"/>
              <a:gd name="T55" fmla="*/ 24 h 296"/>
              <a:gd name="T56" fmla="*/ 69 w 293"/>
              <a:gd name="T57" fmla="*/ 0 h 296"/>
              <a:gd name="T58" fmla="*/ 0 w 293"/>
              <a:gd name="T59" fmla="*/ 56 h 296"/>
              <a:gd name="T60" fmla="*/ 4 w 293"/>
              <a:gd name="T61" fmla="*/ 42 h 296"/>
              <a:gd name="T62" fmla="*/ 4 w 293"/>
              <a:gd name="T63" fmla="*/ 72 h 296"/>
              <a:gd name="T64" fmla="*/ 109 w 293"/>
              <a:gd name="T65" fmla="*/ 0 h 296"/>
              <a:gd name="T66" fmla="*/ 259 w 293"/>
              <a:gd name="T67" fmla="*/ 61 h 296"/>
              <a:gd name="T68" fmla="*/ 274 w 293"/>
              <a:gd name="T69" fmla="*/ 89 h 296"/>
              <a:gd name="T70" fmla="*/ 243 w 293"/>
              <a:gd name="T71" fmla="*/ 33 h 296"/>
              <a:gd name="T72" fmla="*/ 205 w 293"/>
              <a:gd name="T73" fmla="*/ 4 h 296"/>
              <a:gd name="T74" fmla="*/ 172 w 293"/>
              <a:gd name="T75" fmla="*/ 0 h 296"/>
              <a:gd name="T76" fmla="*/ 210 w 293"/>
              <a:gd name="T77" fmla="*/ 11 h 296"/>
              <a:gd name="T78" fmla="*/ 291 w 293"/>
              <a:gd name="T79" fmla="*/ 142 h 296"/>
              <a:gd name="T80" fmla="*/ 234 w 293"/>
              <a:gd name="T81" fmla="*/ 292 h 296"/>
              <a:gd name="T82" fmla="*/ 218 w 293"/>
              <a:gd name="T83" fmla="*/ 292 h 296"/>
              <a:gd name="T84" fmla="*/ 171 w 293"/>
              <a:gd name="T85" fmla="*/ 292 h 296"/>
              <a:gd name="T86" fmla="*/ 203 w 293"/>
              <a:gd name="T87" fmla="*/ 292 h 296"/>
              <a:gd name="T88" fmla="*/ 281 w 293"/>
              <a:gd name="T89" fmla="*/ 284 h 296"/>
              <a:gd name="T90" fmla="*/ 293 w 293"/>
              <a:gd name="T91" fmla="*/ 175 h 296"/>
              <a:gd name="T92" fmla="*/ 282 w 293"/>
              <a:gd name="T93" fmla="*/ 120 h 296"/>
              <a:gd name="T94" fmla="*/ 283 w 293"/>
              <a:gd name="T95" fmla="*/ 276 h 296"/>
              <a:gd name="T96" fmla="*/ 288 w 293"/>
              <a:gd name="T97" fmla="*/ 262 h 296"/>
              <a:gd name="T98" fmla="*/ 289 w 293"/>
              <a:gd name="T99" fmla="*/ 246 h 296"/>
              <a:gd name="T100" fmla="*/ 4 w 293"/>
              <a:gd name="T101" fmla="*/ 215 h 296"/>
              <a:gd name="T102" fmla="*/ 4 w 293"/>
              <a:gd name="T103" fmla="*/ 247 h 296"/>
              <a:gd name="T104" fmla="*/ 4 w 293"/>
              <a:gd name="T105" fmla="*/ 183 h 296"/>
              <a:gd name="T106" fmla="*/ 4 w 293"/>
              <a:gd name="T107" fmla="*/ 104 h 296"/>
              <a:gd name="T108" fmla="*/ 4 w 293"/>
              <a:gd name="T109" fmla="*/ 151 h 296"/>
              <a:gd name="T110" fmla="*/ 51 w 293"/>
              <a:gd name="T111" fmla="*/ 296 h 296"/>
              <a:gd name="T112" fmla="*/ 67 w 293"/>
              <a:gd name="T113" fmla="*/ 296 h 296"/>
              <a:gd name="T114" fmla="*/ 20 w 293"/>
              <a:gd name="T115" fmla="*/ 290 h 296"/>
              <a:gd name="T116" fmla="*/ 43 w 293"/>
              <a:gd name="T117" fmla="*/ 29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3" h="296">
                <a:moveTo>
                  <a:pt x="187" y="172"/>
                </a:moveTo>
                <a:cubicBezTo>
                  <a:pt x="44" y="172"/>
                  <a:pt x="44" y="172"/>
                  <a:pt x="44" y="172"/>
                </a:cubicBezTo>
                <a:cubicBezTo>
                  <a:pt x="38" y="172"/>
                  <a:pt x="32" y="178"/>
                  <a:pt x="32" y="184"/>
                </a:cubicBezTo>
                <a:cubicBezTo>
                  <a:pt x="32" y="198"/>
                  <a:pt x="32" y="198"/>
                  <a:pt x="32" y="198"/>
                </a:cubicBezTo>
                <a:cubicBezTo>
                  <a:pt x="32" y="205"/>
                  <a:pt x="38" y="210"/>
                  <a:pt x="44" y="210"/>
                </a:cubicBezTo>
                <a:cubicBezTo>
                  <a:pt x="187" y="210"/>
                  <a:pt x="187" y="210"/>
                  <a:pt x="187" y="210"/>
                </a:cubicBezTo>
                <a:cubicBezTo>
                  <a:pt x="194" y="210"/>
                  <a:pt x="199" y="205"/>
                  <a:pt x="199" y="198"/>
                </a:cubicBezTo>
                <a:cubicBezTo>
                  <a:pt x="199" y="184"/>
                  <a:pt x="199" y="184"/>
                  <a:pt x="199" y="184"/>
                </a:cubicBezTo>
                <a:cubicBezTo>
                  <a:pt x="199" y="178"/>
                  <a:pt x="194" y="172"/>
                  <a:pt x="187" y="172"/>
                </a:cubicBezTo>
                <a:close/>
                <a:moveTo>
                  <a:pt x="57" y="195"/>
                </a:moveTo>
                <a:cubicBezTo>
                  <a:pt x="56" y="195"/>
                  <a:pt x="56" y="195"/>
                  <a:pt x="56" y="195"/>
                </a:cubicBezTo>
                <a:cubicBezTo>
                  <a:pt x="54" y="195"/>
                  <a:pt x="52" y="193"/>
                  <a:pt x="52" y="191"/>
                </a:cubicBezTo>
                <a:cubicBezTo>
                  <a:pt x="52" y="189"/>
                  <a:pt x="54" y="187"/>
                  <a:pt x="56" y="187"/>
                </a:cubicBezTo>
                <a:cubicBezTo>
                  <a:pt x="57" y="187"/>
                  <a:pt x="57" y="187"/>
                  <a:pt x="57" y="187"/>
                </a:cubicBezTo>
                <a:cubicBezTo>
                  <a:pt x="59" y="187"/>
                  <a:pt x="61" y="189"/>
                  <a:pt x="61" y="191"/>
                </a:cubicBezTo>
                <a:cubicBezTo>
                  <a:pt x="61" y="193"/>
                  <a:pt x="59" y="195"/>
                  <a:pt x="57" y="195"/>
                </a:cubicBezTo>
                <a:close/>
                <a:moveTo>
                  <a:pt x="179" y="195"/>
                </a:moveTo>
                <a:cubicBezTo>
                  <a:pt x="112" y="195"/>
                  <a:pt x="112" y="195"/>
                  <a:pt x="112" y="195"/>
                </a:cubicBezTo>
                <a:cubicBezTo>
                  <a:pt x="110" y="195"/>
                  <a:pt x="108" y="193"/>
                  <a:pt x="108" y="191"/>
                </a:cubicBezTo>
                <a:cubicBezTo>
                  <a:pt x="108" y="189"/>
                  <a:pt x="110" y="187"/>
                  <a:pt x="112" y="187"/>
                </a:cubicBezTo>
                <a:cubicBezTo>
                  <a:pt x="179" y="187"/>
                  <a:pt x="179" y="187"/>
                  <a:pt x="179" y="187"/>
                </a:cubicBezTo>
                <a:cubicBezTo>
                  <a:pt x="181" y="187"/>
                  <a:pt x="183" y="189"/>
                  <a:pt x="183" y="191"/>
                </a:cubicBezTo>
                <a:cubicBezTo>
                  <a:pt x="183" y="193"/>
                  <a:pt x="181" y="195"/>
                  <a:pt x="179" y="195"/>
                </a:cubicBezTo>
                <a:close/>
                <a:moveTo>
                  <a:pt x="241" y="218"/>
                </a:moveTo>
                <a:cubicBezTo>
                  <a:pt x="241" y="208"/>
                  <a:pt x="241" y="208"/>
                  <a:pt x="241" y="208"/>
                </a:cubicBezTo>
                <a:cubicBezTo>
                  <a:pt x="241" y="203"/>
                  <a:pt x="237" y="199"/>
                  <a:pt x="232" y="199"/>
                </a:cubicBezTo>
                <a:cubicBezTo>
                  <a:pt x="223" y="199"/>
                  <a:pt x="223" y="199"/>
                  <a:pt x="223" y="199"/>
                </a:cubicBezTo>
                <a:cubicBezTo>
                  <a:pt x="223" y="210"/>
                  <a:pt x="223" y="210"/>
                  <a:pt x="223" y="210"/>
                </a:cubicBezTo>
                <a:cubicBezTo>
                  <a:pt x="226" y="210"/>
                  <a:pt x="226" y="210"/>
                  <a:pt x="226" y="210"/>
                </a:cubicBezTo>
                <a:cubicBezTo>
                  <a:pt x="228" y="210"/>
                  <a:pt x="229" y="212"/>
                  <a:pt x="229" y="213"/>
                </a:cubicBezTo>
                <a:cubicBezTo>
                  <a:pt x="229" y="215"/>
                  <a:pt x="228" y="216"/>
                  <a:pt x="226" y="216"/>
                </a:cubicBezTo>
                <a:cubicBezTo>
                  <a:pt x="223" y="216"/>
                  <a:pt x="223" y="216"/>
                  <a:pt x="223" y="216"/>
                </a:cubicBezTo>
                <a:cubicBezTo>
                  <a:pt x="223" y="227"/>
                  <a:pt x="223" y="227"/>
                  <a:pt x="223" y="227"/>
                </a:cubicBezTo>
                <a:cubicBezTo>
                  <a:pt x="232" y="227"/>
                  <a:pt x="232" y="227"/>
                  <a:pt x="232" y="227"/>
                </a:cubicBezTo>
                <a:cubicBezTo>
                  <a:pt x="237" y="227"/>
                  <a:pt x="241" y="223"/>
                  <a:pt x="241" y="218"/>
                </a:cubicBezTo>
                <a:close/>
                <a:moveTo>
                  <a:pt x="187" y="82"/>
                </a:moveTo>
                <a:cubicBezTo>
                  <a:pt x="44" y="82"/>
                  <a:pt x="44" y="82"/>
                  <a:pt x="44" y="82"/>
                </a:cubicBezTo>
                <a:cubicBezTo>
                  <a:pt x="38" y="82"/>
                  <a:pt x="32" y="88"/>
                  <a:pt x="32" y="94"/>
                </a:cubicBezTo>
                <a:cubicBezTo>
                  <a:pt x="32" y="108"/>
                  <a:pt x="32" y="108"/>
                  <a:pt x="32" y="108"/>
                </a:cubicBezTo>
                <a:cubicBezTo>
                  <a:pt x="32" y="115"/>
                  <a:pt x="38" y="120"/>
                  <a:pt x="44" y="120"/>
                </a:cubicBezTo>
                <a:cubicBezTo>
                  <a:pt x="187" y="120"/>
                  <a:pt x="187" y="120"/>
                  <a:pt x="187" y="120"/>
                </a:cubicBezTo>
                <a:cubicBezTo>
                  <a:pt x="194" y="120"/>
                  <a:pt x="199" y="115"/>
                  <a:pt x="199" y="108"/>
                </a:cubicBezTo>
                <a:cubicBezTo>
                  <a:pt x="199" y="94"/>
                  <a:pt x="199" y="94"/>
                  <a:pt x="199" y="94"/>
                </a:cubicBezTo>
                <a:cubicBezTo>
                  <a:pt x="199" y="88"/>
                  <a:pt x="194" y="82"/>
                  <a:pt x="187" y="82"/>
                </a:cubicBezTo>
                <a:close/>
                <a:moveTo>
                  <a:pt x="57" y="105"/>
                </a:moveTo>
                <a:cubicBezTo>
                  <a:pt x="56" y="105"/>
                  <a:pt x="56" y="105"/>
                  <a:pt x="56" y="105"/>
                </a:cubicBezTo>
                <a:cubicBezTo>
                  <a:pt x="54" y="105"/>
                  <a:pt x="52" y="103"/>
                  <a:pt x="52" y="101"/>
                </a:cubicBezTo>
                <a:cubicBezTo>
                  <a:pt x="52" y="99"/>
                  <a:pt x="54" y="97"/>
                  <a:pt x="56" y="97"/>
                </a:cubicBezTo>
                <a:cubicBezTo>
                  <a:pt x="57" y="97"/>
                  <a:pt x="57" y="97"/>
                  <a:pt x="57" y="97"/>
                </a:cubicBezTo>
                <a:cubicBezTo>
                  <a:pt x="59" y="97"/>
                  <a:pt x="61" y="99"/>
                  <a:pt x="61" y="101"/>
                </a:cubicBezTo>
                <a:cubicBezTo>
                  <a:pt x="61" y="103"/>
                  <a:pt x="59" y="105"/>
                  <a:pt x="57" y="105"/>
                </a:cubicBezTo>
                <a:close/>
                <a:moveTo>
                  <a:pt x="179" y="105"/>
                </a:moveTo>
                <a:cubicBezTo>
                  <a:pt x="112" y="105"/>
                  <a:pt x="112" y="105"/>
                  <a:pt x="112" y="105"/>
                </a:cubicBezTo>
                <a:cubicBezTo>
                  <a:pt x="110" y="105"/>
                  <a:pt x="108" y="103"/>
                  <a:pt x="108" y="101"/>
                </a:cubicBezTo>
                <a:cubicBezTo>
                  <a:pt x="108" y="99"/>
                  <a:pt x="110" y="97"/>
                  <a:pt x="112" y="97"/>
                </a:cubicBezTo>
                <a:cubicBezTo>
                  <a:pt x="179" y="97"/>
                  <a:pt x="179" y="97"/>
                  <a:pt x="179" y="97"/>
                </a:cubicBezTo>
                <a:cubicBezTo>
                  <a:pt x="181" y="97"/>
                  <a:pt x="183" y="99"/>
                  <a:pt x="183" y="101"/>
                </a:cubicBezTo>
                <a:cubicBezTo>
                  <a:pt x="183" y="103"/>
                  <a:pt x="181" y="105"/>
                  <a:pt x="179" y="105"/>
                </a:cubicBezTo>
                <a:close/>
                <a:moveTo>
                  <a:pt x="187" y="217"/>
                </a:moveTo>
                <a:cubicBezTo>
                  <a:pt x="44" y="217"/>
                  <a:pt x="44" y="217"/>
                  <a:pt x="44" y="217"/>
                </a:cubicBezTo>
                <a:cubicBezTo>
                  <a:pt x="38" y="217"/>
                  <a:pt x="32" y="223"/>
                  <a:pt x="32" y="229"/>
                </a:cubicBezTo>
                <a:cubicBezTo>
                  <a:pt x="32" y="243"/>
                  <a:pt x="32" y="243"/>
                  <a:pt x="32" y="243"/>
                </a:cubicBezTo>
                <a:cubicBezTo>
                  <a:pt x="32" y="250"/>
                  <a:pt x="38" y="255"/>
                  <a:pt x="44" y="255"/>
                </a:cubicBezTo>
                <a:cubicBezTo>
                  <a:pt x="187" y="255"/>
                  <a:pt x="187" y="255"/>
                  <a:pt x="187" y="255"/>
                </a:cubicBezTo>
                <a:cubicBezTo>
                  <a:pt x="194" y="255"/>
                  <a:pt x="199" y="250"/>
                  <a:pt x="199" y="243"/>
                </a:cubicBezTo>
                <a:cubicBezTo>
                  <a:pt x="199" y="229"/>
                  <a:pt x="199" y="229"/>
                  <a:pt x="199" y="229"/>
                </a:cubicBezTo>
                <a:cubicBezTo>
                  <a:pt x="199" y="223"/>
                  <a:pt x="194" y="217"/>
                  <a:pt x="187" y="217"/>
                </a:cubicBezTo>
                <a:close/>
                <a:moveTo>
                  <a:pt x="57" y="240"/>
                </a:moveTo>
                <a:cubicBezTo>
                  <a:pt x="56" y="240"/>
                  <a:pt x="56" y="240"/>
                  <a:pt x="56" y="240"/>
                </a:cubicBezTo>
                <a:cubicBezTo>
                  <a:pt x="54" y="240"/>
                  <a:pt x="52" y="238"/>
                  <a:pt x="52" y="236"/>
                </a:cubicBezTo>
                <a:cubicBezTo>
                  <a:pt x="52" y="234"/>
                  <a:pt x="54" y="232"/>
                  <a:pt x="56" y="232"/>
                </a:cubicBezTo>
                <a:cubicBezTo>
                  <a:pt x="57" y="232"/>
                  <a:pt x="57" y="232"/>
                  <a:pt x="57" y="232"/>
                </a:cubicBezTo>
                <a:cubicBezTo>
                  <a:pt x="59" y="232"/>
                  <a:pt x="61" y="234"/>
                  <a:pt x="61" y="236"/>
                </a:cubicBezTo>
                <a:cubicBezTo>
                  <a:pt x="61" y="238"/>
                  <a:pt x="59" y="240"/>
                  <a:pt x="57" y="240"/>
                </a:cubicBezTo>
                <a:close/>
                <a:moveTo>
                  <a:pt x="179" y="240"/>
                </a:moveTo>
                <a:cubicBezTo>
                  <a:pt x="112" y="240"/>
                  <a:pt x="112" y="240"/>
                  <a:pt x="112" y="240"/>
                </a:cubicBezTo>
                <a:cubicBezTo>
                  <a:pt x="110" y="240"/>
                  <a:pt x="108" y="238"/>
                  <a:pt x="108" y="236"/>
                </a:cubicBezTo>
                <a:cubicBezTo>
                  <a:pt x="108" y="234"/>
                  <a:pt x="110" y="232"/>
                  <a:pt x="112" y="232"/>
                </a:cubicBezTo>
                <a:cubicBezTo>
                  <a:pt x="179" y="232"/>
                  <a:pt x="179" y="232"/>
                  <a:pt x="179" y="232"/>
                </a:cubicBezTo>
                <a:cubicBezTo>
                  <a:pt x="181" y="232"/>
                  <a:pt x="183" y="234"/>
                  <a:pt x="183" y="236"/>
                </a:cubicBezTo>
                <a:cubicBezTo>
                  <a:pt x="183" y="238"/>
                  <a:pt x="181" y="240"/>
                  <a:pt x="179" y="240"/>
                </a:cubicBezTo>
                <a:close/>
                <a:moveTo>
                  <a:pt x="226" y="250"/>
                </a:moveTo>
                <a:cubicBezTo>
                  <a:pt x="223" y="250"/>
                  <a:pt x="223" y="250"/>
                  <a:pt x="223" y="250"/>
                </a:cubicBezTo>
                <a:cubicBezTo>
                  <a:pt x="222" y="254"/>
                  <a:pt x="221" y="258"/>
                  <a:pt x="219" y="261"/>
                </a:cubicBezTo>
                <a:cubicBezTo>
                  <a:pt x="232" y="261"/>
                  <a:pt x="232" y="261"/>
                  <a:pt x="232" y="261"/>
                </a:cubicBezTo>
                <a:cubicBezTo>
                  <a:pt x="237" y="261"/>
                  <a:pt x="241" y="257"/>
                  <a:pt x="241" y="252"/>
                </a:cubicBezTo>
                <a:cubicBezTo>
                  <a:pt x="241" y="242"/>
                  <a:pt x="241" y="242"/>
                  <a:pt x="241" y="242"/>
                </a:cubicBezTo>
                <a:cubicBezTo>
                  <a:pt x="241" y="237"/>
                  <a:pt x="237" y="233"/>
                  <a:pt x="232" y="233"/>
                </a:cubicBezTo>
                <a:cubicBezTo>
                  <a:pt x="223" y="233"/>
                  <a:pt x="223" y="233"/>
                  <a:pt x="223" y="233"/>
                </a:cubicBezTo>
                <a:cubicBezTo>
                  <a:pt x="223" y="244"/>
                  <a:pt x="223" y="244"/>
                  <a:pt x="223" y="244"/>
                </a:cubicBezTo>
                <a:cubicBezTo>
                  <a:pt x="226" y="244"/>
                  <a:pt x="226" y="244"/>
                  <a:pt x="226" y="244"/>
                </a:cubicBezTo>
                <a:cubicBezTo>
                  <a:pt x="228" y="244"/>
                  <a:pt x="229" y="245"/>
                  <a:pt x="229" y="247"/>
                </a:cubicBezTo>
                <a:cubicBezTo>
                  <a:pt x="229" y="249"/>
                  <a:pt x="228" y="250"/>
                  <a:pt x="226" y="250"/>
                </a:cubicBezTo>
                <a:close/>
                <a:moveTo>
                  <a:pt x="241" y="185"/>
                </a:moveTo>
                <a:cubicBezTo>
                  <a:pt x="241" y="174"/>
                  <a:pt x="241" y="174"/>
                  <a:pt x="241" y="174"/>
                </a:cubicBezTo>
                <a:cubicBezTo>
                  <a:pt x="241" y="169"/>
                  <a:pt x="237" y="165"/>
                  <a:pt x="232" y="165"/>
                </a:cubicBezTo>
                <a:cubicBezTo>
                  <a:pt x="223" y="165"/>
                  <a:pt x="223" y="165"/>
                  <a:pt x="223" y="165"/>
                </a:cubicBezTo>
                <a:cubicBezTo>
                  <a:pt x="223" y="176"/>
                  <a:pt x="223" y="176"/>
                  <a:pt x="223" y="176"/>
                </a:cubicBezTo>
                <a:cubicBezTo>
                  <a:pt x="226" y="176"/>
                  <a:pt x="226" y="176"/>
                  <a:pt x="226" y="176"/>
                </a:cubicBezTo>
                <a:cubicBezTo>
                  <a:pt x="228" y="176"/>
                  <a:pt x="229" y="178"/>
                  <a:pt x="229" y="179"/>
                </a:cubicBezTo>
                <a:cubicBezTo>
                  <a:pt x="229" y="181"/>
                  <a:pt x="228" y="182"/>
                  <a:pt x="226" y="182"/>
                </a:cubicBezTo>
                <a:cubicBezTo>
                  <a:pt x="223" y="182"/>
                  <a:pt x="223" y="182"/>
                  <a:pt x="223" y="182"/>
                </a:cubicBezTo>
                <a:cubicBezTo>
                  <a:pt x="223" y="194"/>
                  <a:pt x="223" y="194"/>
                  <a:pt x="223" y="194"/>
                </a:cubicBezTo>
                <a:cubicBezTo>
                  <a:pt x="232" y="194"/>
                  <a:pt x="232" y="194"/>
                  <a:pt x="232" y="194"/>
                </a:cubicBezTo>
                <a:cubicBezTo>
                  <a:pt x="237" y="194"/>
                  <a:pt x="241" y="190"/>
                  <a:pt x="241" y="185"/>
                </a:cubicBezTo>
                <a:close/>
                <a:moveTo>
                  <a:pt x="241" y="151"/>
                </a:moveTo>
                <a:cubicBezTo>
                  <a:pt x="241" y="141"/>
                  <a:pt x="241" y="141"/>
                  <a:pt x="241" y="141"/>
                </a:cubicBezTo>
                <a:cubicBezTo>
                  <a:pt x="241" y="136"/>
                  <a:pt x="237" y="132"/>
                  <a:pt x="232" y="132"/>
                </a:cubicBezTo>
                <a:cubicBezTo>
                  <a:pt x="223" y="132"/>
                  <a:pt x="223" y="132"/>
                  <a:pt x="223" y="132"/>
                </a:cubicBezTo>
                <a:cubicBezTo>
                  <a:pt x="223" y="143"/>
                  <a:pt x="223" y="143"/>
                  <a:pt x="223" y="143"/>
                </a:cubicBezTo>
                <a:cubicBezTo>
                  <a:pt x="226" y="143"/>
                  <a:pt x="226" y="143"/>
                  <a:pt x="226" y="143"/>
                </a:cubicBezTo>
                <a:cubicBezTo>
                  <a:pt x="228" y="143"/>
                  <a:pt x="229" y="144"/>
                  <a:pt x="229" y="146"/>
                </a:cubicBezTo>
                <a:cubicBezTo>
                  <a:pt x="229" y="147"/>
                  <a:pt x="228" y="149"/>
                  <a:pt x="226" y="149"/>
                </a:cubicBezTo>
                <a:cubicBezTo>
                  <a:pt x="223" y="149"/>
                  <a:pt x="223" y="149"/>
                  <a:pt x="223" y="149"/>
                </a:cubicBezTo>
                <a:cubicBezTo>
                  <a:pt x="223" y="160"/>
                  <a:pt x="223" y="160"/>
                  <a:pt x="223" y="160"/>
                </a:cubicBezTo>
                <a:cubicBezTo>
                  <a:pt x="232" y="160"/>
                  <a:pt x="232" y="160"/>
                  <a:pt x="232" y="160"/>
                </a:cubicBezTo>
                <a:cubicBezTo>
                  <a:pt x="237" y="160"/>
                  <a:pt x="241" y="156"/>
                  <a:pt x="241" y="151"/>
                </a:cubicBezTo>
                <a:close/>
                <a:moveTo>
                  <a:pt x="187" y="127"/>
                </a:moveTo>
                <a:cubicBezTo>
                  <a:pt x="44" y="127"/>
                  <a:pt x="44" y="127"/>
                  <a:pt x="44" y="127"/>
                </a:cubicBezTo>
                <a:cubicBezTo>
                  <a:pt x="38" y="127"/>
                  <a:pt x="32" y="133"/>
                  <a:pt x="32" y="139"/>
                </a:cubicBezTo>
                <a:cubicBezTo>
                  <a:pt x="32" y="153"/>
                  <a:pt x="32" y="153"/>
                  <a:pt x="32" y="153"/>
                </a:cubicBezTo>
                <a:cubicBezTo>
                  <a:pt x="32" y="160"/>
                  <a:pt x="38" y="165"/>
                  <a:pt x="44" y="165"/>
                </a:cubicBezTo>
                <a:cubicBezTo>
                  <a:pt x="187" y="165"/>
                  <a:pt x="187" y="165"/>
                  <a:pt x="187" y="165"/>
                </a:cubicBezTo>
                <a:cubicBezTo>
                  <a:pt x="194" y="165"/>
                  <a:pt x="199" y="160"/>
                  <a:pt x="199" y="153"/>
                </a:cubicBezTo>
                <a:cubicBezTo>
                  <a:pt x="199" y="139"/>
                  <a:pt x="199" y="139"/>
                  <a:pt x="199" y="139"/>
                </a:cubicBezTo>
                <a:cubicBezTo>
                  <a:pt x="199" y="133"/>
                  <a:pt x="194" y="127"/>
                  <a:pt x="187" y="127"/>
                </a:cubicBezTo>
                <a:close/>
                <a:moveTo>
                  <a:pt x="57" y="150"/>
                </a:moveTo>
                <a:cubicBezTo>
                  <a:pt x="56" y="150"/>
                  <a:pt x="56" y="150"/>
                  <a:pt x="56" y="150"/>
                </a:cubicBezTo>
                <a:cubicBezTo>
                  <a:pt x="54" y="150"/>
                  <a:pt x="52" y="148"/>
                  <a:pt x="52" y="146"/>
                </a:cubicBezTo>
                <a:cubicBezTo>
                  <a:pt x="52" y="144"/>
                  <a:pt x="54" y="142"/>
                  <a:pt x="56" y="142"/>
                </a:cubicBezTo>
                <a:cubicBezTo>
                  <a:pt x="57" y="142"/>
                  <a:pt x="57" y="142"/>
                  <a:pt x="57" y="142"/>
                </a:cubicBezTo>
                <a:cubicBezTo>
                  <a:pt x="59" y="142"/>
                  <a:pt x="61" y="144"/>
                  <a:pt x="61" y="146"/>
                </a:cubicBezTo>
                <a:cubicBezTo>
                  <a:pt x="61" y="148"/>
                  <a:pt x="59" y="150"/>
                  <a:pt x="57" y="150"/>
                </a:cubicBezTo>
                <a:close/>
                <a:moveTo>
                  <a:pt x="179" y="150"/>
                </a:moveTo>
                <a:cubicBezTo>
                  <a:pt x="112" y="150"/>
                  <a:pt x="112" y="150"/>
                  <a:pt x="112" y="150"/>
                </a:cubicBezTo>
                <a:cubicBezTo>
                  <a:pt x="110" y="150"/>
                  <a:pt x="108" y="148"/>
                  <a:pt x="108" y="146"/>
                </a:cubicBezTo>
                <a:cubicBezTo>
                  <a:pt x="108" y="144"/>
                  <a:pt x="110" y="142"/>
                  <a:pt x="112" y="142"/>
                </a:cubicBezTo>
                <a:cubicBezTo>
                  <a:pt x="179" y="142"/>
                  <a:pt x="179" y="142"/>
                  <a:pt x="179" y="142"/>
                </a:cubicBezTo>
                <a:cubicBezTo>
                  <a:pt x="181" y="142"/>
                  <a:pt x="183" y="144"/>
                  <a:pt x="183" y="146"/>
                </a:cubicBezTo>
                <a:cubicBezTo>
                  <a:pt x="183" y="148"/>
                  <a:pt x="181" y="150"/>
                  <a:pt x="179" y="150"/>
                </a:cubicBezTo>
                <a:close/>
                <a:moveTo>
                  <a:pt x="187" y="37"/>
                </a:moveTo>
                <a:cubicBezTo>
                  <a:pt x="44" y="37"/>
                  <a:pt x="44" y="37"/>
                  <a:pt x="44" y="37"/>
                </a:cubicBezTo>
                <a:cubicBezTo>
                  <a:pt x="38" y="37"/>
                  <a:pt x="32" y="43"/>
                  <a:pt x="32" y="49"/>
                </a:cubicBezTo>
                <a:cubicBezTo>
                  <a:pt x="32" y="63"/>
                  <a:pt x="32" y="63"/>
                  <a:pt x="32" y="63"/>
                </a:cubicBezTo>
                <a:cubicBezTo>
                  <a:pt x="32" y="70"/>
                  <a:pt x="38" y="75"/>
                  <a:pt x="44" y="75"/>
                </a:cubicBezTo>
                <a:cubicBezTo>
                  <a:pt x="187" y="75"/>
                  <a:pt x="187" y="75"/>
                  <a:pt x="187" y="75"/>
                </a:cubicBezTo>
                <a:cubicBezTo>
                  <a:pt x="194" y="75"/>
                  <a:pt x="199" y="70"/>
                  <a:pt x="199" y="63"/>
                </a:cubicBezTo>
                <a:cubicBezTo>
                  <a:pt x="199" y="49"/>
                  <a:pt x="199" y="49"/>
                  <a:pt x="199" y="49"/>
                </a:cubicBezTo>
                <a:cubicBezTo>
                  <a:pt x="199" y="43"/>
                  <a:pt x="194" y="37"/>
                  <a:pt x="187" y="37"/>
                </a:cubicBezTo>
                <a:close/>
                <a:moveTo>
                  <a:pt x="57" y="60"/>
                </a:moveTo>
                <a:cubicBezTo>
                  <a:pt x="56" y="60"/>
                  <a:pt x="56" y="60"/>
                  <a:pt x="56" y="60"/>
                </a:cubicBezTo>
                <a:cubicBezTo>
                  <a:pt x="54" y="60"/>
                  <a:pt x="52" y="58"/>
                  <a:pt x="52" y="56"/>
                </a:cubicBezTo>
                <a:cubicBezTo>
                  <a:pt x="52" y="54"/>
                  <a:pt x="54" y="52"/>
                  <a:pt x="56" y="52"/>
                </a:cubicBezTo>
                <a:cubicBezTo>
                  <a:pt x="57" y="52"/>
                  <a:pt x="57" y="52"/>
                  <a:pt x="57" y="52"/>
                </a:cubicBezTo>
                <a:cubicBezTo>
                  <a:pt x="59" y="52"/>
                  <a:pt x="61" y="54"/>
                  <a:pt x="61" y="56"/>
                </a:cubicBezTo>
                <a:cubicBezTo>
                  <a:pt x="61" y="58"/>
                  <a:pt x="59" y="60"/>
                  <a:pt x="57" y="60"/>
                </a:cubicBezTo>
                <a:close/>
                <a:moveTo>
                  <a:pt x="179" y="60"/>
                </a:moveTo>
                <a:cubicBezTo>
                  <a:pt x="112" y="60"/>
                  <a:pt x="112" y="60"/>
                  <a:pt x="112" y="60"/>
                </a:cubicBezTo>
                <a:cubicBezTo>
                  <a:pt x="110" y="60"/>
                  <a:pt x="108" y="58"/>
                  <a:pt x="108" y="56"/>
                </a:cubicBezTo>
                <a:cubicBezTo>
                  <a:pt x="108" y="54"/>
                  <a:pt x="110" y="52"/>
                  <a:pt x="112" y="52"/>
                </a:cubicBezTo>
                <a:cubicBezTo>
                  <a:pt x="179" y="52"/>
                  <a:pt x="179" y="52"/>
                  <a:pt x="179" y="52"/>
                </a:cubicBezTo>
                <a:cubicBezTo>
                  <a:pt x="181" y="52"/>
                  <a:pt x="183" y="54"/>
                  <a:pt x="183" y="56"/>
                </a:cubicBezTo>
                <a:cubicBezTo>
                  <a:pt x="183" y="58"/>
                  <a:pt x="181" y="60"/>
                  <a:pt x="179" y="60"/>
                </a:cubicBezTo>
                <a:close/>
                <a:moveTo>
                  <a:pt x="268" y="175"/>
                </a:moveTo>
                <a:cubicBezTo>
                  <a:pt x="268" y="172"/>
                  <a:pt x="265" y="169"/>
                  <a:pt x="261" y="169"/>
                </a:cubicBezTo>
                <a:cubicBezTo>
                  <a:pt x="261" y="190"/>
                  <a:pt x="261" y="190"/>
                  <a:pt x="261" y="190"/>
                </a:cubicBezTo>
                <a:cubicBezTo>
                  <a:pt x="265" y="189"/>
                  <a:pt x="268" y="187"/>
                  <a:pt x="268" y="183"/>
                </a:cubicBezTo>
                <a:lnTo>
                  <a:pt x="268" y="175"/>
                </a:lnTo>
                <a:close/>
                <a:moveTo>
                  <a:pt x="268" y="201"/>
                </a:moveTo>
                <a:cubicBezTo>
                  <a:pt x="268" y="197"/>
                  <a:pt x="265" y="194"/>
                  <a:pt x="261" y="194"/>
                </a:cubicBezTo>
                <a:cubicBezTo>
                  <a:pt x="261" y="215"/>
                  <a:pt x="261" y="215"/>
                  <a:pt x="261" y="215"/>
                </a:cubicBezTo>
                <a:cubicBezTo>
                  <a:pt x="265" y="215"/>
                  <a:pt x="268" y="212"/>
                  <a:pt x="268" y="208"/>
                </a:cubicBezTo>
                <a:lnTo>
                  <a:pt x="268" y="201"/>
                </a:lnTo>
                <a:close/>
                <a:moveTo>
                  <a:pt x="268" y="150"/>
                </a:moveTo>
                <a:cubicBezTo>
                  <a:pt x="268" y="146"/>
                  <a:pt x="265" y="143"/>
                  <a:pt x="261" y="143"/>
                </a:cubicBezTo>
                <a:cubicBezTo>
                  <a:pt x="261" y="164"/>
                  <a:pt x="261" y="164"/>
                  <a:pt x="261" y="164"/>
                </a:cubicBezTo>
                <a:cubicBezTo>
                  <a:pt x="265" y="164"/>
                  <a:pt x="268" y="161"/>
                  <a:pt x="268" y="158"/>
                </a:cubicBezTo>
                <a:lnTo>
                  <a:pt x="268" y="150"/>
                </a:lnTo>
                <a:close/>
                <a:moveTo>
                  <a:pt x="277" y="260"/>
                </a:moveTo>
                <a:cubicBezTo>
                  <a:pt x="277" y="147"/>
                  <a:pt x="277" y="147"/>
                  <a:pt x="277" y="147"/>
                </a:cubicBezTo>
                <a:cubicBezTo>
                  <a:pt x="277" y="139"/>
                  <a:pt x="270" y="132"/>
                  <a:pt x="261" y="132"/>
                </a:cubicBezTo>
                <a:cubicBezTo>
                  <a:pt x="261" y="132"/>
                  <a:pt x="261" y="132"/>
                  <a:pt x="261" y="132"/>
                </a:cubicBezTo>
                <a:cubicBezTo>
                  <a:pt x="261" y="135"/>
                  <a:pt x="261" y="135"/>
                  <a:pt x="261" y="135"/>
                </a:cubicBezTo>
                <a:cubicBezTo>
                  <a:pt x="261" y="135"/>
                  <a:pt x="261" y="135"/>
                  <a:pt x="261" y="135"/>
                </a:cubicBezTo>
                <a:cubicBezTo>
                  <a:pt x="268" y="135"/>
                  <a:pt x="273" y="141"/>
                  <a:pt x="273" y="147"/>
                </a:cubicBezTo>
                <a:cubicBezTo>
                  <a:pt x="273" y="260"/>
                  <a:pt x="273" y="260"/>
                  <a:pt x="273" y="260"/>
                </a:cubicBezTo>
                <a:cubicBezTo>
                  <a:pt x="273" y="267"/>
                  <a:pt x="268" y="272"/>
                  <a:pt x="261" y="272"/>
                </a:cubicBezTo>
                <a:cubicBezTo>
                  <a:pt x="254" y="272"/>
                  <a:pt x="254" y="272"/>
                  <a:pt x="254" y="272"/>
                </a:cubicBezTo>
                <a:cubicBezTo>
                  <a:pt x="252" y="275"/>
                  <a:pt x="249" y="277"/>
                  <a:pt x="246" y="279"/>
                </a:cubicBezTo>
                <a:cubicBezTo>
                  <a:pt x="246" y="279"/>
                  <a:pt x="246" y="279"/>
                  <a:pt x="246" y="279"/>
                </a:cubicBezTo>
                <a:cubicBezTo>
                  <a:pt x="264" y="279"/>
                  <a:pt x="264" y="279"/>
                  <a:pt x="264" y="279"/>
                </a:cubicBezTo>
                <a:cubicBezTo>
                  <a:pt x="267" y="274"/>
                  <a:pt x="267" y="274"/>
                  <a:pt x="267" y="274"/>
                </a:cubicBezTo>
                <a:cubicBezTo>
                  <a:pt x="273" y="272"/>
                  <a:pt x="277" y="267"/>
                  <a:pt x="277" y="260"/>
                </a:cubicBezTo>
                <a:close/>
                <a:moveTo>
                  <a:pt x="268" y="226"/>
                </a:moveTo>
                <a:cubicBezTo>
                  <a:pt x="268" y="222"/>
                  <a:pt x="265" y="219"/>
                  <a:pt x="261" y="219"/>
                </a:cubicBezTo>
                <a:cubicBezTo>
                  <a:pt x="261" y="240"/>
                  <a:pt x="261" y="240"/>
                  <a:pt x="261" y="240"/>
                </a:cubicBezTo>
                <a:cubicBezTo>
                  <a:pt x="265" y="240"/>
                  <a:pt x="268" y="237"/>
                  <a:pt x="268" y="234"/>
                </a:cubicBezTo>
                <a:lnTo>
                  <a:pt x="268" y="226"/>
                </a:lnTo>
                <a:close/>
                <a:moveTo>
                  <a:pt x="261" y="245"/>
                </a:moveTo>
                <a:cubicBezTo>
                  <a:pt x="261" y="254"/>
                  <a:pt x="261" y="254"/>
                  <a:pt x="261" y="254"/>
                </a:cubicBezTo>
                <a:cubicBezTo>
                  <a:pt x="261" y="258"/>
                  <a:pt x="260" y="262"/>
                  <a:pt x="259" y="266"/>
                </a:cubicBezTo>
                <a:cubicBezTo>
                  <a:pt x="261" y="266"/>
                  <a:pt x="261" y="266"/>
                  <a:pt x="261" y="266"/>
                </a:cubicBezTo>
                <a:cubicBezTo>
                  <a:pt x="265" y="266"/>
                  <a:pt x="268" y="263"/>
                  <a:pt x="268" y="259"/>
                </a:cubicBezTo>
                <a:cubicBezTo>
                  <a:pt x="268" y="251"/>
                  <a:pt x="268" y="251"/>
                  <a:pt x="268" y="251"/>
                </a:cubicBezTo>
                <a:cubicBezTo>
                  <a:pt x="268" y="248"/>
                  <a:pt x="265" y="245"/>
                  <a:pt x="261" y="245"/>
                </a:cubicBezTo>
                <a:close/>
                <a:moveTo>
                  <a:pt x="253" y="254"/>
                </a:moveTo>
                <a:cubicBezTo>
                  <a:pt x="253" y="103"/>
                  <a:pt x="253" y="103"/>
                  <a:pt x="253" y="103"/>
                </a:cubicBezTo>
                <a:cubicBezTo>
                  <a:pt x="253" y="92"/>
                  <a:pt x="244" y="83"/>
                  <a:pt x="233" y="83"/>
                </a:cubicBezTo>
                <a:cubicBezTo>
                  <a:pt x="223" y="83"/>
                  <a:pt x="223" y="83"/>
                  <a:pt x="223" y="83"/>
                </a:cubicBezTo>
                <a:cubicBezTo>
                  <a:pt x="223" y="87"/>
                  <a:pt x="223" y="87"/>
                  <a:pt x="223" y="87"/>
                </a:cubicBezTo>
                <a:cubicBezTo>
                  <a:pt x="233" y="87"/>
                  <a:pt x="233" y="87"/>
                  <a:pt x="233" y="87"/>
                </a:cubicBezTo>
                <a:cubicBezTo>
                  <a:pt x="242" y="87"/>
                  <a:pt x="249" y="94"/>
                  <a:pt x="249" y="103"/>
                </a:cubicBezTo>
                <a:cubicBezTo>
                  <a:pt x="249" y="254"/>
                  <a:pt x="249" y="254"/>
                  <a:pt x="249" y="254"/>
                </a:cubicBezTo>
                <a:cubicBezTo>
                  <a:pt x="249" y="262"/>
                  <a:pt x="242" y="269"/>
                  <a:pt x="233" y="269"/>
                </a:cubicBezTo>
                <a:cubicBezTo>
                  <a:pt x="213" y="269"/>
                  <a:pt x="213" y="269"/>
                  <a:pt x="213" y="269"/>
                </a:cubicBezTo>
                <a:cubicBezTo>
                  <a:pt x="211" y="271"/>
                  <a:pt x="209" y="273"/>
                  <a:pt x="207" y="275"/>
                </a:cubicBezTo>
                <a:cubicBezTo>
                  <a:pt x="209" y="279"/>
                  <a:pt x="209" y="279"/>
                  <a:pt x="209" y="279"/>
                </a:cubicBezTo>
                <a:cubicBezTo>
                  <a:pt x="237" y="279"/>
                  <a:pt x="237" y="279"/>
                  <a:pt x="237" y="279"/>
                </a:cubicBezTo>
                <a:cubicBezTo>
                  <a:pt x="240" y="273"/>
                  <a:pt x="240" y="273"/>
                  <a:pt x="240" y="273"/>
                </a:cubicBezTo>
                <a:cubicBezTo>
                  <a:pt x="248" y="270"/>
                  <a:pt x="253" y="262"/>
                  <a:pt x="253" y="254"/>
                </a:cubicBezTo>
                <a:close/>
                <a:moveTo>
                  <a:pt x="215" y="245"/>
                </a:moveTo>
                <a:cubicBezTo>
                  <a:pt x="215" y="44"/>
                  <a:pt x="215" y="44"/>
                  <a:pt x="215" y="44"/>
                </a:cubicBezTo>
                <a:cubicBezTo>
                  <a:pt x="215" y="29"/>
                  <a:pt x="203" y="17"/>
                  <a:pt x="188" y="17"/>
                </a:cubicBezTo>
                <a:cubicBezTo>
                  <a:pt x="43" y="17"/>
                  <a:pt x="43" y="17"/>
                  <a:pt x="43" y="17"/>
                </a:cubicBezTo>
                <a:cubicBezTo>
                  <a:pt x="28" y="17"/>
                  <a:pt x="16" y="29"/>
                  <a:pt x="16" y="44"/>
                </a:cubicBezTo>
                <a:cubicBezTo>
                  <a:pt x="16" y="245"/>
                  <a:pt x="16" y="245"/>
                  <a:pt x="16" y="245"/>
                </a:cubicBezTo>
                <a:cubicBezTo>
                  <a:pt x="16" y="257"/>
                  <a:pt x="24" y="266"/>
                  <a:pt x="34" y="270"/>
                </a:cubicBezTo>
                <a:cubicBezTo>
                  <a:pt x="38" y="279"/>
                  <a:pt x="38" y="279"/>
                  <a:pt x="38" y="279"/>
                </a:cubicBezTo>
                <a:cubicBezTo>
                  <a:pt x="75" y="279"/>
                  <a:pt x="75" y="279"/>
                  <a:pt x="75" y="279"/>
                </a:cubicBezTo>
                <a:cubicBezTo>
                  <a:pt x="79" y="272"/>
                  <a:pt x="79" y="272"/>
                  <a:pt x="79" y="272"/>
                </a:cubicBezTo>
                <a:cubicBezTo>
                  <a:pt x="153" y="272"/>
                  <a:pt x="153" y="272"/>
                  <a:pt x="153" y="272"/>
                </a:cubicBezTo>
                <a:cubicBezTo>
                  <a:pt x="156" y="279"/>
                  <a:pt x="156" y="279"/>
                  <a:pt x="156" y="279"/>
                </a:cubicBezTo>
                <a:cubicBezTo>
                  <a:pt x="193" y="279"/>
                  <a:pt x="193" y="279"/>
                  <a:pt x="193" y="279"/>
                </a:cubicBezTo>
                <a:cubicBezTo>
                  <a:pt x="198" y="270"/>
                  <a:pt x="198" y="270"/>
                  <a:pt x="198" y="270"/>
                </a:cubicBezTo>
                <a:cubicBezTo>
                  <a:pt x="208" y="266"/>
                  <a:pt x="215" y="257"/>
                  <a:pt x="215" y="245"/>
                </a:cubicBezTo>
                <a:close/>
                <a:moveTo>
                  <a:pt x="188" y="266"/>
                </a:moveTo>
                <a:cubicBezTo>
                  <a:pt x="43" y="266"/>
                  <a:pt x="43" y="266"/>
                  <a:pt x="43" y="266"/>
                </a:cubicBezTo>
                <a:cubicBezTo>
                  <a:pt x="32" y="266"/>
                  <a:pt x="22" y="257"/>
                  <a:pt x="22" y="245"/>
                </a:cubicBezTo>
                <a:cubicBezTo>
                  <a:pt x="22" y="44"/>
                  <a:pt x="22" y="44"/>
                  <a:pt x="22" y="44"/>
                </a:cubicBezTo>
                <a:cubicBezTo>
                  <a:pt x="22" y="32"/>
                  <a:pt x="32" y="23"/>
                  <a:pt x="43" y="23"/>
                </a:cubicBezTo>
                <a:cubicBezTo>
                  <a:pt x="188" y="23"/>
                  <a:pt x="188" y="23"/>
                  <a:pt x="188" y="23"/>
                </a:cubicBezTo>
                <a:cubicBezTo>
                  <a:pt x="200" y="23"/>
                  <a:pt x="209" y="32"/>
                  <a:pt x="209" y="44"/>
                </a:cubicBezTo>
                <a:cubicBezTo>
                  <a:pt x="209" y="245"/>
                  <a:pt x="209" y="245"/>
                  <a:pt x="209" y="245"/>
                </a:cubicBezTo>
                <a:cubicBezTo>
                  <a:pt x="209" y="257"/>
                  <a:pt x="200" y="266"/>
                  <a:pt x="188" y="266"/>
                </a:cubicBezTo>
                <a:close/>
                <a:moveTo>
                  <a:pt x="241" y="117"/>
                </a:moveTo>
                <a:cubicBezTo>
                  <a:pt x="241" y="107"/>
                  <a:pt x="241" y="107"/>
                  <a:pt x="241" y="107"/>
                </a:cubicBezTo>
                <a:cubicBezTo>
                  <a:pt x="241" y="102"/>
                  <a:pt x="237" y="98"/>
                  <a:pt x="232" y="98"/>
                </a:cubicBezTo>
                <a:cubicBezTo>
                  <a:pt x="223" y="98"/>
                  <a:pt x="223" y="98"/>
                  <a:pt x="223" y="98"/>
                </a:cubicBezTo>
                <a:cubicBezTo>
                  <a:pt x="223" y="109"/>
                  <a:pt x="223" y="109"/>
                  <a:pt x="223" y="109"/>
                </a:cubicBezTo>
                <a:cubicBezTo>
                  <a:pt x="226" y="109"/>
                  <a:pt x="226" y="109"/>
                  <a:pt x="226" y="109"/>
                </a:cubicBezTo>
                <a:cubicBezTo>
                  <a:pt x="228" y="109"/>
                  <a:pt x="229" y="110"/>
                  <a:pt x="229" y="112"/>
                </a:cubicBezTo>
                <a:cubicBezTo>
                  <a:pt x="229" y="114"/>
                  <a:pt x="228" y="115"/>
                  <a:pt x="226" y="115"/>
                </a:cubicBezTo>
                <a:cubicBezTo>
                  <a:pt x="223" y="115"/>
                  <a:pt x="223" y="115"/>
                  <a:pt x="223" y="115"/>
                </a:cubicBezTo>
                <a:cubicBezTo>
                  <a:pt x="223" y="126"/>
                  <a:pt x="223" y="126"/>
                  <a:pt x="223" y="126"/>
                </a:cubicBezTo>
                <a:cubicBezTo>
                  <a:pt x="232" y="126"/>
                  <a:pt x="232" y="126"/>
                  <a:pt x="232" y="126"/>
                </a:cubicBezTo>
                <a:cubicBezTo>
                  <a:pt x="237" y="126"/>
                  <a:pt x="241" y="122"/>
                  <a:pt x="241" y="117"/>
                </a:cubicBezTo>
                <a:close/>
                <a:moveTo>
                  <a:pt x="4" y="88"/>
                </a:moveTo>
                <a:cubicBezTo>
                  <a:pt x="0" y="88"/>
                  <a:pt x="0" y="88"/>
                  <a:pt x="0" y="88"/>
                </a:cubicBezTo>
                <a:cubicBezTo>
                  <a:pt x="0" y="96"/>
                  <a:pt x="0" y="96"/>
                  <a:pt x="0" y="96"/>
                </a:cubicBezTo>
                <a:cubicBezTo>
                  <a:pt x="4" y="96"/>
                  <a:pt x="4" y="96"/>
                  <a:pt x="4" y="96"/>
                </a:cubicBezTo>
                <a:lnTo>
                  <a:pt x="4" y="88"/>
                </a:lnTo>
                <a:close/>
                <a:moveTo>
                  <a:pt x="125" y="0"/>
                </a:moveTo>
                <a:cubicBezTo>
                  <a:pt x="117" y="0"/>
                  <a:pt x="117" y="0"/>
                  <a:pt x="117" y="0"/>
                </a:cubicBezTo>
                <a:cubicBezTo>
                  <a:pt x="117" y="4"/>
                  <a:pt x="117" y="4"/>
                  <a:pt x="117" y="4"/>
                </a:cubicBezTo>
                <a:cubicBezTo>
                  <a:pt x="125" y="4"/>
                  <a:pt x="125" y="4"/>
                  <a:pt x="125" y="4"/>
                </a:cubicBezTo>
                <a:lnTo>
                  <a:pt x="125" y="0"/>
                </a:lnTo>
                <a:close/>
                <a:moveTo>
                  <a:pt x="61" y="0"/>
                </a:moveTo>
                <a:cubicBezTo>
                  <a:pt x="53" y="0"/>
                  <a:pt x="53" y="0"/>
                  <a:pt x="53" y="0"/>
                </a:cubicBezTo>
                <a:cubicBezTo>
                  <a:pt x="53" y="4"/>
                  <a:pt x="53" y="4"/>
                  <a:pt x="53" y="4"/>
                </a:cubicBezTo>
                <a:cubicBezTo>
                  <a:pt x="61" y="4"/>
                  <a:pt x="61" y="4"/>
                  <a:pt x="61" y="4"/>
                </a:cubicBezTo>
                <a:lnTo>
                  <a:pt x="61" y="0"/>
                </a:lnTo>
                <a:close/>
                <a:moveTo>
                  <a:pt x="42" y="4"/>
                </a:moveTo>
                <a:cubicBezTo>
                  <a:pt x="45" y="4"/>
                  <a:pt x="45" y="4"/>
                  <a:pt x="45" y="4"/>
                </a:cubicBezTo>
                <a:cubicBezTo>
                  <a:pt x="45" y="0"/>
                  <a:pt x="45" y="0"/>
                  <a:pt x="45" y="0"/>
                </a:cubicBezTo>
                <a:cubicBezTo>
                  <a:pt x="42" y="0"/>
                  <a:pt x="42" y="0"/>
                  <a:pt x="42" y="0"/>
                </a:cubicBezTo>
                <a:cubicBezTo>
                  <a:pt x="40" y="0"/>
                  <a:pt x="39" y="0"/>
                  <a:pt x="37" y="1"/>
                </a:cubicBezTo>
                <a:cubicBezTo>
                  <a:pt x="37" y="5"/>
                  <a:pt x="37" y="5"/>
                  <a:pt x="37" y="5"/>
                </a:cubicBezTo>
                <a:cubicBezTo>
                  <a:pt x="39" y="4"/>
                  <a:pt x="40" y="4"/>
                  <a:pt x="42" y="4"/>
                </a:cubicBezTo>
                <a:close/>
                <a:moveTo>
                  <a:pt x="8" y="25"/>
                </a:moveTo>
                <a:cubicBezTo>
                  <a:pt x="4" y="24"/>
                  <a:pt x="4" y="24"/>
                  <a:pt x="4" y="24"/>
                </a:cubicBezTo>
                <a:cubicBezTo>
                  <a:pt x="3" y="26"/>
                  <a:pt x="2" y="29"/>
                  <a:pt x="1" y="32"/>
                </a:cubicBezTo>
                <a:cubicBezTo>
                  <a:pt x="5" y="33"/>
                  <a:pt x="5" y="33"/>
                  <a:pt x="5" y="33"/>
                </a:cubicBezTo>
                <a:cubicBezTo>
                  <a:pt x="6" y="30"/>
                  <a:pt x="7" y="28"/>
                  <a:pt x="8" y="25"/>
                </a:cubicBezTo>
                <a:close/>
                <a:moveTo>
                  <a:pt x="93" y="0"/>
                </a:moveTo>
                <a:cubicBezTo>
                  <a:pt x="85" y="0"/>
                  <a:pt x="85" y="0"/>
                  <a:pt x="85" y="0"/>
                </a:cubicBezTo>
                <a:cubicBezTo>
                  <a:pt x="85" y="4"/>
                  <a:pt x="85" y="4"/>
                  <a:pt x="85" y="4"/>
                </a:cubicBezTo>
                <a:cubicBezTo>
                  <a:pt x="93" y="4"/>
                  <a:pt x="93" y="4"/>
                  <a:pt x="93" y="4"/>
                </a:cubicBezTo>
                <a:lnTo>
                  <a:pt x="93" y="0"/>
                </a:lnTo>
                <a:close/>
                <a:moveTo>
                  <a:pt x="77" y="0"/>
                </a:moveTo>
                <a:cubicBezTo>
                  <a:pt x="69" y="0"/>
                  <a:pt x="69" y="0"/>
                  <a:pt x="69" y="0"/>
                </a:cubicBezTo>
                <a:cubicBezTo>
                  <a:pt x="69" y="4"/>
                  <a:pt x="69" y="4"/>
                  <a:pt x="69" y="4"/>
                </a:cubicBezTo>
                <a:cubicBezTo>
                  <a:pt x="77" y="4"/>
                  <a:pt x="77" y="4"/>
                  <a:pt x="77" y="4"/>
                </a:cubicBezTo>
                <a:lnTo>
                  <a:pt x="77" y="0"/>
                </a:lnTo>
                <a:close/>
                <a:moveTo>
                  <a:pt x="141" y="0"/>
                </a:moveTo>
                <a:cubicBezTo>
                  <a:pt x="133" y="0"/>
                  <a:pt x="133" y="0"/>
                  <a:pt x="133" y="0"/>
                </a:cubicBezTo>
                <a:cubicBezTo>
                  <a:pt x="133" y="4"/>
                  <a:pt x="133" y="4"/>
                  <a:pt x="133" y="4"/>
                </a:cubicBezTo>
                <a:cubicBezTo>
                  <a:pt x="141" y="4"/>
                  <a:pt x="141" y="4"/>
                  <a:pt x="141" y="4"/>
                </a:cubicBezTo>
                <a:lnTo>
                  <a:pt x="141" y="0"/>
                </a:lnTo>
                <a:close/>
                <a:moveTo>
                  <a:pt x="4" y="56"/>
                </a:moveTo>
                <a:cubicBezTo>
                  <a:pt x="0" y="56"/>
                  <a:pt x="0" y="56"/>
                  <a:pt x="0" y="56"/>
                </a:cubicBezTo>
                <a:cubicBezTo>
                  <a:pt x="0" y="64"/>
                  <a:pt x="0" y="64"/>
                  <a:pt x="0" y="64"/>
                </a:cubicBezTo>
                <a:cubicBezTo>
                  <a:pt x="4" y="64"/>
                  <a:pt x="4" y="64"/>
                  <a:pt x="4" y="64"/>
                </a:cubicBezTo>
                <a:lnTo>
                  <a:pt x="4" y="56"/>
                </a:lnTo>
                <a:close/>
                <a:moveTo>
                  <a:pt x="4" y="42"/>
                </a:moveTo>
                <a:cubicBezTo>
                  <a:pt x="4" y="42"/>
                  <a:pt x="4" y="41"/>
                  <a:pt x="4" y="40"/>
                </a:cubicBezTo>
                <a:cubicBezTo>
                  <a:pt x="0" y="40"/>
                  <a:pt x="0" y="40"/>
                  <a:pt x="0" y="40"/>
                </a:cubicBezTo>
                <a:cubicBezTo>
                  <a:pt x="0" y="41"/>
                  <a:pt x="0" y="41"/>
                  <a:pt x="0" y="42"/>
                </a:cubicBezTo>
                <a:cubicBezTo>
                  <a:pt x="0" y="48"/>
                  <a:pt x="0" y="48"/>
                  <a:pt x="0" y="48"/>
                </a:cubicBezTo>
                <a:cubicBezTo>
                  <a:pt x="4" y="48"/>
                  <a:pt x="4" y="48"/>
                  <a:pt x="4" y="48"/>
                </a:cubicBezTo>
                <a:lnTo>
                  <a:pt x="4" y="42"/>
                </a:lnTo>
                <a:close/>
                <a:moveTo>
                  <a:pt x="17" y="14"/>
                </a:moveTo>
                <a:cubicBezTo>
                  <a:pt x="14" y="11"/>
                  <a:pt x="14" y="11"/>
                  <a:pt x="14" y="11"/>
                </a:cubicBezTo>
                <a:cubicBezTo>
                  <a:pt x="12" y="12"/>
                  <a:pt x="10" y="14"/>
                  <a:pt x="9" y="17"/>
                </a:cubicBezTo>
                <a:cubicBezTo>
                  <a:pt x="12" y="19"/>
                  <a:pt x="12" y="19"/>
                  <a:pt x="12" y="19"/>
                </a:cubicBezTo>
                <a:cubicBezTo>
                  <a:pt x="13" y="17"/>
                  <a:pt x="15" y="15"/>
                  <a:pt x="17" y="14"/>
                </a:cubicBezTo>
                <a:close/>
                <a:moveTo>
                  <a:pt x="4" y="72"/>
                </a:moveTo>
                <a:cubicBezTo>
                  <a:pt x="0" y="72"/>
                  <a:pt x="0" y="72"/>
                  <a:pt x="0" y="72"/>
                </a:cubicBezTo>
                <a:cubicBezTo>
                  <a:pt x="0" y="80"/>
                  <a:pt x="0" y="80"/>
                  <a:pt x="0" y="80"/>
                </a:cubicBezTo>
                <a:cubicBezTo>
                  <a:pt x="4" y="80"/>
                  <a:pt x="4" y="80"/>
                  <a:pt x="4" y="80"/>
                </a:cubicBezTo>
                <a:lnTo>
                  <a:pt x="4" y="72"/>
                </a:lnTo>
                <a:close/>
                <a:moveTo>
                  <a:pt x="30" y="6"/>
                </a:moveTo>
                <a:cubicBezTo>
                  <a:pt x="29" y="2"/>
                  <a:pt x="29" y="2"/>
                  <a:pt x="29" y="2"/>
                </a:cubicBezTo>
                <a:cubicBezTo>
                  <a:pt x="26" y="3"/>
                  <a:pt x="24" y="4"/>
                  <a:pt x="21" y="6"/>
                </a:cubicBezTo>
                <a:cubicBezTo>
                  <a:pt x="23" y="9"/>
                  <a:pt x="23" y="9"/>
                  <a:pt x="23" y="9"/>
                </a:cubicBezTo>
                <a:cubicBezTo>
                  <a:pt x="25" y="8"/>
                  <a:pt x="28" y="7"/>
                  <a:pt x="30" y="6"/>
                </a:cubicBezTo>
                <a:close/>
                <a:moveTo>
                  <a:pt x="109" y="0"/>
                </a:moveTo>
                <a:cubicBezTo>
                  <a:pt x="101" y="0"/>
                  <a:pt x="101" y="0"/>
                  <a:pt x="101" y="0"/>
                </a:cubicBezTo>
                <a:cubicBezTo>
                  <a:pt x="101" y="4"/>
                  <a:pt x="101" y="4"/>
                  <a:pt x="101" y="4"/>
                </a:cubicBezTo>
                <a:cubicBezTo>
                  <a:pt x="109" y="4"/>
                  <a:pt x="109" y="4"/>
                  <a:pt x="109" y="4"/>
                </a:cubicBezTo>
                <a:lnTo>
                  <a:pt x="109" y="0"/>
                </a:lnTo>
                <a:close/>
                <a:moveTo>
                  <a:pt x="251" y="47"/>
                </a:moveTo>
                <a:cubicBezTo>
                  <a:pt x="247" y="40"/>
                  <a:pt x="247" y="40"/>
                  <a:pt x="247" y="40"/>
                </a:cubicBezTo>
                <a:cubicBezTo>
                  <a:pt x="244" y="42"/>
                  <a:pt x="244" y="42"/>
                  <a:pt x="244" y="42"/>
                </a:cubicBezTo>
                <a:cubicBezTo>
                  <a:pt x="247" y="49"/>
                  <a:pt x="247" y="49"/>
                  <a:pt x="247" y="49"/>
                </a:cubicBezTo>
                <a:lnTo>
                  <a:pt x="251" y="47"/>
                </a:lnTo>
                <a:close/>
                <a:moveTo>
                  <a:pt x="259" y="61"/>
                </a:moveTo>
                <a:cubicBezTo>
                  <a:pt x="255" y="54"/>
                  <a:pt x="255" y="54"/>
                  <a:pt x="255" y="54"/>
                </a:cubicBezTo>
                <a:cubicBezTo>
                  <a:pt x="251" y="56"/>
                  <a:pt x="251" y="56"/>
                  <a:pt x="251" y="56"/>
                </a:cubicBezTo>
                <a:cubicBezTo>
                  <a:pt x="255" y="63"/>
                  <a:pt x="255" y="63"/>
                  <a:pt x="255" y="63"/>
                </a:cubicBezTo>
                <a:lnTo>
                  <a:pt x="259" y="61"/>
                </a:lnTo>
                <a:close/>
                <a:moveTo>
                  <a:pt x="266" y="75"/>
                </a:moveTo>
                <a:cubicBezTo>
                  <a:pt x="262" y="68"/>
                  <a:pt x="262" y="68"/>
                  <a:pt x="262" y="68"/>
                </a:cubicBezTo>
                <a:cubicBezTo>
                  <a:pt x="259" y="70"/>
                  <a:pt x="259" y="70"/>
                  <a:pt x="259" y="70"/>
                </a:cubicBezTo>
                <a:cubicBezTo>
                  <a:pt x="263" y="77"/>
                  <a:pt x="263" y="77"/>
                  <a:pt x="263" y="77"/>
                </a:cubicBezTo>
                <a:lnTo>
                  <a:pt x="266" y="75"/>
                </a:lnTo>
                <a:close/>
                <a:moveTo>
                  <a:pt x="274" y="89"/>
                </a:moveTo>
                <a:cubicBezTo>
                  <a:pt x="270" y="82"/>
                  <a:pt x="270" y="82"/>
                  <a:pt x="270" y="82"/>
                </a:cubicBezTo>
                <a:cubicBezTo>
                  <a:pt x="266" y="84"/>
                  <a:pt x="266" y="84"/>
                  <a:pt x="266" y="84"/>
                </a:cubicBezTo>
                <a:cubicBezTo>
                  <a:pt x="270" y="91"/>
                  <a:pt x="270" y="91"/>
                  <a:pt x="270" y="91"/>
                </a:cubicBezTo>
                <a:lnTo>
                  <a:pt x="274" y="89"/>
                </a:lnTo>
                <a:close/>
                <a:moveTo>
                  <a:pt x="232" y="20"/>
                </a:moveTo>
                <a:cubicBezTo>
                  <a:pt x="231" y="19"/>
                  <a:pt x="228" y="17"/>
                  <a:pt x="226" y="15"/>
                </a:cubicBezTo>
                <a:cubicBezTo>
                  <a:pt x="224" y="19"/>
                  <a:pt x="224" y="19"/>
                  <a:pt x="224" y="19"/>
                </a:cubicBezTo>
                <a:cubicBezTo>
                  <a:pt x="226" y="20"/>
                  <a:pt x="228" y="22"/>
                  <a:pt x="230" y="23"/>
                </a:cubicBezTo>
                <a:lnTo>
                  <a:pt x="232" y="20"/>
                </a:lnTo>
                <a:close/>
                <a:moveTo>
                  <a:pt x="243" y="33"/>
                </a:moveTo>
                <a:cubicBezTo>
                  <a:pt x="242" y="31"/>
                  <a:pt x="240" y="28"/>
                  <a:pt x="238" y="26"/>
                </a:cubicBezTo>
                <a:cubicBezTo>
                  <a:pt x="235" y="29"/>
                  <a:pt x="235" y="29"/>
                  <a:pt x="235" y="29"/>
                </a:cubicBezTo>
                <a:cubicBezTo>
                  <a:pt x="237" y="31"/>
                  <a:pt x="239" y="33"/>
                  <a:pt x="240" y="35"/>
                </a:cubicBezTo>
                <a:lnTo>
                  <a:pt x="243" y="33"/>
                </a:lnTo>
                <a:close/>
                <a:moveTo>
                  <a:pt x="277" y="105"/>
                </a:moveTo>
                <a:cubicBezTo>
                  <a:pt x="280" y="104"/>
                  <a:pt x="280" y="104"/>
                  <a:pt x="280" y="104"/>
                </a:cubicBezTo>
                <a:cubicBezTo>
                  <a:pt x="279" y="101"/>
                  <a:pt x="278" y="99"/>
                  <a:pt x="277" y="96"/>
                </a:cubicBezTo>
                <a:cubicBezTo>
                  <a:pt x="274" y="98"/>
                  <a:pt x="274" y="98"/>
                  <a:pt x="274" y="98"/>
                </a:cubicBezTo>
                <a:cubicBezTo>
                  <a:pt x="275" y="100"/>
                  <a:pt x="276" y="103"/>
                  <a:pt x="277" y="105"/>
                </a:cubicBezTo>
                <a:close/>
                <a:moveTo>
                  <a:pt x="205" y="4"/>
                </a:moveTo>
                <a:cubicBezTo>
                  <a:pt x="202" y="3"/>
                  <a:pt x="199" y="2"/>
                  <a:pt x="197" y="2"/>
                </a:cubicBezTo>
                <a:cubicBezTo>
                  <a:pt x="196" y="6"/>
                  <a:pt x="196" y="6"/>
                  <a:pt x="196" y="6"/>
                </a:cubicBezTo>
                <a:cubicBezTo>
                  <a:pt x="198" y="6"/>
                  <a:pt x="201" y="7"/>
                  <a:pt x="203" y="8"/>
                </a:cubicBezTo>
                <a:lnTo>
                  <a:pt x="205" y="4"/>
                </a:lnTo>
                <a:close/>
                <a:moveTo>
                  <a:pt x="157" y="0"/>
                </a:moveTo>
                <a:cubicBezTo>
                  <a:pt x="149" y="0"/>
                  <a:pt x="149" y="0"/>
                  <a:pt x="149" y="0"/>
                </a:cubicBezTo>
                <a:cubicBezTo>
                  <a:pt x="149" y="4"/>
                  <a:pt x="149" y="4"/>
                  <a:pt x="149" y="4"/>
                </a:cubicBezTo>
                <a:cubicBezTo>
                  <a:pt x="157" y="4"/>
                  <a:pt x="157" y="4"/>
                  <a:pt x="157" y="4"/>
                </a:cubicBezTo>
                <a:lnTo>
                  <a:pt x="157" y="0"/>
                </a:lnTo>
                <a:close/>
                <a:moveTo>
                  <a:pt x="172" y="0"/>
                </a:moveTo>
                <a:cubicBezTo>
                  <a:pt x="165" y="0"/>
                  <a:pt x="165" y="0"/>
                  <a:pt x="165" y="0"/>
                </a:cubicBezTo>
                <a:cubicBezTo>
                  <a:pt x="165" y="4"/>
                  <a:pt x="165" y="4"/>
                  <a:pt x="165" y="4"/>
                </a:cubicBezTo>
                <a:cubicBezTo>
                  <a:pt x="172" y="4"/>
                  <a:pt x="172" y="4"/>
                  <a:pt x="172" y="4"/>
                </a:cubicBezTo>
                <a:lnTo>
                  <a:pt x="172" y="0"/>
                </a:lnTo>
                <a:close/>
                <a:moveTo>
                  <a:pt x="188" y="4"/>
                </a:moveTo>
                <a:cubicBezTo>
                  <a:pt x="189" y="0"/>
                  <a:pt x="189" y="0"/>
                  <a:pt x="189" y="0"/>
                </a:cubicBezTo>
                <a:cubicBezTo>
                  <a:pt x="187" y="0"/>
                  <a:pt x="186" y="0"/>
                  <a:pt x="185" y="0"/>
                </a:cubicBezTo>
                <a:cubicBezTo>
                  <a:pt x="180" y="0"/>
                  <a:pt x="180" y="0"/>
                  <a:pt x="180" y="0"/>
                </a:cubicBezTo>
                <a:cubicBezTo>
                  <a:pt x="180" y="4"/>
                  <a:pt x="180" y="4"/>
                  <a:pt x="180" y="4"/>
                </a:cubicBezTo>
                <a:cubicBezTo>
                  <a:pt x="185" y="4"/>
                  <a:pt x="185" y="4"/>
                  <a:pt x="185" y="4"/>
                </a:cubicBezTo>
                <a:cubicBezTo>
                  <a:pt x="186" y="4"/>
                  <a:pt x="187" y="4"/>
                  <a:pt x="188" y="4"/>
                </a:cubicBezTo>
                <a:close/>
                <a:moveTo>
                  <a:pt x="219" y="11"/>
                </a:moveTo>
                <a:cubicBezTo>
                  <a:pt x="217" y="9"/>
                  <a:pt x="215" y="8"/>
                  <a:pt x="212" y="7"/>
                </a:cubicBezTo>
                <a:cubicBezTo>
                  <a:pt x="210" y="11"/>
                  <a:pt x="210" y="11"/>
                  <a:pt x="210" y="11"/>
                </a:cubicBezTo>
                <a:cubicBezTo>
                  <a:pt x="213" y="12"/>
                  <a:pt x="215" y="13"/>
                  <a:pt x="217" y="14"/>
                </a:cubicBezTo>
                <a:lnTo>
                  <a:pt x="219" y="11"/>
                </a:lnTo>
                <a:close/>
                <a:moveTo>
                  <a:pt x="285" y="135"/>
                </a:moveTo>
                <a:cubicBezTo>
                  <a:pt x="289" y="135"/>
                  <a:pt x="289" y="135"/>
                  <a:pt x="289" y="135"/>
                </a:cubicBezTo>
                <a:cubicBezTo>
                  <a:pt x="289" y="132"/>
                  <a:pt x="288" y="129"/>
                  <a:pt x="288" y="127"/>
                </a:cubicBezTo>
                <a:cubicBezTo>
                  <a:pt x="284" y="128"/>
                  <a:pt x="284" y="128"/>
                  <a:pt x="284" y="128"/>
                </a:cubicBezTo>
                <a:cubicBezTo>
                  <a:pt x="284" y="130"/>
                  <a:pt x="285" y="133"/>
                  <a:pt x="285" y="135"/>
                </a:cubicBezTo>
                <a:close/>
                <a:moveTo>
                  <a:pt x="288" y="151"/>
                </a:moveTo>
                <a:cubicBezTo>
                  <a:pt x="292" y="150"/>
                  <a:pt x="292" y="150"/>
                  <a:pt x="292" y="150"/>
                </a:cubicBezTo>
                <a:cubicBezTo>
                  <a:pt x="292" y="148"/>
                  <a:pt x="291" y="145"/>
                  <a:pt x="291" y="142"/>
                </a:cubicBezTo>
                <a:cubicBezTo>
                  <a:pt x="287" y="143"/>
                  <a:pt x="287" y="143"/>
                  <a:pt x="287" y="143"/>
                </a:cubicBezTo>
                <a:cubicBezTo>
                  <a:pt x="287" y="146"/>
                  <a:pt x="288" y="148"/>
                  <a:pt x="288" y="151"/>
                </a:cubicBezTo>
                <a:close/>
                <a:moveTo>
                  <a:pt x="242" y="296"/>
                </a:moveTo>
                <a:cubicBezTo>
                  <a:pt x="250" y="296"/>
                  <a:pt x="250" y="296"/>
                  <a:pt x="250" y="296"/>
                </a:cubicBezTo>
                <a:cubicBezTo>
                  <a:pt x="250" y="292"/>
                  <a:pt x="250" y="292"/>
                  <a:pt x="250" y="292"/>
                </a:cubicBezTo>
                <a:cubicBezTo>
                  <a:pt x="242" y="292"/>
                  <a:pt x="242" y="292"/>
                  <a:pt x="242" y="292"/>
                </a:cubicBezTo>
                <a:lnTo>
                  <a:pt x="242" y="296"/>
                </a:lnTo>
                <a:close/>
                <a:moveTo>
                  <a:pt x="226" y="296"/>
                </a:moveTo>
                <a:cubicBezTo>
                  <a:pt x="234" y="296"/>
                  <a:pt x="234" y="296"/>
                  <a:pt x="234" y="296"/>
                </a:cubicBezTo>
                <a:cubicBezTo>
                  <a:pt x="234" y="292"/>
                  <a:pt x="234" y="292"/>
                  <a:pt x="234" y="292"/>
                </a:cubicBezTo>
                <a:cubicBezTo>
                  <a:pt x="226" y="292"/>
                  <a:pt x="226" y="292"/>
                  <a:pt x="226" y="292"/>
                </a:cubicBezTo>
                <a:lnTo>
                  <a:pt x="226" y="296"/>
                </a:lnTo>
                <a:close/>
                <a:moveTo>
                  <a:pt x="258" y="292"/>
                </a:moveTo>
                <a:cubicBezTo>
                  <a:pt x="259" y="296"/>
                  <a:pt x="259" y="296"/>
                  <a:pt x="259" y="296"/>
                </a:cubicBezTo>
                <a:cubicBezTo>
                  <a:pt x="261" y="295"/>
                  <a:pt x="264" y="294"/>
                  <a:pt x="267" y="293"/>
                </a:cubicBezTo>
                <a:cubicBezTo>
                  <a:pt x="265" y="290"/>
                  <a:pt x="265" y="290"/>
                  <a:pt x="265" y="290"/>
                </a:cubicBezTo>
                <a:cubicBezTo>
                  <a:pt x="263" y="291"/>
                  <a:pt x="260" y="291"/>
                  <a:pt x="258" y="292"/>
                </a:cubicBezTo>
                <a:close/>
                <a:moveTo>
                  <a:pt x="210" y="296"/>
                </a:moveTo>
                <a:cubicBezTo>
                  <a:pt x="218" y="296"/>
                  <a:pt x="218" y="296"/>
                  <a:pt x="218" y="296"/>
                </a:cubicBezTo>
                <a:cubicBezTo>
                  <a:pt x="218" y="292"/>
                  <a:pt x="218" y="292"/>
                  <a:pt x="218" y="292"/>
                </a:cubicBezTo>
                <a:cubicBezTo>
                  <a:pt x="210" y="292"/>
                  <a:pt x="210" y="292"/>
                  <a:pt x="210" y="292"/>
                </a:cubicBezTo>
                <a:lnTo>
                  <a:pt x="210" y="296"/>
                </a:lnTo>
                <a:close/>
                <a:moveTo>
                  <a:pt x="179" y="296"/>
                </a:moveTo>
                <a:cubicBezTo>
                  <a:pt x="187" y="296"/>
                  <a:pt x="187" y="296"/>
                  <a:pt x="187" y="296"/>
                </a:cubicBezTo>
                <a:cubicBezTo>
                  <a:pt x="187" y="292"/>
                  <a:pt x="187" y="292"/>
                  <a:pt x="187" y="292"/>
                </a:cubicBezTo>
                <a:cubicBezTo>
                  <a:pt x="179" y="292"/>
                  <a:pt x="179" y="292"/>
                  <a:pt x="179" y="292"/>
                </a:cubicBezTo>
                <a:lnTo>
                  <a:pt x="179" y="296"/>
                </a:lnTo>
                <a:close/>
                <a:moveTo>
                  <a:pt x="163" y="296"/>
                </a:moveTo>
                <a:cubicBezTo>
                  <a:pt x="171" y="296"/>
                  <a:pt x="171" y="296"/>
                  <a:pt x="171" y="296"/>
                </a:cubicBezTo>
                <a:cubicBezTo>
                  <a:pt x="171" y="292"/>
                  <a:pt x="171" y="292"/>
                  <a:pt x="171" y="292"/>
                </a:cubicBezTo>
                <a:cubicBezTo>
                  <a:pt x="163" y="292"/>
                  <a:pt x="163" y="292"/>
                  <a:pt x="163" y="292"/>
                </a:cubicBezTo>
                <a:lnTo>
                  <a:pt x="163" y="296"/>
                </a:lnTo>
                <a:close/>
                <a:moveTo>
                  <a:pt x="147" y="296"/>
                </a:moveTo>
                <a:cubicBezTo>
                  <a:pt x="155" y="296"/>
                  <a:pt x="155" y="296"/>
                  <a:pt x="155" y="296"/>
                </a:cubicBezTo>
                <a:cubicBezTo>
                  <a:pt x="155" y="292"/>
                  <a:pt x="155" y="292"/>
                  <a:pt x="155" y="292"/>
                </a:cubicBezTo>
                <a:cubicBezTo>
                  <a:pt x="147" y="292"/>
                  <a:pt x="147" y="292"/>
                  <a:pt x="147" y="292"/>
                </a:cubicBezTo>
                <a:lnTo>
                  <a:pt x="147" y="296"/>
                </a:lnTo>
                <a:close/>
                <a:moveTo>
                  <a:pt x="195" y="296"/>
                </a:moveTo>
                <a:cubicBezTo>
                  <a:pt x="203" y="296"/>
                  <a:pt x="203" y="296"/>
                  <a:pt x="203" y="296"/>
                </a:cubicBezTo>
                <a:cubicBezTo>
                  <a:pt x="203" y="292"/>
                  <a:pt x="203" y="292"/>
                  <a:pt x="203" y="292"/>
                </a:cubicBezTo>
                <a:cubicBezTo>
                  <a:pt x="195" y="292"/>
                  <a:pt x="195" y="292"/>
                  <a:pt x="195" y="292"/>
                </a:cubicBezTo>
                <a:lnTo>
                  <a:pt x="195" y="296"/>
                </a:lnTo>
                <a:close/>
                <a:moveTo>
                  <a:pt x="131" y="296"/>
                </a:moveTo>
                <a:cubicBezTo>
                  <a:pt x="139" y="296"/>
                  <a:pt x="139" y="296"/>
                  <a:pt x="139" y="296"/>
                </a:cubicBezTo>
                <a:cubicBezTo>
                  <a:pt x="139" y="292"/>
                  <a:pt x="139" y="292"/>
                  <a:pt x="139" y="292"/>
                </a:cubicBezTo>
                <a:cubicBezTo>
                  <a:pt x="131" y="292"/>
                  <a:pt x="131" y="292"/>
                  <a:pt x="131" y="292"/>
                </a:cubicBezTo>
                <a:lnTo>
                  <a:pt x="131" y="296"/>
                </a:lnTo>
                <a:close/>
                <a:moveTo>
                  <a:pt x="272" y="286"/>
                </a:moveTo>
                <a:cubicBezTo>
                  <a:pt x="274" y="289"/>
                  <a:pt x="274" y="289"/>
                  <a:pt x="274" y="289"/>
                </a:cubicBezTo>
                <a:cubicBezTo>
                  <a:pt x="276" y="288"/>
                  <a:pt x="279" y="286"/>
                  <a:pt x="281" y="284"/>
                </a:cubicBezTo>
                <a:cubicBezTo>
                  <a:pt x="278" y="281"/>
                  <a:pt x="278" y="281"/>
                  <a:pt x="278" y="281"/>
                </a:cubicBezTo>
                <a:cubicBezTo>
                  <a:pt x="276" y="283"/>
                  <a:pt x="274" y="285"/>
                  <a:pt x="272" y="286"/>
                </a:cubicBezTo>
                <a:close/>
                <a:moveTo>
                  <a:pt x="289" y="214"/>
                </a:moveTo>
                <a:cubicBezTo>
                  <a:pt x="293" y="214"/>
                  <a:pt x="293" y="214"/>
                  <a:pt x="293" y="214"/>
                </a:cubicBezTo>
                <a:cubicBezTo>
                  <a:pt x="293" y="206"/>
                  <a:pt x="293" y="206"/>
                  <a:pt x="293" y="206"/>
                </a:cubicBezTo>
                <a:cubicBezTo>
                  <a:pt x="289" y="206"/>
                  <a:pt x="289" y="206"/>
                  <a:pt x="289" y="206"/>
                </a:cubicBezTo>
                <a:lnTo>
                  <a:pt x="289" y="214"/>
                </a:lnTo>
                <a:close/>
                <a:moveTo>
                  <a:pt x="289" y="182"/>
                </a:moveTo>
                <a:cubicBezTo>
                  <a:pt x="293" y="182"/>
                  <a:pt x="293" y="182"/>
                  <a:pt x="293" y="182"/>
                </a:cubicBezTo>
                <a:cubicBezTo>
                  <a:pt x="293" y="175"/>
                  <a:pt x="293" y="175"/>
                  <a:pt x="293" y="175"/>
                </a:cubicBezTo>
                <a:cubicBezTo>
                  <a:pt x="289" y="175"/>
                  <a:pt x="289" y="175"/>
                  <a:pt x="289" y="175"/>
                </a:cubicBezTo>
                <a:lnTo>
                  <a:pt x="289" y="182"/>
                </a:lnTo>
                <a:close/>
                <a:moveTo>
                  <a:pt x="289" y="198"/>
                </a:moveTo>
                <a:cubicBezTo>
                  <a:pt x="293" y="198"/>
                  <a:pt x="293" y="198"/>
                  <a:pt x="293" y="198"/>
                </a:cubicBezTo>
                <a:cubicBezTo>
                  <a:pt x="293" y="190"/>
                  <a:pt x="293" y="190"/>
                  <a:pt x="293" y="190"/>
                </a:cubicBezTo>
                <a:cubicBezTo>
                  <a:pt x="289" y="190"/>
                  <a:pt x="289" y="190"/>
                  <a:pt x="289" y="190"/>
                </a:cubicBezTo>
                <a:lnTo>
                  <a:pt x="289" y="198"/>
                </a:lnTo>
                <a:close/>
                <a:moveTo>
                  <a:pt x="283" y="111"/>
                </a:moveTo>
                <a:cubicBezTo>
                  <a:pt x="279" y="113"/>
                  <a:pt x="279" y="113"/>
                  <a:pt x="279" y="113"/>
                </a:cubicBezTo>
                <a:cubicBezTo>
                  <a:pt x="280" y="115"/>
                  <a:pt x="281" y="118"/>
                  <a:pt x="282" y="120"/>
                </a:cubicBezTo>
                <a:cubicBezTo>
                  <a:pt x="285" y="119"/>
                  <a:pt x="285" y="119"/>
                  <a:pt x="285" y="119"/>
                </a:cubicBezTo>
                <a:cubicBezTo>
                  <a:pt x="285" y="116"/>
                  <a:pt x="284" y="114"/>
                  <a:pt x="283" y="111"/>
                </a:cubicBezTo>
                <a:close/>
                <a:moveTo>
                  <a:pt x="293" y="158"/>
                </a:moveTo>
                <a:cubicBezTo>
                  <a:pt x="289" y="159"/>
                  <a:pt x="289" y="159"/>
                  <a:pt x="289" y="159"/>
                </a:cubicBezTo>
                <a:cubicBezTo>
                  <a:pt x="289" y="161"/>
                  <a:pt x="289" y="163"/>
                  <a:pt x="289" y="166"/>
                </a:cubicBezTo>
                <a:cubicBezTo>
                  <a:pt x="289" y="167"/>
                  <a:pt x="289" y="167"/>
                  <a:pt x="289" y="167"/>
                </a:cubicBezTo>
                <a:cubicBezTo>
                  <a:pt x="293" y="167"/>
                  <a:pt x="293" y="167"/>
                  <a:pt x="293" y="167"/>
                </a:cubicBezTo>
                <a:cubicBezTo>
                  <a:pt x="293" y="166"/>
                  <a:pt x="293" y="166"/>
                  <a:pt x="293" y="166"/>
                </a:cubicBezTo>
                <a:cubicBezTo>
                  <a:pt x="293" y="163"/>
                  <a:pt x="293" y="161"/>
                  <a:pt x="293" y="158"/>
                </a:cubicBezTo>
                <a:close/>
                <a:moveTo>
                  <a:pt x="283" y="276"/>
                </a:moveTo>
                <a:cubicBezTo>
                  <a:pt x="286" y="278"/>
                  <a:pt x="286" y="278"/>
                  <a:pt x="286" y="278"/>
                </a:cubicBezTo>
                <a:cubicBezTo>
                  <a:pt x="287" y="276"/>
                  <a:pt x="289" y="273"/>
                  <a:pt x="290" y="271"/>
                </a:cubicBezTo>
                <a:cubicBezTo>
                  <a:pt x="286" y="269"/>
                  <a:pt x="286" y="269"/>
                  <a:pt x="286" y="269"/>
                </a:cubicBezTo>
                <a:cubicBezTo>
                  <a:pt x="285" y="271"/>
                  <a:pt x="284" y="274"/>
                  <a:pt x="283" y="276"/>
                </a:cubicBezTo>
                <a:close/>
                <a:moveTo>
                  <a:pt x="288" y="262"/>
                </a:moveTo>
                <a:cubicBezTo>
                  <a:pt x="292" y="263"/>
                  <a:pt x="292" y="263"/>
                  <a:pt x="292" y="263"/>
                </a:cubicBezTo>
                <a:cubicBezTo>
                  <a:pt x="293" y="260"/>
                  <a:pt x="293" y="257"/>
                  <a:pt x="293" y="254"/>
                </a:cubicBezTo>
                <a:cubicBezTo>
                  <a:pt x="293" y="254"/>
                  <a:pt x="293" y="254"/>
                  <a:pt x="293" y="254"/>
                </a:cubicBezTo>
                <a:cubicBezTo>
                  <a:pt x="289" y="254"/>
                  <a:pt x="289" y="254"/>
                  <a:pt x="289" y="254"/>
                </a:cubicBezTo>
                <a:cubicBezTo>
                  <a:pt x="289" y="257"/>
                  <a:pt x="289" y="259"/>
                  <a:pt x="288" y="262"/>
                </a:cubicBezTo>
                <a:close/>
                <a:moveTo>
                  <a:pt x="289" y="230"/>
                </a:moveTo>
                <a:cubicBezTo>
                  <a:pt x="293" y="230"/>
                  <a:pt x="293" y="230"/>
                  <a:pt x="293" y="230"/>
                </a:cubicBezTo>
                <a:cubicBezTo>
                  <a:pt x="293" y="222"/>
                  <a:pt x="293" y="222"/>
                  <a:pt x="293" y="222"/>
                </a:cubicBezTo>
                <a:cubicBezTo>
                  <a:pt x="289" y="222"/>
                  <a:pt x="289" y="222"/>
                  <a:pt x="289" y="222"/>
                </a:cubicBezTo>
                <a:lnTo>
                  <a:pt x="289" y="230"/>
                </a:lnTo>
                <a:close/>
                <a:moveTo>
                  <a:pt x="289" y="246"/>
                </a:moveTo>
                <a:cubicBezTo>
                  <a:pt x="293" y="246"/>
                  <a:pt x="293" y="246"/>
                  <a:pt x="293" y="246"/>
                </a:cubicBezTo>
                <a:cubicBezTo>
                  <a:pt x="293" y="238"/>
                  <a:pt x="293" y="238"/>
                  <a:pt x="293" y="238"/>
                </a:cubicBezTo>
                <a:cubicBezTo>
                  <a:pt x="289" y="238"/>
                  <a:pt x="289" y="238"/>
                  <a:pt x="289" y="238"/>
                </a:cubicBezTo>
                <a:lnTo>
                  <a:pt x="289" y="246"/>
                </a:lnTo>
                <a:close/>
                <a:moveTo>
                  <a:pt x="4" y="119"/>
                </a:moveTo>
                <a:cubicBezTo>
                  <a:pt x="0" y="119"/>
                  <a:pt x="0" y="119"/>
                  <a:pt x="0" y="119"/>
                </a:cubicBezTo>
                <a:cubicBezTo>
                  <a:pt x="0" y="127"/>
                  <a:pt x="0" y="127"/>
                  <a:pt x="0" y="127"/>
                </a:cubicBezTo>
                <a:cubicBezTo>
                  <a:pt x="4" y="127"/>
                  <a:pt x="4" y="127"/>
                  <a:pt x="4" y="127"/>
                </a:cubicBezTo>
                <a:lnTo>
                  <a:pt x="4" y="119"/>
                </a:lnTo>
                <a:close/>
                <a:moveTo>
                  <a:pt x="4" y="215"/>
                </a:moveTo>
                <a:cubicBezTo>
                  <a:pt x="0" y="215"/>
                  <a:pt x="0" y="215"/>
                  <a:pt x="0" y="215"/>
                </a:cubicBezTo>
                <a:cubicBezTo>
                  <a:pt x="0" y="223"/>
                  <a:pt x="0" y="223"/>
                  <a:pt x="0" y="223"/>
                </a:cubicBezTo>
                <a:cubicBezTo>
                  <a:pt x="4" y="223"/>
                  <a:pt x="4" y="223"/>
                  <a:pt x="4" y="223"/>
                </a:cubicBezTo>
                <a:lnTo>
                  <a:pt x="4" y="215"/>
                </a:lnTo>
                <a:close/>
                <a:moveTo>
                  <a:pt x="115" y="296"/>
                </a:moveTo>
                <a:cubicBezTo>
                  <a:pt x="123" y="296"/>
                  <a:pt x="123" y="296"/>
                  <a:pt x="123" y="296"/>
                </a:cubicBezTo>
                <a:cubicBezTo>
                  <a:pt x="123" y="292"/>
                  <a:pt x="123" y="292"/>
                  <a:pt x="123" y="292"/>
                </a:cubicBezTo>
                <a:cubicBezTo>
                  <a:pt x="115" y="292"/>
                  <a:pt x="115" y="292"/>
                  <a:pt x="115" y="292"/>
                </a:cubicBezTo>
                <a:lnTo>
                  <a:pt x="115" y="296"/>
                </a:lnTo>
                <a:close/>
                <a:moveTo>
                  <a:pt x="4" y="247"/>
                </a:moveTo>
                <a:cubicBezTo>
                  <a:pt x="0" y="247"/>
                  <a:pt x="0" y="247"/>
                  <a:pt x="0" y="247"/>
                </a:cubicBezTo>
                <a:cubicBezTo>
                  <a:pt x="0" y="255"/>
                  <a:pt x="0" y="255"/>
                  <a:pt x="0" y="255"/>
                </a:cubicBezTo>
                <a:cubicBezTo>
                  <a:pt x="4" y="255"/>
                  <a:pt x="4" y="255"/>
                  <a:pt x="4" y="255"/>
                </a:cubicBezTo>
                <a:lnTo>
                  <a:pt x="4" y="247"/>
                </a:lnTo>
                <a:close/>
                <a:moveTo>
                  <a:pt x="4" y="231"/>
                </a:moveTo>
                <a:cubicBezTo>
                  <a:pt x="0" y="231"/>
                  <a:pt x="0" y="231"/>
                  <a:pt x="0" y="231"/>
                </a:cubicBezTo>
                <a:cubicBezTo>
                  <a:pt x="0" y="239"/>
                  <a:pt x="0" y="239"/>
                  <a:pt x="0" y="239"/>
                </a:cubicBezTo>
                <a:cubicBezTo>
                  <a:pt x="4" y="239"/>
                  <a:pt x="4" y="239"/>
                  <a:pt x="4" y="239"/>
                </a:cubicBezTo>
                <a:lnTo>
                  <a:pt x="4" y="231"/>
                </a:lnTo>
                <a:close/>
                <a:moveTo>
                  <a:pt x="4" y="183"/>
                </a:moveTo>
                <a:cubicBezTo>
                  <a:pt x="0" y="183"/>
                  <a:pt x="0" y="183"/>
                  <a:pt x="0" y="183"/>
                </a:cubicBezTo>
                <a:cubicBezTo>
                  <a:pt x="0" y="191"/>
                  <a:pt x="0" y="191"/>
                  <a:pt x="0" y="191"/>
                </a:cubicBezTo>
                <a:cubicBezTo>
                  <a:pt x="4" y="191"/>
                  <a:pt x="4" y="191"/>
                  <a:pt x="4" y="191"/>
                </a:cubicBezTo>
                <a:lnTo>
                  <a:pt x="4" y="183"/>
                </a:lnTo>
                <a:close/>
                <a:moveTo>
                  <a:pt x="4" y="135"/>
                </a:moveTo>
                <a:cubicBezTo>
                  <a:pt x="0" y="135"/>
                  <a:pt x="0" y="135"/>
                  <a:pt x="0" y="135"/>
                </a:cubicBezTo>
                <a:cubicBezTo>
                  <a:pt x="0" y="143"/>
                  <a:pt x="0" y="143"/>
                  <a:pt x="0" y="143"/>
                </a:cubicBezTo>
                <a:cubicBezTo>
                  <a:pt x="4" y="143"/>
                  <a:pt x="4" y="143"/>
                  <a:pt x="4" y="143"/>
                </a:cubicBezTo>
                <a:lnTo>
                  <a:pt x="4" y="135"/>
                </a:lnTo>
                <a:close/>
                <a:moveTo>
                  <a:pt x="4" y="104"/>
                </a:moveTo>
                <a:cubicBezTo>
                  <a:pt x="0" y="104"/>
                  <a:pt x="0" y="104"/>
                  <a:pt x="0" y="104"/>
                </a:cubicBezTo>
                <a:cubicBezTo>
                  <a:pt x="0" y="112"/>
                  <a:pt x="0" y="112"/>
                  <a:pt x="0" y="112"/>
                </a:cubicBezTo>
                <a:cubicBezTo>
                  <a:pt x="4" y="112"/>
                  <a:pt x="4" y="112"/>
                  <a:pt x="4" y="112"/>
                </a:cubicBezTo>
                <a:lnTo>
                  <a:pt x="4" y="104"/>
                </a:lnTo>
                <a:close/>
                <a:moveTo>
                  <a:pt x="4" y="167"/>
                </a:moveTo>
                <a:cubicBezTo>
                  <a:pt x="0" y="167"/>
                  <a:pt x="0" y="167"/>
                  <a:pt x="0" y="167"/>
                </a:cubicBezTo>
                <a:cubicBezTo>
                  <a:pt x="0" y="175"/>
                  <a:pt x="0" y="175"/>
                  <a:pt x="0" y="175"/>
                </a:cubicBezTo>
                <a:cubicBezTo>
                  <a:pt x="4" y="175"/>
                  <a:pt x="4" y="175"/>
                  <a:pt x="4" y="175"/>
                </a:cubicBezTo>
                <a:lnTo>
                  <a:pt x="4" y="167"/>
                </a:lnTo>
                <a:close/>
                <a:moveTo>
                  <a:pt x="4" y="151"/>
                </a:moveTo>
                <a:cubicBezTo>
                  <a:pt x="0" y="151"/>
                  <a:pt x="0" y="151"/>
                  <a:pt x="0" y="151"/>
                </a:cubicBezTo>
                <a:cubicBezTo>
                  <a:pt x="0" y="159"/>
                  <a:pt x="0" y="159"/>
                  <a:pt x="0" y="159"/>
                </a:cubicBezTo>
                <a:cubicBezTo>
                  <a:pt x="4" y="159"/>
                  <a:pt x="4" y="159"/>
                  <a:pt x="4" y="159"/>
                </a:cubicBezTo>
                <a:lnTo>
                  <a:pt x="4" y="151"/>
                </a:lnTo>
                <a:close/>
                <a:moveTo>
                  <a:pt x="4" y="199"/>
                </a:moveTo>
                <a:cubicBezTo>
                  <a:pt x="0" y="199"/>
                  <a:pt x="0" y="199"/>
                  <a:pt x="0" y="199"/>
                </a:cubicBezTo>
                <a:cubicBezTo>
                  <a:pt x="0" y="207"/>
                  <a:pt x="0" y="207"/>
                  <a:pt x="0" y="207"/>
                </a:cubicBezTo>
                <a:cubicBezTo>
                  <a:pt x="4" y="207"/>
                  <a:pt x="4" y="207"/>
                  <a:pt x="4" y="207"/>
                </a:cubicBezTo>
                <a:lnTo>
                  <a:pt x="4" y="199"/>
                </a:lnTo>
                <a:close/>
                <a:moveTo>
                  <a:pt x="51" y="296"/>
                </a:moveTo>
                <a:cubicBezTo>
                  <a:pt x="59" y="296"/>
                  <a:pt x="59" y="296"/>
                  <a:pt x="59" y="296"/>
                </a:cubicBezTo>
                <a:cubicBezTo>
                  <a:pt x="59" y="292"/>
                  <a:pt x="59" y="292"/>
                  <a:pt x="59" y="292"/>
                </a:cubicBezTo>
                <a:cubicBezTo>
                  <a:pt x="51" y="292"/>
                  <a:pt x="51" y="292"/>
                  <a:pt x="51" y="292"/>
                </a:cubicBezTo>
                <a:lnTo>
                  <a:pt x="51" y="296"/>
                </a:lnTo>
                <a:close/>
                <a:moveTo>
                  <a:pt x="83" y="296"/>
                </a:moveTo>
                <a:cubicBezTo>
                  <a:pt x="91" y="296"/>
                  <a:pt x="91" y="296"/>
                  <a:pt x="91" y="296"/>
                </a:cubicBezTo>
                <a:cubicBezTo>
                  <a:pt x="91" y="292"/>
                  <a:pt x="91" y="292"/>
                  <a:pt x="91" y="292"/>
                </a:cubicBezTo>
                <a:cubicBezTo>
                  <a:pt x="83" y="292"/>
                  <a:pt x="83" y="292"/>
                  <a:pt x="83" y="292"/>
                </a:cubicBezTo>
                <a:lnTo>
                  <a:pt x="83" y="296"/>
                </a:lnTo>
                <a:close/>
                <a:moveTo>
                  <a:pt x="67" y="296"/>
                </a:moveTo>
                <a:cubicBezTo>
                  <a:pt x="75" y="296"/>
                  <a:pt x="75" y="296"/>
                  <a:pt x="75" y="296"/>
                </a:cubicBezTo>
                <a:cubicBezTo>
                  <a:pt x="75" y="292"/>
                  <a:pt x="75" y="292"/>
                  <a:pt x="75" y="292"/>
                </a:cubicBezTo>
                <a:cubicBezTo>
                  <a:pt x="67" y="292"/>
                  <a:pt x="67" y="292"/>
                  <a:pt x="67" y="292"/>
                </a:cubicBezTo>
                <a:lnTo>
                  <a:pt x="67" y="296"/>
                </a:lnTo>
                <a:close/>
                <a:moveTo>
                  <a:pt x="99" y="296"/>
                </a:moveTo>
                <a:cubicBezTo>
                  <a:pt x="107" y="296"/>
                  <a:pt x="107" y="296"/>
                  <a:pt x="107" y="296"/>
                </a:cubicBezTo>
                <a:cubicBezTo>
                  <a:pt x="107" y="292"/>
                  <a:pt x="107" y="292"/>
                  <a:pt x="107" y="292"/>
                </a:cubicBezTo>
                <a:cubicBezTo>
                  <a:pt x="99" y="292"/>
                  <a:pt x="99" y="292"/>
                  <a:pt x="99" y="292"/>
                </a:cubicBezTo>
                <a:lnTo>
                  <a:pt x="99" y="296"/>
                </a:lnTo>
                <a:close/>
                <a:moveTo>
                  <a:pt x="20" y="290"/>
                </a:moveTo>
                <a:cubicBezTo>
                  <a:pt x="22" y="291"/>
                  <a:pt x="24" y="293"/>
                  <a:pt x="27" y="294"/>
                </a:cubicBezTo>
                <a:cubicBezTo>
                  <a:pt x="28" y="290"/>
                  <a:pt x="28" y="290"/>
                  <a:pt x="28" y="290"/>
                </a:cubicBezTo>
                <a:cubicBezTo>
                  <a:pt x="26" y="289"/>
                  <a:pt x="24" y="288"/>
                  <a:pt x="22" y="286"/>
                </a:cubicBezTo>
                <a:lnTo>
                  <a:pt x="20" y="290"/>
                </a:lnTo>
                <a:close/>
                <a:moveTo>
                  <a:pt x="7" y="278"/>
                </a:moveTo>
                <a:cubicBezTo>
                  <a:pt x="9" y="281"/>
                  <a:pt x="11" y="283"/>
                  <a:pt x="13" y="285"/>
                </a:cubicBezTo>
                <a:cubicBezTo>
                  <a:pt x="16" y="282"/>
                  <a:pt x="16" y="282"/>
                  <a:pt x="16" y="282"/>
                </a:cubicBezTo>
                <a:cubicBezTo>
                  <a:pt x="14" y="280"/>
                  <a:pt x="12" y="278"/>
                  <a:pt x="11" y="276"/>
                </a:cubicBezTo>
                <a:lnTo>
                  <a:pt x="7" y="278"/>
                </a:lnTo>
                <a:close/>
                <a:moveTo>
                  <a:pt x="36" y="292"/>
                </a:moveTo>
                <a:cubicBezTo>
                  <a:pt x="35" y="296"/>
                  <a:pt x="35" y="296"/>
                  <a:pt x="35" y="296"/>
                </a:cubicBezTo>
                <a:cubicBezTo>
                  <a:pt x="37" y="296"/>
                  <a:pt x="40" y="296"/>
                  <a:pt x="42" y="296"/>
                </a:cubicBezTo>
                <a:cubicBezTo>
                  <a:pt x="43" y="296"/>
                  <a:pt x="43" y="296"/>
                  <a:pt x="43" y="296"/>
                </a:cubicBezTo>
                <a:cubicBezTo>
                  <a:pt x="43" y="292"/>
                  <a:pt x="43" y="292"/>
                  <a:pt x="43" y="292"/>
                </a:cubicBezTo>
                <a:cubicBezTo>
                  <a:pt x="42" y="292"/>
                  <a:pt x="42" y="292"/>
                  <a:pt x="42" y="292"/>
                </a:cubicBezTo>
                <a:cubicBezTo>
                  <a:pt x="40" y="292"/>
                  <a:pt x="38" y="292"/>
                  <a:pt x="36" y="292"/>
                </a:cubicBezTo>
                <a:close/>
                <a:moveTo>
                  <a:pt x="1" y="263"/>
                </a:moveTo>
                <a:cubicBezTo>
                  <a:pt x="1" y="266"/>
                  <a:pt x="2" y="269"/>
                  <a:pt x="3" y="271"/>
                </a:cubicBezTo>
                <a:cubicBezTo>
                  <a:pt x="7" y="269"/>
                  <a:pt x="7" y="269"/>
                  <a:pt x="7" y="269"/>
                </a:cubicBezTo>
                <a:cubicBezTo>
                  <a:pt x="6" y="267"/>
                  <a:pt x="5" y="265"/>
                  <a:pt x="5" y="262"/>
                </a:cubicBezTo>
                <a:lnTo>
                  <a:pt x="1" y="263"/>
                </a:lnTo>
                <a:close/>
              </a:path>
            </a:pathLst>
          </a:custGeom>
          <a:solidFill>
            <a:schemeClr val="bg1"/>
          </a:solidFill>
          <a:ln>
            <a:noFill/>
          </a:ln>
        </p:spPr>
        <p:txBody>
          <a:bodyPr vert="horz" wrap="square" lIns="121899" tIns="60949" rIns="121899" bIns="60949" numCol="1" anchor="t" anchorCtr="0" compatLnSpc="1">
            <a:prstTxWarp prst="textNoShape">
              <a:avLst/>
            </a:prstTxWarp>
          </a:bodyPr>
          <a:lstStyle/>
          <a:p>
            <a:endParaRPr lang="en-US"/>
          </a:p>
        </p:txBody>
      </p:sp>
      <p:sp>
        <p:nvSpPr>
          <p:cNvPr id="35" name="Freeform 6"/>
          <p:cNvSpPr>
            <a:spLocks noChangeAspect="1" noEditPoints="1"/>
          </p:cNvSpPr>
          <p:nvPr/>
        </p:nvSpPr>
        <p:spPr bwMode="auto">
          <a:xfrm>
            <a:off x="6705443" y="2579193"/>
            <a:ext cx="442311" cy="581451"/>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bg1"/>
          </a:solidFill>
          <a:ln>
            <a:noFill/>
          </a:ln>
        </p:spPr>
        <p:txBody>
          <a:bodyPr vert="horz" wrap="square" lIns="121899" tIns="60949" rIns="121899" bIns="60949" numCol="1" anchor="t" anchorCtr="0" compatLnSpc="1">
            <a:prstTxWarp prst="textNoShape">
              <a:avLst/>
            </a:prstTxWarp>
          </a:bodyPr>
          <a:lstStyle/>
          <a:p>
            <a:endParaRPr lang="en-US"/>
          </a:p>
        </p:txBody>
      </p:sp>
      <p:sp>
        <p:nvSpPr>
          <p:cNvPr id="24" name="Freeform 128"/>
          <p:cNvSpPr>
            <a:spLocks noChangeAspect="1"/>
          </p:cNvSpPr>
          <p:nvPr/>
        </p:nvSpPr>
        <p:spPr bwMode="black">
          <a:xfrm>
            <a:off x="7097892" y="3386591"/>
            <a:ext cx="652994" cy="360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 name="Trapezoid 1"/>
          <p:cNvSpPr/>
          <p:nvPr/>
        </p:nvSpPr>
        <p:spPr bwMode="auto">
          <a:xfrm rot="8419041">
            <a:off x="6915480" y="2911222"/>
            <a:ext cx="549101" cy="678034"/>
          </a:xfrm>
          <a:custGeom>
            <a:avLst/>
            <a:gdLst>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0 w 575519"/>
              <a:gd name="connsiteY4"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93050 w 575519"/>
              <a:gd name="connsiteY4" fmla="*/ 636375 h 638732"/>
              <a:gd name="connsiteX5" fmla="*/ 0 w 575519"/>
              <a:gd name="connsiteY5"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51543 w 575519"/>
              <a:gd name="connsiteY4" fmla="*/ 389765 h 638732"/>
              <a:gd name="connsiteX5" fmla="*/ 0 w 575519"/>
              <a:gd name="connsiteY5" fmla="*/ 638732 h 638732"/>
              <a:gd name="connsiteX0" fmla="*/ 0 w 574179"/>
              <a:gd name="connsiteY0" fmla="*/ 678034 h 678034"/>
              <a:gd name="connsiteX1" fmla="*/ 142540 w 574179"/>
              <a:gd name="connsiteY1" fmla="*/ 0 h 678034"/>
              <a:gd name="connsiteX2" fmla="*/ 430299 w 574179"/>
              <a:gd name="connsiteY2" fmla="*/ 0 h 678034"/>
              <a:gd name="connsiteX3" fmla="*/ 574179 w 574179"/>
              <a:gd name="connsiteY3" fmla="*/ 638732 h 678034"/>
              <a:gd name="connsiteX4" fmla="*/ 250203 w 574179"/>
              <a:gd name="connsiteY4" fmla="*/ 389765 h 678034"/>
              <a:gd name="connsiteX5" fmla="*/ 0 w 574179"/>
              <a:gd name="connsiteY5" fmla="*/ 678034 h 678034"/>
              <a:gd name="connsiteX0" fmla="*/ 0 w 549101"/>
              <a:gd name="connsiteY0" fmla="*/ 678034 h 678034"/>
              <a:gd name="connsiteX1" fmla="*/ 142540 w 549101"/>
              <a:gd name="connsiteY1" fmla="*/ 0 h 678034"/>
              <a:gd name="connsiteX2" fmla="*/ 430299 w 549101"/>
              <a:gd name="connsiteY2" fmla="*/ 0 h 678034"/>
              <a:gd name="connsiteX3" fmla="*/ 549101 w 549101"/>
              <a:gd name="connsiteY3" fmla="*/ 643388 h 678034"/>
              <a:gd name="connsiteX4" fmla="*/ 250203 w 549101"/>
              <a:gd name="connsiteY4" fmla="*/ 389765 h 678034"/>
              <a:gd name="connsiteX5" fmla="*/ 0 w 549101"/>
              <a:gd name="connsiteY5" fmla="*/ 678034 h 678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9101" h="678034">
                <a:moveTo>
                  <a:pt x="0" y="678034"/>
                </a:moveTo>
                <a:lnTo>
                  <a:pt x="142540" y="0"/>
                </a:lnTo>
                <a:lnTo>
                  <a:pt x="430299" y="0"/>
                </a:lnTo>
                <a:lnTo>
                  <a:pt x="549101" y="643388"/>
                </a:lnTo>
                <a:lnTo>
                  <a:pt x="250203" y="389765"/>
                </a:lnTo>
                <a:lnTo>
                  <a:pt x="0" y="678034"/>
                </a:lnTo>
                <a:close/>
              </a:path>
            </a:pathLst>
          </a:custGeom>
          <a:gradFill>
            <a:gsLst>
              <a:gs pos="0">
                <a:schemeClr val="bg1"/>
              </a:gs>
              <a:gs pos="100000">
                <a:schemeClr val="bg1">
                  <a:alpha val="0"/>
                </a:schemeClr>
              </a:gs>
            </a:gsLst>
            <a:lin ang="162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Freeform 128"/>
          <p:cNvSpPr>
            <a:spLocks noChangeAspect="1"/>
          </p:cNvSpPr>
          <p:nvPr/>
        </p:nvSpPr>
        <p:spPr bwMode="black">
          <a:xfrm>
            <a:off x="10208803" y="3386244"/>
            <a:ext cx="652994" cy="360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2" name="Trapezoid 1"/>
          <p:cNvSpPr/>
          <p:nvPr/>
        </p:nvSpPr>
        <p:spPr bwMode="auto">
          <a:xfrm rot="9184644">
            <a:off x="10107883" y="2917660"/>
            <a:ext cx="575091" cy="661425"/>
          </a:xfrm>
          <a:custGeom>
            <a:avLst/>
            <a:gdLst>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0 w 575519"/>
              <a:gd name="connsiteY4"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93050 w 575519"/>
              <a:gd name="connsiteY4" fmla="*/ 636375 h 638732"/>
              <a:gd name="connsiteX5" fmla="*/ 0 w 575519"/>
              <a:gd name="connsiteY5"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51543 w 575519"/>
              <a:gd name="connsiteY4" fmla="*/ 389765 h 638732"/>
              <a:gd name="connsiteX5" fmla="*/ 0 w 575519"/>
              <a:gd name="connsiteY5" fmla="*/ 638732 h 638732"/>
              <a:gd name="connsiteX0" fmla="*/ 0 w 574179"/>
              <a:gd name="connsiteY0" fmla="*/ 678034 h 678034"/>
              <a:gd name="connsiteX1" fmla="*/ 142540 w 574179"/>
              <a:gd name="connsiteY1" fmla="*/ 0 h 678034"/>
              <a:gd name="connsiteX2" fmla="*/ 430299 w 574179"/>
              <a:gd name="connsiteY2" fmla="*/ 0 h 678034"/>
              <a:gd name="connsiteX3" fmla="*/ 574179 w 574179"/>
              <a:gd name="connsiteY3" fmla="*/ 638732 h 678034"/>
              <a:gd name="connsiteX4" fmla="*/ 250203 w 574179"/>
              <a:gd name="connsiteY4" fmla="*/ 389765 h 678034"/>
              <a:gd name="connsiteX5" fmla="*/ 0 w 574179"/>
              <a:gd name="connsiteY5" fmla="*/ 678034 h 678034"/>
              <a:gd name="connsiteX0" fmla="*/ 0 w 549101"/>
              <a:gd name="connsiteY0" fmla="*/ 678034 h 678034"/>
              <a:gd name="connsiteX1" fmla="*/ 142540 w 549101"/>
              <a:gd name="connsiteY1" fmla="*/ 0 h 678034"/>
              <a:gd name="connsiteX2" fmla="*/ 430299 w 549101"/>
              <a:gd name="connsiteY2" fmla="*/ 0 h 678034"/>
              <a:gd name="connsiteX3" fmla="*/ 549101 w 549101"/>
              <a:gd name="connsiteY3" fmla="*/ 643388 h 678034"/>
              <a:gd name="connsiteX4" fmla="*/ 250203 w 549101"/>
              <a:gd name="connsiteY4" fmla="*/ 389765 h 678034"/>
              <a:gd name="connsiteX5" fmla="*/ 0 w 549101"/>
              <a:gd name="connsiteY5" fmla="*/ 678034 h 678034"/>
              <a:gd name="connsiteX0" fmla="*/ 0 w 581807"/>
              <a:gd name="connsiteY0" fmla="*/ 661425 h 661425"/>
              <a:gd name="connsiteX1" fmla="*/ 175246 w 581807"/>
              <a:gd name="connsiteY1" fmla="*/ 0 h 661425"/>
              <a:gd name="connsiteX2" fmla="*/ 463005 w 581807"/>
              <a:gd name="connsiteY2" fmla="*/ 0 h 661425"/>
              <a:gd name="connsiteX3" fmla="*/ 581807 w 581807"/>
              <a:gd name="connsiteY3" fmla="*/ 643388 h 661425"/>
              <a:gd name="connsiteX4" fmla="*/ 282909 w 581807"/>
              <a:gd name="connsiteY4" fmla="*/ 389765 h 661425"/>
              <a:gd name="connsiteX5" fmla="*/ 0 w 581807"/>
              <a:gd name="connsiteY5" fmla="*/ 661425 h 661425"/>
              <a:gd name="connsiteX0" fmla="*/ 0 w 581807"/>
              <a:gd name="connsiteY0" fmla="*/ 661425 h 661425"/>
              <a:gd name="connsiteX1" fmla="*/ 175246 w 581807"/>
              <a:gd name="connsiteY1" fmla="*/ 0 h 661425"/>
              <a:gd name="connsiteX2" fmla="*/ 463005 w 581807"/>
              <a:gd name="connsiteY2" fmla="*/ 0 h 661425"/>
              <a:gd name="connsiteX3" fmla="*/ 581807 w 581807"/>
              <a:gd name="connsiteY3" fmla="*/ 643388 h 661425"/>
              <a:gd name="connsiteX4" fmla="*/ 151795 w 581807"/>
              <a:gd name="connsiteY4" fmla="*/ 370198 h 661425"/>
              <a:gd name="connsiteX5" fmla="*/ 0 w 581807"/>
              <a:gd name="connsiteY5" fmla="*/ 661425 h 661425"/>
              <a:gd name="connsiteX0" fmla="*/ 0 w 575091"/>
              <a:gd name="connsiteY0" fmla="*/ 661425 h 661425"/>
              <a:gd name="connsiteX1" fmla="*/ 175246 w 575091"/>
              <a:gd name="connsiteY1" fmla="*/ 0 h 661425"/>
              <a:gd name="connsiteX2" fmla="*/ 463005 w 575091"/>
              <a:gd name="connsiteY2" fmla="*/ 0 h 661425"/>
              <a:gd name="connsiteX3" fmla="*/ 575091 w 575091"/>
              <a:gd name="connsiteY3" fmla="*/ 592961 h 661425"/>
              <a:gd name="connsiteX4" fmla="*/ 151795 w 575091"/>
              <a:gd name="connsiteY4" fmla="*/ 370198 h 661425"/>
              <a:gd name="connsiteX5" fmla="*/ 0 w 575091"/>
              <a:gd name="connsiteY5" fmla="*/ 661425 h 6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5091" h="661425">
                <a:moveTo>
                  <a:pt x="0" y="661425"/>
                </a:moveTo>
                <a:lnTo>
                  <a:pt x="175246" y="0"/>
                </a:lnTo>
                <a:lnTo>
                  <a:pt x="463005" y="0"/>
                </a:lnTo>
                <a:lnTo>
                  <a:pt x="575091" y="592961"/>
                </a:lnTo>
                <a:lnTo>
                  <a:pt x="151795" y="370198"/>
                </a:lnTo>
                <a:lnTo>
                  <a:pt x="0" y="661425"/>
                </a:lnTo>
                <a:close/>
              </a:path>
            </a:pathLst>
          </a:custGeom>
          <a:gradFill>
            <a:gsLst>
              <a:gs pos="0">
                <a:schemeClr val="bg1"/>
              </a:gs>
              <a:gs pos="100000">
                <a:schemeClr val="bg1">
                  <a:alpha val="0"/>
                </a:schemeClr>
              </a:gs>
            </a:gsLst>
            <a:lin ang="162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pic>
        <p:nvPicPr>
          <p:cNvPr id="70" name="Picture 69" descr="\\MAGNUM\Projects\Microsoft\Cloud Power FY12\Design\ICONS_PNG\Application.png"/>
          <p:cNvPicPr>
            <a:picLocks noChangeAspect="1" noChangeArrowheads="1"/>
          </p:cNvPicPr>
          <p:nvPr/>
        </p:nvPicPr>
        <p:blipFill>
          <a:blip r:embed="rId4" cstate="print">
            <a:lum bright="100000"/>
          </a:blip>
          <a:srcRect/>
          <a:stretch>
            <a:fillRect/>
          </a:stretch>
        </p:blipFill>
        <p:spPr bwMode="auto">
          <a:xfrm>
            <a:off x="8189942" y="2450520"/>
            <a:ext cx="857527" cy="857304"/>
          </a:xfrm>
          <a:prstGeom prst="rect">
            <a:avLst/>
          </a:prstGeom>
          <a:noFill/>
        </p:spPr>
      </p:pic>
      <p:sp>
        <p:nvSpPr>
          <p:cNvPr id="26" name="Freeform 128"/>
          <p:cNvSpPr>
            <a:spLocks noChangeAspect="1"/>
          </p:cNvSpPr>
          <p:nvPr/>
        </p:nvSpPr>
        <p:spPr bwMode="black">
          <a:xfrm>
            <a:off x="8668565" y="3386245"/>
            <a:ext cx="652994" cy="360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7" name="Trapezoid 1"/>
          <p:cNvSpPr/>
          <p:nvPr/>
        </p:nvSpPr>
        <p:spPr bwMode="auto">
          <a:xfrm rot="9184644">
            <a:off x="8567645" y="2917661"/>
            <a:ext cx="575091" cy="661425"/>
          </a:xfrm>
          <a:custGeom>
            <a:avLst/>
            <a:gdLst>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0 w 575519"/>
              <a:gd name="connsiteY4"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93050 w 575519"/>
              <a:gd name="connsiteY4" fmla="*/ 636375 h 638732"/>
              <a:gd name="connsiteX5" fmla="*/ 0 w 575519"/>
              <a:gd name="connsiteY5"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51543 w 575519"/>
              <a:gd name="connsiteY4" fmla="*/ 389765 h 638732"/>
              <a:gd name="connsiteX5" fmla="*/ 0 w 575519"/>
              <a:gd name="connsiteY5" fmla="*/ 638732 h 638732"/>
              <a:gd name="connsiteX0" fmla="*/ 0 w 574179"/>
              <a:gd name="connsiteY0" fmla="*/ 678034 h 678034"/>
              <a:gd name="connsiteX1" fmla="*/ 142540 w 574179"/>
              <a:gd name="connsiteY1" fmla="*/ 0 h 678034"/>
              <a:gd name="connsiteX2" fmla="*/ 430299 w 574179"/>
              <a:gd name="connsiteY2" fmla="*/ 0 h 678034"/>
              <a:gd name="connsiteX3" fmla="*/ 574179 w 574179"/>
              <a:gd name="connsiteY3" fmla="*/ 638732 h 678034"/>
              <a:gd name="connsiteX4" fmla="*/ 250203 w 574179"/>
              <a:gd name="connsiteY4" fmla="*/ 389765 h 678034"/>
              <a:gd name="connsiteX5" fmla="*/ 0 w 574179"/>
              <a:gd name="connsiteY5" fmla="*/ 678034 h 678034"/>
              <a:gd name="connsiteX0" fmla="*/ 0 w 549101"/>
              <a:gd name="connsiteY0" fmla="*/ 678034 h 678034"/>
              <a:gd name="connsiteX1" fmla="*/ 142540 w 549101"/>
              <a:gd name="connsiteY1" fmla="*/ 0 h 678034"/>
              <a:gd name="connsiteX2" fmla="*/ 430299 w 549101"/>
              <a:gd name="connsiteY2" fmla="*/ 0 h 678034"/>
              <a:gd name="connsiteX3" fmla="*/ 549101 w 549101"/>
              <a:gd name="connsiteY3" fmla="*/ 643388 h 678034"/>
              <a:gd name="connsiteX4" fmla="*/ 250203 w 549101"/>
              <a:gd name="connsiteY4" fmla="*/ 389765 h 678034"/>
              <a:gd name="connsiteX5" fmla="*/ 0 w 549101"/>
              <a:gd name="connsiteY5" fmla="*/ 678034 h 678034"/>
              <a:gd name="connsiteX0" fmla="*/ 0 w 581807"/>
              <a:gd name="connsiteY0" fmla="*/ 661425 h 661425"/>
              <a:gd name="connsiteX1" fmla="*/ 175246 w 581807"/>
              <a:gd name="connsiteY1" fmla="*/ 0 h 661425"/>
              <a:gd name="connsiteX2" fmla="*/ 463005 w 581807"/>
              <a:gd name="connsiteY2" fmla="*/ 0 h 661425"/>
              <a:gd name="connsiteX3" fmla="*/ 581807 w 581807"/>
              <a:gd name="connsiteY3" fmla="*/ 643388 h 661425"/>
              <a:gd name="connsiteX4" fmla="*/ 282909 w 581807"/>
              <a:gd name="connsiteY4" fmla="*/ 389765 h 661425"/>
              <a:gd name="connsiteX5" fmla="*/ 0 w 581807"/>
              <a:gd name="connsiteY5" fmla="*/ 661425 h 661425"/>
              <a:gd name="connsiteX0" fmla="*/ 0 w 581807"/>
              <a:gd name="connsiteY0" fmla="*/ 661425 h 661425"/>
              <a:gd name="connsiteX1" fmla="*/ 175246 w 581807"/>
              <a:gd name="connsiteY1" fmla="*/ 0 h 661425"/>
              <a:gd name="connsiteX2" fmla="*/ 463005 w 581807"/>
              <a:gd name="connsiteY2" fmla="*/ 0 h 661425"/>
              <a:gd name="connsiteX3" fmla="*/ 581807 w 581807"/>
              <a:gd name="connsiteY3" fmla="*/ 643388 h 661425"/>
              <a:gd name="connsiteX4" fmla="*/ 151795 w 581807"/>
              <a:gd name="connsiteY4" fmla="*/ 370198 h 661425"/>
              <a:gd name="connsiteX5" fmla="*/ 0 w 581807"/>
              <a:gd name="connsiteY5" fmla="*/ 661425 h 661425"/>
              <a:gd name="connsiteX0" fmla="*/ 0 w 575091"/>
              <a:gd name="connsiteY0" fmla="*/ 661425 h 661425"/>
              <a:gd name="connsiteX1" fmla="*/ 175246 w 575091"/>
              <a:gd name="connsiteY1" fmla="*/ 0 h 661425"/>
              <a:gd name="connsiteX2" fmla="*/ 463005 w 575091"/>
              <a:gd name="connsiteY2" fmla="*/ 0 h 661425"/>
              <a:gd name="connsiteX3" fmla="*/ 575091 w 575091"/>
              <a:gd name="connsiteY3" fmla="*/ 592961 h 661425"/>
              <a:gd name="connsiteX4" fmla="*/ 151795 w 575091"/>
              <a:gd name="connsiteY4" fmla="*/ 370198 h 661425"/>
              <a:gd name="connsiteX5" fmla="*/ 0 w 575091"/>
              <a:gd name="connsiteY5" fmla="*/ 661425 h 6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5091" h="661425">
                <a:moveTo>
                  <a:pt x="0" y="661425"/>
                </a:moveTo>
                <a:lnTo>
                  <a:pt x="175246" y="0"/>
                </a:lnTo>
                <a:lnTo>
                  <a:pt x="463005" y="0"/>
                </a:lnTo>
                <a:lnTo>
                  <a:pt x="575091" y="592961"/>
                </a:lnTo>
                <a:lnTo>
                  <a:pt x="151795" y="370198"/>
                </a:lnTo>
                <a:lnTo>
                  <a:pt x="0" y="661425"/>
                </a:lnTo>
                <a:close/>
              </a:path>
            </a:pathLst>
          </a:custGeom>
          <a:gradFill>
            <a:gsLst>
              <a:gs pos="0">
                <a:schemeClr val="bg1"/>
              </a:gs>
              <a:gs pos="100000">
                <a:schemeClr val="bg1">
                  <a:alpha val="0"/>
                </a:schemeClr>
              </a:gs>
            </a:gsLst>
            <a:lin ang="162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p:cNvSpPr/>
          <p:nvPr/>
        </p:nvSpPr>
        <p:spPr>
          <a:xfrm>
            <a:off x="8480487" y="4241666"/>
            <a:ext cx="733492" cy="372387"/>
          </a:xfrm>
          <a:prstGeom prst="rect">
            <a:avLst/>
          </a:prstGeom>
        </p:spPr>
        <p:txBody>
          <a:bodyPr wrap="none" lIns="121899" tIns="60949" rIns="121899" bIns="60949">
            <a:spAutoFit/>
          </a:bodyPr>
          <a:lstStyle/>
          <a:p>
            <a:pPr defTabSz="914209">
              <a:lnSpc>
                <a:spcPct val="90000"/>
              </a:lnSpc>
              <a:buSzPct val="90000"/>
              <a:defRPr/>
            </a:pPr>
            <a:r>
              <a:rPr lang="en-US" kern="0" dirty="0" err="1">
                <a:gradFill>
                  <a:gsLst>
                    <a:gs pos="85000">
                      <a:srgbClr val="FFFFFF"/>
                    </a:gs>
                    <a:gs pos="0">
                      <a:srgbClr val="FFFFFF"/>
                    </a:gs>
                  </a:gsLst>
                  <a:lin ang="5400000" scaled="0"/>
                </a:gradFill>
              </a:rPr>
              <a:t>PaaS</a:t>
            </a:r>
            <a:endParaRPr lang="en-US" kern="0" dirty="0">
              <a:gradFill>
                <a:gsLst>
                  <a:gs pos="85000">
                    <a:srgbClr val="FFFFFF"/>
                  </a:gs>
                  <a:gs pos="0">
                    <a:srgbClr val="FFFFFF"/>
                  </a:gs>
                </a:gsLst>
                <a:lin ang="5400000" scaled="0"/>
              </a:gradFill>
            </a:endParaRPr>
          </a:p>
        </p:txBody>
      </p:sp>
    </p:spTree>
    <p:extLst>
      <p:ext uri="{BB962C8B-B14F-4D97-AF65-F5344CB8AC3E}">
        <p14:creationId xmlns:p14="http://schemas.microsoft.com/office/powerpoint/2010/main" val="1889526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 name="Group 2"/>
          <p:cNvGrpSpPr/>
          <p:nvPr/>
        </p:nvGrpSpPr>
        <p:grpSpPr>
          <a:xfrm>
            <a:off x="1920128" y="1296011"/>
            <a:ext cx="3609423" cy="5321861"/>
            <a:chOff x="1917947" y="1295708"/>
            <a:chExt cx="3609935" cy="5322616"/>
          </a:xfrm>
        </p:grpSpPr>
        <p:sp>
          <p:nvSpPr>
            <p:cNvPr id="35" name="Rectangle 34"/>
            <p:cNvSpPr/>
            <p:nvPr/>
          </p:nvSpPr>
          <p:spPr>
            <a:xfrm>
              <a:off x="1917949" y="1726776"/>
              <a:ext cx="3609933" cy="4891548"/>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2000" dirty="0" err="1">
                <a:solidFill>
                  <a:srgbClr val="FFFFFF"/>
                </a:solidFill>
              </a:endParaRPr>
            </a:p>
          </p:txBody>
        </p:sp>
        <p:sp>
          <p:nvSpPr>
            <p:cNvPr id="4" name="TextBox 3"/>
            <p:cNvSpPr txBox="1"/>
            <p:nvPr/>
          </p:nvSpPr>
          <p:spPr>
            <a:xfrm>
              <a:off x="1917947" y="1295708"/>
              <a:ext cx="3609935" cy="381000"/>
            </a:xfrm>
            <a:prstGeom prst="rect">
              <a:avLst/>
            </a:prstGeom>
            <a:noFill/>
          </p:spPr>
          <p:txBody>
            <a:bodyPr wrap="none" rtlCol="0">
              <a:noAutofit/>
            </a:bodyPr>
            <a:lstStyle/>
            <a:p>
              <a:pPr algn="ctr">
                <a:buClr>
                  <a:srgbClr val="FFFFFF"/>
                </a:buClr>
              </a:pPr>
              <a:r>
                <a:rPr lang="en-US" sz="1961" b="1" dirty="0">
                  <a:solidFill>
                    <a:srgbClr val="FFFFFF"/>
                  </a:solidFill>
                </a:rPr>
                <a:t>Operational Data</a:t>
              </a:r>
            </a:p>
          </p:txBody>
        </p:sp>
      </p:grpSp>
      <p:grpSp>
        <p:nvGrpSpPr>
          <p:cNvPr id="6" name="Group 5"/>
          <p:cNvGrpSpPr/>
          <p:nvPr/>
        </p:nvGrpSpPr>
        <p:grpSpPr>
          <a:xfrm>
            <a:off x="5529550" y="1306519"/>
            <a:ext cx="3613547" cy="5311352"/>
            <a:chOff x="5527882" y="1306218"/>
            <a:chExt cx="3614059" cy="5312106"/>
          </a:xfrm>
        </p:grpSpPr>
        <p:sp>
          <p:nvSpPr>
            <p:cNvPr id="36" name="Rectangle 35"/>
            <p:cNvSpPr/>
            <p:nvPr/>
          </p:nvSpPr>
          <p:spPr>
            <a:xfrm>
              <a:off x="5527882" y="1726776"/>
              <a:ext cx="3614059" cy="489154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000" dirty="0" err="1">
                <a:solidFill>
                  <a:srgbClr val="FFFFFF"/>
                </a:solidFill>
              </a:endParaRPr>
            </a:p>
          </p:txBody>
        </p:sp>
        <p:sp>
          <p:nvSpPr>
            <p:cNvPr id="5" name="TextBox 4"/>
            <p:cNvSpPr txBox="1"/>
            <p:nvPr/>
          </p:nvSpPr>
          <p:spPr>
            <a:xfrm>
              <a:off x="5527882" y="1306218"/>
              <a:ext cx="3614059" cy="381000"/>
            </a:xfrm>
            <a:prstGeom prst="rect">
              <a:avLst/>
            </a:prstGeom>
            <a:noFill/>
          </p:spPr>
          <p:txBody>
            <a:bodyPr wrap="none" rtlCol="0">
              <a:noAutofit/>
            </a:bodyPr>
            <a:lstStyle/>
            <a:p>
              <a:pPr algn="ctr">
                <a:buClr>
                  <a:srgbClr val="FFFFFF"/>
                </a:buClr>
              </a:pPr>
              <a:r>
                <a:rPr lang="en-US" sz="1961" b="1" dirty="0">
                  <a:solidFill>
                    <a:srgbClr val="FFFFFF"/>
                  </a:solidFill>
                </a:rPr>
                <a:t>Analytical Data</a:t>
              </a:r>
            </a:p>
          </p:txBody>
        </p:sp>
      </p:grpSp>
      <p:sp>
        <p:nvSpPr>
          <p:cNvPr id="2" name="Title 1"/>
          <p:cNvSpPr>
            <a:spLocks noGrp="1"/>
          </p:cNvSpPr>
          <p:nvPr>
            <p:ph type="title"/>
          </p:nvPr>
        </p:nvSpPr>
        <p:spPr/>
        <p:txBody>
          <a:bodyPr>
            <a:normAutofit fontScale="90000"/>
          </a:bodyPr>
          <a:lstStyle/>
          <a:p>
            <a:r>
              <a:rPr lang="en-US" sz="4705" dirty="0"/>
              <a:t>Azure Data Technologies</a:t>
            </a:r>
            <a:r>
              <a:rPr lang="en-US" dirty="0" smtClean="0"/>
              <a:t/>
            </a:r>
            <a:br>
              <a:rPr lang="en-US" dirty="0" smtClean="0"/>
            </a:br>
            <a:r>
              <a:rPr lang="en-US" sz="3137" dirty="0">
                <a:solidFill>
                  <a:schemeClr val="tx1"/>
                </a:solidFill>
              </a:rPr>
              <a:t>A summary</a:t>
            </a:r>
          </a:p>
        </p:txBody>
      </p:sp>
      <p:sp>
        <p:nvSpPr>
          <p:cNvPr id="31" name="TextBox 30"/>
          <p:cNvSpPr txBox="1"/>
          <p:nvPr/>
        </p:nvSpPr>
        <p:spPr>
          <a:xfrm>
            <a:off x="9540477" y="4868957"/>
            <a:ext cx="2399116" cy="635559"/>
          </a:xfrm>
          <a:prstGeom prst="rect">
            <a:avLst/>
          </a:prstGeom>
          <a:noFill/>
        </p:spPr>
        <p:txBody>
          <a:bodyPr wrap="square" rtlCol="0">
            <a:spAutoFit/>
          </a:bodyPr>
          <a:lstStyle/>
          <a:p>
            <a:pPr algn="ctr">
              <a:buClr>
                <a:srgbClr val="FFFFFF"/>
              </a:buClr>
            </a:pPr>
            <a:r>
              <a:rPr lang="en-US" sz="1765" b="1" dirty="0">
                <a:solidFill>
                  <a:srgbClr val="FFFF00"/>
                </a:solidFill>
              </a:rPr>
              <a:t>Managed service provided by Azure</a:t>
            </a:r>
          </a:p>
        </p:txBody>
      </p:sp>
      <p:sp>
        <p:nvSpPr>
          <p:cNvPr id="26" name="TextBox 25"/>
          <p:cNvSpPr txBox="1"/>
          <p:nvPr/>
        </p:nvSpPr>
        <p:spPr>
          <a:xfrm>
            <a:off x="2879451" y="2775448"/>
            <a:ext cx="2146277" cy="633625"/>
          </a:xfrm>
          <a:prstGeom prst="rect">
            <a:avLst/>
          </a:prstGeom>
          <a:noFill/>
        </p:spPr>
        <p:txBody>
          <a:bodyPr wrap="square" rtlCol="0">
            <a:spAutoFit/>
          </a:bodyPr>
          <a:lstStyle/>
          <a:p>
            <a:pPr algn="ctr">
              <a:buClr>
                <a:srgbClr val="FFFFFF"/>
              </a:buClr>
            </a:pPr>
            <a:r>
              <a:rPr lang="en-US" sz="1765" b="1" dirty="0">
                <a:solidFill>
                  <a:srgbClr val="505050">
                    <a:lumMod val="50000"/>
                  </a:srgbClr>
                </a:solidFill>
              </a:rPr>
              <a:t>Key/Value Store</a:t>
            </a:r>
          </a:p>
          <a:p>
            <a:pPr algn="ctr">
              <a:buClr>
                <a:srgbClr val="FFFFFF"/>
              </a:buClr>
            </a:pPr>
            <a:r>
              <a:rPr lang="en-US" sz="1765" b="1" dirty="0">
                <a:solidFill>
                  <a:srgbClr val="68217A"/>
                </a:solidFill>
              </a:rPr>
              <a:t> </a:t>
            </a:r>
            <a:r>
              <a:rPr lang="en-US" sz="1765" b="1" dirty="0">
                <a:solidFill>
                  <a:srgbClr val="505050"/>
                </a:solidFill>
              </a:rPr>
              <a:t>(</a:t>
            </a:r>
            <a:r>
              <a:rPr lang="en-US" sz="1765" b="1" dirty="0">
                <a:solidFill>
                  <a:srgbClr val="FFFF00"/>
                </a:solidFill>
              </a:rPr>
              <a:t>Tables</a:t>
            </a:r>
            <a:r>
              <a:rPr lang="en-US" sz="1765" b="1" dirty="0">
                <a:solidFill>
                  <a:srgbClr val="505050"/>
                </a:solidFill>
              </a:rPr>
              <a:t>,</a:t>
            </a:r>
            <a:r>
              <a:rPr lang="en-US" sz="1765" b="1" i="1" dirty="0">
                <a:solidFill>
                  <a:srgbClr val="68217A"/>
                </a:solidFill>
              </a:rPr>
              <a:t> </a:t>
            </a:r>
            <a:r>
              <a:rPr lang="en-US" sz="1765" b="1" i="1" dirty="0" err="1">
                <a:solidFill>
                  <a:srgbClr val="DC3C00"/>
                </a:solidFill>
              </a:rPr>
              <a:t>Riak</a:t>
            </a:r>
            <a:r>
              <a:rPr lang="en-US" sz="1765" b="1" dirty="0">
                <a:solidFill>
                  <a:srgbClr val="505050"/>
                </a:solidFill>
              </a:rPr>
              <a:t>, …) </a:t>
            </a:r>
          </a:p>
        </p:txBody>
      </p:sp>
      <p:sp>
        <p:nvSpPr>
          <p:cNvPr id="32" name="TextBox 31"/>
          <p:cNvSpPr txBox="1"/>
          <p:nvPr/>
        </p:nvSpPr>
        <p:spPr>
          <a:xfrm>
            <a:off x="9417431" y="5614137"/>
            <a:ext cx="2600000" cy="668937"/>
          </a:xfrm>
          <a:prstGeom prst="rect">
            <a:avLst/>
          </a:prstGeom>
          <a:noFill/>
        </p:spPr>
        <p:txBody>
          <a:bodyPr wrap="square" rtlCol="0">
            <a:noAutofit/>
          </a:bodyPr>
          <a:lstStyle/>
          <a:p>
            <a:pPr algn="ctr">
              <a:buClr>
                <a:srgbClr val="FFFFFF"/>
              </a:buClr>
            </a:pPr>
            <a:r>
              <a:rPr lang="en-US" sz="1765" b="1" i="1" dirty="0">
                <a:solidFill>
                  <a:srgbClr val="DC3C00"/>
                </a:solidFill>
              </a:rPr>
              <a:t>Software that can run in Azure virtual machines</a:t>
            </a:r>
          </a:p>
        </p:txBody>
      </p:sp>
      <p:sp>
        <p:nvSpPr>
          <p:cNvPr id="7" name="TextBox 6"/>
          <p:cNvSpPr txBox="1"/>
          <p:nvPr/>
        </p:nvSpPr>
        <p:spPr>
          <a:xfrm>
            <a:off x="395366" y="2663968"/>
            <a:ext cx="1327240" cy="391486"/>
          </a:xfrm>
          <a:prstGeom prst="rect">
            <a:avLst/>
          </a:prstGeom>
          <a:noFill/>
        </p:spPr>
        <p:txBody>
          <a:bodyPr wrap="none" rtlCol="0">
            <a:noAutofit/>
          </a:bodyPr>
          <a:lstStyle/>
          <a:p>
            <a:pPr algn="ctr">
              <a:buClr>
                <a:srgbClr val="FFFFFF"/>
              </a:buClr>
            </a:pPr>
            <a:r>
              <a:rPr lang="en-US" sz="1961" b="1" dirty="0">
                <a:solidFill>
                  <a:srgbClr val="FFFFFF"/>
                </a:solidFill>
              </a:rPr>
              <a:t>NoSQL</a:t>
            </a:r>
          </a:p>
          <a:p>
            <a:pPr algn="ctr">
              <a:buClr>
                <a:srgbClr val="FFFFFF"/>
              </a:buClr>
            </a:pPr>
            <a:r>
              <a:rPr lang="en-US" sz="1961" b="1" dirty="0">
                <a:solidFill>
                  <a:srgbClr val="FFFFFF"/>
                </a:solidFill>
              </a:rPr>
              <a:t>Technologies</a:t>
            </a:r>
          </a:p>
        </p:txBody>
      </p:sp>
      <p:sp>
        <p:nvSpPr>
          <p:cNvPr id="39" name="Rectangle 38"/>
          <p:cNvSpPr/>
          <p:nvPr/>
        </p:nvSpPr>
        <p:spPr>
          <a:xfrm>
            <a:off x="1920129" y="1727018"/>
            <a:ext cx="7222968" cy="4896829"/>
          </a:xfrm>
          <a:prstGeom prst="rect">
            <a:avLst/>
          </a:prstGeom>
          <a:noFill/>
          <a:ln w="38100">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dirty="0" err="1">
              <a:solidFill>
                <a:srgbClr val="FFFFFF">
                  <a:lumMod val="75000"/>
                  <a:lumOff val="25000"/>
                </a:srgbClr>
              </a:solidFill>
            </a:endParaRPr>
          </a:p>
        </p:txBody>
      </p:sp>
      <p:grpSp>
        <p:nvGrpSpPr>
          <p:cNvPr id="9" name="Group 8"/>
          <p:cNvGrpSpPr/>
          <p:nvPr/>
        </p:nvGrpSpPr>
        <p:grpSpPr>
          <a:xfrm>
            <a:off x="395366" y="4499912"/>
            <a:ext cx="8747731" cy="1467828"/>
            <a:chOff x="392969" y="4500064"/>
            <a:chExt cx="8748972" cy="1468036"/>
          </a:xfrm>
        </p:grpSpPr>
        <p:sp>
          <p:nvSpPr>
            <p:cNvPr id="8" name="TextBox 7"/>
            <p:cNvSpPr txBox="1"/>
            <p:nvPr/>
          </p:nvSpPr>
          <p:spPr>
            <a:xfrm>
              <a:off x="392969" y="5116635"/>
              <a:ext cx="1327428" cy="851465"/>
            </a:xfrm>
            <a:prstGeom prst="rect">
              <a:avLst/>
            </a:prstGeom>
            <a:noFill/>
          </p:spPr>
          <p:txBody>
            <a:bodyPr wrap="none" rtlCol="0">
              <a:noAutofit/>
            </a:bodyPr>
            <a:lstStyle/>
            <a:p>
              <a:pPr algn="ctr">
                <a:buClr>
                  <a:srgbClr val="FFFFFF"/>
                </a:buClr>
              </a:pPr>
              <a:r>
                <a:rPr lang="en-US" sz="1961" b="1" dirty="0">
                  <a:solidFill>
                    <a:srgbClr val="FFFFFF"/>
                  </a:solidFill>
                </a:rPr>
                <a:t>SQL</a:t>
              </a:r>
            </a:p>
            <a:p>
              <a:pPr algn="ctr">
                <a:buClr>
                  <a:srgbClr val="FFFFFF"/>
                </a:buClr>
              </a:pPr>
              <a:r>
                <a:rPr lang="en-US" sz="1961" b="1" dirty="0">
                  <a:solidFill>
                    <a:srgbClr val="FFFFFF"/>
                  </a:solidFill>
                </a:rPr>
                <a:t>Technologies</a:t>
              </a:r>
            </a:p>
          </p:txBody>
        </p:sp>
        <p:cxnSp>
          <p:nvCxnSpPr>
            <p:cNvPr id="14" name="Straight Connector 13"/>
            <p:cNvCxnSpPr/>
            <p:nvPr/>
          </p:nvCxnSpPr>
          <p:spPr>
            <a:xfrm>
              <a:off x="1917948" y="4500064"/>
              <a:ext cx="7223993" cy="0"/>
            </a:xfrm>
            <a:prstGeom prst="line">
              <a:avLst/>
            </a:prstGeom>
            <a:noFill/>
            <a:ln w="38100">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cxnSp>
      </p:grpSp>
      <p:sp>
        <p:nvSpPr>
          <p:cNvPr id="34" name="TextBox 33"/>
          <p:cNvSpPr txBox="1"/>
          <p:nvPr/>
        </p:nvSpPr>
        <p:spPr>
          <a:xfrm>
            <a:off x="5857023" y="2765692"/>
            <a:ext cx="2869631" cy="633625"/>
          </a:xfrm>
          <a:prstGeom prst="rect">
            <a:avLst/>
          </a:prstGeom>
          <a:noFill/>
        </p:spPr>
        <p:txBody>
          <a:bodyPr wrap="square" rtlCol="0">
            <a:spAutoFit/>
          </a:bodyPr>
          <a:lstStyle/>
          <a:p>
            <a:pPr algn="ctr">
              <a:buClr>
                <a:srgbClr val="FFFFFF"/>
              </a:buClr>
            </a:pPr>
            <a:r>
              <a:rPr lang="en-US" sz="1765" b="1" dirty="0">
                <a:solidFill>
                  <a:srgbClr val="505050">
                    <a:lumMod val="50000"/>
                  </a:srgbClr>
                </a:solidFill>
              </a:rPr>
              <a:t>Big Data Analytics</a:t>
            </a:r>
          </a:p>
          <a:p>
            <a:pPr algn="ctr">
              <a:buClr>
                <a:srgbClr val="FFFFFF"/>
              </a:buClr>
            </a:pPr>
            <a:r>
              <a:rPr lang="en-US" sz="1765" b="1" dirty="0">
                <a:solidFill>
                  <a:srgbClr val="68217A"/>
                </a:solidFill>
              </a:rPr>
              <a:t> (</a:t>
            </a:r>
            <a:r>
              <a:rPr lang="en-US" sz="1765" b="1" dirty="0">
                <a:solidFill>
                  <a:srgbClr val="FFFF00"/>
                </a:solidFill>
              </a:rPr>
              <a:t>HDInsight</a:t>
            </a:r>
            <a:r>
              <a:rPr lang="en-US" sz="1765" b="1" dirty="0">
                <a:solidFill>
                  <a:srgbClr val="505050"/>
                </a:solidFill>
              </a:rPr>
              <a:t>,</a:t>
            </a:r>
            <a:r>
              <a:rPr lang="en-US" sz="1765" b="1" dirty="0">
                <a:solidFill>
                  <a:srgbClr val="68217A"/>
                </a:solidFill>
              </a:rPr>
              <a:t> </a:t>
            </a:r>
            <a:r>
              <a:rPr lang="en-US" sz="1765" b="1" i="1" dirty="0">
                <a:solidFill>
                  <a:srgbClr val="DC3C00"/>
                </a:solidFill>
              </a:rPr>
              <a:t>Hadoop</a:t>
            </a:r>
            <a:r>
              <a:rPr lang="en-US" sz="1765" b="1" dirty="0">
                <a:solidFill>
                  <a:srgbClr val="505050"/>
                </a:solidFill>
              </a:rPr>
              <a:t>) </a:t>
            </a:r>
          </a:p>
        </p:txBody>
      </p:sp>
      <p:sp>
        <p:nvSpPr>
          <p:cNvPr id="37" name="TextBox 36"/>
          <p:cNvSpPr txBox="1"/>
          <p:nvPr/>
        </p:nvSpPr>
        <p:spPr>
          <a:xfrm>
            <a:off x="1920128" y="1919109"/>
            <a:ext cx="3335089" cy="633625"/>
          </a:xfrm>
          <a:prstGeom prst="rect">
            <a:avLst/>
          </a:prstGeom>
          <a:noFill/>
        </p:spPr>
        <p:txBody>
          <a:bodyPr wrap="square" rtlCol="0">
            <a:spAutoFit/>
          </a:bodyPr>
          <a:lstStyle/>
          <a:p>
            <a:pPr algn="ctr">
              <a:buClr>
                <a:srgbClr val="FFFFFF"/>
              </a:buClr>
            </a:pPr>
            <a:r>
              <a:rPr lang="en-US" sz="1765" b="1" dirty="0">
                <a:solidFill>
                  <a:srgbClr val="505050">
                    <a:lumMod val="50000"/>
                  </a:srgbClr>
                </a:solidFill>
              </a:rPr>
              <a:t>Document Store</a:t>
            </a:r>
          </a:p>
          <a:p>
            <a:pPr algn="ctr">
              <a:buClr>
                <a:srgbClr val="FFFFFF"/>
              </a:buClr>
            </a:pPr>
            <a:r>
              <a:rPr lang="en-US" sz="1765" b="1" dirty="0">
                <a:solidFill>
                  <a:srgbClr val="68217A"/>
                </a:solidFill>
              </a:rPr>
              <a:t> </a:t>
            </a:r>
            <a:r>
              <a:rPr lang="en-US" sz="1765" b="1" dirty="0">
                <a:solidFill>
                  <a:srgbClr val="505050"/>
                </a:solidFill>
              </a:rPr>
              <a:t>(</a:t>
            </a:r>
            <a:r>
              <a:rPr lang="en-US" sz="1765" b="1" dirty="0">
                <a:solidFill>
                  <a:srgbClr val="FFFF00"/>
                </a:solidFill>
              </a:rPr>
              <a:t>DocumentDB</a:t>
            </a:r>
            <a:r>
              <a:rPr lang="en-US" sz="1765" b="1" dirty="0">
                <a:solidFill>
                  <a:srgbClr val="505050"/>
                </a:solidFill>
              </a:rPr>
              <a:t>,</a:t>
            </a:r>
            <a:r>
              <a:rPr lang="en-US" sz="1765" b="1" dirty="0">
                <a:solidFill>
                  <a:srgbClr val="68217A"/>
                </a:solidFill>
              </a:rPr>
              <a:t> </a:t>
            </a:r>
            <a:r>
              <a:rPr lang="en-US" sz="1765" b="1" i="1" dirty="0">
                <a:solidFill>
                  <a:srgbClr val="DC3C00"/>
                </a:solidFill>
              </a:rPr>
              <a:t>MongoDB</a:t>
            </a:r>
            <a:r>
              <a:rPr lang="en-US" sz="1765" b="1" dirty="0">
                <a:solidFill>
                  <a:srgbClr val="505050"/>
                </a:solidFill>
              </a:rPr>
              <a:t>, …) </a:t>
            </a:r>
          </a:p>
        </p:txBody>
      </p:sp>
      <p:sp>
        <p:nvSpPr>
          <p:cNvPr id="41" name="TextBox 40"/>
          <p:cNvSpPr txBox="1"/>
          <p:nvPr/>
        </p:nvSpPr>
        <p:spPr>
          <a:xfrm>
            <a:off x="2043794" y="5044541"/>
            <a:ext cx="3412676" cy="905179"/>
          </a:xfrm>
          <a:prstGeom prst="rect">
            <a:avLst/>
          </a:prstGeom>
          <a:noFill/>
        </p:spPr>
        <p:txBody>
          <a:bodyPr wrap="square" rtlCol="0">
            <a:spAutoFit/>
          </a:bodyPr>
          <a:lstStyle/>
          <a:p>
            <a:pPr algn="ctr">
              <a:buClr>
                <a:srgbClr val="FFFFFF"/>
              </a:buClr>
            </a:pPr>
            <a:r>
              <a:rPr lang="en-US" sz="1765" b="1" dirty="0">
                <a:solidFill>
                  <a:srgbClr val="505050">
                    <a:lumMod val="50000"/>
                  </a:srgbClr>
                </a:solidFill>
              </a:rPr>
              <a:t>Relational Database </a:t>
            </a:r>
          </a:p>
          <a:p>
            <a:pPr algn="ctr">
              <a:buClr>
                <a:srgbClr val="FFFFFF"/>
              </a:buClr>
            </a:pPr>
            <a:r>
              <a:rPr lang="en-US" sz="1765" b="1" dirty="0">
                <a:solidFill>
                  <a:srgbClr val="505050"/>
                </a:solidFill>
              </a:rPr>
              <a:t>(</a:t>
            </a:r>
            <a:r>
              <a:rPr lang="en-US" sz="1765" b="1" dirty="0">
                <a:solidFill>
                  <a:srgbClr val="FFFF00"/>
                </a:solidFill>
              </a:rPr>
              <a:t>SQL Database</a:t>
            </a:r>
            <a:r>
              <a:rPr lang="en-US" sz="1765" b="1" dirty="0">
                <a:solidFill>
                  <a:srgbClr val="505050"/>
                </a:solidFill>
              </a:rPr>
              <a:t>,</a:t>
            </a:r>
            <a:r>
              <a:rPr lang="en-US" sz="1765" b="1" dirty="0">
                <a:solidFill>
                  <a:srgbClr val="68217A"/>
                </a:solidFill>
              </a:rPr>
              <a:t> </a:t>
            </a:r>
          </a:p>
          <a:p>
            <a:pPr algn="ctr">
              <a:buClr>
                <a:srgbClr val="FFFFFF"/>
              </a:buClr>
            </a:pPr>
            <a:r>
              <a:rPr lang="en-US" sz="1765" b="1" i="1" dirty="0">
                <a:solidFill>
                  <a:srgbClr val="DC3C00"/>
                </a:solidFill>
              </a:rPr>
              <a:t>SQL</a:t>
            </a:r>
            <a:r>
              <a:rPr lang="en-US" sz="1765" b="1" i="1" dirty="0">
                <a:solidFill>
                  <a:srgbClr val="009E49"/>
                </a:solidFill>
              </a:rPr>
              <a:t> </a:t>
            </a:r>
            <a:r>
              <a:rPr lang="en-US" sz="1765" b="1" i="1" dirty="0">
                <a:solidFill>
                  <a:srgbClr val="DC3C00"/>
                </a:solidFill>
              </a:rPr>
              <a:t>Server</a:t>
            </a:r>
            <a:r>
              <a:rPr lang="en-US" sz="1765" b="1" dirty="0">
                <a:solidFill>
                  <a:srgbClr val="505050"/>
                </a:solidFill>
              </a:rPr>
              <a:t>,</a:t>
            </a:r>
            <a:r>
              <a:rPr lang="en-US" sz="1765" b="1" i="1" dirty="0">
                <a:solidFill>
                  <a:srgbClr val="009E49"/>
                </a:solidFill>
              </a:rPr>
              <a:t> </a:t>
            </a:r>
            <a:r>
              <a:rPr lang="en-US" sz="1765" b="1" i="1" dirty="0">
                <a:solidFill>
                  <a:srgbClr val="DC3C00"/>
                </a:solidFill>
              </a:rPr>
              <a:t>Oracle</a:t>
            </a:r>
            <a:r>
              <a:rPr lang="en-US" sz="1765" b="1" dirty="0">
                <a:solidFill>
                  <a:srgbClr val="505050"/>
                </a:solidFill>
              </a:rPr>
              <a:t>,</a:t>
            </a:r>
            <a:r>
              <a:rPr lang="en-US" sz="1765" b="1" i="1" dirty="0">
                <a:solidFill>
                  <a:srgbClr val="009E49"/>
                </a:solidFill>
              </a:rPr>
              <a:t> </a:t>
            </a:r>
            <a:r>
              <a:rPr lang="en-US" sz="1765" b="1" i="1" dirty="0">
                <a:solidFill>
                  <a:srgbClr val="DC3C00"/>
                </a:solidFill>
              </a:rPr>
              <a:t>MySQL</a:t>
            </a:r>
            <a:r>
              <a:rPr lang="en-US" sz="1765" b="1" dirty="0">
                <a:solidFill>
                  <a:srgbClr val="505050"/>
                </a:solidFill>
              </a:rPr>
              <a:t>, …)</a:t>
            </a:r>
          </a:p>
        </p:txBody>
      </p:sp>
      <p:sp>
        <p:nvSpPr>
          <p:cNvPr id="42" name="TextBox 41"/>
          <p:cNvSpPr txBox="1"/>
          <p:nvPr/>
        </p:nvSpPr>
        <p:spPr>
          <a:xfrm>
            <a:off x="2159312" y="3643574"/>
            <a:ext cx="2592051" cy="633625"/>
          </a:xfrm>
          <a:prstGeom prst="rect">
            <a:avLst/>
          </a:prstGeom>
          <a:noFill/>
        </p:spPr>
        <p:txBody>
          <a:bodyPr wrap="square" rtlCol="0">
            <a:spAutoFit/>
          </a:bodyPr>
          <a:lstStyle/>
          <a:p>
            <a:pPr algn="ctr">
              <a:buClr>
                <a:srgbClr val="FFFFFF"/>
              </a:buClr>
            </a:pPr>
            <a:r>
              <a:rPr lang="en-US" sz="1765" b="1" dirty="0">
                <a:solidFill>
                  <a:srgbClr val="505050">
                    <a:lumMod val="50000"/>
                  </a:srgbClr>
                </a:solidFill>
              </a:rPr>
              <a:t>Column Family Store</a:t>
            </a:r>
          </a:p>
          <a:p>
            <a:pPr algn="ctr">
              <a:buClr>
                <a:srgbClr val="FFFFFF"/>
              </a:buClr>
            </a:pPr>
            <a:r>
              <a:rPr lang="en-US" sz="1765" b="1" dirty="0">
                <a:solidFill>
                  <a:srgbClr val="68217A"/>
                </a:solidFill>
              </a:rPr>
              <a:t> </a:t>
            </a:r>
            <a:r>
              <a:rPr lang="en-US" sz="1765" b="1" dirty="0">
                <a:solidFill>
                  <a:srgbClr val="505050"/>
                </a:solidFill>
              </a:rPr>
              <a:t>(</a:t>
            </a:r>
            <a:r>
              <a:rPr lang="en-US" sz="1765" b="1" dirty="0">
                <a:solidFill>
                  <a:srgbClr val="FFFF00"/>
                </a:solidFill>
              </a:rPr>
              <a:t>HBase</a:t>
            </a:r>
            <a:r>
              <a:rPr lang="en-US" sz="1765" b="1" dirty="0">
                <a:solidFill>
                  <a:srgbClr val="505050"/>
                </a:solidFill>
              </a:rPr>
              <a:t>,</a:t>
            </a:r>
            <a:r>
              <a:rPr lang="en-US" sz="1765" b="1" i="1" dirty="0">
                <a:solidFill>
                  <a:srgbClr val="68217A"/>
                </a:solidFill>
              </a:rPr>
              <a:t> </a:t>
            </a:r>
            <a:r>
              <a:rPr lang="en-US" sz="1765" b="1" i="1" dirty="0">
                <a:solidFill>
                  <a:srgbClr val="DC3C00"/>
                </a:solidFill>
              </a:rPr>
              <a:t>Cassandra</a:t>
            </a:r>
            <a:r>
              <a:rPr lang="en-US" sz="1765" b="1" i="1" dirty="0">
                <a:solidFill>
                  <a:srgbClr val="009E49"/>
                </a:solidFill>
              </a:rPr>
              <a:t> </a:t>
            </a:r>
            <a:r>
              <a:rPr lang="en-US" sz="1765" b="1" dirty="0">
                <a:solidFill>
                  <a:srgbClr val="505050"/>
                </a:solidFill>
              </a:rPr>
              <a:t>…)</a:t>
            </a:r>
            <a:r>
              <a:rPr lang="en-US" sz="1765" b="1" i="1" dirty="0">
                <a:solidFill>
                  <a:srgbClr val="009E49"/>
                </a:solidFill>
              </a:rPr>
              <a:t> </a:t>
            </a:r>
          </a:p>
        </p:txBody>
      </p:sp>
      <p:sp>
        <p:nvSpPr>
          <p:cNvPr id="20" name="TextBox 19"/>
          <p:cNvSpPr txBox="1"/>
          <p:nvPr/>
        </p:nvSpPr>
        <p:spPr>
          <a:xfrm>
            <a:off x="5529549" y="5116397"/>
            <a:ext cx="3609422" cy="633625"/>
          </a:xfrm>
          <a:prstGeom prst="rect">
            <a:avLst/>
          </a:prstGeom>
          <a:noFill/>
        </p:spPr>
        <p:txBody>
          <a:bodyPr wrap="square" rtlCol="0">
            <a:spAutoFit/>
          </a:bodyPr>
          <a:lstStyle/>
          <a:p>
            <a:pPr algn="ctr">
              <a:buClr>
                <a:srgbClr val="FFFFFF"/>
              </a:buClr>
            </a:pPr>
            <a:r>
              <a:rPr lang="en-US" sz="1765" b="1" dirty="0">
                <a:solidFill>
                  <a:srgbClr val="505050">
                    <a:lumMod val="50000"/>
                  </a:srgbClr>
                </a:solidFill>
              </a:rPr>
              <a:t>Relational Analytics</a:t>
            </a:r>
          </a:p>
          <a:p>
            <a:pPr algn="ctr">
              <a:buClr>
                <a:srgbClr val="FFFFFF"/>
              </a:buClr>
            </a:pPr>
            <a:r>
              <a:rPr lang="en-US" sz="1765" b="1" dirty="0">
                <a:solidFill>
                  <a:srgbClr val="505050"/>
                </a:solidFill>
              </a:rPr>
              <a:t>(</a:t>
            </a:r>
            <a:r>
              <a:rPr lang="en-US" sz="1765" b="1" i="1" dirty="0">
                <a:solidFill>
                  <a:srgbClr val="DC3C00"/>
                </a:solidFill>
              </a:rPr>
              <a:t>SQL</a:t>
            </a:r>
            <a:r>
              <a:rPr lang="en-US" sz="1765" b="1" i="1" dirty="0">
                <a:solidFill>
                  <a:srgbClr val="009E49"/>
                </a:solidFill>
              </a:rPr>
              <a:t> </a:t>
            </a:r>
            <a:r>
              <a:rPr lang="en-US" sz="1765" b="1" i="1" dirty="0">
                <a:solidFill>
                  <a:srgbClr val="DC3C00"/>
                </a:solidFill>
              </a:rPr>
              <a:t>Server</a:t>
            </a:r>
            <a:r>
              <a:rPr lang="en-US" sz="1765" b="1" dirty="0">
                <a:solidFill>
                  <a:srgbClr val="505050"/>
                </a:solidFill>
              </a:rPr>
              <a:t>,</a:t>
            </a:r>
            <a:r>
              <a:rPr lang="en-US" sz="1765" b="1" i="1" dirty="0">
                <a:solidFill>
                  <a:srgbClr val="009E49"/>
                </a:solidFill>
              </a:rPr>
              <a:t> </a:t>
            </a:r>
            <a:r>
              <a:rPr lang="en-US" sz="1765" b="1" i="1" dirty="0">
                <a:solidFill>
                  <a:srgbClr val="DC3C00"/>
                </a:solidFill>
              </a:rPr>
              <a:t>Oracle</a:t>
            </a:r>
            <a:r>
              <a:rPr lang="en-US" sz="1765" b="1" dirty="0">
                <a:solidFill>
                  <a:srgbClr val="505050"/>
                </a:solidFill>
              </a:rPr>
              <a:t>,</a:t>
            </a:r>
            <a:r>
              <a:rPr lang="en-US" sz="1765" b="1" i="1" dirty="0">
                <a:solidFill>
                  <a:srgbClr val="009E49"/>
                </a:solidFill>
              </a:rPr>
              <a:t> </a:t>
            </a:r>
            <a:r>
              <a:rPr lang="en-US" sz="1765" b="1" i="1" dirty="0">
                <a:solidFill>
                  <a:srgbClr val="DC3C00"/>
                </a:solidFill>
              </a:rPr>
              <a:t>MySQL</a:t>
            </a:r>
            <a:r>
              <a:rPr lang="en-US" sz="1765" b="1" dirty="0">
                <a:solidFill>
                  <a:srgbClr val="505050"/>
                </a:solidFill>
              </a:rPr>
              <a:t>, …)</a:t>
            </a:r>
          </a:p>
        </p:txBody>
      </p:sp>
    </p:spTree>
    <p:extLst>
      <p:ext uri="{BB962C8B-B14F-4D97-AF65-F5344CB8AC3E}">
        <p14:creationId xmlns:p14="http://schemas.microsoft.com/office/powerpoint/2010/main" val="1236206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500"/>
                                        <p:tgtEl>
                                          <p:spTgt spid="3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fade">
                                      <p:cBhvr>
                                        <p:cTn id="57" dur="500"/>
                                        <p:tgtEl>
                                          <p:spTgt spid="4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6" grpId="0"/>
      <p:bldP spid="32" grpId="0"/>
      <p:bldP spid="7" grpId="0"/>
      <p:bldP spid="34" grpId="0"/>
      <p:bldP spid="37" grpId="0"/>
      <p:bldP spid="41" grpId="0"/>
      <p:bldP spid="42" grpId="0"/>
      <p:bldP spid="2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Tables</a:t>
            </a:r>
            <a:endParaRPr lang="en-US" dirty="0"/>
          </a:p>
        </p:txBody>
      </p:sp>
      <p:sp>
        <p:nvSpPr>
          <p:cNvPr id="2" name="Slide Number Placeholder 1"/>
          <p:cNvSpPr>
            <a:spLocks noGrp="1"/>
          </p:cNvSpPr>
          <p:nvPr>
            <p:ph type="sldNum" sz="quarter" idx="4294967295"/>
          </p:nvPr>
        </p:nvSpPr>
        <p:spPr>
          <a:xfrm>
            <a:off x="9448800" y="6256338"/>
            <a:ext cx="2743200" cy="365125"/>
          </a:xfrm>
        </p:spPr>
        <p:txBody>
          <a:bodyPr/>
          <a:lstStyle/>
          <a:p>
            <a:fld id="{0A164282-434E-41D4-9582-783D542A7B68}" type="slidenum">
              <a:rPr lang="en-US" smtClean="0"/>
              <a:pPr/>
              <a:t>41</a:t>
            </a:fld>
            <a:endParaRPr lang="en-US"/>
          </a:p>
        </p:txBody>
      </p:sp>
    </p:spTree>
    <p:extLst>
      <p:ext uri="{BB962C8B-B14F-4D97-AF65-F5344CB8AC3E}">
        <p14:creationId xmlns:p14="http://schemas.microsoft.com/office/powerpoint/2010/main" val="291655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Table Storage Concepts</a:t>
            </a:r>
            <a:br>
              <a:rPr lang="en-US" smtClean="0"/>
            </a:br>
            <a:endParaRPr lang="en-US" dirty="0"/>
          </a:p>
        </p:txBody>
      </p:sp>
      <p:grpSp>
        <p:nvGrpSpPr>
          <p:cNvPr id="45" name="Group 4"/>
          <p:cNvGrpSpPr/>
          <p:nvPr/>
        </p:nvGrpSpPr>
        <p:grpSpPr>
          <a:xfrm>
            <a:off x="5599179" y="1446213"/>
            <a:ext cx="2200710" cy="4297680"/>
            <a:chOff x="5685541" y="393698"/>
            <a:chExt cx="2303725" cy="4297680"/>
          </a:xfrm>
        </p:grpSpPr>
        <p:sp>
          <p:nvSpPr>
            <p:cNvPr id="46" name="Rounded Rectangle 65"/>
            <p:cNvSpPr/>
            <p:nvPr/>
          </p:nvSpPr>
          <p:spPr>
            <a:xfrm>
              <a:off x="5685541" y="393698"/>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47" name="Rounded Rectangle 4"/>
            <p:cNvSpPr/>
            <p:nvPr/>
          </p:nvSpPr>
          <p:spPr>
            <a:xfrm>
              <a:off x="5685541" y="393698"/>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Entity</a:t>
              </a:r>
            </a:p>
          </p:txBody>
        </p:sp>
      </p:grpSp>
      <p:grpSp>
        <p:nvGrpSpPr>
          <p:cNvPr id="48" name="Group 5"/>
          <p:cNvGrpSpPr/>
          <p:nvPr/>
        </p:nvGrpSpPr>
        <p:grpSpPr>
          <a:xfrm>
            <a:off x="3010474" y="1446214"/>
            <a:ext cx="2460078" cy="4297680"/>
            <a:chOff x="2983350" y="355599"/>
            <a:chExt cx="2318237" cy="4297680"/>
          </a:xfrm>
        </p:grpSpPr>
        <p:sp>
          <p:nvSpPr>
            <p:cNvPr id="49" name="Rounded Rectangle 68"/>
            <p:cNvSpPr/>
            <p:nvPr/>
          </p:nvSpPr>
          <p:spPr>
            <a:xfrm>
              <a:off x="2997862"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50" name="Rounded Rectangle 6"/>
            <p:cNvSpPr/>
            <p:nvPr/>
          </p:nvSpPr>
          <p:spPr>
            <a:xfrm>
              <a:off x="2983350" y="355599"/>
              <a:ext cx="229999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Table</a:t>
              </a:r>
            </a:p>
          </p:txBody>
        </p:sp>
      </p:grpSp>
      <p:grpSp>
        <p:nvGrpSpPr>
          <p:cNvPr id="51" name="Group 6"/>
          <p:cNvGrpSpPr/>
          <p:nvPr/>
        </p:nvGrpSpPr>
        <p:grpSpPr>
          <a:xfrm>
            <a:off x="520701" y="1446214"/>
            <a:ext cx="2361146" cy="4297680"/>
            <a:chOff x="222249" y="355599"/>
            <a:chExt cx="2303725" cy="4297680"/>
          </a:xfrm>
        </p:grpSpPr>
        <p:sp>
          <p:nvSpPr>
            <p:cNvPr id="52" name="Rounded Rectangle 71"/>
            <p:cNvSpPr/>
            <p:nvPr/>
          </p:nvSpPr>
          <p:spPr>
            <a:xfrm>
              <a:off x="222249"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53" name="Rounded Rectangle 8"/>
            <p:cNvSpPr/>
            <p:nvPr/>
          </p:nvSpPr>
          <p:spPr>
            <a:xfrm>
              <a:off x="222249" y="355599"/>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grpSp>
      <p:cxnSp>
        <p:nvCxnSpPr>
          <p:cNvPr id="57" name="Straight Connector 56"/>
          <p:cNvCxnSpPr/>
          <p:nvPr/>
        </p:nvCxnSpPr>
        <p:spPr>
          <a:xfrm>
            <a:off x="2262875" y="3867665"/>
            <a:ext cx="1482811" cy="108739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2337016" y="3039763"/>
            <a:ext cx="1322173" cy="1000897"/>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958296" y="3602527"/>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a:solidFill>
                  <a:schemeClr val="lt1">
                    <a:alpha val="99000"/>
                  </a:schemeClr>
                </a:solidFill>
              </a:rPr>
              <a:t>contoso</a:t>
            </a:r>
            <a:endParaRPr lang="en-US" sz="2000" dirty="0">
              <a:solidFill>
                <a:schemeClr val="lt1">
                  <a:alpha val="99000"/>
                </a:schemeClr>
              </a:solidFill>
            </a:endParaRPr>
          </a:p>
        </p:txBody>
      </p:sp>
      <p:cxnSp>
        <p:nvCxnSpPr>
          <p:cNvPr id="61" name="Straight Connector 60"/>
          <p:cNvCxnSpPr/>
          <p:nvPr/>
        </p:nvCxnSpPr>
        <p:spPr>
          <a:xfrm>
            <a:off x="4808367" y="3101546"/>
            <a:ext cx="1287635" cy="4942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4845437" y="2656705"/>
            <a:ext cx="1250564" cy="53133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5906592" y="2360613"/>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chemeClr val="lt1">
                    <a:alpha val="99000"/>
                  </a:schemeClr>
                </a:solidFill>
              </a:rPr>
              <a:t>Name =…</a:t>
            </a:r>
          </a:p>
          <a:p>
            <a:r>
              <a:rPr lang="en-US" dirty="0">
                <a:solidFill>
                  <a:schemeClr val="lt1">
                    <a:alpha val="99000"/>
                  </a:schemeClr>
                </a:solidFill>
              </a:rPr>
              <a:t>Email = …</a:t>
            </a:r>
          </a:p>
        </p:txBody>
      </p:sp>
      <p:sp>
        <p:nvSpPr>
          <p:cNvPr id="68" name="Rectangle 67"/>
          <p:cNvSpPr/>
          <p:nvPr/>
        </p:nvSpPr>
        <p:spPr>
          <a:xfrm>
            <a:off x="5906591" y="318855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chemeClr val="lt1">
                    <a:alpha val="99000"/>
                  </a:schemeClr>
                </a:solidFill>
              </a:rPr>
              <a:t>Name =…</a:t>
            </a:r>
          </a:p>
          <a:p>
            <a:r>
              <a:rPr lang="en-US" dirty="0" err="1">
                <a:solidFill>
                  <a:schemeClr val="lt1">
                    <a:alpha val="99000"/>
                  </a:schemeClr>
                </a:solidFill>
              </a:rPr>
              <a:t>EMailAdd</a:t>
            </a:r>
            <a:r>
              <a:rPr lang="en-US" dirty="0">
                <a:solidFill>
                  <a:schemeClr val="lt1">
                    <a:alpha val="99000"/>
                  </a:schemeClr>
                </a:solidFill>
              </a:rPr>
              <a:t>= </a:t>
            </a:r>
          </a:p>
        </p:txBody>
      </p:sp>
      <p:sp>
        <p:nvSpPr>
          <p:cNvPr id="69" name="Rectangle 68"/>
          <p:cNvSpPr/>
          <p:nvPr/>
        </p:nvSpPr>
        <p:spPr>
          <a:xfrm>
            <a:off x="3521808" y="2774584"/>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customers</a:t>
            </a:r>
          </a:p>
        </p:txBody>
      </p:sp>
      <p:cxnSp>
        <p:nvCxnSpPr>
          <p:cNvPr id="74" name="Straight Connector 73"/>
          <p:cNvCxnSpPr/>
          <p:nvPr/>
        </p:nvCxnSpPr>
        <p:spPr>
          <a:xfrm>
            <a:off x="4808367" y="4769708"/>
            <a:ext cx="1287635" cy="4942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4845437" y="4324867"/>
            <a:ext cx="1250564" cy="53133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0" name="Rounded Rectangle 97"/>
          <p:cNvSpPr/>
          <p:nvPr/>
        </p:nvSpPr>
        <p:spPr>
          <a:xfrm>
            <a:off x="5906592" y="4844441"/>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chemeClr val="lt1">
                    <a:alpha val="99000"/>
                  </a:schemeClr>
                </a:solidFill>
              </a:rPr>
              <a:t>Photo ID =…</a:t>
            </a:r>
          </a:p>
          <a:p>
            <a:r>
              <a:rPr lang="en-US" dirty="0">
                <a:solidFill>
                  <a:schemeClr val="lt1">
                    <a:alpha val="99000"/>
                  </a:schemeClr>
                </a:solidFill>
              </a:rPr>
              <a:t>Date =…</a:t>
            </a:r>
          </a:p>
        </p:txBody>
      </p:sp>
      <p:sp>
        <p:nvSpPr>
          <p:cNvPr id="71" name="Rectangle 70"/>
          <p:cNvSpPr/>
          <p:nvPr/>
        </p:nvSpPr>
        <p:spPr>
          <a:xfrm>
            <a:off x="3521809" y="4430470"/>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photos</a:t>
            </a:r>
          </a:p>
        </p:txBody>
      </p:sp>
      <p:sp>
        <p:nvSpPr>
          <p:cNvPr id="72" name="Rounded Rectangle 97"/>
          <p:cNvSpPr/>
          <p:nvPr/>
        </p:nvSpPr>
        <p:spPr>
          <a:xfrm>
            <a:off x="5906592" y="401649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chemeClr val="lt1">
                    <a:alpha val="99000"/>
                  </a:schemeClr>
                </a:solidFill>
              </a:rPr>
              <a:t>Photo ID =…</a:t>
            </a:r>
          </a:p>
          <a:p>
            <a:r>
              <a:rPr lang="en-US" dirty="0">
                <a:solidFill>
                  <a:schemeClr val="lt1">
                    <a:alpha val="99000"/>
                  </a:schemeClr>
                </a:solidFill>
              </a:rPr>
              <a:t>Date =…</a:t>
            </a:r>
          </a:p>
        </p:txBody>
      </p:sp>
    </p:spTree>
    <p:extLst>
      <p:ext uri="{BB962C8B-B14F-4D97-AF65-F5344CB8AC3E}">
        <p14:creationId xmlns:p14="http://schemas.microsoft.com/office/powerpoint/2010/main" val="333164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Table</a:t>
            </a:r>
            <a:r>
              <a:rPr lang="en-US" dirty="0" smtClean="0"/>
              <a:t> </a:t>
            </a:r>
            <a:r>
              <a:rPr lang="en-US" dirty="0" smtClean="0">
                <a:solidFill>
                  <a:schemeClr val="bg1"/>
                </a:solidFill>
              </a:rPr>
              <a:t>Details</a:t>
            </a:r>
            <a:endParaRPr lang="en-US" dirty="0">
              <a:solidFill>
                <a:schemeClr val="bg1"/>
              </a:solidFill>
            </a:endParaRPr>
          </a:p>
        </p:txBody>
      </p:sp>
      <p:pic>
        <p:nvPicPr>
          <p:cNvPr id="5" name="Picture 4"/>
          <p:cNvPicPr>
            <a:picLocks noChangeAspect="1"/>
          </p:cNvPicPr>
          <p:nvPr/>
        </p:nvPicPr>
        <p:blipFill>
          <a:blip r:embed="rId3" cstate="print">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20257" y="6372547"/>
            <a:ext cx="1681921" cy="195501"/>
          </a:xfrm>
          <a:prstGeom prst="rect">
            <a:avLst/>
          </a:prstGeom>
        </p:spPr>
      </p:pic>
      <p:sp>
        <p:nvSpPr>
          <p:cNvPr id="14" name="Content Placeholder 2"/>
          <p:cNvSpPr txBox="1">
            <a:spLocks/>
          </p:cNvSpPr>
          <p:nvPr/>
        </p:nvSpPr>
        <p:spPr>
          <a:xfrm>
            <a:off x="4865418" y="3028951"/>
            <a:ext cx="6811597" cy="3597275"/>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Insert</a:t>
            </a:r>
          </a:p>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Update </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Merge – Partial update</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Replace – Update entire entity</a:t>
            </a:r>
            <a:endParaRPr lang="en-US" sz="1600" b="1" spc="-51" dirty="0">
              <a:solidFill>
                <a:schemeClr val="bg1">
                  <a:alpha val="99000"/>
                </a:schemeClr>
              </a:solidFill>
              <a:latin typeface="+mn-lt"/>
              <a:cs typeface="Segoe UI" pitchFamily="34" charset="0"/>
            </a:endParaRPr>
          </a:p>
          <a:p>
            <a:pPr marL="3175" lvl="1" indent="0" defTabSz="914325">
              <a:lnSpc>
                <a:spcPct val="90000"/>
              </a:lnSpc>
              <a:spcBef>
                <a:spcPts val="0"/>
              </a:spcBef>
              <a:spcAft>
                <a:spcPts val="600"/>
              </a:spcAft>
              <a:buSzPct val="80000"/>
              <a:buNone/>
            </a:pPr>
            <a:r>
              <a:rPr lang="en-US" sz="2000" b="1" spc="-51" dirty="0" err="1">
                <a:solidFill>
                  <a:schemeClr val="bg1">
                    <a:alpha val="99000"/>
                  </a:schemeClr>
                </a:solidFill>
                <a:latin typeface="+mn-lt"/>
                <a:cs typeface="Segoe UI" pitchFamily="34" charset="0"/>
              </a:rPr>
              <a:t>Upsert</a:t>
            </a:r>
            <a:endParaRPr lang="en-US" sz="2000" b="1" spc="-51" dirty="0">
              <a:solidFill>
                <a:schemeClr val="bg1">
                  <a:alpha val="99000"/>
                </a:schemeClr>
              </a:solidFill>
              <a:latin typeface="+mn-lt"/>
              <a:cs typeface="Segoe UI" pitchFamily="34" charset="0"/>
            </a:endParaRPr>
          </a:p>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Delete</a:t>
            </a:r>
          </a:p>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Query</a:t>
            </a:r>
          </a:p>
          <a:p>
            <a:pPr marL="3175" lvl="1" indent="0" defTabSz="914325">
              <a:lnSpc>
                <a:spcPct val="90000"/>
              </a:lnSpc>
              <a:spcBef>
                <a:spcPts val="0"/>
              </a:spcBef>
              <a:spcAft>
                <a:spcPts val="600"/>
              </a:spcAft>
              <a:buSzPct val="80000"/>
              <a:buNone/>
            </a:pPr>
            <a:r>
              <a:rPr lang="en-US" sz="2000" spc="-51" dirty="0">
                <a:solidFill>
                  <a:schemeClr val="bg1">
                    <a:alpha val="99000"/>
                  </a:schemeClr>
                </a:solidFill>
                <a:latin typeface="+mn-lt"/>
                <a:cs typeface="Segoe UI" pitchFamily="34" charset="0"/>
              </a:rPr>
              <a:t>Entity Group Transactions</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Multiple CUD Operations in a single atomic transaction</a:t>
            </a:r>
          </a:p>
        </p:txBody>
      </p:sp>
      <p:sp>
        <p:nvSpPr>
          <p:cNvPr id="15" name="Content Placeholder 2"/>
          <p:cNvSpPr txBox="1">
            <a:spLocks/>
          </p:cNvSpPr>
          <p:nvPr/>
        </p:nvSpPr>
        <p:spPr>
          <a:xfrm>
            <a:off x="4866054" y="1308101"/>
            <a:ext cx="6811597" cy="1526572"/>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Create, Query, Delete</a:t>
            </a:r>
          </a:p>
          <a:p>
            <a:pPr marL="3175" lvl="1" indent="0" defTabSz="914325">
              <a:lnSpc>
                <a:spcPct val="90000"/>
              </a:lnSpc>
              <a:spcBef>
                <a:spcPts val="0"/>
              </a:spcBef>
              <a:spcAft>
                <a:spcPts val="600"/>
              </a:spcAft>
              <a:buSzPct val="80000"/>
              <a:buNone/>
            </a:pPr>
            <a:r>
              <a:rPr lang="en-US" sz="2000" spc="-51" dirty="0">
                <a:solidFill>
                  <a:schemeClr val="bg1">
                    <a:alpha val="99000"/>
                  </a:schemeClr>
                </a:solidFill>
                <a:latin typeface="+mn-lt"/>
                <a:cs typeface="Segoe UI" pitchFamily="34" charset="0"/>
              </a:rPr>
              <a:t>Tables can have metadata</a:t>
            </a:r>
          </a:p>
        </p:txBody>
      </p:sp>
      <p:cxnSp>
        <p:nvCxnSpPr>
          <p:cNvPr id="22" name="Straight Connector 21"/>
          <p:cNvCxnSpPr/>
          <p:nvPr/>
        </p:nvCxnSpPr>
        <p:spPr>
          <a:xfrm>
            <a:off x="1589" y="2924473"/>
            <a:ext cx="12188825"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602272" y="1599367"/>
            <a:ext cx="3698943" cy="984885"/>
            <a:chOff x="600683" y="1599366"/>
            <a:chExt cx="3698943" cy="984885"/>
          </a:xfrm>
        </p:grpSpPr>
        <p:sp>
          <p:nvSpPr>
            <p:cNvPr id="20" name="TextBox 19"/>
            <p:cNvSpPr txBox="1"/>
            <p:nvPr/>
          </p:nvSpPr>
          <p:spPr>
            <a:xfrm>
              <a:off x="1650019" y="1599366"/>
              <a:ext cx="2649607" cy="984885"/>
            </a:xfrm>
            <a:prstGeom prst="rect">
              <a:avLst/>
            </a:prstGeom>
            <a:noFill/>
          </p:spPr>
          <p:txBody>
            <a:bodyPr wrap="square" lIns="0" tIns="0" rIns="0" bIns="0" rtlCol="0">
              <a:spAutoFit/>
            </a:bodyPr>
            <a:lstStyle/>
            <a:p>
              <a:r>
                <a:rPr lang="en-US" sz="3200" spc="-100" dirty="0">
                  <a:solidFill>
                    <a:schemeClr val="bg1">
                      <a:alpha val="99000"/>
                    </a:schemeClr>
                  </a:solidFill>
                  <a:latin typeface="Segoe UI" pitchFamily="34" charset="0"/>
                  <a:ea typeface="Segoe UI" pitchFamily="34" charset="0"/>
                  <a:cs typeface="Segoe UI" pitchFamily="34" charset="0"/>
                </a:rPr>
                <a:t>Not an RDBMS! </a:t>
              </a:r>
              <a:br>
                <a:rPr lang="en-US" sz="3200" spc="-100" dirty="0">
                  <a:solidFill>
                    <a:schemeClr val="bg1">
                      <a:alpha val="99000"/>
                    </a:schemeClr>
                  </a:solidFill>
                  <a:latin typeface="Segoe UI" pitchFamily="34" charset="0"/>
                  <a:ea typeface="Segoe UI" pitchFamily="34" charset="0"/>
                  <a:cs typeface="Segoe UI" pitchFamily="34" charset="0"/>
                </a:rPr>
              </a:br>
              <a:r>
                <a:rPr lang="en-US" sz="3200" spc="-100" dirty="0">
                  <a:solidFill>
                    <a:schemeClr val="bg1">
                      <a:alpha val="99000"/>
                    </a:schemeClr>
                  </a:solidFill>
                  <a:latin typeface="Segoe UI" pitchFamily="34" charset="0"/>
                  <a:ea typeface="Segoe UI" pitchFamily="34" charset="0"/>
                  <a:cs typeface="Segoe UI" pitchFamily="34" charset="0"/>
                </a:rPr>
                <a:t>Table</a:t>
              </a:r>
            </a:p>
          </p:txBody>
        </p:sp>
        <p:sp>
          <p:nvSpPr>
            <p:cNvPr id="23" name="Freeform 7"/>
            <p:cNvSpPr>
              <a:spLocks noEditPoints="1"/>
            </p:cNvSpPr>
            <p:nvPr/>
          </p:nvSpPr>
          <p:spPr bwMode="auto">
            <a:xfrm>
              <a:off x="600683" y="1754605"/>
              <a:ext cx="741734" cy="606008"/>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0" name="Group 29"/>
          <p:cNvGrpSpPr/>
          <p:nvPr/>
        </p:nvGrpSpPr>
        <p:grpSpPr>
          <a:xfrm>
            <a:off x="575166" y="4093317"/>
            <a:ext cx="2722363" cy="790728"/>
            <a:chOff x="573577" y="4093317"/>
            <a:chExt cx="2722363" cy="790728"/>
          </a:xfrm>
        </p:grpSpPr>
        <p:sp>
          <p:nvSpPr>
            <p:cNvPr id="17" name="TextBox 16"/>
            <p:cNvSpPr txBox="1"/>
            <p:nvPr/>
          </p:nvSpPr>
          <p:spPr>
            <a:xfrm>
              <a:off x="1650020" y="4292880"/>
              <a:ext cx="1645920" cy="393954"/>
            </a:xfrm>
            <a:prstGeom prst="rect">
              <a:avLst/>
            </a:prstGeom>
            <a:noFill/>
          </p:spPr>
          <p:txBody>
            <a:bodyPr wrap="square" lIns="0" tIns="0" rIns="0" bIns="0" rtlCol="0">
              <a:spAutoFit/>
            </a:bodyPr>
            <a:lstStyle/>
            <a:p>
              <a:pPr>
                <a:lnSpc>
                  <a:spcPct val="80000"/>
                </a:lnSpc>
              </a:pPr>
              <a:r>
                <a:rPr lang="en-US" sz="3200" spc="-100" dirty="0">
                  <a:solidFill>
                    <a:schemeClr val="bg1">
                      <a:alpha val="99000"/>
                    </a:schemeClr>
                  </a:solidFill>
                  <a:latin typeface="Segoe UI" pitchFamily="34" charset="0"/>
                  <a:ea typeface="Segoe UI" pitchFamily="34" charset="0"/>
                  <a:cs typeface="Segoe UI" pitchFamily="34" charset="0"/>
                </a:rPr>
                <a:t>Entities</a:t>
              </a:r>
            </a:p>
          </p:txBody>
        </p:sp>
        <p:grpSp>
          <p:nvGrpSpPr>
            <p:cNvPr id="24" name="Group 23"/>
            <p:cNvGrpSpPr/>
            <p:nvPr/>
          </p:nvGrpSpPr>
          <p:grpSpPr>
            <a:xfrm>
              <a:off x="573577" y="4093317"/>
              <a:ext cx="873770" cy="790728"/>
              <a:chOff x="7871395" y="3393689"/>
              <a:chExt cx="2527474" cy="2287264"/>
            </a:xfrm>
            <a:solidFill>
              <a:schemeClr val="bg1"/>
            </a:solidFill>
          </p:grpSpPr>
          <p:sp>
            <p:nvSpPr>
              <p:cNvPr id="25" name="Freeform 73"/>
              <p:cNvSpPr>
                <a:spLocks noEditPoints="1"/>
              </p:cNvSpPr>
              <p:nvPr/>
            </p:nvSpPr>
            <p:spPr bwMode="black">
              <a:xfrm>
                <a:off x="7871395" y="3393689"/>
                <a:ext cx="2369328" cy="228726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sp>
            <p:nvSpPr>
              <p:cNvPr id="26" name="Freeform 22"/>
              <p:cNvSpPr>
                <a:spLocks noEditPoints="1"/>
              </p:cNvSpPr>
              <p:nvPr/>
            </p:nvSpPr>
            <p:spPr bwMode="black">
              <a:xfrm>
                <a:off x="9773063" y="4262998"/>
                <a:ext cx="625806" cy="625642"/>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22"/>
              <p:cNvSpPr>
                <a:spLocks noEditPoints="1"/>
              </p:cNvSpPr>
              <p:nvPr/>
            </p:nvSpPr>
            <p:spPr bwMode="black">
              <a:xfrm>
                <a:off x="8489013" y="3713465"/>
                <a:ext cx="450706" cy="450588"/>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8" name="Freeform 22"/>
              <p:cNvSpPr>
                <a:spLocks noEditPoints="1"/>
              </p:cNvSpPr>
              <p:nvPr/>
            </p:nvSpPr>
            <p:spPr bwMode="black">
              <a:xfrm rot="21328346">
                <a:off x="8456924" y="5106580"/>
                <a:ext cx="431892" cy="431776"/>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spTree>
    <p:extLst>
      <p:ext uri="{BB962C8B-B14F-4D97-AF65-F5344CB8AC3E}">
        <p14:creationId xmlns:p14="http://schemas.microsoft.com/office/powerpoint/2010/main" val="560836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Entity Properties</a:t>
            </a:r>
            <a:endParaRPr lang="en-US" dirty="0"/>
          </a:p>
        </p:txBody>
      </p:sp>
      <p:sp>
        <p:nvSpPr>
          <p:cNvPr id="3" name="Content Placeholder 2"/>
          <p:cNvSpPr>
            <a:spLocks noGrp="1"/>
          </p:cNvSpPr>
          <p:nvPr>
            <p:ph type="body" sz="quarter" idx="10"/>
          </p:nvPr>
        </p:nvSpPr>
        <p:spPr>
          <a:xfrm>
            <a:off x="520701" y="1163902"/>
            <a:ext cx="5575301" cy="4876720"/>
          </a:xfrm>
        </p:spPr>
        <p:txBody>
          <a:bodyPr>
            <a:normAutofit lnSpcReduction="10000"/>
          </a:bodyPr>
          <a:lstStyle/>
          <a:p>
            <a:r>
              <a:rPr lang="en-US" sz="2800" dirty="0">
                <a:solidFill>
                  <a:schemeClr val="bg1"/>
                </a:solidFill>
              </a:rPr>
              <a:t>Entity can have up to 255 properties</a:t>
            </a:r>
          </a:p>
          <a:p>
            <a:pPr lvl="1"/>
            <a:r>
              <a:rPr lang="en-US" dirty="0" smtClean="0">
                <a:solidFill>
                  <a:schemeClr val="bg1"/>
                </a:solidFill>
              </a:rPr>
              <a:t>Up to 1MB per entity</a:t>
            </a:r>
          </a:p>
          <a:p>
            <a:pPr lvl="1"/>
            <a:endParaRPr lang="en-US" sz="1800" dirty="0">
              <a:solidFill>
                <a:schemeClr val="bg1"/>
              </a:solidFill>
            </a:endParaRPr>
          </a:p>
          <a:p>
            <a:r>
              <a:rPr lang="en-US" sz="2800" dirty="0">
                <a:solidFill>
                  <a:schemeClr val="bg1"/>
                </a:solidFill>
              </a:rPr>
              <a:t>Mandatory Properties for every entity</a:t>
            </a:r>
          </a:p>
          <a:p>
            <a:pPr lvl="1"/>
            <a:r>
              <a:rPr lang="en-US" dirty="0" err="1" smtClean="0">
                <a:solidFill>
                  <a:schemeClr val="bg1"/>
                </a:solidFill>
              </a:rPr>
              <a:t>PartitionKey</a:t>
            </a:r>
            <a:r>
              <a:rPr lang="en-US" dirty="0" smtClean="0">
                <a:solidFill>
                  <a:schemeClr val="bg1"/>
                </a:solidFill>
              </a:rPr>
              <a:t> &amp; </a:t>
            </a:r>
            <a:r>
              <a:rPr lang="en-US" dirty="0" err="1" smtClean="0">
                <a:solidFill>
                  <a:schemeClr val="bg1"/>
                </a:solidFill>
              </a:rPr>
              <a:t>RowKey</a:t>
            </a:r>
            <a:r>
              <a:rPr lang="en-US" dirty="0" smtClean="0">
                <a:solidFill>
                  <a:schemeClr val="bg1"/>
                </a:solidFill>
              </a:rPr>
              <a:t> (only indexed properties)</a:t>
            </a:r>
          </a:p>
          <a:p>
            <a:pPr lvl="1"/>
            <a:r>
              <a:rPr lang="en-US" sz="1600" dirty="0">
                <a:solidFill>
                  <a:schemeClr val="bg1"/>
                </a:solidFill>
              </a:rPr>
              <a:t>Uniquely identifies an entity</a:t>
            </a:r>
          </a:p>
          <a:p>
            <a:pPr lvl="1">
              <a:spcAft>
                <a:spcPts val="1200"/>
              </a:spcAft>
            </a:pPr>
            <a:r>
              <a:rPr lang="en-US" sz="1600" dirty="0">
                <a:solidFill>
                  <a:schemeClr val="bg1"/>
                </a:solidFill>
              </a:rPr>
              <a:t>Defines the sort order</a:t>
            </a:r>
          </a:p>
          <a:p>
            <a:pPr lvl="1"/>
            <a:r>
              <a:rPr lang="en-US" dirty="0" smtClean="0">
                <a:solidFill>
                  <a:schemeClr val="bg1"/>
                </a:solidFill>
              </a:rPr>
              <a:t>Timestamp </a:t>
            </a:r>
          </a:p>
          <a:p>
            <a:pPr lvl="1"/>
            <a:r>
              <a:rPr lang="en-US" sz="1600" dirty="0">
                <a:solidFill>
                  <a:schemeClr val="bg1"/>
                </a:solidFill>
              </a:rPr>
              <a:t>Optimistic Concurrency</a:t>
            </a:r>
          </a:p>
          <a:p>
            <a:pPr lvl="1"/>
            <a:r>
              <a:rPr lang="en-US" sz="1600" dirty="0">
                <a:solidFill>
                  <a:schemeClr val="bg1"/>
                </a:solidFill>
              </a:rPr>
              <a:t>Exposed as an HTTP </a:t>
            </a:r>
            <a:r>
              <a:rPr lang="en-US" sz="1600" dirty="0" err="1">
                <a:solidFill>
                  <a:schemeClr val="bg1"/>
                </a:solidFill>
              </a:rPr>
              <a:t>Etag</a:t>
            </a:r>
            <a:endParaRPr lang="en-US" sz="1600" dirty="0">
              <a:solidFill>
                <a:schemeClr val="bg1"/>
              </a:solidFill>
            </a:endParaRPr>
          </a:p>
          <a:p>
            <a:pPr lvl="1"/>
            <a:endParaRPr lang="en-US" sz="1800" dirty="0">
              <a:solidFill>
                <a:schemeClr val="bg1"/>
              </a:solidFill>
            </a:endParaRPr>
          </a:p>
          <a:p>
            <a:r>
              <a:rPr lang="en-US" sz="2800" dirty="0">
                <a:solidFill>
                  <a:schemeClr val="bg1"/>
                </a:solidFill>
              </a:rPr>
              <a:t>No fixed schema for other properties</a:t>
            </a:r>
          </a:p>
          <a:p>
            <a:pPr lvl="1"/>
            <a:r>
              <a:rPr lang="en-US" sz="1800" dirty="0">
                <a:solidFill>
                  <a:schemeClr val="bg1"/>
                </a:solidFill>
              </a:rPr>
              <a:t>Each property is stored as a &lt;name, typed value&gt; pair</a:t>
            </a:r>
          </a:p>
          <a:p>
            <a:pPr lvl="1"/>
            <a:r>
              <a:rPr lang="en-US" sz="1800" dirty="0">
                <a:solidFill>
                  <a:schemeClr val="bg1"/>
                </a:solidFill>
              </a:rPr>
              <a:t>No schema stored for a table</a:t>
            </a:r>
          </a:p>
          <a:p>
            <a:pPr lvl="1"/>
            <a:r>
              <a:rPr lang="en-US" sz="1800" dirty="0">
                <a:solidFill>
                  <a:schemeClr val="bg1"/>
                </a:solidFill>
              </a:rPr>
              <a:t>Properties can be the standard .NET types </a:t>
            </a:r>
          </a:p>
          <a:p>
            <a:pPr lvl="1"/>
            <a:r>
              <a:rPr lang="en-US" sz="1800" dirty="0">
                <a:solidFill>
                  <a:schemeClr val="bg1"/>
                </a:solidFill>
              </a:rPr>
              <a:t>String, binary, </a:t>
            </a:r>
            <a:r>
              <a:rPr lang="en-US" sz="1800" dirty="0" err="1">
                <a:solidFill>
                  <a:schemeClr val="bg1"/>
                </a:solidFill>
              </a:rPr>
              <a:t>bool</a:t>
            </a:r>
            <a:r>
              <a:rPr lang="en-US" sz="1800" dirty="0">
                <a:solidFill>
                  <a:schemeClr val="bg1"/>
                </a:solidFill>
              </a:rPr>
              <a:t>, </a:t>
            </a:r>
            <a:r>
              <a:rPr lang="en-US" sz="1800" dirty="0" err="1">
                <a:solidFill>
                  <a:schemeClr val="bg1"/>
                </a:solidFill>
              </a:rPr>
              <a:t>DateTime</a:t>
            </a:r>
            <a:r>
              <a:rPr lang="en-US" sz="1800" dirty="0">
                <a:solidFill>
                  <a:schemeClr val="bg1"/>
                </a:solidFill>
              </a:rPr>
              <a:t>, GUID, </a:t>
            </a:r>
            <a:r>
              <a:rPr lang="en-US" sz="1800" dirty="0" err="1">
                <a:solidFill>
                  <a:schemeClr val="bg1"/>
                </a:solidFill>
              </a:rPr>
              <a:t>int</a:t>
            </a:r>
            <a:r>
              <a:rPr lang="en-US" sz="1800" dirty="0">
                <a:solidFill>
                  <a:schemeClr val="bg1"/>
                </a:solidFill>
              </a:rPr>
              <a:t>, int64, and double</a:t>
            </a:r>
          </a:p>
        </p:txBody>
      </p:sp>
      <p:grpSp>
        <p:nvGrpSpPr>
          <p:cNvPr id="10" name="Group 9"/>
          <p:cNvGrpSpPr/>
          <p:nvPr/>
        </p:nvGrpSpPr>
        <p:grpSpPr>
          <a:xfrm>
            <a:off x="7595266" y="2276531"/>
            <a:ext cx="3725963" cy="3371849"/>
            <a:chOff x="7871395" y="3393689"/>
            <a:chExt cx="2527474" cy="2287264"/>
          </a:xfrm>
        </p:grpSpPr>
        <p:sp>
          <p:nvSpPr>
            <p:cNvPr id="6" name="Freeform 73"/>
            <p:cNvSpPr>
              <a:spLocks noEditPoints="1"/>
            </p:cNvSpPr>
            <p:nvPr/>
          </p:nvSpPr>
          <p:spPr bwMode="black">
            <a:xfrm>
              <a:off x="7871395" y="3393689"/>
              <a:ext cx="2369328" cy="228726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7" name="Freeform 22"/>
            <p:cNvSpPr>
              <a:spLocks noEditPoints="1"/>
            </p:cNvSpPr>
            <p:nvPr/>
          </p:nvSpPr>
          <p:spPr bwMode="black">
            <a:xfrm>
              <a:off x="9773063" y="4262998"/>
              <a:ext cx="625806" cy="625642"/>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8" name="Freeform 22"/>
            <p:cNvSpPr>
              <a:spLocks noEditPoints="1"/>
            </p:cNvSpPr>
            <p:nvPr/>
          </p:nvSpPr>
          <p:spPr bwMode="black">
            <a:xfrm>
              <a:off x="8489013" y="3713465"/>
              <a:ext cx="450706" cy="450588"/>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9" name="Freeform 22"/>
            <p:cNvSpPr>
              <a:spLocks noEditPoints="1"/>
            </p:cNvSpPr>
            <p:nvPr/>
          </p:nvSpPr>
          <p:spPr bwMode="black">
            <a:xfrm rot="21328346">
              <a:off x="8456924" y="5106580"/>
              <a:ext cx="431892" cy="431776"/>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03190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z="4705" dirty="0"/>
              <a:t>DocumentDB</a:t>
            </a:r>
            <a:br>
              <a:rPr lang="en-US" sz="4705" dirty="0"/>
            </a:br>
            <a:r>
              <a:rPr lang="en-US" sz="3137" dirty="0">
                <a:solidFill>
                  <a:schemeClr val="tx1"/>
                </a:solidFill>
              </a:rPr>
              <a:t>A document store</a:t>
            </a:r>
          </a:p>
        </p:txBody>
      </p:sp>
      <p:grpSp>
        <p:nvGrpSpPr>
          <p:cNvPr id="15" name="Group 14"/>
          <p:cNvGrpSpPr/>
          <p:nvPr/>
        </p:nvGrpSpPr>
        <p:grpSpPr>
          <a:xfrm>
            <a:off x="4296668" y="1212944"/>
            <a:ext cx="7587123" cy="5292728"/>
            <a:chOff x="4294824" y="1212629"/>
            <a:chExt cx="7588200" cy="5293479"/>
          </a:xfrm>
        </p:grpSpPr>
        <p:grpSp>
          <p:nvGrpSpPr>
            <p:cNvPr id="7" name="Group 6"/>
            <p:cNvGrpSpPr/>
            <p:nvPr/>
          </p:nvGrpSpPr>
          <p:grpSpPr>
            <a:xfrm>
              <a:off x="4294824" y="1623675"/>
              <a:ext cx="7588200" cy="4882433"/>
              <a:chOff x="4294824" y="1623675"/>
              <a:chExt cx="7588200" cy="4882433"/>
            </a:xfrm>
          </p:grpSpPr>
          <p:sp>
            <p:nvSpPr>
              <p:cNvPr id="95" name="Rectangle 94"/>
              <p:cNvSpPr/>
              <p:nvPr/>
            </p:nvSpPr>
            <p:spPr bwMode="auto">
              <a:xfrm>
                <a:off x="4599624" y="1928475"/>
                <a:ext cx="7283400" cy="457763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121876" tIns="60938" rIns="121876" bIns="60938" numCol="1" rtlCol="0" anchor="ctr" anchorCtr="0" compatLnSpc="1">
                <a:prstTxWarp prst="textNoShape">
                  <a:avLst/>
                </a:prstTxWarp>
              </a:bodyPr>
              <a:lstStyle/>
              <a:p>
                <a:pPr algn="ctr" defTabSz="913886" fontAlgn="base">
                  <a:spcBef>
                    <a:spcPct val="0"/>
                  </a:spcBef>
                  <a:spcAft>
                    <a:spcPct val="0"/>
                  </a:spcAft>
                </a:pPr>
                <a:endParaRPr lang="en-US" sz="2300" dirty="0">
                  <a:solidFill>
                    <a:srgbClr val="FFFFFF"/>
                  </a:solidFill>
                  <a:ea typeface="Segoe UI" pitchFamily="34" charset="0"/>
                  <a:cs typeface="Segoe UI" pitchFamily="34" charset="0"/>
                </a:endParaRPr>
              </a:p>
            </p:txBody>
          </p:sp>
          <p:sp>
            <p:nvSpPr>
              <p:cNvPr id="94" name="Rectangle 93"/>
              <p:cNvSpPr/>
              <p:nvPr/>
            </p:nvSpPr>
            <p:spPr bwMode="auto">
              <a:xfrm>
                <a:off x="4447224" y="1776075"/>
                <a:ext cx="7283400" cy="457763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121876" tIns="60938" rIns="121876" bIns="60938" numCol="1" rtlCol="0" anchor="ctr" anchorCtr="0" compatLnSpc="1">
                <a:prstTxWarp prst="textNoShape">
                  <a:avLst/>
                </a:prstTxWarp>
              </a:bodyPr>
              <a:lstStyle/>
              <a:p>
                <a:pPr algn="ctr" defTabSz="913886" fontAlgn="base">
                  <a:spcBef>
                    <a:spcPct val="0"/>
                  </a:spcBef>
                  <a:spcAft>
                    <a:spcPct val="0"/>
                  </a:spcAft>
                </a:pPr>
                <a:endParaRPr lang="en-US" sz="2300" dirty="0">
                  <a:solidFill>
                    <a:srgbClr val="FFFFFF"/>
                  </a:solidFill>
                  <a:ea typeface="Segoe UI" pitchFamily="34" charset="0"/>
                  <a:cs typeface="Segoe UI" pitchFamily="34" charset="0"/>
                </a:endParaRPr>
              </a:p>
            </p:txBody>
          </p:sp>
          <p:sp>
            <p:nvSpPr>
              <p:cNvPr id="404" name="Rectangle 403"/>
              <p:cNvSpPr/>
              <p:nvPr/>
            </p:nvSpPr>
            <p:spPr bwMode="auto">
              <a:xfrm>
                <a:off x="4294824" y="1623675"/>
                <a:ext cx="7283400" cy="457763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121876" tIns="60938" rIns="121876" bIns="60938" numCol="1" rtlCol="0" anchor="ctr" anchorCtr="0" compatLnSpc="1">
                <a:prstTxWarp prst="textNoShape">
                  <a:avLst/>
                </a:prstTxWarp>
              </a:bodyPr>
              <a:lstStyle/>
              <a:p>
                <a:pPr algn="ctr" defTabSz="913886" fontAlgn="base">
                  <a:spcBef>
                    <a:spcPct val="0"/>
                  </a:spcBef>
                  <a:spcAft>
                    <a:spcPct val="0"/>
                  </a:spcAft>
                </a:pPr>
                <a:endParaRPr lang="en-US" sz="2300" dirty="0">
                  <a:solidFill>
                    <a:srgbClr val="FFFFFF"/>
                  </a:solidFill>
                  <a:ea typeface="Segoe UI" pitchFamily="34" charset="0"/>
                  <a:cs typeface="Segoe UI" pitchFamily="34" charset="0"/>
                </a:endParaRPr>
              </a:p>
            </p:txBody>
          </p:sp>
        </p:grpSp>
        <p:sp>
          <p:nvSpPr>
            <p:cNvPr id="2" name="TextBox 1"/>
            <p:cNvSpPr txBox="1"/>
            <p:nvPr/>
          </p:nvSpPr>
          <p:spPr>
            <a:xfrm>
              <a:off x="4294825" y="1212629"/>
              <a:ext cx="7435799" cy="396093"/>
            </a:xfrm>
            <a:prstGeom prst="rect">
              <a:avLst/>
            </a:prstGeom>
            <a:noFill/>
          </p:spPr>
          <p:txBody>
            <a:bodyPr wrap="none" lIns="121882" tIns="60940" rIns="121882" bIns="60940" rtlCol="0">
              <a:noAutofit/>
            </a:bodyPr>
            <a:lstStyle/>
            <a:p>
              <a:pPr algn="ctr">
                <a:buClr>
                  <a:srgbClr val="FFFFFF"/>
                </a:buClr>
              </a:pPr>
              <a:r>
                <a:rPr lang="en-US" b="1" dirty="0">
                  <a:solidFill>
                    <a:srgbClr val="FFFFFF"/>
                  </a:solidFill>
                  <a:cs typeface="Segoe UI" pitchFamily="34" charset="0"/>
                </a:rPr>
                <a:t>Collections</a:t>
              </a:r>
            </a:p>
          </p:txBody>
        </p:sp>
      </p:grpSp>
      <p:grpSp>
        <p:nvGrpSpPr>
          <p:cNvPr id="13" name="Group 12"/>
          <p:cNvGrpSpPr/>
          <p:nvPr/>
        </p:nvGrpSpPr>
        <p:grpSpPr>
          <a:xfrm>
            <a:off x="2095395" y="2208892"/>
            <a:ext cx="2194129" cy="632434"/>
            <a:chOff x="2093239" y="2208719"/>
            <a:chExt cx="2194440" cy="632524"/>
          </a:xfrm>
        </p:grpSpPr>
        <p:sp>
          <p:nvSpPr>
            <p:cNvPr id="424" name="Freeform 423"/>
            <p:cNvSpPr/>
            <p:nvPr/>
          </p:nvSpPr>
          <p:spPr bwMode="auto">
            <a:xfrm>
              <a:off x="2093239" y="2402204"/>
              <a:ext cx="2194440" cy="439039"/>
            </a:xfrm>
            <a:custGeom>
              <a:avLst/>
              <a:gdLst>
                <a:gd name="connsiteX0" fmla="*/ 0 w 1146048"/>
                <a:gd name="connsiteY0" fmla="*/ 308864 h 308864"/>
                <a:gd name="connsiteX1" fmla="*/ 633984 w 1146048"/>
                <a:gd name="connsiteY1" fmla="*/ 28448 h 308864"/>
                <a:gd name="connsiteX2" fmla="*/ 1146048 w 1146048"/>
                <a:gd name="connsiteY2" fmla="*/ 138176 h 308864"/>
                <a:gd name="connsiteX0" fmla="*/ 0 w 1146048"/>
                <a:gd name="connsiteY0" fmla="*/ 131064 h 131064"/>
                <a:gd name="connsiteX1" fmla="*/ 633984 w 1146048"/>
                <a:gd name="connsiteY1" fmla="*/ 3048 h 131064"/>
                <a:gd name="connsiteX2" fmla="*/ 1146048 w 1146048"/>
                <a:gd name="connsiteY2" fmla="*/ 112776 h 131064"/>
                <a:gd name="connsiteX0" fmla="*/ 0 w 1146048"/>
                <a:gd name="connsiteY0" fmla="*/ 131064 h 131064"/>
                <a:gd name="connsiteX1" fmla="*/ 481584 w 1146048"/>
                <a:gd name="connsiteY1" fmla="*/ 3048 h 131064"/>
                <a:gd name="connsiteX2" fmla="*/ 1146048 w 1146048"/>
                <a:gd name="connsiteY2" fmla="*/ 112776 h 131064"/>
                <a:gd name="connsiteX0" fmla="*/ 0 w 1146048"/>
                <a:gd name="connsiteY0" fmla="*/ 159828 h 159828"/>
                <a:gd name="connsiteX1" fmla="*/ 520232 w 1146048"/>
                <a:gd name="connsiteY1" fmla="*/ 3048 h 159828"/>
                <a:gd name="connsiteX2" fmla="*/ 1146048 w 1146048"/>
                <a:gd name="connsiteY2" fmla="*/ 141540 h 159828"/>
              </a:gdLst>
              <a:ahLst/>
              <a:cxnLst>
                <a:cxn ang="0">
                  <a:pos x="connsiteX0" y="connsiteY0"/>
                </a:cxn>
                <a:cxn ang="0">
                  <a:pos x="connsiteX1" y="connsiteY1"/>
                </a:cxn>
                <a:cxn ang="0">
                  <a:pos x="connsiteX2" y="connsiteY2"/>
                </a:cxn>
              </a:cxnLst>
              <a:rect l="l" t="t" r="r" b="b"/>
              <a:pathLst>
                <a:path w="1146048" h="159828">
                  <a:moveTo>
                    <a:pt x="0" y="159828"/>
                  </a:moveTo>
                  <a:cubicBezTo>
                    <a:pt x="221488" y="33844"/>
                    <a:pt x="329224" y="6096"/>
                    <a:pt x="520232" y="3048"/>
                  </a:cubicBezTo>
                  <a:cubicBezTo>
                    <a:pt x="711240" y="0"/>
                    <a:pt x="985520" y="72452"/>
                    <a:pt x="1146048" y="141540"/>
                  </a:cubicBezTo>
                </a:path>
              </a:pathLst>
            </a:custGeom>
            <a:noFill/>
            <a:ln w="19050" cap="flat" cmpd="sng" algn="ctr">
              <a:solidFill>
                <a:schemeClr val="tx1"/>
              </a:solidFill>
              <a:prstDash val="solid"/>
              <a:round/>
              <a:headEnd type="none" w="med" len="med"/>
              <a:tailEnd type="stealth" w="lg" len="lg"/>
            </a:ln>
            <a:effectLst/>
          </p:spPr>
          <p:txBody>
            <a:bodyPr vert="horz" wrap="none" lIns="121882" tIns="60940" rIns="121882" bIns="60940" numCol="1" rtlCol="0" anchor="ctr" anchorCtr="0" compatLnSpc="1">
              <a:prstTxWarp prst="textNoShape">
                <a:avLst/>
              </a:prstTxWarp>
              <a:noAutofit/>
            </a:bodyPr>
            <a:lstStyle/>
            <a:p>
              <a:pPr algn="ctr" defTabSz="914147" fontAlgn="base">
                <a:spcBef>
                  <a:spcPct val="0"/>
                </a:spcBef>
                <a:spcAft>
                  <a:spcPct val="0"/>
                </a:spcAft>
              </a:pPr>
              <a:endParaRPr lang="en-US" dirty="0">
                <a:solidFill>
                  <a:srgbClr val="FFFFFF"/>
                </a:solidFill>
                <a:cs typeface="Segoe UI" pitchFamily="34" charset="0"/>
              </a:endParaRPr>
            </a:p>
          </p:txBody>
        </p:sp>
        <p:sp>
          <p:nvSpPr>
            <p:cNvPr id="368" name="Rectangle 367"/>
            <p:cNvSpPr/>
            <p:nvPr/>
          </p:nvSpPr>
          <p:spPr bwMode="auto">
            <a:xfrm>
              <a:off x="2673120" y="2208719"/>
              <a:ext cx="1043760" cy="353633"/>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121882" tIns="60940" rIns="121882" bIns="60940" numCol="1" rtlCol="0" anchor="ctr" anchorCtr="0" compatLnSpc="1">
              <a:prstTxWarp prst="textNoShape">
                <a:avLst/>
              </a:prstTxWarp>
              <a:noAutofit/>
            </a:bodyPr>
            <a:lstStyle/>
            <a:p>
              <a:pPr algn="ctr" defTabSz="914147"/>
              <a:r>
                <a:rPr lang="en-US" b="1" dirty="0">
                  <a:solidFill>
                    <a:srgbClr val="FFFFFF"/>
                  </a:solidFill>
                  <a:cs typeface="Segoe UI" pitchFamily="34" charset="0"/>
                </a:rPr>
                <a:t>Request</a:t>
              </a:r>
            </a:p>
          </p:txBody>
        </p:sp>
      </p:grpSp>
      <p:grpSp>
        <p:nvGrpSpPr>
          <p:cNvPr id="8" name="Group 7"/>
          <p:cNvGrpSpPr/>
          <p:nvPr/>
        </p:nvGrpSpPr>
        <p:grpSpPr>
          <a:xfrm>
            <a:off x="4440052" y="1737053"/>
            <a:ext cx="3957709" cy="2023197"/>
            <a:chOff x="4438228" y="1736812"/>
            <a:chExt cx="3958270" cy="2023485"/>
          </a:xfrm>
        </p:grpSpPr>
        <p:sp>
          <p:nvSpPr>
            <p:cNvPr id="89" name="Rounded Rectangle 88"/>
            <p:cNvSpPr/>
            <p:nvPr/>
          </p:nvSpPr>
          <p:spPr>
            <a:xfrm>
              <a:off x="4457222" y="2147756"/>
              <a:ext cx="3785326" cy="1612541"/>
            </a:xfrm>
            <a:prstGeom prst="roundRect">
              <a:avLst/>
            </a:prstGeom>
            <a:ln>
              <a:tailEnd type="stealth" w="lg"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rgbClr val="68217A"/>
                </a:solidFill>
              </a:endParaRPr>
            </a:p>
          </p:txBody>
        </p:sp>
        <p:sp>
          <p:nvSpPr>
            <p:cNvPr id="90" name="TextBox 89"/>
            <p:cNvSpPr txBox="1"/>
            <p:nvPr/>
          </p:nvSpPr>
          <p:spPr>
            <a:xfrm>
              <a:off x="4438228" y="1736812"/>
              <a:ext cx="3811351" cy="400126"/>
            </a:xfrm>
            <a:prstGeom prst="rect">
              <a:avLst/>
            </a:prstGeom>
            <a:noFill/>
          </p:spPr>
          <p:txBody>
            <a:bodyPr wrap="square" lIns="121882" tIns="60940" rIns="121882" bIns="60940" rtlCol="0">
              <a:spAutoFit/>
            </a:bodyPr>
            <a:lstStyle/>
            <a:p>
              <a:pPr algn="ctr"/>
              <a:r>
                <a:rPr lang="en-US" b="1" dirty="0">
                  <a:solidFill>
                    <a:srgbClr val="FFFFFF"/>
                  </a:solidFill>
                  <a:ea typeface="Segoe UI" pitchFamily="34" charset="0"/>
                  <a:cs typeface="Segoe UI" pitchFamily="34" charset="0"/>
                </a:rPr>
                <a:t>Document 1</a:t>
              </a:r>
            </a:p>
          </p:txBody>
        </p:sp>
        <p:sp>
          <p:nvSpPr>
            <p:cNvPr id="73" name="Rectangle 72"/>
            <p:cNvSpPr/>
            <p:nvPr/>
          </p:nvSpPr>
          <p:spPr>
            <a:xfrm>
              <a:off x="4457222" y="2158884"/>
              <a:ext cx="3939276" cy="1599284"/>
            </a:xfrm>
            <a:prstGeom prst="rect">
              <a:avLst/>
            </a:prstGeom>
          </p:spPr>
          <p:txBody>
            <a:bodyPr wrap="square">
              <a:spAutoFit/>
            </a:bodyPr>
            <a:lstStyle/>
            <a:p>
              <a:r>
                <a:rPr lang="en-US" sz="1600" b="1" dirty="0">
                  <a:solidFill>
                    <a:srgbClr val="FFFFFF"/>
                  </a:solidFill>
                  <a:latin typeface="Courier New" panose="02070309020205020404" pitchFamily="49" charset="0"/>
                  <a:ea typeface="MS Mincho" panose="02020609040205080304" pitchFamily="49" charset="-128"/>
                </a:rPr>
                <a:t>{</a:t>
              </a:r>
            </a:p>
            <a:p>
              <a:r>
                <a:rPr lang="en-US" sz="1600" b="1" dirty="0">
                  <a:solidFill>
                    <a:srgbClr val="FFFFFF"/>
                  </a:solidFill>
                  <a:latin typeface="Courier New" panose="02070309020205020404" pitchFamily="49" charset="0"/>
                  <a:ea typeface="MS Mincho" panose="02020609040205080304" pitchFamily="49" charset="-128"/>
                </a:rPr>
                <a:t>  "name": "John",</a:t>
              </a:r>
            </a:p>
            <a:p>
              <a:r>
                <a:rPr lang="en-US" sz="1600" b="1" dirty="0">
                  <a:solidFill>
                    <a:srgbClr val="FFFFFF"/>
                  </a:solidFill>
                  <a:latin typeface="Courier New" panose="02070309020205020404" pitchFamily="49" charset="0"/>
                  <a:ea typeface="MS Mincho" panose="02020609040205080304" pitchFamily="49" charset="-128"/>
                </a:rPr>
                <a:t>  "country": "Canada",</a:t>
              </a:r>
            </a:p>
            <a:p>
              <a:r>
                <a:rPr lang="en-US" sz="1600" b="1" dirty="0">
                  <a:solidFill>
                    <a:srgbClr val="FFFFFF"/>
                  </a:solidFill>
                  <a:latin typeface="Courier New" panose="02070309020205020404" pitchFamily="49" charset="0"/>
                  <a:ea typeface="MS Mincho" panose="02020609040205080304" pitchFamily="49" charset="-128"/>
                </a:rPr>
                <a:t>  "age": 43,</a:t>
              </a:r>
            </a:p>
            <a:p>
              <a:r>
                <a:rPr lang="en-US" sz="1600" b="1" dirty="0">
                  <a:solidFill>
                    <a:srgbClr val="FFFFFF"/>
                  </a:solidFill>
                  <a:latin typeface="Courier New" panose="02070309020205020404" pitchFamily="49" charset="0"/>
                  <a:ea typeface="MS Mincho" panose="02020609040205080304" pitchFamily="49" charset="-128"/>
                </a:rPr>
                <a:t>  "</a:t>
              </a:r>
              <a:r>
                <a:rPr lang="en-US" sz="1600" b="1" dirty="0" err="1">
                  <a:solidFill>
                    <a:srgbClr val="FFFFFF"/>
                  </a:solidFill>
                  <a:latin typeface="Courier New" panose="02070309020205020404" pitchFamily="49" charset="0"/>
                  <a:ea typeface="MS Mincho" panose="02020609040205080304" pitchFamily="49" charset="-128"/>
                </a:rPr>
                <a:t>lastUse</a:t>
              </a:r>
              <a:r>
                <a:rPr lang="en-US" sz="1600" b="1" dirty="0">
                  <a:solidFill>
                    <a:srgbClr val="FFFFFF"/>
                  </a:solidFill>
                  <a:latin typeface="Courier New" panose="02070309020205020404" pitchFamily="49" charset="0"/>
                  <a:ea typeface="MS Mincho" panose="02020609040205080304" pitchFamily="49" charset="-128"/>
                </a:rPr>
                <a:t>": "March 4, 2014"</a:t>
              </a:r>
            </a:p>
            <a:p>
              <a:r>
                <a:rPr lang="en-US" sz="1600" b="1" dirty="0">
                  <a:solidFill>
                    <a:srgbClr val="FFFFFF"/>
                  </a:solidFill>
                  <a:latin typeface="Courier New" panose="02070309020205020404" pitchFamily="49" charset="0"/>
                  <a:ea typeface="MS Mincho" panose="02020609040205080304" pitchFamily="49" charset="-128"/>
                </a:rPr>
                <a:t>}</a:t>
              </a:r>
            </a:p>
          </p:txBody>
        </p:sp>
      </p:grpSp>
      <p:grpSp>
        <p:nvGrpSpPr>
          <p:cNvPr id="9" name="Group 8"/>
          <p:cNvGrpSpPr/>
          <p:nvPr/>
        </p:nvGrpSpPr>
        <p:grpSpPr>
          <a:xfrm>
            <a:off x="8414495" y="1737052"/>
            <a:ext cx="3081301" cy="1769948"/>
            <a:chOff x="8413235" y="1736812"/>
            <a:chExt cx="3081738" cy="1770199"/>
          </a:xfrm>
        </p:grpSpPr>
        <p:sp>
          <p:nvSpPr>
            <p:cNvPr id="91" name="Rounded Rectangle 90"/>
            <p:cNvSpPr/>
            <p:nvPr/>
          </p:nvSpPr>
          <p:spPr>
            <a:xfrm>
              <a:off x="8413235" y="2147756"/>
              <a:ext cx="2995675" cy="1346491"/>
            </a:xfrm>
            <a:prstGeom prst="roundRect">
              <a:avLst/>
            </a:prstGeom>
            <a:ln>
              <a:tailEnd type="stealth" w="lg"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rgbClr val="68217A"/>
                </a:solidFill>
              </a:endParaRPr>
            </a:p>
          </p:txBody>
        </p:sp>
        <p:sp>
          <p:nvSpPr>
            <p:cNvPr id="3" name="Rectangle 2"/>
            <p:cNvSpPr/>
            <p:nvPr/>
          </p:nvSpPr>
          <p:spPr>
            <a:xfrm>
              <a:off x="8415492" y="2158885"/>
              <a:ext cx="3079481" cy="1348126"/>
            </a:xfrm>
            <a:prstGeom prst="rect">
              <a:avLst/>
            </a:prstGeom>
          </p:spPr>
          <p:txBody>
            <a:bodyPr wrap="square">
              <a:spAutoFit/>
            </a:bodyPr>
            <a:lstStyle/>
            <a:p>
              <a:r>
                <a:rPr lang="en-US" sz="1600" b="1" dirty="0">
                  <a:solidFill>
                    <a:srgbClr val="FFFFFF"/>
                  </a:solidFill>
                  <a:latin typeface="Courier New" panose="02070309020205020404" pitchFamily="49" charset="0"/>
                  <a:ea typeface="MS Mincho" panose="02020609040205080304" pitchFamily="49" charset="-128"/>
                </a:rPr>
                <a:t>{</a:t>
              </a:r>
            </a:p>
            <a:p>
              <a:r>
                <a:rPr lang="en-US" sz="1600" b="1" dirty="0">
                  <a:solidFill>
                    <a:srgbClr val="FFFFFF"/>
                  </a:solidFill>
                  <a:latin typeface="Courier New" panose="02070309020205020404" pitchFamily="49" charset="0"/>
                  <a:ea typeface="MS Mincho" panose="02020609040205080304" pitchFamily="49" charset="-128"/>
                </a:rPr>
                <a:t>  "name": "Eva",</a:t>
              </a:r>
            </a:p>
            <a:p>
              <a:r>
                <a:rPr lang="en-US" sz="1600" b="1" dirty="0">
                  <a:solidFill>
                    <a:srgbClr val="FFFFFF"/>
                  </a:solidFill>
                  <a:latin typeface="Courier New" panose="02070309020205020404" pitchFamily="49" charset="0"/>
                  <a:ea typeface="MS Mincho" panose="02020609040205080304" pitchFamily="49" charset="-128"/>
                </a:rPr>
                <a:t>  "country": "Germany",</a:t>
              </a:r>
            </a:p>
            <a:p>
              <a:r>
                <a:rPr lang="en-US" sz="1600" b="1" dirty="0">
                  <a:solidFill>
                    <a:srgbClr val="FFFFFF"/>
                  </a:solidFill>
                  <a:latin typeface="Courier New" panose="02070309020205020404" pitchFamily="49" charset="0"/>
                  <a:ea typeface="MS Mincho" panose="02020609040205080304" pitchFamily="49" charset="-128"/>
                </a:rPr>
                <a:t>  "age": 25</a:t>
              </a:r>
            </a:p>
            <a:p>
              <a:r>
                <a:rPr lang="en-US" sz="1600" b="1" dirty="0">
                  <a:solidFill>
                    <a:srgbClr val="FFFFFF"/>
                  </a:solidFill>
                  <a:latin typeface="Courier New" panose="02070309020205020404" pitchFamily="49" charset="0"/>
                  <a:ea typeface="MS Mincho" panose="02020609040205080304" pitchFamily="49" charset="-128"/>
                </a:rPr>
                <a:t>}</a:t>
              </a:r>
            </a:p>
          </p:txBody>
        </p:sp>
        <p:sp>
          <p:nvSpPr>
            <p:cNvPr id="80" name="TextBox 79"/>
            <p:cNvSpPr txBox="1"/>
            <p:nvPr/>
          </p:nvSpPr>
          <p:spPr>
            <a:xfrm>
              <a:off x="8413235" y="1736812"/>
              <a:ext cx="3025215" cy="400126"/>
            </a:xfrm>
            <a:prstGeom prst="rect">
              <a:avLst/>
            </a:prstGeom>
            <a:noFill/>
          </p:spPr>
          <p:txBody>
            <a:bodyPr wrap="square" lIns="121882" tIns="60940" rIns="121882" bIns="60940" rtlCol="0">
              <a:spAutoFit/>
            </a:bodyPr>
            <a:lstStyle/>
            <a:p>
              <a:pPr algn="ctr"/>
              <a:r>
                <a:rPr lang="en-US" b="1" dirty="0">
                  <a:solidFill>
                    <a:srgbClr val="FFFFFF"/>
                  </a:solidFill>
                  <a:ea typeface="Segoe UI" pitchFamily="34" charset="0"/>
                  <a:cs typeface="Segoe UI" pitchFamily="34" charset="0"/>
                </a:rPr>
                <a:t>Document 2</a:t>
              </a:r>
            </a:p>
          </p:txBody>
        </p:sp>
      </p:grpSp>
      <p:grpSp>
        <p:nvGrpSpPr>
          <p:cNvPr id="10" name="Group 9"/>
          <p:cNvGrpSpPr/>
          <p:nvPr/>
        </p:nvGrpSpPr>
        <p:grpSpPr>
          <a:xfrm>
            <a:off x="4418224" y="4044140"/>
            <a:ext cx="3968992" cy="2029747"/>
            <a:chOff x="4416397" y="4044228"/>
            <a:chExt cx="3969555" cy="2030035"/>
          </a:xfrm>
        </p:grpSpPr>
        <p:sp>
          <p:nvSpPr>
            <p:cNvPr id="93" name="Rounded Rectangle 92"/>
            <p:cNvSpPr/>
            <p:nvPr/>
          </p:nvSpPr>
          <p:spPr>
            <a:xfrm>
              <a:off x="4438227" y="4467692"/>
              <a:ext cx="3783475" cy="1589599"/>
            </a:xfrm>
            <a:prstGeom prst="roundRect">
              <a:avLst/>
            </a:prstGeom>
            <a:ln>
              <a:tailEnd type="stealth" w="lg"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rgbClr val="68217A"/>
                </a:solidFill>
              </a:endParaRPr>
            </a:p>
          </p:txBody>
        </p:sp>
        <p:sp>
          <p:nvSpPr>
            <p:cNvPr id="76" name="Rectangle 75"/>
            <p:cNvSpPr/>
            <p:nvPr/>
          </p:nvSpPr>
          <p:spPr>
            <a:xfrm>
              <a:off x="4446676" y="4474979"/>
              <a:ext cx="3939276" cy="1599284"/>
            </a:xfrm>
            <a:prstGeom prst="rect">
              <a:avLst/>
            </a:prstGeom>
          </p:spPr>
          <p:txBody>
            <a:bodyPr wrap="square">
              <a:spAutoFit/>
            </a:bodyPr>
            <a:lstStyle/>
            <a:p>
              <a:r>
                <a:rPr lang="en-US" sz="1600" b="1" dirty="0">
                  <a:solidFill>
                    <a:srgbClr val="FFFFFF"/>
                  </a:solidFill>
                  <a:latin typeface="Courier New" panose="02070309020205020404" pitchFamily="49" charset="0"/>
                  <a:ea typeface="MS Mincho" panose="02020609040205080304" pitchFamily="49" charset="-128"/>
                </a:rPr>
                <a:t>{</a:t>
              </a:r>
            </a:p>
            <a:p>
              <a:r>
                <a:rPr lang="en-US" sz="1600" b="1" dirty="0">
                  <a:solidFill>
                    <a:srgbClr val="FFFFFF"/>
                  </a:solidFill>
                  <a:latin typeface="Courier New" panose="02070309020205020404" pitchFamily="49" charset="0"/>
                  <a:ea typeface="MS Mincho" panose="02020609040205080304" pitchFamily="49" charset="-128"/>
                </a:rPr>
                <a:t>  "name": "Lou",</a:t>
              </a:r>
            </a:p>
            <a:p>
              <a:r>
                <a:rPr lang="en-US" sz="1600" b="1" dirty="0">
                  <a:solidFill>
                    <a:srgbClr val="FFFFFF"/>
                  </a:solidFill>
                  <a:latin typeface="Courier New" panose="02070309020205020404" pitchFamily="49" charset="0"/>
                  <a:ea typeface="MS Mincho" panose="02020609040205080304" pitchFamily="49" charset="-128"/>
                </a:rPr>
                <a:t>  "country": "Australia",</a:t>
              </a:r>
            </a:p>
            <a:p>
              <a:r>
                <a:rPr lang="en-US" sz="1600" b="1" dirty="0">
                  <a:solidFill>
                    <a:srgbClr val="FFFFFF"/>
                  </a:solidFill>
                  <a:latin typeface="Courier New" panose="02070309020205020404" pitchFamily="49" charset="0"/>
                  <a:ea typeface="MS Mincho" panose="02020609040205080304" pitchFamily="49" charset="-128"/>
                </a:rPr>
                <a:t>  "age": 51,</a:t>
              </a:r>
            </a:p>
            <a:p>
              <a:r>
                <a:rPr lang="en-US" sz="1600" b="1" dirty="0">
                  <a:solidFill>
                    <a:srgbClr val="FFFFFF"/>
                  </a:solidFill>
                  <a:latin typeface="Courier New" panose="02070309020205020404" pitchFamily="49" charset="0"/>
                  <a:ea typeface="MS Mincho" panose="02020609040205080304" pitchFamily="49" charset="-128"/>
                </a:rPr>
                <a:t>  "</a:t>
              </a:r>
              <a:r>
                <a:rPr lang="en-US" sz="1600" b="1" dirty="0" err="1">
                  <a:solidFill>
                    <a:srgbClr val="FFFFFF"/>
                  </a:solidFill>
                  <a:latin typeface="Courier New" panose="02070309020205020404" pitchFamily="49" charset="0"/>
                  <a:ea typeface="MS Mincho" panose="02020609040205080304" pitchFamily="49" charset="-128"/>
                </a:rPr>
                <a:t>firstUse</a:t>
              </a:r>
              <a:r>
                <a:rPr lang="en-US" sz="1600" b="1" dirty="0">
                  <a:solidFill>
                    <a:srgbClr val="FFFFFF"/>
                  </a:solidFill>
                  <a:latin typeface="Courier New" panose="02070309020205020404" pitchFamily="49" charset="0"/>
                  <a:ea typeface="MS Mincho" panose="02020609040205080304" pitchFamily="49" charset="-128"/>
                </a:rPr>
                <a:t>": "May 8, 2013"</a:t>
              </a:r>
            </a:p>
            <a:p>
              <a:r>
                <a:rPr lang="en-US" sz="1600" b="1" dirty="0">
                  <a:solidFill>
                    <a:srgbClr val="FFFFFF"/>
                  </a:solidFill>
                  <a:latin typeface="Courier New" panose="02070309020205020404" pitchFamily="49" charset="0"/>
                  <a:ea typeface="MS Mincho" panose="02020609040205080304" pitchFamily="49" charset="-128"/>
                </a:rPr>
                <a:t>}</a:t>
              </a:r>
            </a:p>
          </p:txBody>
        </p:sp>
        <p:sp>
          <p:nvSpPr>
            <p:cNvPr id="81" name="TextBox 80"/>
            <p:cNvSpPr txBox="1"/>
            <p:nvPr/>
          </p:nvSpPr>
          <p:spPr>
            <a:xfrm>
              <a:off x="4416397" y="4044228"/>
              <a:ext cx="3811351" cy="400126"/>
            </a:xfrm>
            <a:prstGeom prst="rect">
              <a:avLst/>
            </a:prstGeom>
            <a:noFill/>
          </p:spPr>
          <p:txBody>
            <a:bodyPr wrap="square" lIns="121882" tIns="60940" rIns="121882" bIns="60940" rtlCol="0">
              <a:spAutoFit/>
            </a:bodyPr>
            <a:lstStyle/>
            <a:p>
              <a:pPr algn="ctr"/>
              <a:r>
                <a:rPr lang="en-US" b="1" dirty="0">
                  <a:solidFill>
                    <a:srgbClr val="FFFFFF"/>
                  </a:solidFill>
                  <a:ea typeface="Segoe UI" pitchFamily="34" charset="0"/>
                  <a:cs typeface="Segoe UI" pitchFamily="34" charset="0"/>
                </a:rPr>
                <a:t>Document 3</a:t>
              </a:r>
            </a:p>
          </p:txBody>
        </p:sp>
      </p:grpSp>
      <p:grpSp>
        <p:nvGrpSpPr>
          <p:cNvPr id="11" name="Group 10"/>
          <p:cNvGrpSpPr/>
          <p:nvPr/>
        </p:nvGrpSpPr>
        <p:grpSpPr>
          <a:xfrm>
            <a:off x="8392666" y="4044143"/>
            <a:ext cx="3080737" cy="1539673"/>
            <a:chOff x="8391404" y="4044228"/>
            <a:chExt cx="3081174" cy="1539892"/>
          </a:xfrm>
        </p:grpSpPr>
        <p:sp>
          <p:nvSpPr>
            <p:cNvPr id="92" name="Rounded Rectangle 91"/>
            <p:cNvSpPr/>
            <p:nvPr/>
          </p:nvSpPr>
          <p:spPr>
            <a:xfrm>
              <a:off x="8391404" y="4460986"/>
              <a:ext cx="3017506" cy="1123134"/>
            </a:xfrm>
            <a:prstGeom prst="roundRect">
              <a:avLst/>
            </a:prstGeom>
            <a:ln>
              <a:tailEnd type="stealth" w="lg"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rgbClr val="68217A"/>
                </a:solidFill>
              </a:endParaRPr>
            </a:p>
          </p:txBody>
        </p:sp>
        <p:sp>
          <p:nvSpPr>
            <p:cNvPr id="79" name="Rectangle 78"/>
            <p:cNvSpPr/>
            <p:nvPr/>
          </p:nvSpPr>
          <p:spPr>
            <a:xfrm>
              <a:off x="8393097" y="4474976"/>
              <a:ext cx="3079481" cy="1096967"/>
            </a:xfrm>
            <a:prstGeom prst="rect">
              <a:avLst/>
            </a:prstGeom>
          </p:spPr>
          <p:txBody>
            <a:bodyPr wrap="square">
              <a:spAutoFit/>
            </a:bodyPr>
            <a:lstStyle/>
            <a:p>
              <a:r>
                <a:rPr lang="en-US" sz="1600" b="1" dirty="0">
                  <a:solidFill>
                    <a:srgbClr val="FFFFFF"/>
                  </a:solidFill>
                  <a:latin typeface="Courier New" panose="02070309020205020404" pitchFamily="49" charset="0"/>
                  <a:ea typeface="MS Mincho" panose="02020609040205080304" pitchFamily="49" charset="-128"/>
                </a:rPr>
                <a:t>{</a:t>
              </a:r>
            </a:p>
            <a:p>
              <a:r>
                <a:rPr lang="en-US" sz="1600" b="1" dirty="0">
                  <a:solidFill>
                    <a:srgbClr val="FFFFFF"/>
                  </a:solidFill>
                  <a:latin typeface="Courier New" panose="02070309020205020404" pitchFamily="49" charset="0"/>
                  <a:ea typeface="MS Mincho" panose="02020609040205080304" pitchFamily="49" charset="-128"/>
                </a:rPr>
                <a:t> "</a:t>
              </a:r>
              <a:r>
                <a:rPr lang="en-US" sz="1600" b="1" dirty="0" err="1">
                  <a:solidFill>
                    <a:srgbClr val="FFFFFF"/>
                  </a:solidFill>
                  <a:latin typeface="Courier New" panose="02070309020205020404" pitchFamily="49" charset="0"/>
                  <a:ea typeface="MS Mincho" panose="02020609040205080304" pitchFamily="49" charset="-128"/>
                </a:rPr>
                <a:t>docCount</a:t>
              </a:r>
              <a:r>
                <a:rPr lang="en-US" sz="1600" b="1" dirty="0">
                  <a:solidFill>
                    <a:srgbClr val="FFFFFF"/>
                  </a:solidFill>
                  <a:latin typeface="Courier New" panose="02070309020205020404" pitchFamily="49" charset="0"/>
                  <a:ea typeface="MS Mincho" panose="02020609040205080304" pitchFamily="49" charset="-128"/>
                </a:rPr>
                <a:t>": 3,</a:t>
              </a:r>
            </a:p>
            <a:p>
              <a:r>
                <a:rPr lang="en-US" sz="1600" b="1" dirty="0">
                  <a:solidFill>
                    <a:srgbClr val="FFFFFF"/>
                  </a:solidFill>
                  <a:latin typeface="Courier New" panose="02070309020205020404" pitchFamily="49" charset="0"/>
                  <a:ea typeface="MS Mincho" panose="02020609040205080304" pitchFamily="49" charset="-128"/>
                </a:rPr>
                <a:t> "last": "May 1, 2014"</a:t>
              </a:r>
            </a:p>
            <a:p>
              <a:r>
                <a:rPr lang="en-US" sz="1600" b="1" dirty="0">
                  <a:solidFill>
                    <a:srgbClr val="FFFFFF"/>
                  </a:solidFill>
                  <a:latin typeface="Courier New" panose="02070309020205020404" pitchFamily="49" charset="0"/>
                  <a:ea typeface="MS Mincho" panose="02020609040205080304" pitchFamily="49" charset="-128"/>
                </a:rPr>
                <a:t>}</a:t>
              </a:r>
            </a:p>
          </p:txBody>
        </p:sp>
        <p:sp>
          <p:nvSpPr>
            <p:cNvPr id="83" name="TextBox 82"/>
            <p:cNvSpPr txBox="1"/>
            <p:nvPr/>
          </p:nvSpPr>
          <p:spPr>
            <a:xfrm>
              <a:off x="8391404" y="4044228"/>
              <a:ext cx="3025215" cy="400126"/>
            </a:xfrm>
            <a:prstGeom prst="rect">
              <a:avLst/>
            </a:prstGeom>
            <a:noFill/>
          </p:spPr>
          <p:txBody>
            <a:bodyPr wrap="square" lIns="121882" tIns="60940" rIns="121882" bIns="60940" rtlCol="0">
              <a:spAutoFit/>
            </a:bodyPr>
            <a:lstStyle/>
            <a:p>
              <a:pPr algn="ctr"/>
              <a:r>
                <a:rPr lang="en-US" b="1" dirty="0">
                  <a:solidFill>
                    <a:srgbClr val="FFFFFF"/>
                  </a:solidFill>
                  <a:ea typeface="Segoe UI" pitchFamily="34" charset="0"/>
                  <a:cs typeface="Segoe UI" pitchFamily="34" charset="0"/>
                </a:rPr>
                <a:t>Document 4</a:t>
              </a:r>
            </a:p>
          </p:txBody>
        </p:sp>
      </p:grpSp>
      <p:grpSp>
        <p:nvGrpSpPr>
          <p:cNvPr id="14" name="Group 13"/>
          <p:cNvGrpSpPr/>
          <p:nvPr/>
        </p:nvGrpSpPr>
        <p:grpSpPr>
          <a:xfrm>
            <a:off x="2399530" y="2841327"/>
            <a:ext cx="1880403" cy="664609"/>
            <a:chOff x="2397417" y="2841243"/>
            <a:chExt cx="1880670" cy="664703"/>
          </a:xfrm>
        </p:grpSpPr>
        <p:sp>
          <p:nvSpPr>
            <p:cNvPr id="437" name="Freeform 436"/>
            <p:cNvSpPr/>
            <p:nvPr/>
          </p:nvSpPr>
          <p:spPr bwMode="auto">
            <a:xfrm flipH="1" flipV="1">
              <a:off x="2397417" y="2841243"/>
              <a:ext cx="1880670" cy="456551"/>
            </a:xfrm>
            <a:custGeom>
              <a:avLst/>
              <a:gdLst>
                <a:gd name="connsiteX0" fmla="*/ 0 w 1146048"/>
                <a:gd name="connsiteY0" fmla="*/ 308864 h 308864"/>
                <a:gd name="connsiteX1" fmla="*/ 633984 w 1146048"/>
                <a:gd name="connsiteY1" fmla="*/ 28448 h 308864"/>
                <a:gd name="connsiteX2" fmla="*/ 1146048 w 1146048"/>
                <a:gd name="connsiteY2" fmla="*/ 138176 h 308864"/>
                <a:gd name="connsiteX0" fmla="*/ 0 w 1146048"/>
                <a:gd name="connsiteY0" fmla="*/ 131064 h 131064"/>
                <a:gd name="connsiteX1" fmla="*/ 633984 w 1146048"/>
                <a:gd name="connsiteY1" fmla="*/ 3048 h 131064"/>
                <a:gd name="connsiteX2" fmla="*/ 1146048 w 1146048"/>
                <a:gd name="connsiteY2" fmla="*/ 112776 h 131064"/>
                <a:gd name="connsiteX0" fmla="*/ 0 w 1146048"/>
                <a:gd name="connsiteY0" fmla="*/ 131064 h 131064"/>
                <a:gd name="connsiteX1" fmla="*/ 481584 w 1146048"/>
                <a:gd name="connsiteY1" fmla="*/ 3048 h 131064"/>
                <a:gd name="connsiteX2" fmla="*/ 1146048 w 1146048"/>
                <a:gd name="connsiteY2" fmla="*/ 112776 h 131064"/>
                <a:gd name="connsiteX0" fmla="*/ 0 w 1146048"/>
                <a:gd name="connsiteY0" fmla="*/ 159828 h 159828"/>
                <a:gd name="connsiteX1" fmla="*/ 520232 w 1146048"/>
                <a:gd name="connsiteY1" fmla="*/ 3048 h 159828"/>
                <a:gd name="connsiteX2" fmla="*/ 1146048 w 1146048"/>
                <a:gd name="connsiteY2" fmla="*/ 141540 h 159828"/>
              </a:gdLst>
              <a:ahLst/>
              <a:cxnLst>
                <a:cxn ang="0">
                  <a:pos x="connsiteX0" y="connsiteY0"/>
                </a:cxn>
                <a:cxn ang="0">
                  <a:pos x="connsiteX1" y="connsiteY1"/>
                </a:cxn>
                <a:cxn ang="0">
                  <a:pos x="connsiteX2" y="connsiteY2"/>
                </a:cxn>
              </a:cxnLst>
              <a:rect l="l" t="t" r="r" b="b"/>
              <a:pathLst>
                <a:path w="1146048" h="159828">
                  <a:moveTo>
                    <a:pt x="0" y="159828"/>
                  </a:moveTo>
                  <a:cubicBezTo>
                    <a:pt x="221488" y="33844"/>
                    <a:pt x="329224" y="6096"/>
                    <a:pt x="520232" y="3048"/>
                  </a:cubicBezTo>
                  <a:cubicBezTo>
                    <a:pt x="711240" y="0"/>
                    <a:pt x="985520" y="72452"/>
                    <a:pt x="1146048" y="141540"/>
                  </a:cubicBezTo>
                </a:path>
              </a:pathLst>
            </a:custGeom>
            <a:noFill/>
            <a:ln w="19050" cap="flat" cmpd="sng" algn="ctr">
              <a:solidFill>
                <a:schemeClr val="tx1"/>
              </a:solidFill>
              <a:prstDash val="solid"/>
              <a:round/>
              <a:headEnd type="none" w="med" len="med"/>
              <a:tailEnd type="stealth" w="lg" len="lg"/>
            </a:ln>
            <a:effectLst/>
          </p:spPr>
          <p:txBody>
            <a:bodyPr vert="horz" wrap="none" lIns="121882" tIns="60940" rIns="121882" bIns="60940" numCol="1" rtlCol="0" anchor="ctr" anchorCtr="0" compatLnSpc="1">
              <a:prstTxWarp prst="textNoShape">
                <a:avLst/>
              </a:prstTxWarp>
              <a:noAutofit/>
            </a:bodyPr>
            <a:lstStyle/>
            <a:p>
              <a:pPr algn="ctr" defTabSz="914147" fontAlgn="base">
                <a:spcBef>
                  <a:spcPct val="0"/>
                </a:spcBef>
                <a:spcAft>
                  <a:spcPct val="0"/>
                </a:spcAft>
              </a:pPr>
              <a:endParaRPr lang="en-US" dirty="0">
                <a:solidFill>
                  <a:srgbClr val="FFFFFF"/>
                </a:solidFill>
                <a:cs typeface="Segoe UI" pitchFamily="34" charset="0"/>
              </a:endParaRPr>
            </a:p>
          </p:txBody>
        </p:sp>
        <p:grpSp>
          <p:nvGrpSpPr>
            <p:cNvPr id="4" name="Group 3"/>
            <p:cNvGrpSpPr/>
            <p:nvPr/>
          </p:nvGrpSpPr>
          <p:grpSpPr>
            <a:xfrm>
              <a:off x="3045365" y="3120134"/>
              <a:ext cx="671515" cy="385812"/>
              <a:chOff x="441582" y="3487001"/>
              <a:chExt cx="671515" cy="385812"/>
            </a:xfrm>
          </p:grpSpPr>
          <p:sp>
            <p:nvSpPr>
              <p:cNvPr id="87" name="Rectangle 86"/>
              <p:cNvSpPr/>
              <p:nvPr/>
            </p:nvSpPr>
            <p:spPr>
              <a:xfrm>
                <a:off x="546099" y="3487001"/>
                <a:ext cx="428921" cy="380874"/>
              </a:xfrm>
              <a:prstGeom prst="rect">
                <a:avLst/>
              </a:prstGeom>
              <a:ln>
                <a:tailEnd type="stealth" w="lg" len="lg"/>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121882" tIns="60940" rIns="121882" bIns="60940" numCol="1" spcCol="0" rtlCol="0" fromWordArt="0" anchor="ctr" anchorCtr="0" forceAA="0" compatLnSpc="1">
                <a:prstTxWarp prst="textNoShape">
                  <a:avLst/>
                </a:prstTxWarp>
                <a:noAutofit/>
              </a:bodyPr>
              <a:lstStyle/>
              <a:p>
                <a:pPr algn="ctr"/>
                <a:endParaRPr lang="en-US">
                  <a:solidFill>
                    <a:srgbClr val="FFFFFF"/>
                  </a:solidFill>
                  <a:ea typeface="Segoe UI" pitchFamily="34" charset="0"/>
                  <a:cs typeface="Segoe UI" pitchFamily="34" charset="0"/>
                </a:endParaRPr>
              </a:p>
            </p:txBody>
          </p:sp>
          <p:sp>
            <p:nvSpPr>
              <p:cNvPr id="88" name="Rectangle 87"/>
              <p:cNvSpPr/>
              <p:nvPr/>
            </p:nvSpPr>
            <p:spPr>
              <a:xfrm>
                <a:off x="441582" y="3529321"/>
                <a:ext cx="671515" cy="343492"/>
              </a:xfrm>
              <a:prstGeom prst="rect">
                <a:avLst/>
              </a:prstGeom>
            </p:spPr>
            <p:txBody>
              <a:bodyPr wrap="square">
                <a:spAutoFit/>
              </a:bodyPr>
              <a:lstStyle/>
              <a:p>
                <a:pPr algn="ctr"/>
                <a:r>
                  <a:rPr lang="en-US" sz="1600" b="1" dirty="0">
                    <a:solidFill>
                      <a:srgbClr val="FFFFFF"/>
                    </a:solidFill>
                    <a:latin typeface="Courier New" panose="02070309020205020404" pitchFamily="49" charset="0"/>
                    <a:ea typeface="MS Mincho" panose="02020609040205080304" pitchFamily="49" charset="-128"/>
                  </a:rPr>
                  <a:t>{…}</a:t>
                </a:r>
              </a:p>
            </p:txBody>
          </p:sp>
        </p:grpSp>
      </p:grpSp>
      <p:grpSp>
        <p:nvGrpSpPr>
          <p:cNvPr id="5" name="Group 4"/>
          <p:cNvGrpSpPr/>
          <p:nvPr/>
        </p:nvGrpSpPr>
        <p:grpSpPr>
          <a:xfrm>
            <a:off x="4091406" y="803049"/>
            <a:ext cx="8004936" cy="5865851"/>
            <a:chOff x="4089534" y="802676"/>
            <a:chExt cx="8006072" cy="5866684"/>
          </a:xfrm>
        </p:grpSpPr>
        <p:sp>
          <p:nvSpPr>
            <p:cNvPr id="27" name="TextBox 26"/>
            <p:cNvSpPr txBox="1"/>
            <p:nvPr/>
          </p:nvSpPr>
          <p:spPr>
            <a:xfrm>
              <a:off x="4089534" y="802676"/>
              <a:ext cx="8006072" cy="284733"/>
            </a:xfrm>
            <a:prstGeom prst="rect">
              <a:avLst/>
            </a:prstGeom>
            <a:noFill/>
          </p:spPr>
          <p:txBody>
            <a:bodyPr wrap="square" rtlCol="0">
              <a:spAutoFit/>
            </a:bodyPr>
            <a:lstStyle/>
            <a:p>
              <a:pPr algn="ctr">
                <a:lnSpc>
                  <a:spcPts val="1500"/>
                </a:lnSpc>
              </a:pPr>
              <a:r>
                <a:rPr lang="en-US" sz="2000" b="1" i="1" dirty="0">
                  <a:solidFill>
                    <a:srgbClr val="FFFFFF"/>
                  </a:solidFill>
                  <a:ea typeface="Segoe UI" pitchFamily="34" charset="0"/>
                  <a:cs typeface="Segoe UI" pitchFamily="34" charset="0"/>
                </a:rPr>
                <a:t>DocumentDB</a:t>
              </a:r>
              <a:endParaRPr lang="en-US" sz="2400" b="1" i="1" dirty="0">
                <a:solidFill>
                  <a:srgbClr val="FFFFFF"/>
                </a:solidFill>
                <a:ea typeface="Segoe UI" pitchFamily="34" charset="0"/>
                <a:cs typeface="Segoe UI" pitchFamily="34" charset="0"/>
              </a:endParaRPr>
            </a:p>
          </p:txBody>
        </p:sp>
        <p:sp>
          <p:nvSpPr>
            <p:cNvPr id="28" name="Rectangle 27"/>
            <p:cNvSpPr/>
            <p:nvPr/>
          </p:nvSpPr>
          <p:spPr bwMode="auto">
            <a:xfrm>
              <a:off x="4089534" y="1179519"/>
              <a:ext cx="8006072" cy="5489841"/>
            </a:xfrm>
            <a:prstGeom prst="rect">
              <a:avLst/>
            </a:prstGeom>
            <a:noFill/>
            <a:ln w="19050" cap="flat" cmpd="sng" algn="ctr">
              <a:solidFill>
                <a:schemeClr val="tx1"/>
              </a:solidFill>
              <a:prstDash val="sysDot"/>
              <a:round/>
              <a:headEnd type="none" w="med" len="med"/>
              <a:tailEnd type="none" w="med" len="med"/>
            </a:ln>
            <a:effectLst/>
          </p:spPr>
          <p:txBody>
            <a:bodyPr vert="horz" wrap="none" lIns="91411" tIns="45706" rIns="91411" bIns="45706" numCol="1" rtlCol="0" anchor="ctr" anchorCtr="0" compatLnSpc="1">
              <a:prstTxWarp prst="textNoShape">
                <a:avLst/>
              </a:prstTxWarp>
              <a:noAutofit/>
            </a:bodyPr>
            <a:lstStyle/>
            <a:p>
              <a:pPr algn="ctr" defTabSz="685610" fontAlgn="base">
                <a:spcBef>
                  <a:spcPct val="0"/>
                </a:spcBef>
                <a:spcAft>
                  <a:spcPct val="0"/>
                </a:spcAft>
              </a:pPr>
              <a:r>
                <a:rPr lang="en-US" sz="1574" dirty="0">
                  <a:solidFill>
                    <a:srgbClr val="FFFFFF"/>
                  </a:solidFill>
                  <a:cs typeface="Segoe UI" pitchFamily="34" charset="0"/>
                </a:rPr>
                <a:t> </a:t>
              </a:r>
            </a:p>
          </p:txBody>
        </p:sp>
      </p:grpSp>
      <p:grpSp>
        <p:nvGrpSpPr>
          <p:cNvPr id="12" name="Group 11"/>
          <p:cNvGrpSpPr/>
          <p:nvPr/>
        </p:nvGrpSpPr>
        <p:grpSpPr>
          <a:xfrm>
            <a:off x="419230" y="2402350"/>
            <a:ext cx="1980299" cy="714278"/>
            <a:chOff x="416837" y="2402204"/>
            <a:chExt cx="1980580" cy="714380"/>
          </a:xfrm>
        </p:grpSpPr>
        <p:sp>
          <p:nvSpPr>
            <p:cNvPr id="426" name="Oval 425"/>
            <p:cNvSpPr/>
            <p:nvPr/>
          </p:nvSpPr>
          <p:spPr bwMode="auto">
            <a:xfrm>
              <a:off x="416837" y="2402204"/>
              <a:ext cx="1980580" cy="714380"/>
            </a:xfrm>
            <a:prstGeom prst="ellipse">
              <a:avLst/>
            </a:prstGeom>
            <a:ln>
              <a:tailEnd type="stealth" w="lg" len="lg"/>
            </a:ln>
          </p:spPr>
          <p:style>
            <a:lnRef idx="1">
              <a:schemeClr val="accent2"/>
            </a:lnRef>
            <a:fillRef idx="3">
              <a:schemeClr val="accent2"/>
            </a:fillRef>
            <a:effectRef idx="2">
              <a:schemeClr val="accent2"/>
            </a:effectRef>
            <a:fontRef idx="minor">
              <a:schemeClr val="lt1"/>
            </a:fontRef>
          </p:style>
          <p:txBody>
            <a:bodyPr lIns="121882" tIns="60940" rIns="121882" bIns="60940" rtlCol="0" anchor="ctr"/>
            <a:lstStyle/>
            <a:p>
              <a:pPr algn="ctr"/>
              <a:endParaRPr lang="en-US" dirty="0">
                <a:solidFill>
                  <a:srgbClr val="FFFFFF"/>
                </a:solidFill>
              </a:endParaRPr>
            </a:p>
          </p:txBody>
        </p:sp>
        <p:sp>
          <p:nvSpPr>
            <p:cNvPr id="427" name="TextBox 426"/>
            <p:cNvSpPr txBox="1"/>
            <p:nvPr/>
          </p:nvSpPr>
          <p:spPr>
            <a:xfrm>
              <a:off x="416837" y="2545080"/>
              <a:ext cx="1980580" cy="451405"/>
            </a:xfrm>
            <a:prstGeom prst="rect">
              <a:avLst/>
            </a:prstGeom>
            <a:noFill/>
          </p:spPr>
          <p:txBody>
            <a:bodyPr wrap="square" lIns="121882" tIns="60940" rIns="121882" bIns="60940" rtlCol="0">
              <a:spAutoFit/>
            </a:bodyPr>
            <a:lstStyle/>
            <a:p>
              <a:pPr algn="ctr"/>
              <a:r>
                <a:rPr lang="en-US" sz="2100" b="1" i="1" dirty="0">
                  <a:solidFill>
                    <a:srgbClr val="FFFFFF"/>
                  </a:solidFill>
                  <a:cs typeface="Segoe UI" pitchFamily="34" charset="0"/>
                </a:rPr>
                <a:t>Application</a:t>
              </a:r>
            </a:p>
          </p:txBody>
        </p:sp>
      </p:grpSp>
    </p:spTree>
    <p:extLst>
      <p:ext uri="{BB962C8B-B14F-4D97-AF65-F5344CB8AC3E}">
        <p14:creationId xmlns:p14="http://schemas.microsoft.com/office/powerpoint/2010/main" val="37182403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right)">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705" dirty="0"/>
              <a:t>DocumentDB</a:t>
            </a:r>
            <a:r>
              <a:rPr lang="en-US" dirty="0" smtClean="0"/>
              <a:t/>
            </a:r>
            <a:br>
              <a:rPr lang="en-US" dirty="0" smtClean="0"/>
            </a:br>
            <a:r>
              <a:rPr lang="en-US" sz="3137" dirty="0">
                <a:solidFill>
                  <a:schemeClr val="tx1"/>
                </a:solidFill>
              </a:rPr>
              <a:t>Ways to work with data</a:t>
            </a:r>
          </a:p>
        </p:txBody>
      </p:sp>
      <p:sp>
        <p:nvSpPr>
          <p:cNvPr id="16" name="Rectangle 15"/>
          <p:cNvSpPr/>
          <p:nvPr/>
        </p:nvSpPr>
        <p:spPr>
          <a:xfrm>
            <a:off x="474198" y="1917047"/>
            <a:ext cx="11199811" cy="3851882"/>
          </a:xfrm>
          <a:prstGeom prst="rect">
            <a:avLst/>
          </a:prstGeom>
          <a:ln>
            <a:tailEnd type="stealth" w="lg" len="lg"/>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68217A"/>
              </a:solidFill>
            </a:endParaRPr>
          </a:p>
        </p:txBody>
      </p:sp>
      <p:grpSp>
        <p:nvGrpSpPr>
          <p:cNvPr id="17" name="Group 16"/>
          <p:cNvGrpSpPr/>
          <p:nvPr/>
        </p:nvGrpSpPr>
        <p:grpSpPr>
          <a:xfrm>
            <a:off x="669256" y="2090767"/>
            <a:ext cx="3582882" cy="2265876"/>
            <a:chOff x="650700" y="2269340"/>
            <a:chExt cx="3583389" cy="2266198"/>
          </a:xfrm>
        </p:grpSpPr>
        <p:sp>
          <p:nvSpPr>
            <p:cNvPr id="18" name="Rectangle 17"/>
            <p:cNvSpPr/>
            <p:nvPr/>
          </p:nvSpPr>
          <p:spPr>
            <a:xfrm>
              <a:off x="650700" y="2269340"/>
              <a:ext cx="3429000" cy="838200"/>
            </a:xfrm>
            <a:prstGeom prst="rect">
              <a:avLst/>
            </a:prstGeom>
            <a:ln>
              <a:tailEnd type="stealth" w="lg" len="lg"/>
            </a:ln>
          </p:spPr>
          <p:style>
            <a:lnRef idx="1">
              <a:schemeClr val="accent6"/>
            </a:lnRef>
            <a:fillRef idx="3">
              <a:schemeClr val="accent6"/>
            </a:fillRef>
            <a:effectRef idx="2">
              <a:schemeClr val="accent6"/>
            </a:effectRef>
            <a:fontRef idx="minor">
              <a:schemeClr val="lt1"/>
            </a:fontRef>
          </p:style>
          <p:txBody>
            <a:bodyPr lIns="182854" rtlCol="0" anchor="ctr"/>
            <a:lstStyle/>
            <a:p>
              <a:pPr defTabSz="914225">
                <a:lnSpc>
                  <a:spcPct val="90000"/>
                </a:lnSpc>
              </a:pPr>
              <a:r>
                <a:rPr lang="en-US" sz="1814" b="1" dirty="0">
                  <a:solidFill>
                    <a:srgbClr val="FFFFFF">
                      <a:lumMod val="75000"/>
                      <a:lumOff val="25000"/>
                    </a:srgbClr>
                  </a:solidFill>
                </a:rPr>
                <a:t>RESTful access methods</a:t>
              </a:r>
            </a:p>
          </p:txBody>
        </p:sp>
        <p:sp>
          <p:nvSpPr>
            <p:cNvPr id="21" name="TextBox 20"/>
            <p:cNvSpPr txBox="1"/>
            <p:nvPr/>
          </p:nvSpPr>
          <p:spPr>
            <a:xfrm>
              <a:off x="770926" y="3183740"/>
              <a:ext cx="3463163" cy="1351798"/>
            </a:xfrm>
            <a:prstGeom prst="rect">
              <a:avLst/>
            </a:prstGeom>
            <a:noFill/>
          </p:spPr>
          <p:txBody>
            <a:bodyPr wrap="square" rtlCol="0">
              <a:noAutofit/>
            </a:bodyPr>
            <a:lstStyle/>
            <a:p>
              <a:pPr marL="0" lvl="1">
                <a:buClr>
                  <a:srgbClr val="FFFFFF"/>
                </a:buClr>
              </a:pPr>
              <a:r>
                <a:rPr lang="en-US" dirty="0">
                  <a:solidFill>
                    <a:srgbClr val="FFFFFF">
                      <a:lumMod val="75000"/>
                      <a:lumOff val="25000"/>
                    </a:srgbClr>
                  </a:solidFill>
                </a:rPr>
                <a:t>For Create/Read/Update/Delete (CRUD) operations</a:t>
              </a:r>
            </a:p>
            <a:p>
              <a:pPr marL="0" lvl="1">
                <a:buClr>
                  <a:srgbClr val="FFFFFF"/>
                </a:buClr>
              </a:pPr>
              <a:endParaRPr lang="en-US" dirty="0">
                <a:solidFill>
                  <a:srgbClr val="FFFFFF">
                    <a:lumMod val="75000"/>
                    <a:lumOff val="25000"/>
                  </a:srgbClr>
                </a:solidFill>
              </a:endParaRPr>
            </a:p>
            <a:p>
              <a:pPr marL="0" lvl="1">
                <a:buClr>
                  <a:srgbClr val="FFFFFF"/>
                </a:buClr>
              </a:pPr>
              <a:endParaRPr lang="en-US" dirty="0">
                <a:solidFill>
                  <a:srgbClr val="FFFFFF">
                    <a:lumMod val="75000"/>
                    <a:lumOff val="25000"/>
                  </a:srgbClr>
                </a:solidFill>
              </a:endParaRPr>
            </a:p>
            <a:p>
              <a:pPr marL="0" lvl="1">
                <a:buClr>
                  <a:srgbClr val="FFFFFF"/>
                </a:buClr>
              </a:pPr>
              <a:endParaRPr lang="en-US" dirty="0">
                <a:solidFill>
                  <a:srgbClr val="FFFFFF">
                    <a:lumMod val="75000"/>
                    <a:lumOff val="25000"/>
                  </a:srgbClr>
                </a:solidFill>
              </a:endParaRPr>
            </a:p>
          </p:txBody>
        </p:sp>
      </p:grpSp>
      <p:grpSp>
        <p:nvGrpSpPr>
          <p:cNvPr id="22" name="Group 21"/>
          <p:cNvGrpSpPr/>
          <p:nvPr/>
        </p:nvGrpSpPr>
        <p:grpSpPr>
          <a:xfrm>
            <a:off x="4365428" y="2090767"/>
            <a:ext cx="3428514" cy="2265876"/>
            <a:chOff x="4347395" y="2269340"/>
            <a:chExt cx="3429000" cy="2266198"/>
          </a:xfrm>
        </p:grpSpPr>
        <p:sp>
          <p:nvSpPr>
            <p:cNvPr id="24" name="Rectangle 23"/>
            <p:cNvSpPr/>
            <p:nvPr/>
          </p:nvSpPr>
          <p:spPr>
            <a:xfrm>
              <a:off x="4347395" y="2269340"/>
              <a:ext cx="3429000" cy="838200"/>
            </a:xfrm>
            <a:prstGeom prst="rect">
              <a:avLst/>
            </a:prstGeom>
            <a:ln>
              <a:tailEnd type="stealth" w="lg" len="lg"/>
            </a:ln>
          </p:spPr>
          <p:style>
            <a:lnRef idx="1">
              <a:schemeClr val="accent2"/>
            </a:lnRef>
            <a:fillRef idx="3">
              <a:schemeClr val="accent2"/>
            </a:fillRef>
            <a:effectRef idx="2">
              <a:schemeClr val="accent2"/>
            </a:effectRef>
            <a:fontRef idx="minor">
              <a:schemeClr val="lt1"/>
            </a:fontRef>
          </p:style>
          <p:txBody>
            <a:bodyPr lIns="182854" rtlCol="0" anchor="ctr"/>
            <a:lstStyle/>
            <a:p>
              <a:pPr defTabSz="914225">
                <a:lnSpc>
                  <a:spcPct val="90000"/>
                </a:lnSpc>
              </a:pPr>
              <a:r>
                <a:rPr lang="en-US" sz="1814" b="1" dirty="0">
                  <a:solidFill>
                    <a:srgbClr val="FFFFFF">
                      <a:lumMod val="75000"/>
                      <a:lumOff val="25000"/>
                    </a:srgbClr>
                  </a:solidFill>
                </a:rPr>
                <a:t>DocumentDB SQL</a:t>
              </a:r>
            </a:p>
          </p:txBody>
        </p:sp>
        <p:sp>
          <p:nvSpPr>
            <p:cNvPr id="25" name="TextBox 24"/>
            <p:cNvSpPr txBox="1"/>
            <p:nvPr/>
          </p:nvSpPr>
          <p:spPr>
            <a:xfrm>
              <a:off x="4418011" y="3183740"/>
              <a:ext cx="2992349" cy="1351798"/>
            </a:xfrm>
            <a:prstGeom prst="rect">
              <a:avLst/>
            </a:prstGeom>
            <a:noFill/>
          </p:spPr>
          <p:txBody>
            <a:bodyPr wrap="square" rtlCol="0">
              <a:noAutofit/>
            </a:bodyPr>
            <a:lstStyle/>
            <a:p>
              <a:pPr marL="0" lvl="1">
                <a:buClr>
                  <a:srgbClr val="FFFFFF"/>
                </a:buClr>
              </a:pPr>
              <a:r>
                <a:rPr lang="en-US" dirty="0">
                  <a:solidFill>
                    <a:srgbClr val="FFFFFF">
                      <a:lumMod val="75000"/>
                      <a:lumOff val="25000"/>
                    </a:srgbClr>
                  </a:solidFill>
                </a:rPr>
                <a:t>A query language with SQL-derived syntax</a:t>
              </a:r>
            </a:p>
            <a:p>
              <a:pPr marL="0" lvl="1">
                <a:buClr>
                  <a:srgbClr val="FFFFFF"/>
                </a:buClr>
              </a:pPr>
              <a:endParaRPr lang="en-US" dirty="0">
                <a:solidFill>
                  <a:srgbClr val="FFFFFF">
                    <a:lumMod val="75000"/>
                    <a:lumOff val="25000"/>
                  </a:srgbClr>
                </a:solidFill>
              </a:endParaRPr>
            </a:p>
            <a:p>
              <a:pPr marL="0" lvl="1">
                <a:buClr>
                  <a:srgbClr val="FFFFFF"/>
                </a:buClr>
              </a:pPr>
              <a:r>
                <a:rPr lang="en-US" dirty="0">
                  <a:solidFill>
                    <a:srgbClr val="FFFFFF">
                      <a:lumMod val="75000"/>
                      <a:lumOff val="25000"/>
                    </a:srgbClr>
                  </a:solidFill>
                </a:rPr>
                <a:t>Example:</a:t>
              </a:r>
            </a:p>
            <a:p>
              <a:pPr marL="0" lvl="1">
                <a:buClr>
                  <a:srgbClr val="FFFFFF"/>
                </a:buClr>
              </a:pPr>
              <a:endParaRPr lang="en-US" sz="400" dirty="0">
                <a:solidFill>
                  <a:srgbClr val="FFFFFF">
                    <a:lumMod val="75000"/>
                    <a:lumOff val="25000"/>
                  </a:srgbClr>
                </a:solidFill>
              </a:endParaRPr>
            </a:p>
            <a:p>
              <a:r>
                <a:rPr lang="en-US" b="1" dirty="0">
                  <a:solidFill>
                    <a:srgbClr val="FFFFFF"/>
                  </a:solidFill>
                  <a:latin typeface="Courier New" panose="02070309020205020404" pitchFamily="49" charset="0"/>
                  <a:cs typeface="Courier New" panose="02070309020205020404" pitchFamily="49" charset="0"/>
                </a:rPr>
                <a:t>SELECT </a:t>
              </a:r>
              <a:r>
                <a:rPr lang="en-US" b="1" dirty="0" err="1">
                  <a:solidFill>
                    <a:srgbClr val="FFFFFF"/>
                  </a:solidFill>
                  <a:latin typeface="Courier New" panose="02070309020205020404" pitchFamily="49" charset="0"/>
                  <a:cs typeface="Courier New" panose="02070309020205020404" pitchFamily="49" charset="0"/>
                </a:rPr>
                <a:t>c.age</a:t>
              </a:r>
              <a:r>
                <a:rPr lang="en-US" b="1" dirty="0">
                  <a:solidFill>
                    <a:srgbClr val="FFFFFF"/>
                  </a:solidFill>
                  <a:latin typeface="Courier New" panose="02070309020205020404" pitchFamily="49" charset="0"/>
                  <a:cs typeface="Courier New" panose="02070309020205020404" pitchFamily="49" charset="0"/>
                </a:rPr>
                <a:t> </a:t>
              </a:r>
            </a:p>
            <a:p>
              <a:r>
                <a:rPr lang="en-US" b="1" dirty="0">
                  <a:solidFill>
                    <a:srgbClr val="FFFFFF"/>
                  </a:solidFill>
                  <a:latin typeface="Courier New" panose="02070309020205020404" pitchFamily="49" charset="0"/>
                  <a:cs typeface="Courier New" panose="02070309020205020404" pitchFamily="49" charset="0"/>
                </a:rPr>
                <a:t>FROM customers c </a:t>
              </a:r>
            </a:p>
            <a:p>
              <a:r>
                <a:rPr lang="en-US" b="1" dirty="0">
                  <a:solidFill>
                    <a:srgbClr val="FFFFFF"/>
                  </a:solidFill>
                  <a:latin typeface="Courier New" panose="02070309020205020404" pitchFamily="49" charset="0"/>
                  <a:cs typeface="Courier New" panose="02070309020205020404" pitchFamily="49" charset="0"/>
                </a:rPr>
                <a:t>WHERE c.name = "Lou" </a:t>
              </a:r>
            </a:p>
            <a:p>
              <a:pPr marL="0" lvl="1">
                <a:buClr>
                  <a:srgbClr val="FFFFFF"/>
                </a:buClr>
              </a:pPr>
              <a:endParaRPr lang="en-US" dirty="0">
                <a:solidFill>
                  <a:srgbClr val="FFFFFF">
                    <a:lumMod val="75000"/>
                    <a:lumOff val="25000"/>
                  </a:srgbClr>
                </a:solidFill>
              </a:endParaRPr>
            </a:p>
            <a:p>
              <a:pPr marL="0" lvl="1">
                <a:buClr>
                  <a:srgbClr val="FFFFFF"/>
                </a:buClr>
              </a:pPr>
              <a:endParaRPr lang="en-US" dirty="0">
                <a:solidFill>
                  <a:srgbClr val="FFFFFF">
                    <a:lumMod val="75000"/>
                    <a:lumOff val="25000"/>
                  </a:srgbClr>
                </a:solidFill>
              </a:endParaRPr>
            </a:p>
            <a:p>
              <a:pPr marL="0" lvl="1">
                <a:buClr>
                  <a:srgbClr val="FFFFFF"/>
                </a:buClr>
              </a:pPr>
              <a:endParaRPr lang="en-US" dirty="0">
                <a:solidFill>
                  <a:srgbClr val="FFFFFF">
                    <a:lumMod val="75000"/>
                    <a:lumOff val="25000"/>
                  </a:srgbClr>
                </a:solidFill>
              </a:endParaRPr>
            </a:p>
          </p:txBody>
        </p:sp>
      </p:grpSp>
      <p:grpSp>
        <p:nvGrpSpPr>
          <p:cNvPr id="26" name="Group 25"/>
          <p:cNvGrpSpPr/>
          <p:nvPr/>
        </p:nvGrpSpPr>
        <p:grpSpPr>
          <a:xfrm>
            <a:off x="8061598" y="2090767"/>
            <a:ext cx="3428514" cy="2265876"/>
            <a:chOff x="8044090" y="2269340"/>
            <a:chExt cx="3429000" cy="2266198"/>
          </a:xfrm>
        </p:grpSpPr>
        <p:sp>
          <p:nvSpPr>
            <p:cNvPr id="27" name="Rectangle 26"/>
            <p:cNvSpPr/>
            <p:nvPr/>
          </p:nvSpPr>
          <p:spPr>
            <a:xfrm>
              <a:off x="8044090" y="2269340"/>
              <a:ext cx="3429000" cy="838200"/>
            </a:xfrm>
            <a:prstGeom prst="rect">
              <a:avLst/>
            </a:prstGeom>
            <a:ln>
              <a:tailEnd type="stealth" w="lg" len="lg"/>
            </a:ln>
          </p:spPr>
          <p:style>
            <a:lnRef idx="1">
              <a:schemeClr val="accent4"/>
            </a:lnRef>
            <a:fillRef idx="3">
              <a:schemeClr val="accent4"/>
            </a:fillRef>
            <a:effectRef idx="2">
              <a:schemeClr val="accent4"/>
            </a:effectRef>
            <a:fontRef idx="minor">
              <a:schemeClr val="lt1"/>
            </a:fontRef>
          </p:style>
          <p:txBody>
            <a:bodyPr lIns="182854" rtlCol="0" anchor="ctr"/>
            <a:lstStyle/>
            <a:p>
              <a:pPr defTabSz="914225">
                <a:lnSpc>
                  <a:spcPct val="90000"/>
                </a:lnSpc>
              </a:pPr>
              <a:r>
                <a:rPr lang="en-US" sz="1814" b="1" dirty="0">
                  <a:solidFill>
                    <a:srgbClr val="FFFFFF">
                      <a:lumMod val="75000"/>
                      <a:lumOff val="25000"/>
                    </a:srgbClr>
                  </a:solidFill>
                </a:rPr>
                <a:t>Executing logic in the database</a:t>
              </a:r>
            </a:p>
          </p:txBody>
        </p:sp>
        <p:sp>
          <p:nvSpPr>
            <p:cNvPr id="28" name="TextBox 27"/>
            <p:cNvSpPr txBox="1"/>
            <p:nvPr/>
          </p:nvSpPr>
          <p:spPr>
            <a:xfrm>
              <a:off x="8044090" y="3183740"/>
              <a:ext cx="3429000" cy="1351798"/>
            </a:xfrm>
            <a:prstGeom prst="rect">
              <a:avLst/>
            </a:prstGeom>
            <a:noFill/>
          </p:spPr>
          <p:txBody>
            <a:bodyPr wrap="square" rtlCol="0">
              <a:noAutofit/>
            </a:bodyPr>
            <a:lstStyle/>
            <a:p>
              <a:pPr marL="0" lvl="1">
                <a:buClr>
                  <a:srgbClr val="FFFFFF"/>
                </a:buClr>
              </a:pPr>
              <a:r>
                <a:rPr lang="en-US" dirty="0">
                  <a:solidFill>
                    <a:srgbClr val="FFFFFF">
                      <a:lumMod val="75000"/>
                      <a:lumOff val="25000"/>
                    </a:srgbClr>
                  </a:solidFill>
                </a:rPr>
                <a:t>Stored procedures</a:t>
              </a:r>
            </a:p>
            <a:p>
              <a:pPr marL="0" lvl="1">
                <a:buClr>
                  <a:srgbClr val="FFFFFF"/>
                </a:buClr>
              </a:pPr>
              <a:endParaRPr lang="en-US" dirty="0">
                <a:solidFill>
                  <a:srgbClr val="FFFFFF">
                    <a:lumMod val="75000"/>
                    <a:lumOff val="25000"/>
                  </a:srgbClr>
                </a:solidFill>
              </a:endParaRPr>
            </a:p>
            <a:p>
              <a:pPr marL="0" lvl="1">
                <a:buClr>
                  <a:srgbClr val="FFFFFF"/>
                </a:buClr>
              </a:pPr>
              <a:r>
                <a:rPr lang="en-US" dirty="0">
                  <a:solidFill>
                    <a:srgbClr val="FFFFFF">
                      <a:lumMod val="75000"/>
                      <a:lumOff val="25000"/>
                    </a:srgbClr>
                  </a:solidFill>
                </a:rPr>
                <a:t>Triggers</a:t>
              </a:r>
            </a:p>
            <a:p>
              <a:pPr marL="0" lvl="1">
                <a:buClr>
                  <a:srgbClr val="FFFFFF"/>
                </a:buClr>
              </a:pPr>
              <a:endParaRPr lang="en-US" dirty="0">
                <a:solidFill>
                  <a:srgbClr val="FFFFFF">
                    <a:lumMod val="75000"/>
                    <a:lumOff val="25000"/>
                  </a:srgbClr>
                </a:solidFill>
              </a:endParaRPr>
            </a:p>
            <a:p>
              <a:pPr marL="0" lvl="1">
                <a:buClr>
                  <a:srgbClr val="FFFFFF"/>
                </a:buClr>
              </a:pPr>
              <a:r>
                <a:rPr lang="en-US" dirty="0">
                  <a:solidFill>
                    <a:srgbClr val="FFFFFF">
                      <a:lumMod val="75000"/>
                      <a:lumOff val="25000"/>
                    </a:srgbClr>
                  </a:solidFill>
                </a:rPr>
                <a:t>User-defined functions (UDFs)</a:t>
              </a:r>
            </a:p>
            <a:p>
              <a:pPr marL="285695" lvl="1" indent="-285695">
                <a:buClr>
                  <a:srgbClr val="FFFFFF"/>
                </a:buClr>
                <a:buFontTx/>
                <a:buChar char="-"/>
              </a:pPr>
              <a:r>
                <a:rPr lang="en-US" dirty="0">
                  <a:solidFill>
                    <a:srgbClr val="FFFFFF">
                      <a:lumMod val="75000"/>
                      <a:lumOff val="25000"/>
                    </a:srgbClr>
                  </a:solidFill>
                </a:rPr>
                <a:t>Allow extending DocumentDB SQL</a:t>
              </a:r>
            </a:p>
            <a:p>
              <a:pPr marL="285695" lvl="1" indent="-285695">
                <a:buClr>
                  <a:srgbClr val="FFFFFF"/>
                </a:buClr>
                <a:buFontTx/>
                <a:buChar char="-"/>
              </a:pPr>
              <a:endParaRPr lang="en-US" dirty="0">
                <a:solidFill>
                  <a:srgbClr val="FFFFFF">
                    <a:lumMod val="75000"/>
                    <a:lumOff val="25000"/>
                  </a:srgbClr>
                </a:solidFill>
              </a:endParaRPr>
            </a:p>
            <a:p>
              <a:pPr marL="285695" lvl="1" indent="-285695">
                <a:buClr>
                  <a:srgbClr val="FFFFFF"/>
                </a:buClr>
                <a:buFontTx/>
                <a:buChar char="-"/>
              </a:pPr>
              <a:endParaRPr lang="en-US" dirty="0">
                <a:solidFill>
                  <a:srgbClr val="FFFFFF">
                    <a:lumMod val="75000"/>
                    <a:lumOff val="25000"/>
                  </a:srgbClr>
                </a:solidFill>
              </a:endParaRPr>
            </a:p>
          </p:txBody>
        </p:sp>
      </p:grpSp>
      <p:grpSp>
        <p:nvGrpSpPr>
          <p:cNvPr id="37" name="Group 36"/>
          <p:cNvGrpSpPr/>
          <p:nvPr/>
        </p:nvGrpSpPr>
        <p:grpSpPr>
          <a:xfrm rot="16200000">
            <a:off x="8953268" y="175746"/>
            <a:ext cx="1413247" cy="2231931"/>
            <a:chOff x="5956227" y="3840305"/>
            <a:chExt cx="2709127" cy="2232248"/>
          </a:xfrm>
        </p:grpSpPr>
        <p:sp>
          <p:nvSpPr>
            <p:cNvPr id="38" name="Left Bracket 37"/>
            <p:cNvSpPr/>
            <p:nvPr/>
          </p:nvSpPr>
          <p:spPr>
            <a:xfrm>
              <a:off x="7423139" y="4236348"/>
              <a:ext cx="410549" cy="1440160"/>
            </a:xfrm>
            <a:prstGeom prst="leftBracket">
              <a:avLst>
                <a:gd name="adj" fmla="val 0"/>
              </a:avLst>
            </a:prstGeom>
            <a:ln>
              <a:solidFill>
                <a:schemeClr val="accent2"/>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FFFFFF"/>
                </a:solidFill>
              </a:endParaRPr>
            </a:p>
          </p:txBody>
        </p:sp>
        <p:sp>
          <p:nvSpPr>
            <p:cNvPr id="40" name="Rectangle 39"/>
            <p:cNvSpPr/>
            <p:nvPr/>
          </p:nvSpPr>
          <p:spPr>
            <a:xfrm rot="5400000">
              <a:off x="6940062" y="4347261"/>
              <a:ext cx="2232248" cy="1218336"/>
            </a:xfrm>
            <a:prstGeom prst="rect">
              <a:avLst/>
            </a:prstGeom>
          </p:spPr>
          <p:txBody>
            <a:bodyPr wrap="square">
              <a:spAutoFit/>
            </a:bodyPr>
            <a:lstStyle/>
            <a:p>
              <a:pPr algn="ctr">
                <a:buClr>
                  <a:srgbClr val="800000"/>
                </a:buClr>
              </a:pPr>
              <a:r>
                <a:rPr lang="en-US" sz="1765" i="1" dirty="0">
                  <a:solidFill>
                    <a:srgbClr val="FFFFFF">
                      <a:lumMod val="65000"/>
                      <a:lumOff val="35000"/>
                    </a:srgbClr>
                  </a:solidFill>
                </a:rPr>
                <a:t>All written in JavaScript</a:t>
              </a:r>
            </a:p>
          </p:txBody>
        </p:sp>
        <p:cxnSp>
          <p:nvCxnSpPr>
            <p:cNvPr id="41" name="Straight Connector 40"/>
            <p:cNvCxnSpPr/>
            <p:nvPr/>
          </p:nvCxnSpPr>
          <p:spPr>
            <a:xfrm rot="5400000" flipH="1" flipV="1">
              <a:off x="6682351" y="4230302"/>
              <a:ext cx="14666" cy="1466913"/>
            </a:xfrm>
            <a:prstGeom prst="line">
              <a:avLst/>
            </a:prstGeom>
            <a:ln>
              <a:solidFill>
                <a:schemeClr val="accent2"/>
              </a:solidFill>
              <a:headEnd type="oval"/>
              <a:tailEnd type="non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247626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67"/>
          <p:cNvGrpSpPr/>
          <p:nvPr/>
        </p:nvGrpSpPr>
        <p:grpSpPr>
          <a:xfrm>
            <a:off x="95272" y="2385033"/>
            <a:ext cx="3004750" cy="2812638"/>
            <a:chOff x="416837" y="2402204"/>
            <a:chExt cx="1980580" cy="714380"/>
          </a:xfrm>
        </p:grpSpPr>
        <p:sp>
          <p:nvSpPr>
            <p:cNvPr id="71" name="Oval 70"/>
            <p:cNvSpPr/>
            <p:nvPr/>
          </p:nvSpPr>
          <p:spPr bwMode="auto">
            <a:xfrm>
              <a:off x="416837" y="2402204"/>
              <a:ext cx="1980580" cy="714380"/>
            </a:xfrm>
            <a:prstGeom prst="ellipse">
              <a:avLst/>
            </a:prstGeom>
            <a:ln>
              <a:tailEnd type="stealth" w="lg" len="lg"/>
            </a:ln>
          </p:spPr>
          <p:style>
            <a:lnRef idx="1">
              <a:schemeClr val="accent2"/>
            </a:lnRef>
            <a:fillRef idx="3">
              <a:schemeClr val="accent2"/>
            </a:fillRef>
            <a:effectRef idx="2">
              <a:schemeClr val="accent2"/>
            </a:effectRef>
            <a:fontRef idx="minor">
              <a:schemeClr val="lt1"/>
            </a:fontRef>
          </p:style>
          <p:txBody>
            <a:bodyPr lIns="121882" tIns="60940" rIns="121882" bIns="60940" rtlCol="0" anchor="ctr"/>
            <a:lstStyle/>
            <a:p>
              <a:pPr algn="ctr"/>
              <a:endParaRPr lang="en-US" dirty="0">
                <a:solidFill>
                  <a:srgbClr val="FFFFFF"/>
                </a:solidFill>
              </a:endParaRPr>
            </a:p>
          </p:txBody>
        </p:sp>
        <p:sp>
          <p:nvSpPr>
            <p:cNvPr id="72" name="TextBox 71"/>
            <p:cNvSpPr txBox="1"/>
            <p:nvPr/>
          </p:nvSpPr>
          <p:spPr>
            <a:xfrm>
              <a:off x="416837" y="2545080"/>
              <a:ext cx="1980580" cy="114972"/>
            </a:xfrm>
            <a:prstGeom prst="rect">
              <a:avLst/>
            </a:prstGeom>
            <a:noFill/>
          </p:spPr>
          <p:txBody>
            <a:bodyPr wrap="square" lIns="121882" tIns="60940" rIns="121882" bIns="60940" rtlCol="0">
              <a:spAutoFit/>
            </a:bodyPr>
            <a:lstStyle/>
            <a:p>
              <a:pPr algn="ctr"/>
              <a:r>
                <a:rPr lang="en-US" sz="2100" b="1" dirty="0">
                  <a:solidFill>
                    <a:srgbClr val="FFFFFF"/>
                  </a:solidFill>
                  <a:cs typeface="Segoe UI" pitchFamily="34" charset="0"/>
                </a:rPr>
                <a:t>Application</a:t>
              </a:r>
            </a:p>
          </p:txBody>
        </p:sp>
      </p:grpSp>
      <p:sp>
        <p:nvSpPr>
          <p:cNvPr id="6" name="Title 5"/>
          <p:cNvSpPr>
            <a:spLocks noGrp="1"/>
          </p:cNvSpPr>
          <p:nvPr>
            <p:ph type="title"/>
          </p:nvPr>
        </p:nvSpPr>
        <p:spPr/>
        <p:txBody>
          <a:bodyPr>
            <a:normAutofit fontScale="90000"/>
          </a:bodyPr>
          <a:lstStyle/>
          <a:p>
            <a:r>
              <a:rPr lang="en-US" sz="4705" dirty="0"/>
              <a:t>DocumentDB</a:t>
            </a:r>
            <a:r>
              <a:rPr lang="en-US" dirty="0" smtClean="0"/>
              <a:t/>
            </a:r>
            <a:br>
              <a:rPr lang="en-US" dirty="0" smtClean="0"/>
            </a:br>
            <a:r>
              <a:rPr lang="en-US" sz="3137" dirty="0">
                <a:solidFill>
                  <a:schemeClr val="tx1"/>
                </a:solidFill>
              </a:rPr>
              <a:t>A more complete picture</a:t>
            </a:r>
          </a:p>
        </p:txBody>
      </p:sp>
      <p:grpSp>
        <p:nvGrpSpPr>
          <p:cNvPr id="2" name="Group 1"/>
          <p:cNvGrpSpPr/>
          <p:nvPr/>
        </p:nvGrpSpPr>
        <p:grpSpPr>
          <a:xfrm>
            <a:off x="5465771" y="1057141"/>
            <a:ext cx="6050774" cy="5287770"/>
            <a:chOff x="5464092" y="1056804"/>
            <a:chExt cx="6051633" cy="5288520"/>
          </a:xfrm>
        </p:grpSpPr>
        <p:sp>
          <p:nvSpPr>
            <p:cNvPr id="176" name="Rectangle 175"/>
            <p:cNvSpPr/>
            <p:nvPr/>
          </p:nvSpPr>
          <p:spPr bwMode="auto">
            <a:xfrm>
              <a:off x="5464092" y="1484784"/>
              <a:ext cx="6051633" cy="4860540"/>
            </a:xfrm>
            <a:prstGeom prst="rect">
              <a:avLst/>
            </a:prstGeom>
            <a:noFill/>
            <a:ln w="19050" cap="flat" cmpd="sng" algn="ctr">
              <a:solidFill>
                <a:schemeClr val="tx1"/>
              </a:solidFill>
              <a:prstDash val="sysDot"/>
              <a:round/>
              <a:headEnd type="none" w="med" len="med"/>
              <a:tailEnd type="none" w="med" len="med"/>
            </a:ln>
            <a:effectLst/>
          </p:spPr>
          <p:txBody>
            <a:bodyPr vert="horz" wrap="none" lIns="91411" tIns="45706" rIns="91411" bIns="45706" numCol="1" rtlCol="0" anchor="ctr" anchorCtr="0" compatLnSpc="1">
              <a:prstTxWarp prst="textNoShape">
                <a:avLst/>
              </a:prstTxWarp>
              <a:noAutofit/>
            </a:bodyPr>
            <a:lstStyle/>
            <a:p>
              <a:pPr algn="ctr" defTabSz="685610" fontAlgn="base">
                <a:spcBef>
                  <a:spcPct val="0"/>
                </a:spcBef>
                <a:spcAft>
                  <a:spcPct val="0"/>
                </a:spcAft>
              </a:pPr>
              <a:endParaRPr lang="en-US" sz="1574" dirty="0">
                <a:solidFill>
                  <a:srgbClr val="FFFFFF"/>
                </a:solidFill>
                <a:cs typeface="Segoe UI" pitchFamily="34" charset="0"/>
              </a:endParaRPr>
            </a:p>
          </p:txBody>
        </p:sp>
        <p:sp>
          <p:nvSpPr>
            <p:cNvPr id="149" name="Rectangle 148"/>
            <p:cNvSpPr/>
            <p:nvPr/>
          </p:nvSpPr>
          <p:spPr bwMode="auto">
            <a:xfrm>
              <a:off x="5923989" y="2263267"/>
              <a:ext cx="5392480" cy="3882801"/>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148" name="Rectangle 147"/>
            <p:cNvSpPr/>
            <p:nvPr/>
          </p:nvSpPr>
          <p:spPr bwMode="auto">
            <a:xfrm>
              <a:off x="5771589" y="2110867"/>
              <a:ext cx="5392480" cy="3882801"/>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TextBox 33"/>
            <p:cNvSpPr txBox="1"/>
            <p:nvPr/>
          </p:nvSpPr>
          <p:spPr>
            <a:xfrm>
              <a:off x="5464092" y="1056804"/>
              <a:ext cx="6051633" cy="434577"/>
            </a:xfrm>
            <a:prstGeom prst="rect">
              <a:avLst/>
            </a:prstGeom>
            <a:noFill/>
          </p:spPr>
          <p:txBody>
            <a:bodyPr wrap="none" lIns="121833" tIns="60916" rIns="121833" bIns="60916" rtlCol="0">
              <a:noAutofit/>
            </a:bodyPr>
            <a:lstStyle/>
            <a:p>
              <a:pPr algn="ctr">
                <a:buClr>
                  <a:srgbClr val="FFFFFF"/>
                </a:buClr>
              </a:pPr>
              <a:r>
                <a:rPr lang="en-US" sz="1799" b="1" dirty="0">
                  <a:solidFill>
                    <a:srgbClr val="FFFFFF"/>
                  </a:solidFill>
                  <a:cs typeface="Segoe UI" pitchFamily="34" charset="0"/>
                </a:rPr>
                <a:t>Database</a:t>
              </a:r>
            </a:p>
          </p:txBody>
        </p:sp>
        <p:sp>
          <p:nvSpPr>
            <p:cNvPr id="66" name="TextBox 65"/>
            <p:cNvSpPr txBox="1"/>
            <p:nvPr/>
          </p:nvSpPr>
          <p:spPr>
            <a:xfrm>
              <a:off x="5619189" y="1561077"/>
              <a:ext cx="5697280" cy="391759"/>
            </a:xfrm>
            <a:prstGeom prst="rect">
              <a:avLst/>
            </a:prstGeom>
            <a:noFill/>
          </p:spPr>
          <p:txBody>
            <a:bodyPr wrap="none" lIns="121833" tIns="60916" rIns="121833" bIns="60916" rtlCol="0">
              <a:noAutofit/>
            </a:bodyPr>
            <a:lstStyle/>
            <a:p>
              <a:pPr algn="ctr">
                <a:buClr>
                  <a:srgbClr val="FFFFFF"/>
                </a:buClr>
              </a:pPr>
              <a:r>
                <a:rPr lang="en-US" sz="1799" b="1" dirty="0">
                  <a:solidFill>
                    <a:srgbClr val="FFFFFF"/>
                  </a:solidFill>
                  <a:cs typeface="Segoe UI" pitchFamily="34" charset="0"/>
                </a:rPr>
                <a:t>Collections</a:t>
              </a:r>
            </a:p>
          </p:txBody>
        </p:sp>
        <p:sp>
          <p:nvSpPr>
            <p:cNvPr id="65" name="Rectangle 64"/>
            <p:cNvSpPr/>
            <p:nvPr/>
          </p:nvSpPr>
          <p:spPr bwMode="auto">
            <a:xfrm>
              <a:off x="5619189" y="1958467"/>
              <a:ext cx="5392480" cy="3882801"/>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2" name="Group 11"/>
          <p:cNvGrpSpPr/>
          <p:nvPr/>
        </p:nvGrpSpPr>
        <p:grpSpPr>
          <a:xfrm>
            <a:off x="5791286" y="4004983"/>
            <a:ext cx="1456000" cy="1656203"/>
            <a:chOff x="5789654" y="4005064"/>
            <a:chExt cx="1456207" cy="1656438"/>
          </a:xfrm>
        </p:grpSpPr>
        <p:sp>
          <p:nvSpPr>
            <p:cNvPr id="45" name="Rounded Rectangle 44"/>
            <p:cNvSpPr/>
            <p:nvPr/>
          </p:nvSpPr>
          <p:spPr>
            <a:xfrm>
              <a:off x="5789655" y="4629864"/>
              <a:ext cx="1456206" cy="1031638"/>
            </a:xfrm>
            <a:prstGeom prst="roundRect">
              <a:avLst/>
            </a:prstGeom>
            <a:ln w="12700">
              <a:solidFill>
                <a:schemeClr val="tx2"/>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68217A"/>
                </a:solidFill>
              </a:endParaRPr>
            </a:p>
          </p:txBody>
        </p:sp>
        <p:sp>
          <p:nvSpPr>
            <p:cNvPr id="46" name="TextBox 45"/>
            <p:cNvSpPr txBox="1"/>
            <p:nvPr/>
          </p:nvSpPr>
          <p:spPr>
            <a:xfrm>
              <a:off x="5789654" y="4005064"/>
              <a:ext cx="1456207" cy="622696"/>
            </a:xfrm>
            <a:prstGeom prst="rect">
              <a:avLst/>
            </a:prstGeom>
            <a:noFill/>
          </p:spPr>
          <p:txBody>
            <a:bodyPr wrap="none" lIns="121833" tIns="60916" rIns="121833" bIns="60916" rtlCol="0">
              <a:noAutofit/>
            </a:bodyPr>
            <a:lstStyle/>
            <a:p>
              <a:pPr algn="ctr">
                <a:buClr>
                  <a:srgbClr val="FFFFFF"/>
                </a:buClr>
              </a:pPr>
              <a:r>
                <a:rPr lang="en-US" sz="1799" b="1" dirty="0">
                  <a:solidFill>
                    <a:srgbClr val="FFFFFF"/>
                  </a:solidFill>
                  <a:cs typeface="Segoe UI" pitchFamily="34" charset="0"/>
                </a:rPr>
                <a:t>Stored</a:t>
              </a:r>
            </a:p>
            <a:p>
              <a:pPr algn="ctr">
                <a:buClr>
                  <a:srgbClr val="FFFFFF"/>
                </a:buClr>
              </a:pPr>
              <a:r>
                <a:rPr lang="en-US" sz="1799" b="1" dirty="0">
                  <a:solidFill>
                    <a:srgbClr val="FFFFFF"/>
                  </a:solidFill>
                  <a:cs typeface="Segoe UI" pitchFamily="34" charset="0"/>
                </a:rPr>
                <a:t>Procedures</a:t>
              </a:r>
            </a:p>
          </p:txBody>
        </p:sp>
        <p:grpSp>
          <p:nvGrpSpPr>
            <p:cNvPr id="7" name="Group 6"/>
            <p:cNvGrpSpPr/>
            <p:nvPr/>
          </p:nvGrpSpPr>
          <p:grpSpPr>
            <a:xfrm>
              <a:off x="5949715" y="4750692"/>
              <a:ext cx="504056" cy="347518"/>
              <a:chOff x="7750596" y="4246227"/>
              <a:chExt cx="504056" cy="347518"/>
            </a:xfrm>
          </p:grpSpPr>
          <p:sp>
            <p:nvSpPr>
              <p:cNvPr id="4" name="Oval 3"/>
              <p:cNvSpPr/>
              <p:nvPr/>
            </p:nvSpPr>
            <p:spPr>
              <a:xfrm>
                <a:off x="7750596" y="4246227"/>
                <a:ext cx="504056" cy="347518"/>
              </a:xfrm>
              <a:prstGeom prst="ellipse">
                <a:avLst/>
              </a:prstGeom>
              <a:ln>
                <a:tailEnd type="stealth" w="lg" len="lg"/>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rgbClr val="68217A"/>
                  </a:solidFill>
                </a:endParaRPr>
              </a:p>
            </p:txBody>
          </p:sp>
          <p:sp>
            <p:nvSpPr>
              <p:cNvPr id="5" name="Freeform 4"/>
              <p:cNvSpPr/>
              <p:nvPr/>
            </p:nvSpPr>
            <p:spPr>
              <a:xfrm>
                <a:off x="7820978" y="4344228"/>
                <a:ext cx="361666" cy="128888"/>
              </a:xfrm>
              <a:custGeom>
                <a:avLst/>
                <a:gdLst>
                  <a:gd name="connsiteX0" fmla="*/ 0 w 337185"/>
                  <a:gd name="connsiteY0" fmla="*/ 100313 h 128888"/>
                  <a:gd name="connsiteX1" fmla="*/ 177165 w 337185"/>
                  <a:gd name="connsiteY1" fmla="*/ 301 h 128888"/>
                  <a:gd name="connsiteX2" fmla="*/ 337185 w 337185"/>
                  <a:gd name="connsiteY2" fmla="*/ 128888 h 128888"/>
                </a:gdLst>
                <a:ahLst/>
                <a:cxnLst>
                  <a:cxn ang="0">
                    <a:pos x="connsiteX0" y="connsiteY0"/>
                  </a:cxn>
                  <a:cxn ang="0">
                    <a:pos x="connsiteX1" y="connsiteY1"/>
                  </a:cxn>
                  <a:cxn ang="0">
                    <a:pos x="connsiteX2" y="connsiteY2"/>
                  </a:cxn>
                </a:cxnLst>
                <a:rect l="l" t="t" r="r" b="b"/>
                <a:pathLst>
                  <a:path w="337185" h="128888">
                    <a:moveTo>
                      <a:pt x="0" y="100313"/>
                    </a:moveTo>
                    <a:cubicBezTo>
                      <a:pt x="60484" y="47926"/>
                      <a:pt x="120968" y="-4461"/>
                      <a:pt x="177165" y="301"/>
                    </a:cubicBezTo>
                    <a:cubicBezTo>
                      <a:pt x="233362" y="5063"/>
                      <a:pt x="285273" y="66975"/>
                      <a:pt x="337185" y="128888"/>
                    </a:cubicBezTo>
                  </a:path>
                </a:pathLst>
              </a:custGeom>
              <a:noFill/>
              <a:ln w="12700">
                <a:solidFill>
                  <a:schemeClr val="tx2"/>
                </a:solidFill>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8" name="Group 47"/>
            <p:cNvGrpSpPr/>
            <p:nvPr/>
          </p:nvGrpSpPr>
          <p:grpSpPr>
            <a:xfrm>
              <a:off x="6568445" y="4750692"/>
              <a:ext cx="504056" cy="347518"/>
              <a:chOff x="7750596" y="4246227"/>
              <a:chExt cx="504056" cy="347518"/>
            </a:xfrm>
          </p:grpSpPr>
          <p:sp>
            <p:nvSpPr>
              <p:cNvPr id="49" name="Oval 48"/>
              <p:cNvSpPr/>
              <p:nvPr/>
            </p:nvSpPr>
            <p:spPr>
              <a:xfrm>
                <a:off x="7750596" y="4246227"/>
                <a:ext cx="504056" cy="347518"/>
              </a:xfrm>
              <a:prstGeom prst="ellipse">
                <a:avLst/>
              </a:prstGeom>
              <a:ln>
                <a:tailEnd type="stealth" w="lg" len="lg"/>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rgbClr val="68217A"/>
                  </a:solidFill>
                </a:endParaRPr>
              </a:p>
            </p:txBody>
          </p:sp>
          <p:sp>
            <p:nvSpPr>
              <p:cNvPr id="50" name="Freeform 49"/>
              <p:cNvSpPr/>
              <p:nvPr/>
            </p:nvSpPr>
            <p:spPr>
              <a:xfrm>
                <a:off x="7820978" y="4344228"/>
                <a:ext cx="361666" cy="128888"/>
              </a:xfrm>
              <a:custGeom>
                <a:avLst/>
                <a:gdLst>
                  <a:gd name="connsiteX0" fmla="*/ 0 w 337185"/>
                  <a:gd name="connsiteY0" fmla="*/ 100313 h 128888"/>
                  <a:gd name="connsiteX1" fmla="*/ 177165 w 337185"/>
                  <a:gd name="connsiteY1" fmla="*/ 301 h 128888"/>
                  <a:gd name="connsiteX2" fmla="*/ 337185 w 337185"/>
                  <a:gd name="connsiteY2" fmla="*/ 128888 h 128888"/>
                </a:gdLst>
                <a:ahLst/>
                <a:cxnLst>
                  <a:cxn ang="0">
                    <a:pos x="connsiteX0" y="connsiteY0"/>
                  </a:cxn>
                  <a:cxn ang="0">
                    <a:pos x="connsiteX1" y="connsiteY1"/>
                  </a:cxn>
                  <a:cxn ang="0">
                    <a:pos x="connsiteX2" y="connsiteY2"/>
                  </a:cxn>
                </a:cxnLst>
                <a:rect l="l" t="t" r="r" b="b"/>
                <a:pathLst>
                  <a:path w="337185" h="128888">
                    <a:moveTo>
                      <a:pt x="0" y="100313"/>
                    </a:moveTo>
                    <a:cubicBezTo>
                      <a:pt x="60484" y="47926"/>
                      <a:pt x="120968" y="-4461"/>
                      <a:pt x="177165" y="301"/>
                    </a:cubicBezTo>
                    <a:cubicBezTo>
                      <a:pt x="233362" y="5063"/>
                      <a:pt x="285273" y="66975"/>
                      <a:pt x="337185" y="128888"/>
                    </a:cubicBezTo>
                  </a:path>
                </a:pathLst>
              </a:custGeom>
              <a:noFill/>
              <a:ln w="12700">
                <a:solidFill>
                  <a:schemeClr val="tx2"/>
                </a:solidFill>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51" name="Group 50"/>
            <p:cNvGrpSpPr/>
            <p:nvPr/>
          </p:nvGrpSpPr>
          <p:grpSpPr>
            <a:xfrm>
              <a:off x="5949715" y="5171026"/>
              <a:ext cx="504056" cy="347518"/>
              <a:chOff x="7750596" y="4246227"/>
              <a:chExt cx="504056" cy="347518"/>
            </a:xfrm>
          </p:grpSpPr>
          <p:sp>
            <p:nvSpPr>
              <p:cNvPr id="52" name="Oval 51"/>
              <p:cNvSpPr/>
              <p:nvPr/>
            </p:nvSpPr>
            <p:spPr>
              <a:xfrm>
                <a:off x="7750596" y="4246227"/>
                <a:ext cx="504056" cy="347518"/>
              </a:xfrm>
              <a:prstGeom prst="ellipse">
                <a:avLst/>
              </a:prstGeom>
              <a:ln>
                <a:tailEnd type="stealth" w="lg" len="lg"/>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rgbClr val="68217A"/>
                  </a:solidFill>
                </a:endParaRPr>
              </a:p>
            </p:txBody>
          </p:sp>
          <p:sp>
            <p:nvSpPr>
              <p:cNvPr id="53" name="Freeform 52"/>
              <p:cNvSpPr/>
              <p:nvPr/>
            </p:nvSpPr>
            <p:spPr>
              <a:xfrm>
                <a:off x="7820978" y="4344228"/>
                <a:ext cx="361666" cy="128888"/>
              </a:xfrm>
              <a:custGeom>
                <a:avLst/>
                <a:gdLst>
                  <a:gd name="connsiteX0" fmla="*/ 0 w 337185"/>
                  <a:gd name="connsiteY0" fmla="*/ 100313 h 128888"/>
                  <a:gd name="connsiteX1" fmla="*/ 177165 w 337185"/>
                  <a:gd name="connsiteY1" fmla="*/ 301 h 128888"/>
                  <a:gd name="connsiteX2" fmla="*/ 337185 w 337185"/>
                  <a:gd name="connsiteY2" fmla="*/ 128888 h 128888"/>
                </a:gdLst>
                <a:ahLst/>
                <a:cxnLst>
                  <a:cxn ang="0">
                    <a:pos x="connsiteX0" y="connsiteY0"/>
                  </a:cxn>
                  <a:cxn ang="0">
                    <a:pos x="connsiteX1" y="connsiteY1"/>
                  </a:cxn>
                  <a:cxn ang="0">
                    <a:pos x="connsiteX2" y="connsiteY2"/>
                  </a:cxn>
                </a:cxnLst>
                <a:rect l="l" t="t" r="r" b="b"/>
                <a:pathLst>
                  <a:path w="337185" h="128888">
                    <a:moveTo>
                      <a:pt x="0" y="100313"/>
                    </a:moveTo>
                    <a:cubicBezTo>
                      <a:pt x="60484" y="47926"/>
                      <a:pt x="120968" y="-4461"/>
                      <a:pt x="177165" y="301"/>
                    </a:cubicBezTo>
                    <a:cubicBezTo>
                      <a:pt x="233362" y="5063"/>
                      <a:pt x="285273" y="66975"/>
                      <a:pt x="337185" y="128888"/>
                    </a:cubicBezTo>
                  </a:path>
                </a:pathLst>
              </a:custGeom>
              <a:noFill/>
              <a:ln w="12700">
                <a:solidFill>
                  <a:schemeClr val="tx2"/>
                </a:solidFill>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54" name="Group 53"/>
            <p:cNvGrpSpPr/>
            <p:nvPr/>
          </p:nvGrpSpPr>
          <p:grpSpPr>
            <a:xfrm>
              <a:off x="6568445" y="5171026"/>
              <a:ext cx="504056" cy="347518"/>
              <a:chOff x="7750596" y="4246227"/>
              <a:chExt cx="504056" cy="347518"/>
            </a:xfrm>
          </p:grpSpPr>
          <p:sp>
            <p:nvSpPr>
              <p:cNvPr id="55" name="Oval 54"/>
              <p:cNvSpPr/>
              <p:nvPr/>
            </p:nvSpPr>
            <p:spPr>
              <a:xfrm>
                <a:off x="7750596" y="4246227"/>
                <a:ext cx="504056" cy="347518"/>
              </a:xfrm>
              <a:prstGeom prst="ellipse">
                <a:avLst/>
              </a:prstGeom>
              <a:ln>
                <a:tailEnd type="stealth" w="lg" len="lg"/>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rgbClr val="68217A"/>
                  </a:solidFill>
                </a:endParaRPr>
              </a:p>
            </p:txBody>
          </p:sp>
          <p:sp>
            <p:nvSpPr>
              <p:cNvPr id="56" name="Freeform 55"/>
              <p:cNvSpPr/>
              <p:nvPr/>
            </p:nvSpPr>
            <p:spPr>
              <a:xfrm>
                <a:off x="7820978" y="4344228"/>
                <a:ext cx="361666" cy="128888"/>
              </a:xfrm>
              <a:custGeom>
                <a:avLst/>
                <a:gdLst>
                  <a:gd name="connsiteX0" fmla="*/ 0 w 337185"/>
                  <a:gd name="connsiteY0" fmla="*/ 100313 h 128888"/>
                  <a:gd name="connsiteX1" fmla="*/ 177165 w 337185"/>
                  <a:gd name="connsiteY1" fmla="*/ 301 h 128888"/>
                  <a:gd name="connsiteX2" fmla="*/ 337185 w 337185"/>
                  <a:gd name="connsiteY2" fmla="*/ 128888 h 128888"/>
                </a:gdLst>
                <a:ahLst/>
                <a:cxnLst>
                  <a:cxn ang="0">
                    <a:pos x="connsiteX0" y="connsiteY0"/>
                  </a:cxn>
                  <a:cxn ang="0">
                    <a:pos x="connsiteX1" y="connsiteY1"/>
                  </a:cxn>
                  <a:cxn ang="0">
                    <a:pos x="connsiteX2" y="connsiteY2"/>
                  </a:cxn>
                </a:cxnLst>
                <a:rect l="l" t="t" r="r" b="b"/>
                <a:pathLst>
                  <a:path w="337185" h="128888">
                    <a:moveTo>
                      <a:pt x="0" y="100313"/>
                    </a:moveTo>
                    <a:cubicBezTo>
                      <a:pt x="60484" y="47926"/>
                      <a:pt x="120968" y="-4461"/>
                      <a:pt x="177165" y="301"/>
                    </a:cubicBezTo>
                    <a:cubicBezTo>
                      <a:pt x="233362" y="5063"/>
                      <a:pt x="285273" y="66975"/>
                      <a:pt x="337185" y="128888"/>
                    </a:cubicBezTo>
                  </a:path>
                </a:pathLst>
              </a:custGeom>
              <a:noFill/>
              <a:ln w="12700">
                <a:solidFill>
                  <a:schemeClr val="tx2"/>
                </a:solidFill>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grpSp>
        <p:nvGrpSpPr>
          <p:cNvPr id="13" name="Group 12"/>
          <p:cNvGrpSpPr/>
          <p:nvPr/>
        </p:nvGrpSpPr>
        <p:grpSpPr>
          <a:xfrm>
            <a:off x="7592666" y="4250230"/>
            <a:ext cx="1456000" cy="1437847"/>
            <a:chOff x="7591289" y="4250346"/>
            <a:chExt cx="1456207" cy="1438051"/>
          </a:xfrm>
        </p:grpSpPr>
        <p:sp>
          <p:nvSpPr>
            <p:cNvPr id="58" name="TextBox 57"/>
            <p:cNvSpPr txBox="1"/>
            <p:nvPr/>
          </p:nvSpPr>
          <p:spPr>
            <a:xfrm>
              <a:off x="7591289" y="4250346"/>
              <a:ext cx="1456207" cy="622696"/>
            </a:xfrm>
            <a:prstGeom prst="rect">
              <a:avLst/>
            </a:prstGeom>
            <a:noFill/>
          </p:spPr>
          <p:txBody>
            <a:bodyPr wrap="none" lIns="121833" tIns="60916" rIns="121833" bIns="60916" rtlCol="0">
              <a:noAutofit/>
            </a:bodyPr>
            <a:lstStyle/>
            <a:p>
              <a:pPr algn="ctr">
                <a:buClr>
                  <a:srgbClr val="FFFFFF"/>
                </a:buClr>
              </a:pPr>
              <a:r>
                <a:rPr lang="en-US" sz="1799" b="1" dirty="0">
                  <a:solidFill>
                    <a:srgbClr val="FFFFFF"/>
                  </a:solidFill>
                  <a:cs typeface="Segoe UI" pitchFamily="34" charset="0"/>
                </a:rPr>
                <a:t>Triggers</a:t>
              </a:r>
            </a:p>
          </p:txBody>
        </p:sp>
        <p:sp>
          <p:nvSpPr>
            <p:cNvPr id="107" name="Rounded Rectangle 106"/>
            <p:cNvSpPr/>
            <p:nvPr/>
          </p:nvSpPr>
          <p:spPr>
            <a:xfrm>
              <a:off x="7591290" y="4656759"/>
              <a:ext cx="1456206" cy="1031638"/>
            </a:xfrm>
            <a:prstGeom prst="roundRect">
              <a:avLst/>
            </a:prstGeom>
            <a:ln w="12700">
              <a:solidFill>
                <a:schemeClr val="tx2"/>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68217A"/>
                </a:solidFill>
              </a:endParaRPr>
            </a:p>
          </p:txBody>
        </p:sp>
        <p:sp>
          <p:nvSpPr>
            <p:cNvPr id="109" name="Oval 108"/>
            <p:cNvSpPr/>
            <p:nvPr/>
          </p:nvSpPr>
          <p:spPr>
            <a:xfrm>
              <a:off x="7751350" y="4777587"/>
              <a:ext cx="504056" cy="347518"/>
            </a:xfrm>
            <a:prstGeom prst="ellipse">
              <a:avLst/>
            </a:prstGeom>
            <a:ln>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rgbClr val="68217A"/>
                </a:solidFill>
              </a:endParaRPr>
            </a:p>
          </p:txBody>
        </p:sp>
        <p:sp>
          <p:nvSpPr>
            <p:cNvPr id="110" name="Freeform 109"/>
            <p:cNvSpPr/>
            <p:nvPr/>
          </p:nvSpPr>
          <p:spPr>
            <a:xfrm>
              <a:off x="7821732" y="4875588"/>
              <a:ext cx="361666" cy="128888"/>
            </a:xfrm>
            <a:custGeom>
              <a:avLst/>
              <a:gdLst>
                <a:gd name="connsiteX0" fmla="*/ 0 w 337185"/>
                <a:gd name="connsiteY0" fmla="*/ 100313 h 128888"/>
                <a:gd name="connsiteX1" fmla="*/ 177165 w 337185"/>
                <a:gd name="connsiteY1" fmla="*/ 301 h 128888"/>
                <a:gd name="connsiteX2" fmla="*/ 337185 w 337185"/>
                <a:gd name="connsiteY2" fmla="*/ 128888 h 128888"/>
              </a:gdLst>
              <a:ahLst/>
              <a:cxnLst>
                <a:cxn ang="0">
                  <a:pos x="connsiteX0" y="connsiteY0"/>
                </a:cxn>
                <a:cxn ang="0">
                  <a:pos x="connsiteX1" y="connsiteY1"/>
                </a:cxn>
                <a:cxn ang="0">
                  <a:pos x="connsiteX2" y="connsiteY2"/>
                </a:cxn>
              </a:cxnLst>
              <a:rect l="l" t="t" r="r" b="b"/>
              <a:pathLst>
                <a:path w="337185" h="128888">
                  <a:moveTo>
                    <a:pt x="0" y="100313"/>
                  </a:moveTo>
                  <a:cubicBezTo>
                    <a:pt x="60484" y="47926"/>
                    <a:pt x="120968" y="-4461"/>
                    <a:pt x="177165" y="301"/>
                  </a:cubicBezTo>
                  <a:cubicBezTo>
                    <a:pt x="233362" y="5063"/>
                    <a:pt x="285273" y="66975"/>
                    <a:pt x="337185" y="128888"/>
                  </a:cubicBezTo>
                </a:path>
              </a:pathLst>
            </a:custGeom>
            <a:noFill/>
            <a:ln w="12700">
              <a:solidFill>
                <a:schemeClr val="tx2"/>
              </a:solidFill>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112" name="Oval 111"/>
            <p:cNvSpPr/>
            <p:nvPr/>
          </p:nvSpPr>
          <p:spPr>
            <a:xfrm>
              <a:off x="8370080" y="4777587"/>
              <a:ext cx="504056" cy="347518"/>
            </a:xfrm>
            <a:prstGeom prst="ellipse">
              <a:avLst/>
            </a:prstGeom>
            <a:ln>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rgbClr val="68217A"/>
                </a:solidFill>
              </a:endParaRPr>
            </a:p>
          </p:txBody>
        </p:sp>
        <p:sp>
          <p:nvSpPr>
            <p:cNvPr id="113" name="Freeform 112"/>
            <p:cNvSpPr/>
            <p:nvPr/>
          </p:nvSpPr>
          <p:spPr>
            <a:xfrm>
              <a:off x="8440462" y="4875588"/>
              <a:ext cx="361666" cy="128888"/>
            </a:xfrm>
            <a:custGeom>
              <a:avLst/>
              <a:gdLst>
                <a:gd name="connsiteX0" fmla="*/ 0 w 337185"/>
                <a:gd name="connsiteY0" fmla="*/ 100313 h 128888"/>
                <a:gd name="connsiteX1" fmla="*/ 177165 w 337185"/>
                <a:gd name="connsiteY1" fmla="*/ 301 h 128888"/>
                <a:gd name="connsiteX2" fmla="*/ 337185 w 337185"/>
                <a:gd name="connsiteY2" fmla="*/ 128888 h 128888"/>
              </a:gdLst>
              <a:ahLst/>
              <a:cxnLst>
                <a:cxn ang="0">
                  <a:pos x="connsiteX0" y="connsiteY0"/>
                </a:cxn>
                <a:cxn ang="0">
                  <a:pos x="connsiteX1" y="connsiteY1"/>
                </a:cxn>
                <a:cxn ang="0">
                  <a:pos x="connsiteX2" y="connsiteY2"/>
                </a:cxn>
              </a:cxnLst>
              <a:rect l="l" t="t" r="r" b="b"/>
              <a:pathLst>
                <a:path w="337185" h="128888">
                  <a:moveTo>
                    <a:pt x="0" y="100313"/>
                  </a:moveTo>
                  <a:cubicBezTo>
                    <a:pt x="60484" y="47926"/>
                    <a:pt x="120968" y="-4461"/>
                    <a:pt x="177165" y="301"/>
                  </a:cubicBezTo>
                  <a:cubicBezTo>
                    <a:pt x="233362" y="5063"/>
                    <a:pt x="285273" y="66975"/>
                    <a:pt x="337185" y="128888"/>
                  </a:cubicBezTo>
                </a:path>
              </a:pathLst>
            </a:custGeom>
            <a:noFill/>
            <a:ln w="12700">
              <a:solidFill>
                <a:schemeClr val="tx2"/>
              </a:solidFill>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115" name="Oval 114"/>
            <p:cNvSpPr/>
            <p:nvPr/>
          </p:nvSpPr>
          <p:spPr>
            <a:xfrm>
              <a:off x="7751350" y="5197921"/>
              <a:ext cx="504056" cy="347518"/>
            </a:xfrm>
            <a:prstGeom prst="ellipse">
              <a:avLst/>
            </a:prstGeom>
            <a:ln>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rgbClr val="68217A"/>
                </a:solidFill>
              </a:endParaRPr>
            </a:p>
          </p:txBody>
        </p:sp>
        <p:sp>
          <p:nvSpPr>
            <p:cNvPr id="116" name="Freeform 115"/>
            <p:cNvSpPr/>
            <p:nvPr/>
          </p:nvSpPr>
          <p:spPr>
            <a:xfrm>
              <a:off x="7821732" y="5295922"/>
              <a:ext cx="361666" cy="128888"/>
            </a:xfrm>
            <a:custGeom>
              <a:avLst/>
              <a:gdLst>
                <a:gd name="connsiteX0" fmla="*/ 0 w 337185"/>
                <a:gd name="connsiteY0" fmla="*/ 100313 h 128888"/>
                <a:gd name="connsiteX1" fmla="*/ 177165 w 337185"/>
                <a:gd name="connsiteY1" fmla="*/ 301 h 128888"/>
                <a:gd name="connsiteX2" fmla="*/ 337185 w 337185"/>
                <a:gd name="connsiteY2" fmla="*/ 128888 h 128888"/>
              </a:gdLst>
              <a:ahLst/>
              <a:cxnLst>
                <a:cxn ang="0">
                  <a:pos x="connsiteX0" y="connsiteY0"/>
                </a:cxn>
                <a:cxn ang="0">
                  <a:pos x="connsiteX1" y="connsiteY1"/>
                </a:cxn>
                <a:cxn ang="0">
                  <a:pos x="connsiteX2" y="connsiteY2"/>
                </a:cxn>
              </a:cxnLst>
              <a:rect l="l" t="t" r="r" b="b"/>
              <a:pathLst>
                <a:path w="337185" h="128888">
                  <a:moveTo>
                    <a:pt x="0" y="100313"/>
                  </a:moveTo>
                  <a:cubicBezTo>
                    <a:pt x="60484" y="47926"/>
                    <a:pt x="120968" y="-4461"/>
                    <a:pt x="177165" y="301"/>
                  </a:cubicBezTo>
                  <a:cubicBezTo>
                    <a:pt x="233362" y="5063"/>
                    <a:pt x="285273" y="66975"/>
                    <a:pt x="337185" y="128888"/>
                  </a:cubicBezTo>
                </a:path>
              </a:pathLst>
            </a:custGeom>
            <a:noFill/>
            <a:ln w="12700">
              <a:solidFill>
                <a:schemeClr val="tx2"/>
              </a:solidFill>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118" name="Oval 117"/>
            <p:cNvSpPr/>
            <p:nvPr/>
          </p:nvSpPr>
          <p:spPr>
            <a:xfrm>
              <a:off x="8370080" y="5197921"/>
              <a:ext cx="504056" cy="347518"/>
            </a:xfrm>
            <a:prstGeom prst="ellipse">
              <a:avLst/>
            </a:prstGeom>
            <a:ln>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rgbClr val="68217A"/>
                </a:solidFill>
              </a:endParaRPr>
            </a:p>
          </p:txBody>
        </p:sp>
        <p:sp>
          <p:nvSpPr>
            <p:cNvPr id="119" name="Freeform 118"/>
            <p:cNvSpPr/>
            <p:nvPr/>
          </p:nvSpPr>
          <p:spPr>
            <a:xfrm>
              <a:off x="8440462" y="5295922"/>
              <a:ext cx="361666" cy="128888"/>
            </a:xfrm>
            <a:custGeom>
              <a:avLst/>
              <a:gdLst>
                <a:gd name="connsiteX0" fmla="*/ 0 w 337185"/>
                <a:gd name="connsiteY0" fmla="*/ 100313 h 128888"/>
                <a:gd name="connsiteX1" fmla="*/ 177165 w 337185"/>
                <a:gd name="connsiteY1" fmla="*/ 301 h 128888"/>
                <a:gd name="connsiteX2" fmla="*/ 337185 w 337185"/>
                <a:gd name="connsiteY2" fmla="*/ 128888 h 128888"/>
              </a:gdLst>
              <a:ahLst/>
              <a:cxnLst>
                <a:cxn ang="0">
                  <a:pos x="connsiteX0" y="connsiteY0"/>
                </a:cxn>
                <a:cxn ang="0">
                  <a:pos x="connsiteX1" y="connsiteY1"/>
                </a:cxn>
                <a:cxn ang="0">
                  <a:pos x="connsiteX2" y="connsiteY2"/>
                </a:cxn>
              </a:cxnLst>
              <a:rect l="l" t="t" r="r" b="b"/>
              <a:pathLst>
                <a:path w="337185" h="128888">
                  <a:moveTo>
                    <a:pt x="0" y="100313"/>
                  </a:moveTo>
                  <a:cubicBezTo>
                    <a:pt x="60484" y="47926"/>
                    <a:pt x="120968" y="-4461"/>
                    <a:pt x="177165" y="301"/>
                  </a:cubicBezTo>
                  <a:cubicBezTo>
                    <a:pt x="233362" y="5063"/>
                    <a:pt x="285273" y="66975"/>
                    <a:pt x="337185" y="128888"/>
                  </a:cubicBezTo>
                </a:path>
              </a:pathLst>
            </a:custGeom>
            <a:noFill/>
            <a:ln w="12700">
              <a:solidFill>
                <a:schemeClr val="tx2"/>
              </a:solidFill>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14" name="Group 13"/>
          <p:cNvGrpSpPr/>
          <p:nvPr/>
        </p:nvGrpSpPr>
        <p:grpSpPr>
          <a:xfrm>
            <a:off x="9357405" y="4250230"/>
            <a:ext cx="1457431" cy="1406869"/>
            <a:chOff x="9356280" y="4250346"/>
            <a:chExt cx="1457638" cy="1407069"/>
          </a:xfrm>
        </p:grpSpPr>
        <p:sp>
          <p:nvSpPr>
            <p:cNvPr id="81" name="TextBox 80"/>
            <p:cNvSpPr txBox="1"/>
            <p:nvPr/>
          </p:nvSpPr>
          <p:spPr>
            <a:xfrm>
              <a:off x="9356280" y="4250346"/>
              <a:ext cx="1456207" cy="622696"/>
            </a:xfrm>
            <a:prstGeom prst="rect">
              <a:avLst/>
            </a:prstGeom>
            <a:noFill/>
          </p:spPr>
          <p:txBody>
            <a:bodyPr wrap="none" lIns="121833" tIns="60916" rIns="121833" bIns="60916" rtlCol="0">
              <a:noAutofit/>
            </a:bodyPr>
            <a:lstStyle/>
            <a:p>
              <a:pPr algn="ctr">
                <a:buClr>
                  <a:srgbClr val="FFFFFF"/>
                </a:buClr>
              </a:pPr>
              <a:r>
                <a:rPr lang="en-US" sz="1799" b="1" dirty="0">
                  <a:solidFill>
                    <a:srgbClr val="FFFFFF"/>
                  </a:solidFill>
                  <a:cs typeface="Segoe UI" pitchFamily="34" charset="0"/>
                </a:rPr>
                <a:t>UDFs</a:t>
              </a:r>
            </a:p>
          </p:txBody>
        </p:sp>
        <p:sp>
          <p:nvSpPr>
            <p:cNvPr id="120" name="Rounded Rectangle 119"/>
            <p:cNvSpPr/>
            <p:nvPr/>
          </p:nvSpPr>
          <p:spPr>
            <a:xfrm>
              <a:off x="9357712" y="4625777"/>
              <a:ext cx="1456206" cy="1031638"/>
            </a:xfrm>
            <a:prstGeom prst="roundRect">
              <a:avLst/>
            </a:prstGeom>
            <a:ln w="12700">
              <a:solidFill>
                <a:schemeClr val="tx2"/>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68217A"/>
                </a:solidFill>
              </a:endParaRPr>
            </a:p>
          </p:txBody>
        </p:sp>
        <p:sp>
          <p:nvSpPr>
            <p:cNvPr id="122" name="Oval 121"/>
            <p:cNvSpPr/>
            <p:nvPr/>
          </p:nvSpPr>
          <p:spPr>
            <a:xfrm>
              <a:off x="9517772" y="4746605"/>
              <a:ext cx="504056" cy="347518"/>
            </a:xfrm>
            <a:prstGeom prst="ellipse">
              <a:avLst/>
            </a:prstGeom>
            <a:ln>
              <a:tailEnd type="stealth" w="lg" len="lg"/>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rgbClr val="68217A"/>
                </a:solidFill>
              </a:endParaRPr>
            </a:p>
          </p:txBody>
        </p:sp>
        <p:sp>
          <p:nvSpPr>
            <p:cNvPr id="123" name="Freeform 122"/>
            <p:cNvSpPr/>
            <p:nvPr/>
          </p:nvSpPr>
          <p:spPr>
            <a:xfrm>
              <a:off x="9588154" y="4844606"/>
              <a:ext cx="361666" cy="128888"/>
            </a:xfrm>
            <a:custGeom>
              <a:avLst/>
              <a:gdLst>
                <a:gd name="connsiteX0" fmla="*/ 0 w 337185"/>
                <a:gd name="connsiteY0" fmla="*/ 100313 h 128888"/>
                <a:gd name="connsiteX1" fmla="*/ 177165 w 337185"/>
                <a:gd name="connsiteY1" fmla="*/ 301 h 128888"/>
                <a:gd name="connsiteX2" fmla="*/ 337185 w 337185"/>
                <a:gd name="connsiteY2" fmla="*/ 128888 h 128888"/>
              </a:gdLst>
              <a:ahLst/>
              <a:cxnLst>
                <a:cxn ang="0">
                  <a:pos x="connsiteX0" y="connsiteY0"/>
                </a:cxn>
                <a:cxn ang="0">
                  <a:pos x="connsiteX1" y="connsiteY1"/>
                </a:cxn>
                <a:cxn ang="0">
                  <a:pos x="connsiteX2" y="connsiteY2"/>
                </a:cxn>
              </a:cxnLst>
              <a:rect l="l" t="t" r="r" b="b"/>
              <a:pathLst>
                <a:path w="337185" h="128888">
                  <a:moveTo>
                    <a:pt x="0" y="100313"/>
                  </a:moveTo>
                  <a:cubicBezTo>
                    <a:pt x="60484" y="47926"/>
                    <a:pt x="120968" y="-4461"/>
                    <a:pt x="177165" y="301"/>
                  </a:cubicBezTo>
                  <a:cubicBezTo>
                    <a:pt x="233362" y="5063"/>
                    <a:pt x="285273" y="66975"/>
                    <a:pt x="337185" y="128888"/>
                  </a:cubicBezTo>
                </a:path>
              </a:pathLst>
            </a:custGeom>
            <a:noFill/>
            <a:ln w="12700">
              <a:solidFill>
                <a:schemeClr val="tx2"/>
              </a:solidFill>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125" name="Oval 124"/>
            <p:cNvSpPr/>
            <p:nvPr/>
          </p:nvSpPr>
          <p:spPr>
            <a:xfrm>
              <a:off x="10136502" y="4746605"/>
              <a:ext cx="504056" cy="347518"/>
            </a:xfrm>
            <a:prstGeom prst="ellipse">
              <a:avLst/>
            </a:prstGeom>
            <a:ln>
              <a:tailEnd type="stealth" w="lg" len="lg"/>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rgbClr val="68217A"/>
                </a:solidFill>
              </a:endParaRPr>
            </a:p>
          </p:txBody>
        </p:sp>
        <p:sp>
          <p:nvSpPr>
            <p:cNvPr id="126" name="Freeform 125"/>
            <p:cNvSpPr/>
            <p:nvPr/>
          </p:nvSpPr>
          <p:spPr>
            <a:xfrm>
              <a:off x="10206884" y="4844606"/>
              <a:ext cx="361666" cy="128888"/>
            </a:xfrm>
            <a:custGeom>
              <a:avLst/>
              <a:gdLst>
                <a:gd name="connsiteX0" fmla="*/ 0 w 337185"/>
                <a:gd name="connsiteY0" fmla="*/ 100313 h 128888"/>
                <a:gd name="connsiteX1" fmla="*/ 177165 w 337185"/>
                <a:gd name="connsiteY1" fmla="*/ 301 h 128888"/>
                <a:gd name="connsiteX2" fmla="*/ 337185 w 337185"/>
                <a:gd name="connsiteY2" fmla="*/ 128888 h 128888"/>
              </a:gdLst>
              <a:ahLst/>
              <a:cxnLst>
                <a:cxn ang="0">
                  <a:pos x="connsiteX0" y="connsiteY0"/>
                </a:cxn>
                <a:cxn ang="0">
                  <a:pos x="connsiteX1" y="connsiteY1"/>
                </a:cxn>
                <a:cxn ang="0">
                  <a:pos x="connsiteX2" y="connsiteY2"/>
                </a:cxn>
              </a:cxnLst>
              <a:rect l="l" t="t" r="r" b="b"/>
              <a:pathLst>
                <a:path w="337185" h="128888">
                  <a:moveTo>
                    <a:pt x="0" y="100313"/>
                  </a:moveTo>
                  <a:cubicBezTo>
                    <a:pt x="60484" y="47926"/>
                    <a:pt x="120968" y="-4461"/>
                    <a:pt x="177165" y="301"/>
                  </a:cubicBezTo>
                  <a:cubicBezTo>
                    <a:pt x="233362" y="5063"/>
                    <a:pt x="285273" y="66975"/>
                    <a:pt x="337185" y="128888"/>
                  </a:cubicBezTo>
                </a:path>
              </a:pathLst>
            </a:custGeom>
            <a:noFill/>
            <a:ln w="12700">
              <a:solidFill>
                <a:schemeClr val="tx2"/>
              </a:solidFill>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128" name="Oval 127"/>
            <p:cNvSpPr/>
            <p:nvPr/>
          </p:nvSpPr>
          <p:spPr>
            <a:xfrm>
              <a:off x="9517772" y="5166939"/>
              <a:ext cx="504056" cy="347518"/>
            </a:xfrm>
            <a:prstGeom prst="ellipse">
              <a:avLst/>
            </a:prstGeom>
            <a:ln>
              <a:tailEnd type="stealth" w="lg" len="lg"/>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rgbClr val="68217A"/>
                </a:solidFill>
              </a:endParaRPr>
            </a:p>
          </p:txBody>
        </p:sp>
        <p:sp>
          <p:nvSpPr>
            <p:cNvPr id="129" name="Freeform 128"/>
            <p:cNvSpPr/>
            <p:nvPr/>
          </p:nvSpPr>
          <p:spPr>
            <a:xfrm>
              <a:off x="9588154" y="5264940"/>
              <a:ext cx="361666" cy="128888"/>
            </a:xfrm>
            <a:custGeom>
              <a:avLst/>
              <a:gdLst>
                <a:gd name="connsiteX0" fmla="*/ 0 w 337185"/>
                <a:gd name="connsiteY0" fmla="*/ 100313 h 128888"/>
                <a:gd name="connsiteX1" fmla="*/ 177165 w 337185"/>
                <a:gd name="connsiteY1" fmla="*/ 301 h 128888"/>
                <a:gd name="connsiteX2" fmla="*/ 337185 w 337185"/>
                <a:gd name="connsiteY2" fmla="*/ 128888 h 128888"/>
              </a:gdLst>
              <a:ahLst/>
              <a:cxnLst>
                <a:cxn ang="0">
                  <a:pos x="connsiteX0" y="connsiteY0"/>
                </a:cxn>
                <a:cxn ang="0">
                  <a:pos x="connsiteX1" y="connsiteY1"/>
                </a:cxn>
                <a:cxn ang="0">
                  <a:pos x="connsiteX2" y="connsiteY2"/>
                </a:cxn>
              </a:cxnLst>
              <a:rect l="l" t="t" r="r" b="b"/>
              <a:pathLst>
                <a:path w="337185" h="128888">
                  <a:moveTo>
                    <a:pt x="0" y="100313"/>
                  </a:moveTo>
                  <a:cubicBezTo>
                    <a:pt x="60484" y="47926"/>
                    <a:pt x="120968" y="-4461"/>
                    <a:pt x="177165" y="301"/>
                  </a:cubicBezTo>
                  <a:cubicBezTo>
                    <a:pt x="233362" y="5063"/>
                    <a:pt x="285273" y="66975"/>
                    <a:pt x="337185" y="128888"/>
                  </a:cubicBezTo>
                </a:path>
              </a:pathLst>
            </a:custGeom>
            <a:noFill/>
            <a:ln w="12700">
              <a:solidFill>
                <a:schemeClr val="tx2"/>
              </a:solidFill>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131" name="Oval 130"/>
            <p:cNvSpPr/>
            <p:nvPr/>
          </p:nvSpPr>
          <p:spPr>
            <a:xfrm>
              <a:off x="10136502" y="5166939"/>
              <a:ext cx="504056" cy="347518"/>
            </a:xfrm>
            <a:prstGeom prst="ellipse">
              <a:avLst/>
            </a:prstGeom>
            <a:ln>
              <a:tailEnd type="stealth" w="lg" len="lg"/>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rgbClr val="68217A"/>
                </a:solidFill>
              </a:endParaRPr>
            </a:p>
          </p:txBody>
        </p:sp>
        <p:sp>
          <p:nvSpPr>
            <p:cNvPr id="132" name="Freeform 131"/>
            <p:cNvSpPr/>
            <p:nvPr/>
          </p:nvSpPr>
          <p:spPr>
            <a:xfrm>
              <a:off x="10206884" y="5264940"/>
              <a:ext cx="361666" cy="128888"/>
            </a:xfrm>
            <a:custGeom>
              <a:avLst/>
              <a:gdLst>
                <a:gd name="connsiteX0" fmla="*/ 0 w 337185"/>
                <a:gd name="connsiteY0" fmla="*/ 100313 h 128888"/>
                <a:gd name="connsiteX1" fmla="*/ 177165 w 337185"/>
                <a:gd name="connsiteY1" fmla="*/ 301 h 128888"/>
                <a:gd name="connsiteX2" fmla="*/ 337185 w 337185"/>
                <a:gd name="connsiteY2" fmla="*/ 128888 h 128888"/>
              </a:gdLst>
              <a:ahLst/>
              <a:cxnLst>
                <a:cxn ang="0">
                  <a:pos x="connsiteX0" y="connsiteY0"/>
                </a:cxn>
                <a:cxn ang="0">
                  <a:pos x="connsiteX1" y="connsiteY1"/>
                </a:cxn>
                <a:cxn ang="0">
                  <a:pos x="connsiteX2" y="connsiteY2"/>
                </a:cxn>
              </a:cxnLst>
              <a:rect l="l" t="t" r="r" b="b"/>
              <a:pathLst>
                <a:path w="337185" h="128888">
                  <a:moveTo>
                    <a:pt x="0" y="100313"/>
                  </a:moveTo>
                  <a:cubicBezTo>
                    <a:pt x="60484" y="47926"/>
                    <a:pt x="120968" y="-4461"/>
                    <a:pt x="177165" y="301"/>
                  </a:cubicBezTo>
                  <a:cubicBezTo>
                    <a:pt x="233362" y="5063"/>
                    <a:pt x="285273" y="66975"/>
                    <a:pt x="337185" y="128888"/>
                  </a:cubicBezTo>
                </a:path>
              </a:pathLst>
            </a:custGeom>
            <a:noFill/>
            <a:ln w="12700">
              <a:solidFill>
                <a:schemeClr val="tx2"/>
              </a:solidFill>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8" name="Group 7"/>
          <p:cNvGrpSpPr/>
          <p:nvPr/>
        </p:nvGrpSpPr>
        <p:grpSpPr>
          <a:xfrm>
            <a:off x="5791286" y="1993329"/>
            <a:ext cx="5022121" cy="1840478"/>
            <a:chOff x="5789654" y="1993125"/>
            <a:chExt cx="5022833" cy="1840739"/>
          </a:xfrm>
        </p:grpSpPr>
        <p:sp>
          <p:nvSpPr>
            <p:cNvPr id="67" name="Rectangle 66"/>
            <p:cNvSpPr/>
            <p:nvPr/>
          </p:nvSpPr>
          <p:spPr bwMode="auto">
            <a:xfrm>
              <a:off x="5938956" y="3360195"/>
              <a:ext cx="787946" cy="200179"/>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121833" tIns="60916" rIns="121833" bIns="60916" numCol="1" rtlCol="0" anchor="ctr" anchorCtr="0" compatLnSpc="1">
              <a:prstTxWarp prst="textNoShape">
                <a:avLst/>
              </a:prstTxWarp>
              <a:noAutofit/>
            </a:bodyPr>
            <a:lstStyle/>
            <a:p>
              <a:pPr defTabSz="913786"/>
              <a:endParaRPr lang="en-US" sz="1799" b="1" dirty="0">
                <a:solidFill>
                  <a:srgbClr val="FFFFFF"/>
                </a:solidFill>
                <a:cs typeface="Segoe UI" pitchFamily="34" charset="0"/>
              </a:endParaRPr>
            </a:p>
          </p:txBody>
        </p:sp>
        <p:sp>
          <p:nvSpPr>
            <p:cNvPr id="70" name="Rectangle 69"/>
            <p:cNvSpPr/>
            <p:nvPr/>
          </p:nvSpPr>
          <p:spPr bwMode="auto">
            <a:xfrm>
              <a:off x="5938956" y="3092028"/>
              <a:ext cx="945965" cy="191854"/>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121833" tIns="60916" rIns="121833" bIns="60916" numCol="1" rtlCol="0" anchor="ctr" anchorCtr="0" compatLnSpc="1">
              <a:prstTxWarp prst="textNoShape">
                <a:avLst/>
              </a:prstTxWarp>
              <a:noAutofit/>
            </a:bodyPr>
            <a:lstStyle/>
            <a:p>
              <a:pPr defTabSz="913786"/>
              <a:endParaRPr lang="en-US" sz="1799" b="1" dirty="0">
                <a:solidFill>
                  <a:srgbClr val="FFFFFF"/>
                </a:solidFill>
                <a:cs typeface="Segoe UI" pitchFamily="34" charset="0"/>
              </a:endParaRPr>
            </a:p>
          </p:txBody>
        </p:sp>
        <p:sp>
          <p:nvSpPr>
            <p:cNvPr id="3" name="Rounded Rectangle 2"/>
            <p:cNvSpPr/>
            <p:nvPr/>
          </p:nvSpPr>
          <p:spPr>
            <a:xfrm>
              <a:off x="5791086" y="2383557"/>
              <a:ext cx="5021401" cy="1450307"/>
            </a:xfrm>
            <a:prstGeom prst="roundRect">
              <a:avLst/>
            </a:prstGeom>
            <a:ln w="12700">
              <a:solidFill>
                <a:schemeClr val="tx2"/>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68217A"/>
                </a:solidFill>
              </a:endParaRPr>
            </a:p>
          </p:txBody>
        </p:sp>
        <p:sp>
          <p:nvSpPr>
            <p:cNvPr id="37" name="TextBox 36"/>
            <p:cNvSpPr txBox="1"/>
            <p:nvPr/>
          </p:nvSpPr>
          <p:spPr>
            <a:xfrm>
              <a:off x="5789654" y="1993125"/>
              <a:ext cx="5022833" cy="391759"/>
            </a:xfrm>
            <a:prstGeom prst="rect">
              <a:avLst/>
            </a:prstGeom>
            <a:noFill/>
          </p:spPr>
          <p:txBody>
            <a:bodyPr wrap="none" lIns="121833" tIns="60916" rIns="121833" bIns="60916" rtlCol="0">
              <a:noAutofit/>
            </a:bodyPr>
            <a:lstStyle/>
            <a:p>
              <a:pPr algn="ctr">
                <a:buClr>
                  <a:srgbClr val="FFFFFF"/>
                </a:buClr>
              </a:pPr>
              <a:r>
                <a:rPr lang="en-US" sz="1799" b="1" dirty="0">
                  <a:solidFill>
                    <a:srgbClr val="FFFFFF"/>
                  </a:solidFill>
                  <a:cs typeface="Segoe UI" pitchFamily="34" charset="0"/>
                </a:rPr>
                <a:t>Documents</a:t>
              </a:r>
            </a:p>
          </p:txBody>
        </p:sp>
        <p:sp>
          <p:nvSpPr>
            <p:cNvPr id="135" name="Rectangle 134"/>
            <p:cNvSpPr/>
            <p:nvPr/>
          </p:nvSpPr>
          <p:spPr bwMode="auto">
            <a:xfrm>
              <a:off x="5935166" y="2797744"/>
              <a:ext cx="787946" cy="200179"/>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121833" tIns="60916" rIns="121833" bIns="60916" numCol="1" rtlCol="0" anchor="ctr" anchorCtr="0" compatLnSpc="1">
              <a:prstTxWarp prst="textNoShape">
                <a:avLst/>
              </a:prstTxWarp>
              <a:noAutofit/>
            </a:bodyPr>
            <a:lstStyle/>
            <a:p>
              <a:pPr defTabSz="913786"/>
              <a:endParaRPr lang="en-US" sz="1799" b="1" dirty="0">
                <a:solidFill>
                  <a:srgbClr val="FFFFFF"/>
                </a:solidFill>
                <a:cs typeface="Segoe UI" pitchFamily="34" charset="0"/>
              </a:endParaRPr>
            </a:p>
          </p:txBody>
        </p:sp>
        <p:sp>
          <p:nvSpPr>
            <p:cNvPr id="136" name="Rectangle 135"/>
            <p:cNvSpPr/>
            <p:nvPr/>
          </p:nvSpPr>
          <p:spPr bwMode="auto">
            <a:xfrm>
              <a:off x="5938956" y="2522553"/>
              <a:ext cx="945965" cy="191854"/>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121833" tIns="60916" rIns="121833" bIns="60916" numCol="1" rtlCol="0" anchor="ctr" anchorCtr="0" compatLnSpc="1">
              <a:prstTxWarp prst="textNoShape">
                <a:avLst/>
              </a:prstTxWarp>
              <a:noAutofit/>
            </a:bodyPr>
            <a:lstStyle/>
            <a:p>
              <a:pPr defTabSz="913786"/>
              <a:endParaRPr lang="en-US" sz="1799" b="1" dirty="0">
                <a:solidFill>
                  <a:srgbClr val="FFFFFF"/>
                </a:solidFill>
                <a:cs typeface="Segoe UI" pitchFamily="34" charset="0"/>
              </a:endParaRPr>
            </a:p>
          </p:txBody>
        </p:sp>
        <p:sp>
          <p:nvSpPr>
            <p:cNvPr id="138" name="Rectangle 137"/>
            <p:cNvSpPr/>
            <p:nvPr/>
          </p:nvSpPr>
          <p:spPr bwMode="auto">
            <a:xfrm>
              <a:off x="7489849" y="2791086"/>
              <a:ext cx="1253864" cy="206837"/>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121833" tIns="60916" rIns="121833" bIns="60916" numCol="1" rtlCol="0" anchor="ctr" anchorCtr="0" compatLnSpc="1">
              <a:prstTxWarp prst="textNoShape">
                <a:avLst/>
              </a:prstTxWarp>
              <a:noAutofit/>
            </a:bodyPr>
            <a:lstStyle/>
            <a:p>
              <a:pPr defTabSz="913786"/>
              <a:endParaRPr lang="en-US" sz="1799" b="1" dirty="0">
                <a:solidFill>
                  <a:srgbClr val="FFFFFF"/>
                </a:solidFill>
                <a:cs typeface="Segoe UI" pitchFamily="34" charset="0"/>
              </a:endParaRPr>
            </a:p>
          </p:txBody>
        </p:sp>
        <p:sp>
          <p:nvSpPr>
            <p:cNvPr id="140" name="Rectangle 139"/>
            <p:cNvSpPr/>
            <p:nvPr/>
          </p:nvSpPr>
          <p:spPr bwMode="auto">
            <a:xfrm>
              <a:off x="7493640" y="3404125"/>
              <a:ext cx="1157705" cy="206837"/>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121833" tIns="60916" rIns="121833" bIns="60916" numCol="1" rtlCol="0" anchor="ctr" anchorCtr="0" compatLnSpc="1">
              <a:prstTxWarp prst="textNoShape">
                <a:avLst/>
              </a:prstTxWarp>
              <a:noAutofit/>
            </a:bodyPr>
            <a:lstStyle/>
            <a:p>
              <a:pPr defTabSz="913786"/>
              <a:endParaRPr lang="en-US" sz="1799" b="1" dirty="0">
                <a:solidFill>
                  <a:srgbClr val="FFFFFF"/>
                </a:solidFill>
                <a:cs typeface="Segoe UI" pitchFamily="34" charset="0"/>
              </a:endParaRPr>
            </a:p>
          </p:txBody>
        </p:sp>
        <p:sp>
          <p:nvSpPr>
            <p:cNvPr id="141" name="Rectangle 140"/>
            <p:cNvSpPr/>
            <p:nvPr/>
          </p:nvSpPr>
          <p:spPr bwMode="auto">
            <a:xfrm>
              <a:off x="7488482" y="3102536"/>
              <a:ext cx="1352755" cy="206837"/>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121833" tIns="60916" rIns="121833" bIns="60916" numCol="1" rtlCol="0" anchor="ctr" anchorCtr="0" compatLnSpc="1">
              <a:prstTxWarp prst="textNoShape">
                <a:avLst/>
              </a:prstTxWarp>
              <a:noAutofit/>
            </a:bodyPr>
            <a:lstStyle/>
            <a:p>
              <a:pPr defTabSz="913786"/>
              <a:endParaRPr lang="en-US" sz="1799" b="1" dirty="0">
                <a:solidFill>
                  <a:srgbClr val="FFFFFF"/>
                </a:solidFill>
                <a:cs typeface="Segoe UI" pitchFamily="34" charset="0"/>
              </a:endParaRPr>
            </a:p>
          </p:txBody>
        </p:sp>
        <p:sp>
          <p:nvSpPr>
            <p:cNvPr id="142" name="Rectangle 141"/>
            <p:cNvSpPr/>
            <p:nvPr/>
          </p:nvSpPr>
          <p:spPr bwMode="auto">
            <a:xfrm>
              <a:off x="7493640" y="2520498"/>
              <a:ext cx="966340" cy="206837"/>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121833" tIns="60916" rIns="121833" bIns="60916" numCol="1" rtlCol="0" anchor="ctr" anchorCtr="0" compatLnSpc="1">
              <a:prstTxWarp prst="textNoShape">
                <a:avLst/>
              </a:prstTxWarp>
              <a:noAutofit/>
            </a:bodyPr>
            <a:lstStyle/>
            <a:p>
              <a:pPr defTabSz="913786"/>
              <a:endParaRPr lang="en-US" sz="1799" b="1" dirty="0">
                <a:solidFill>
                  <a:srgbClr val="FFFFFF"/>
                </a:solidFill>
                <a:cs typeface="Segoe UI" pitchFamily="34" charset="0"/>
              </a:endParaRPr>
            </a:p>
          </p:txBody>
        </p:sp>
        <p:sp>
          <p:nvSpPr>
            <p:cNvPr id="144" name="Rectangle 143"/>
            <p:cNvSpPr/>
            <p:nvPr/>
          </p:nvSpPr>
          <p:spPr bwMode="auto">
            <a:xfrm>
              <a:off x="9397321" y="3098375"/>
              <a:ext cx="739182" cy="191854"/>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121833" tIns="60916" rIns="121833" bIns="60916" numCol="1" rtlCol="0" anchor="ctr" anchorCtr="0" compatLnSpc="1">
              <a:prstTxWarp prst="textNoShape">
                <a:avLst/>
              </a:prstTxWarp>
              <a:noAutofit/>
            </a:bodyPr>
            <a:lstStyle/>
            <a:p>
              <a:pPr defTabSz="913786"/>
              <a:endParaRPr lang="en-US" sz="1799" b="1" dirty="0">
                <a:solidFill>
                  <a:srgbClr val="FFFFFF"/>
                </a:solidFill>
                <a:cs typeface="Segoe UI" pitchFamily="34" charset="0"/>
              </a:endParaRPr>
            </a:p>
          </p:txBody>
        </p:sp>
        <p:sp>
          <p:nvSpPr>
            <p:cNvPr id="146" name="Rectangle 145"/>
            <p:cNvSpPr/>
            <p:nvPr/>
          </p:nvSpPr>
          <p:spPr bwMode="auto">
            <a:xfrm>
              <a:off x="9393529" y="2804091"/>
              <a:ext cx="894269" cy="200179"/>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121833" tIns="60916" rIns="121833" bIns="60916" numCol="1" rtlCol="0" anchor="ctr" anchorCtr="0" compatLnSpc="1">
              <a:prstTxWarp prst="textNoShape">
                <a:avLst/>
              </a:prstTxWarp>
              <a:noAutofit/>
            </a:bodyPr>
            <a:lstStyle/>
            <a:p>
              <a:pPr defTabSz="913786"/>
              <a:endParaRPr lang="en-US" sz="1799" b="1" dirty="0">
                <a:solidFill>
                  <a:srgbClr val="FFFFFF"/>
                </a:solidFill>
                <a:cs typeface="Segoe UI" pitchFamily="34" charset="0"/>
              </a:endParaRPr>
            </a:p>
          </p:txBody>
        </p:sp>
        <p:sp>
          <p:nvSpPr>
            <p:cNvPr id="147" name="Rectangle 146"/>
            <p:cNvSpPr/>
            <p:nvPr/>
          </p:nvSpPr>
          <p:spPr bwMode="auto">
            <a:xfrm>
              <a:off x="9397321" y="2528900"/>
              <a:ext cx="809564" cy="191854"/>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121833" tIns="60916" rIns="121833" bIns="60916" numCol="1" rtlCol="0" anchor="ctr" anchorCtr="0" compatLnSpc="1">
              <a:prstTxWarp prst="textNoShape">
                <a:avLst/>
              </a:prstTxWarp>
              <a:noAutofit/>
            </a:bodyPr>
            <a:lstStyle/>
            <a:p>
              <a:pPr defTabSz="913786"/>
              <a:endParaRPr lang="en-US" sz="1799" b="1" dirty="0">
                <a:solidFill>
                  <a:srgbClr val="FFFFFF"/>
                </a:solidFill>
                <a:cs typeface="Segoe UI" pitchFamily="34" charset="0"/>
              </a:endParaRPr>
            </a:p>
          </p:txBody>
        </p:sp>
        <p:sp>
          <p:nvSpPr>
            <p:cNvPr id="151" name="Rectangle 150"/>
            <p:cNvSpPr/>
            <p:nvPr/>
          </p:nvSpPr>
          <p:spPr bwMode="auto">
            <a:xfrm>
              <a:off x="9400481" y="3389736"/>
              <a:ext cx="739182" cy="191854"/>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121833" tIns="60916" rIns="121833" bIns="60916" numCol="1" rtlCol="0" anchor="ctr" anchorCtr="0" compatLnSpc="1">
              <a:prstTxWarp prst="textNoShape">
                <a:avLst/>
              </a:prstTxWarp>
              <a:noAutofit/>
            </a:bodyPr>
            <a:lstStyle/>
            <a:p>
              <a:pPr defTabSz="913786"/>
              <a:endParaRPr lang="en-US" sz="1799" b="1" dirty="0">
                <a:solidFill>
                  <a:srgbClr val="FFFFFF"/>
                </a:solidFill>
                <a:cs typeface="Segoe UI" pitchFamily="34" charset="0"/>
              </a:endParaRPr>
            </a:p>
          </p:txBody>
        </p:sp>
      </p:grpSp>
      <p:sp>
        <p:nvSpPr>
          <p:cNvPr id="69" name="TextBox 68"/>
          <p:cNvSpPr txBox="1"/>
          <p:nvPr/>
        </p:nvSpPr>
        <p:spPr>
          <a:xfrm>
            <a:off x="424070" y="3556117"/>
            <a:ext cx="2379343" cy="970441"/>
          </a:xfrm>
          <a:prstGeom prst="rect">
            <a:avLst/>
          </a:prstGeom>
        </p:spPr>
        <p:style>
          <a:lnRef idx="1">
            <a:schemeClr val="accent3"/>
          </a:lnRef>
          <a:fillRef idx="2">
            <a:schemeClr val="accent3"/>
          </a:fillRef>
          <a:effectRef idx="1">
            <a:schemeClr val="accent3"/>
          </a:effectRef>
          <a:fontRef idx="minor">
            <a:schemeClr val="dk1"/>
          </a:fontRef>
        </p:style>
        <p:txBody>
          <a:bodyPr wrap="square" lIns="121833" tIns="60916" rIns="121833" bIns="60916" rtlCol="0">
            <a:spAutoFit/>
          </a:bodyPr>
          <a:lstStyle/>
          <a:p>
            <a:pPr algn="ctr"/>
            <a:r>
              <a:rPr lang="en-US" b="1" dirty="0">
                <a:solidFill>
                  <a:srgbClr val="505050">
                    <a:lumMod val="50000"/>
                  </a:srgbClr>
                </a:solidFill>
                <a:cs typeface="Segoe UI" pitchFamily="34" charset="0"/>
              </a:rPr>
              <a:t>Libraries: </a:t>
            </a:r>
          </a:p>
          <a:p>
            <a:pPr algn="ctr"/>
            <a:r>
              <a:rPr lang="en-US" b="1" i="1" dirty="0">
                <a:solidFill>
                  <a:srgbClr val="505050">
                    <a:lumMod val="50000"/>
                  </a:srgbClr>
                </a:solidFill>
                <a:cs typeface="Segoe UI" pitchFamily="34" charset="0"/>
              </a:rPr>
              <a:t>.NET, JavaScript, Node.js, Python, …</a:t>
            </a:r>
          </a:p>
        </p:txBody>
      </p:sp>
      <p:grpSp>
        <p:nvGrpSpPr>
          <p:cNvPr id="11" name="Group 10"/>
          <p:cNvGrpSpPr/>
          <p:nvPr/>
        </p:nvGrpSpPr>
        <p:grpSpPr>
          <a:xfrm>
            <a:off x="2869548" y="3477788"/>
            <a:ext cx="2699917" cy="1194388"/>
            <a:chOff x="3111738" y="3461546"/>
            <a:chExt cx="2700300" cy="1194557"/>
          </a:xfrm>
        </p:grpSpPr>
        <p:sp>
          <p:nvSpPr>
            <p:cNvPr id="10" name="Left-Right Arrow 9"/>
            <p:cNvSpPr/>
            <p:nvPr/>
          </p:nvSpPr>
          <p:spPr>
            <a:xfrm>
              <a:off x="3111738" y="3461546"/>
              <a:ext cx="2700300" cy="1194557"/>
            </a:xfrm>
            <a:prstGeom prst="leftRightArrow">
              <a:avLst/>
            </a:prstGeom>
            <a:ln>
              <a:tailEnd type="stealth" w="lg" len="lg"/>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rgbClr val="68217A"/>
                </a:solidFill>
              </a:endParaRPr>
            </a:p>
          </p:txBody>
        </p:sp>
        <p:sp>
          <p:nvSpPr>
            <p:cNvPr id="76" name="TextBox 75"/>
            <p:cNvSpPr txBox="1"/>
            <p:nvPr/>
          </p:nvSpPr>
          <p:spPr>
            <a:xfrm>
              <a:off x="3111738" y="3721165"/>
              <a:ext cx="2700299" cy="688064"/>
            </a:xfrm>
            <a:prstGeom prst="rect">
              <a:avLst/>
            </a:prstGeom>
            <a:noFill/>
          </p:spPr>
          <p:txBody>
            <a:bodyPr wrap="square" lIns="121833" tIns="60916" rIns="121833" bIns="60916" rtlCol="0">
              <a:spAutoFit/>
            </a:bodyPr>
            <a:lstStyle/>
            <a:p>
              <a:pPr algn="ctr"/>
              <a:r>
                <a:rPr lang="en-US" b="1" i="1" dirty="0">
                  <a:solidFill>
                    <a:srgbClr val="FFFFFF"/>
                  </a:solidFill>
                  <a:cs typeface="Segoe UI" pitchFamily="34" charset="0"/>
                </a:rPr>
                <a:t>RESTful Access Methods</a:t>
              </a:r>
            </a:p>
          </p:txBody>
        </p:sp>
      </p:grpSp>
    </p:spTree>
    <p:extLst>
      <p:ext uri="{BB962C8B-B14F-4D97-AF65-F5344CB8AC3E}">
        <p14:creationId xmlns:p14="http://schemas.microsoft.com/office/powerpoint/2010/main" val="20211364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fade">
                                      <p:cBhvr>
                                        <p:cTn id="32" dur="500"/>
                                        <p:tgtEl>
                                          <p:spTgt spid="6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fade">
                                      <p:cBhvr>
                                        <p:cTn id="42"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Tour of the Document DB</a:t>
            </a:r>
            <a:endParaRPr lang="en-US" dirty="0"/>
          </a:p>
        </p:txBody>
      </p:sp>
      <p:sp>
        <p:nvSpPr>
          <p:cNvPr id="10" name="Text Placeholder 9"/>
          <p:cNvSpPr>
            <a:spLocks noGrp="1"/>
          </p:cNvSpPr>
          <p:nvPr>
            <p:ph type="body" sz="quarter" idx="10"/>
          </p:nvPr>
        </p:nvSpPr>
        <p:spPr>
          <a:xfrm>
            <a:off x="1890713" y="3615771"/>
            <a:ext cx="8872538" cy="1274538"/>
          </a:xfrm>
        </p:spPr>
        <p:txBody>
          <a:bodyPr/>
          <a:lstStyle/>
          <a:p>
            <a:r>
              <a:rPr lang="en-US" dirty="0" smtClean="0"/>
              <a:t>demo</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0161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ounded Rectangle 39"/>
          <p:cNvSpPr/>
          <p:nvPr/>
        </p:nvSpPr>
        <p:spPr bwMode="auto">
          <a:xfrm>
            <a:off x="1811439" y="1917047"/>
            <a:ext cx="10326305" cy="4722555"/>
          </a:xfrm>
          <a:prstGeom prst="roundRect">
            <a:avLst>
              <a:gd name="adj" fmla="val 1441"/>
            </a:avLst>
          </a:prstGeom>
          <a:ln>
            <a:noFill/>
            <a:headEnd type="none" w="med" len="med"/>
            <a:tailEnd type="none" w="med" len="med"/>
          </a:ln>
        </p:spPr>
        <p:style>
          <a:lnRef idx="1">
            <a:schemeClr val="accent5"/>
          </a:lnRef>
          <a:fillRef idx="1001">
            <a:schemeClr val="lt2"/>
          </a:fillRef>
          <a:effectRef idx="2">
            <a:schemeClr val="accent5"/>
          </a:effectRef>
          <a:fontRef idx="minor">
            <a:schemeClr val="lt1"/>
          </a:fontRef>
        </p:style>
        <p:txBody>
          <a:bodyPr vert="horz" wrap="none" lIns="91427" tIns="45713" rIns="91427" bIns="45713" numCol="1" rtlCol="0" anchor="ctr" anchorCtr="0" compatLnSpc="1">
            <a:prstTxWarp prst="textNoShape">
              <a:avLst/>
            </a:prstTxWarp>
            <a:noAutofit/>
          </a:bodyPr>
          <a:lstStyle/>
          <a:p>
            <a:pPr algn="ctr" defTabSz="914225" fontAlgn="base">
              <a:spcBef>
                <a:spcPct val="0"/>
              </a:spcBef>
              <a:spcAft>
                <a:spcPct val="0"/>
              </a:spcAft>
            </a:pPr>
            <a:endParaRPr lang="en-US" dirty="0">
              <a:solidFill>
                <a:srgbClr val="505050"/>
              </a:solidFill>
              <a:latin typeface="Arial" charset="0"/>
            </a:endParaRPr>
          </a:p>
        </p:txBody>
      </p:sp>
      <p:sp>
        <p:nvSpPr>
          <p:cNvPr id="48" name="TextBox 47"/>
          <p:cNvSpPr txBox="1"/>
          <p:nvPr/>
        </p:nvSpPr>
        <p:spPr>
          <a:xfrm>
            <a:off x="10844561" y="1547624"/>
            <a:ext cx="1293183" cy="346985"/>
          </a:xfrm>
          <a:prstGeom prst="rect">
            <a:avLst/>
          </a:prstGeom>
          <a:noFill/>
        </p:spPr>
        <p:txBody>
          <a:bodyPr wrap="square" rtlCol="0">
            <a:spAutoFit/>
          </a:bodyPr>
          <a:lstStyle/>
          <a:p>
            <a:pPr algn="ctr"/>
            <a:r>
              <a:rPr lang="en-US" sz="1667" b="1" i="1" dirty="0">
                <a:solidFill>
                  <a:srgbClr val="FFFFFF"/>
                </a:solidFill>
              </a:rPr>
              <a:t>Pricing</a:t>
            </a:r>
          </a:p>
        </p:txBody>
      </p:sp>
      <p:sp>
        <p:nvSpPr>
          <p:cNvPr id="86" name="TextBox 85"/>
          <p:cNvSpPr txBox="1"/>
          <p:nvPr/>
        </p:nvSpPr>
        <p:spPr>
          <a:xfrm>
            <a:off x="6844526" y="1266045"/>
            <a:ext cx="1386681" cy="603453"/>
          </a:xfrm>
          <a:prstGeom prst="rect">
            <a:avLst/>
          </a:prstGeom>
          <a:noFill/>
        </p:spPr>
        <p:txBody>
          <a:bodyPr wrap="square" rtlCol="0">
            <a:spAutoFit/>
          </a:bodyPr>
          <a:lstStyle/>
          <a:p>
            <a:pPr algn="ctr"/>
            <a:r>
              <a:rPr lang="en-US" sz="1667" b="1" i="1" dirty="0">
                <a:solidFill>
                  <a:srgbClr val="FFFFFF"/>
                </a:solidFill>
              </a:rPr>
              <a:t>Transaction</a:t>
            </a:r>
          </a:p>
          <a:p>
            <a:pPr algn="ctr"/>
            <a:r>
              <a:rPr lang="en-US" sz="1667" b="1" i="1" dirty="0">
                <a:solidFill>
                  <a:srgbClr val="FFFFFF"/>
                </a:solidFill>
              </a:rPr>
              <a:t>Support</a:t>
            </a:r>
          </a:p>
        </p:txBody>
      </p:sp>
      <p:sp>
        <p:nvSpPr>
          <p:cNvPr id="76" name="TextBox 75"/>
          <p:cNvSpPr txBox="1"/>
          <p:nvPr/>
        </p:nvSpPr>
        <p:spPr>
          <a:xfrm>
            <a:off x="8308517" y="1266045"/>
            <a:ext cx="1222609" cy="605422"/>
          </a:xfrm>
          <a:prstGeom prst="rect">
            <a:avLst/>
          </a:prstGeom>
          <a:noFill/>
        </p:spPr>
        <p:txBody>
          <a:bodyPr wrap="square" rtlCol="0">
            <a:spAutoFit/>
          </a:bodyPr>
          <a:lstStyle/>
          <a:p>
            <a:pPr algn="ctr"/>
            <a:r>
              <a:rPr lang="en-US" sz="1667" b="1" i="1" dirty="0">
                <a:solidFill>
                  <a:srgbClr val="FFFFFF"/>
                </a:solidFill>
              </a:rPr>
              <a:t>Secondary</a:t>
            </a:r>
          </a:p>
          <a:p>
            <a:pPr algn="ctr"/>
            <a:r>
              <a:rPr lang="en-US" sz="1667" b="1" i="1" dirty="0">
                <a:solidFill>
                  <a:srgbClr val="FFFFFF"/>
                </a:solidFill>
              </a:rPr>
              <a:t>Indexes</a:t>
            </a:r>
          </a:p>
        </p:txBody>
      </p:sp>
      <p:sp>
        <p:nvSpPr>
          <p:cNvPr id="2" name="Title 1"/>
          <p:cNvSpPr>
            <a:spLocks noGrp="1"/>
          </p:cNvSpPr>
          <p:nvPr>
            <p:ph type="title"/>
          </p:nvPr>
        </p:nvSpPr>
        <p:spPr/>
        <p:txBody>
          <a:bodyPr/>
          <a:lstStyle/>
          <a:p>
            <a:r>
              <a:rPr lang="en-US" sz="4705" dirty="0"/>
              <a:t>Comparing Azure Managed Data Services</a:t>
            </a:r>
          </a:p>
        </p:txBody>
      </p:sp>
      <p:sp>
        <p:nvSpPr>
          <p:cNvPr id="96" name="TextBox 95"/>
          <p:cNvSpPr txBox="1"/>
          <p:nvPr/>
        </p:nvSpPr>
        <p:spPr>
          <a:xfrm>
            <a:off x="101216" y="2280055"/>
            <a:ext cx="1714050" cy="720095"/>
          </a:xfrm>
          <a:prstGeom prst="rect">
            <a:avLst/>
          </a:prstGeom>
          <a:noFill/>
        </p:spPr>
        <p:txBody>
          <a:bodyPr wrap="square" rtlCol="0">
            <a:spAutoFit/>
          </a:bodyPr>
          <a:lstStyle/>
          <a:p>
            <a:pPr algn="ctr"/>
            <a:r>
              <a:rPr lang="en-US" sz="2000" b="1" i="1" dirty="0">
                <a:solidFill>
                  <a:srgbClr val="FFFFFF"/>
                </a:solidFill>
              </a:rPr>
              <a:t>SQL Database</a:t>
            </a:r>
          </a:p>
        </p:txBody>
      </p:sp>
      <p:sp>
        <p:nvSpPr>
          <p:cNvPr id="73" name="TextBox 72"/>
          <p:cNvSpPr txBox="1"/>
          <p:nvPr/>
        </p:nvSpPr>
        <p:spPr>
          <a:xfrm>
            <a:off x="88230" y="4687472"/>
            <a:ext cx="1723212" cy="406208"/>
          </a:xfrm>
          <a:prstGeom prst="rect">
            <a:avLst/>
          </a:prstGeom>
          <a:noFill/>
        </p:spPr>
        <p:txBody>
          <a:bodyPr wrap="square" rtlCol="0">
            <a:spAutoFit/>
          </a:bodyPr>
          <a:lstStyle/>
          <a:p>
            <a:pPr algn="ctr"/>
            <a:r>
              <a:rPr lang="en-US" sz="2000" b="1" i="1" dirty="0">
                <a:solidFill>
                  <a:schemeClr val="bg1"/>
                </a:solidFill>
              </a:rPr>
              <a:t>Tables</a:t>
            </a:r>
          </a:p>
        </p:txBody>
      </p:sp>
      <p:sp>
        <p:nvSpPr>
          <p:cNvPr id="47" name="TextBox 46"/>
          <p:cNvSpPr txBox="1"/>
          <p:nvPr/>
        </p:nvSpPr>
        <p:spPr>
          <a:xfrm>
            <a:off x="3010581" y="1266045"/>
            <a:ext cx="1488454" cy="603453"/>
          </a:xfrm>
          <a:prstGeom prst="rect">
            <a:avLst/>
          </a:prstGeom>
          <a:noFill/>
        </p:spPr>
        <p:txBody>
          <a:bodyPr wrap="square" rtlCol="0">
            <a:spAutoFit/>
          </a:bodyPr>
          <a:lstStyle/>
          <a:p>
            <a:pPr algn="ctr"/>
            <a:r>
              <a:rPr lang="en-US" sz="1667" b="1" i="1" dirty="0">
                <a:solidFill>
                  <a:srgbClr val="FFFFFF"/>
                </a:solidFill>
              </a:rPr>
              <a:t>Storage</a:t>
            </a:r>
          </a:p>
          <a:p>
            <a:pPr algn="ctr"/>
            <a:r>
              <a:rPr lang="en-US" sz="1667" b="1" i="1" dirty="0">
                <a:solidFill>
                  <a:srgbClr val="FFFFFF"/>
                </a:solidFill>
              </a:rPr>
              <a:t>Abstractions</a:t>
            </a:r>
          </a:p>
        </p:txBody>
      </p:sp>
      <p:sp>
        <p:nvSpPr>
          <p:cNvPr id="60" name="TextBox 59"/>
          <p:cNvSpPr txBox="1"/>
          <p:nvPr/>
        </p:nvSpPr>
        <p:spPr>
          <a:xfrm>
            <a:off x="1848491" y="1532382"/>
            <a:ext cx="1161466" cy="346985"/>
          </a:xfrm>
          <a:prstGeom prst="rect">
            <a:avLst/>
          </a:prstGeom>
          <a:noFill/>
        </p:spPr>
        <p:txBody>
          <a:bodyPr wrap="square" rtlCol="0">
            <a:spAutoFit/>
          </a:bodyPr>
          <a:lstStyle/>
          <a:p>
            <a:pPr algn="ctr"/>
            <a:r>
              <a:rPr lang="en-US" sz="1667" b="1" i="1" dirty="0">
                <a:solidFill>
                  <a:srgbClr val="FFFFFF"/>
                </a:solidFill>
              </a:rPr>
              <a:t>Category</a:t>
            </a:r>
          </a:p>
        </p:txBody>
      </p:sp>
      <p:sp>
        <p:nvSpPr>
          <p:cNvPr id="51" name="TextBox 50"/>
          <p:cNvSpPr txBox="1"/>
          <p:nvPr/>
        </p:nvSpPr>
        <p:spPr>
          <a:xfrm>
            <a:off x="48185" y="3467939"/>
            <a:ext cx="1777524" cy="398279"/>
          </a:xfrm>
          <a:prstGeom prst="rect">
            <a:avLst/>
          </a:prstGeom>
          <a:noFill/>
        </p:spPr>
        <p:txBody>
          <a:bodyPr wrap="square" rtlCol="0">
            <a:spAutoFit/>
          </a:bodyPr>
          <a:lstStyle/>
          <a:p>
            <a:pPr algn="ctr"/>
            <a:r>
              <a:rPr lang="en-US" sz="2000" b="1" i="1" dirty="0">
                <a:solidFill>
                  <a:srgbClr val="FFFFFF"/>
                </a:solidFill>
              </a:rPr>
              <a:t>DocumentDB</a:t>
            </a:r>
          </a:p>
        </p:txBody>
      </p:sp>
      <p:grpSp>
        <p:nvGrpSpPr>
          <p:cNvPr id="3" name="Group 2"/>
          <p:cNvGrpSpPr/>
          <p:nvPr/>
        </p:nvGrpSpPr>
        <p:grpSpPr>
          <a:xfrm>
            <a:off x="48185" y="3083270"/>
            <a:ext cx="12089560" cy="1233069"/>
            <a:chOff x="351616" y="3817035"/>
            <a:chExt cx="10502713" cy="1212996"/>
          </a:xfrm>
        </p:grpSpPr>
        <p:cxnSp>
          <p:nvCxnSpPr>
            <p:cNvPr id="39" name="Straight Connector 38"/>
            <p:cNvCxnSpPr/>
            <p:nvPr/>
          </p:nvCxnSpPr>
          <p:spPr>
            <a:xfrm>
              <a:off x="351616" y="3817035"/>
              <a:ext cx="10502713" cy="0"/>
            </a:xfrm>
            <a:prstGeom prst="line">
              <a:avLst/>
            </a:prstGeom>
            <a:ln>
              <a:solidFill>
                <a:srgbClr val="A6A6A6"/>
              </a:solidFill>
              <a:prstDash val="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51616" y="5030031"/>
              <a:ext cx="10502713" cy="0"/>
            </a:xfrm>
            <a:prstGeom prst="line">
              <a:avLst/>
            </a:prstGeom>
            <a:ln>
              <a:solidFill>
                <a:srgbClr val="A6A6A6"/>
              </a:solidFill>
              <a:prstDash val="dot"/>
            </a:ln>
          </p:spPr>
          <p:style>
            <a:lnRef idx="1">
              <a:schemeClr val="accent1"/>
            </a:lnRef>
            <a:fillRef idx="0">
              <a:schemeClr val="accent1"/>
            </a:fillRef>
            <a:effectRef idx="0">
              <a:schemeClr val="accent1"/>
            </a:effectRef>
            <a:fontRef idx="minor">
              <a:schemeClr val="tx1"/>
            </a:fontRef>
          </p:style>
        </p:cxnSp>
      </p:grpSp>
      <p:sp>
        <p:nvSpPr>
          <p:cNvPr id="63" name="TextBox 62"/>
          <p:cNvSpPr txBox="1"/>
          <p:nvPr/>
        </p:nvSpPr>
        <p:spPr>
          <a:xfrm>
            <a:off x="1831936" y="2297865"/>
            <a:ext cx="1178021" cy="346985"/>
          </a:xfrm>
          <a:prstGeom prst="rect">
            <a:avLst/>
          </a:prstGeom>
          <a:noFill/>
        </p:spPr>
        <p:txBody>
          <a:bodyPr wrap="square" rtlCol="0">
            <a:spAutoFit/>
          </a:bodyPr>
          <a:lstStyle/>
          <a:p>
            <a:pPr algn="ctr"/>
            <a:r>
              <a:rPr lang="en-US" sz="1667" dirty="0">
                <a:solidFill>
                  <a:schemeClr val="tx2">
                    <a:lumMod val="50000"/>
                  </a:schemeClr>
                </a:solidFill>
              </a:rPr>
              <a:t>Relational</a:t>
            </a:r>
          </a:p>
        </p:txBody>
      </p:sp>
      <p:sp>
        <p:nvSpPr>
          <p:cNvPr id="74" name="TextBox 73"/>
          <p:cNvSpPr txBox="1"/>
          <p:nvPr/>
        </p:nvSpPr>
        <p:spPr>
          <a:xfrm>
            <a:off x="1763280" y="4544967"/>
            <a:ext cx="1308505" cy="603453"/>
          </a:xfrm>
          <a:prstGeom prst="rect">
            <a:avLst/>
          </a:prstGeom>
          <a:noFill/>
        </p:spPr>
        <p:txBody>
          <a:bodyPr wrap="square" rtlCol="0">
            <a:spAutoFit/>
          </a:bodyPr>
          <a:lstStyle/>
          <a:p>
            <a:pPr algn="ctr"/>
            <a:r>
              <a:rPr lang="en-US" sz="1667" dirty="0">
                <a:solidFill>
                  <a:schemeClr val="tx2">
                    <a:lumMod val="50000"/>
                  </a:schemeClr>
                </a:solidFill>
              </a:rPr>
              <a:t>Key/value store</a:t>
            </a:r>
          </a:p>
        </p:txBody>
      </p:sp>
      <p:sp>
        <p:nvSpPr>
          <p:cNvPr id="75" name="TextBox 74"/>
          <p:cNvSpPr txBox="1"/>
          <p:nvPr/>
        </p:nvSpPr>
        <p:spPr>
          <a:xfrm>
            <a:off x="1775645" y="3357003"/>
            <a:ext cx="1296140" cy="603453"/>
          </a:xfrm>
          <a:prstGeom prst="rect">
            <a:avLst/>
          </a:prstGeom>
          <a:noFill/>
        </p:spPr>
        <p:txBody>
          <a:bodyPr wrap="square" rtlCol="0">
            <a:spAutoFit/>
          </a:bodyPr>
          <a:lstStyle/>
          <a:p>
            <a:pPr algn="ctr"/>
            <a:r>
              <a:rPr lang="en-US" sz="1667" dirty="0">
                <a:solidFill>
                  <a:schemeClr val="tx2">
                    <a:lumMod val="50000"/>
                  </a:schemeClr>
                </a:solidFill>
              </a:rPr>
              <a:t>Document store</a:t>
            </a:r>
          </a:p>
        </p:txBody>
      </p:sp>
      <p:sp>
        <p:nvSpPr>
          <p:cNvPr id="77" name="TextBox 76"/>
          <p:cNvSpPr txBox="1"/>
          <p:nvPr/>
        </p:nvSpPr>
        <p:spPr>
          <a:xfrm>
            <a:off x="3025755" y="2041835"/>
            <a:ext cx="1406745" cy="859920"/>
          </a:xfrm>
          <a:prstGeom prst="rect">
            <a:avLst/>
          </a:prstGeom>
          <a:noFill/>
        </p:spPr>
        <p:txBody>
          <a:bodyPr wrap="square" rtlCol="0">
            <a:spAutoFit/>
          </a:bodyPr>
          <a:lstStyle/>
          <a:p>
            <a:pPr algn="ctr"/>
            <a:r>
              <a:rPr lang="en-US" sz="1667" dirty="0">
                <a:solidFill>
                  <a:schemeClr val="tx2">
                    <a:lumMod val="50000"/>
                  </a:schemeClr>
                </a:solidFill>
              </a:rPr>
              <a:t>Tables,</a:t>
            </a:r>
          </a:p>
          <a:p>
            <a:pPr algn="ctr"/>
            <a:r>
              <a:rPr lang="en-US" sz="1667" dirty="0">
                <a:solidFill>
                  <a:schemeClr val="tx2">
                    <a:lumMod val="50000"/>
                  </a:schemeClr>
                </a:solidFill>
              </a:rPr>
              <a:t>rows, columns</a:t>
            </a:r>
          </a:p>
        </p:txBody>
      </p:sp>
      <p:sp>
        <p:nvSpPr>
          <p:cNvPr id="80" name="TextBox 79"/>
          <p:cNvSpPr txBox="1"/>
          <p:nvPr/>
        </p:nvSpPr>
        <p:spPr>
          <a:xfrm>
            <a:off x="3043938" y="3363970"/>
            <a:ext cx="1389352" cy="603453"/>
          </a:xfrm>
          <a:prstGeom prst="rect">
            <a:avLst/>
          </a:prstGeom>
          <a:noFill/>
        </p:spPr>
        <p:txBody>
          <a:bodyPr wrap="square" rtlCol="0">
            <a:spAutoFit/>
          </a:bodyPr>
          <a:lstStyle/>
          <a:p>
            <a:pPr algn="ctr"/>
            <a:r>
              <a:rPr lang="en-US" sz="1667" dirty="0">
                <a:solidFill>
                  <a:schemeClr val="tx2">
                    <a:lumMod val="50000"/>
                  </a:schemeClr>
                </a:solidFill>
              </a:rPr>
              <a:t>Collections, documents</a:t>
            </a:r>
          </a:p>
        </p:txBody>
      </p:sp>
      <p:sp>
        <p:nvSpPr>
          <p:cNvPr id="94" name="TextBox 93"/>
          <p:cNvSpPr txBox="1"/>
          <p:nvPr/>
        </p:nvSpPr>
        <p:spPr>
          <a:xfrm>
            <a:off x="6834625" y="2055733"/>
            <a:ext cx="1440804" cy="859920"/>
          </a:xfrm>
          <a:prstGeom prst="rect">
            <a:avLst/>
          </a:prstGeom>
          <a:noFill/>
        </p:spPr>
        <p:txBody>
          <a:bodyPr wrap="square" rtlCol="0">
            <a:spAutoFit/>
          </a:bodyPr>
          <a:lstStyle/>
          <a:p>
            <a:pPr algn="ctr"/>
            <a:r>
              <a:rPr lang="en-US" sz="1667" dirty="0">
                <a:solidFill>
                  <a:schemeClr val="tx2">
                    <a:lumMod val="50000"/>
                  </a:schemeClr>
                </a:solidFill>
              </a:rPr>
              <a:t>All rows and tables in a database</a:t>
            </a:r>
          </a:p>
        </p:txBody>
      </p:sp>
      <p:sp>
        <p:nvSpPr>
          <p:cNvPr id="100" name="TextBox 99"/>
          <p:cNvSpPr txBox="1"/>
          <p:nvPr/>
        </p:nvSpPr>
        <p:spPr>
          <a:xfrm>
            <a:off x="8278307" y="2304726"/>
            <a:ext cx="1222526" cy="346985"/>
          </a:xfrm>
          <a:prstGeom prst="rect">
            <a:avLst/>
          </a:prstGeom>
          <a:noFill/>
        </p:spPr>
        <p:txBody>
          <a:bodyPr wrap="square" rtlCol="0">
            <a:spAutoFit/>
          </a:bodyPr>
          <a:lstStyle/>
          <a:p>
            <a:pPr algn="ctr"/>
            <a:r>
              <a:rPr lang="en-US" sz="1667" dirty="0">
                <a:solidFill>
                  <a:schemeClr val="tx2">
                    <a:lumMod val="50000"/>
                  </a:schemeClr>
                </a:solidFill>
              </a:rPr>
              <a:t>Yes</a:t>
            </a:r>
          </a:p>
        </p:txBody>
      </p:sp>
      <p:sp>
        <p:nvSpPr>
          <p:cNvPr id="102" name="TextBox 101"/>
          <p:cNvSpPr txBox="1"/>
          <p:nvPr/>
        </p:nvSpPr>
        <p:spPr>
          <a:xfrm>
            <a:off x="8293094" y="4703317"/>
            <a:ext cx="1222801" cy="346985"/>
          </a:xfrm>
          <a:prstGeom prst="rect">
            <a:avLst/>
          </a:prstGeom>
          <a:noFill/>
        </p:spPr>
        <p:txBody>
          <a:bodyPr wrap="square" rtlCol="0">
            <a:spAutoFit/>
          </a:bodyPr>
          <a:lstStyle/>
          <a:p>
            <a:pPr algn="ctr"/>
            <a:r>
              <a:rPr lang="en-US" sz="1667" dirty="0">
                <a:solidFill>
                  <a:schemeClr val="tx2">
                    <a:lumMod val="50000"/>
                  </a:schemeClr>
                </a:solidFill>
              </a:rPr>
              <a:t>No</a:t>
            </a:r>
          </a:p>
        </p:txBody>
      </p:sp>
      <p:sp>
        <p:nvSpPr>
          <p:cNvPr id="103" name="TextBox 102"/>
          <p:cNvSpPr txBox="1"/>
          <p:nvPr/>
        </p:nvSpPr>
        <p:spPr>
          <a:xfrm>
            <a:off x="8277233" y="3506054"/>
            <a:ext cx="1229988" cy="346985"/>
          </a:xfrm>
          <a:prstGeom prst="rect">
            <a:avLst/>
          </a:prstGeom>
          <a:noFill/>
        </p:spPr>
        <p:txBody>
          <a:bodyPr wrap="square" rtlCol="0">
            <a:spAutoFit/>
          </a:bodyPr>
          <a:lstStyle/>
          <a:p>
            <a:pPr algn="ctr"/>
            <a:r>
              <a:rPr lang="en-US" sz="1667" dirty="0">
                <a:solidFill>
                  <a:schemeClr val="tx2">
                    <a:lumMod val="50000"/>
                  </a:schemeClr>
                </a:solidFill>
              </a:rPr>
              <a:t>Yes</a:t>
            </a:r>
          </a:p>
        </p:txBody>
      </p:sp>
      <p:sp>
        <p:nvSpPr>
          <p:cNvPr id="104" name="TextBox 103"/>
          <p:cNvSpPr txBox="1"/>
          <p:nvPr/>
        </p:nvSpPr>
        <p:spPr>
          <a:xfrm>
            <a:off x="10836973" y="2194213"/>
            <a:ext cx="1333860" cy="603453"/>
          </a:xfrm>
          <a:prstGeom prst="rect">
            <a:avLst/>
          </a:prstGeom>
          <a:noFill/>
        </p:spPr>
        <p:txBody>
          <a:bodyPr wrap="square" rtlCol="0">
            <a:spAutoFit/>
          </a:bodyPr>
          <a:lstStyle/>
          <a:p>
            <a:pPr algn="ctr"/>
            <a:r>
              <a:rPr lang="en-US" sz="1667" dirty="0">
                <a:solidFill>
                  <a:schemeClr val="tx2">
                    <a:lumMod val="50000"/>
                  </a:schemeClr>
                </a:solidFill>
              </a:rPr>
              <a:t>Units of throughput</a:t>
            </a:r>
          </a:p>
        </p:txBody>
      </p:sp>
      <p:sp>
        <p:nvSpPr>
          <p:cNvPr id="106" name="TextBox 105"/>
          <p:cNvSpPr txBox="1"/>
          <p:nvPr/>
        </p:nvSpPr>
        <p:spPr>
          <a:xfrm>
            <a:off x="10836973" y="4593153"/>
            <a:ext cx="1291751" cy="603453"/>
          </a:xfrm>
          <a:prstGeom prst="rect">
            <a:avLst/>
          </a:prstGeom>
          <a:noFill/>
        </p:spPr>
        <p:txBody>
          <a:bodyPr wrap="square" rtlCol="0">
            <a:spAutoFit/>
          </a:bodyPr>
          <a:lstStyle/>
          <a:p>
            <a:pPr algn="ctr"/>
            <a:r>
              <a:rPr lang="en-US" sz="1667" dirty="0">
                <a:solidFill>
                  <a:schemeClr val="tx2">
                    <a:lumMod val="50000"/>
                  </a:schemeClr>
                </a:solidFill>
              </a:rPr>
              <a:t>GBs of storage</a:t>
            </a:r>
          </a:p>
        </p:txBody>
      </p:sp>
      <p:sp>
        <p:nvSpPr>
          <p:cNvPr id="107" name="TextBox 106"/>
          <p:cNvSpPr txBox="1"/>
          <p:nvPr/>
        </p:nvSpPr>
        <p:spPr>
          <a:xfrm>
            <a:off x="10836973" y="3394743"/>
            <a:ext cx="1332373" cy="603453"/>
          </a:xfrm>
          <a:prstGeom prst="rect">
            <a:avLst/>
          </a:prstGeom>
          <a:noFill/>
        </p:spPr>
        <p:txBody>
          <a:bodyPr wrap="square" rtlCol="0">
            <a:spAutoFit/>
          </a:bodyPr>
          <a:lstStyle/>
          <a:p>
            <a:pPr algn="ctr"/>
            <a:r>
              <a:rPr lang="en-US" sz="1667" dirty="0">
                <a:solidFill>
                  <a:schemeClr val="tx2">
                    <a:lumMod val="50000"/>
                  </a:schemeClr>
                </a:solidFill>
              </a:rPr>
              <a:t>Units of throughput</a:t>
            </a:r>
          </a:p>
        </p:txBody>
      </p:sp>
      <p:sp>
        <p:nvSpPr>
          <p:cNvPr id="108" name="TextBox 107"/>
          <p:cNvSpPr txBox="1"/>
          <p:nvPr/>
        </p:nvSpPr>
        <p:spPr>
          <a:xfrm>
            <a:off x="3025753" y="4413743"/>
            <a:ext cx="1394186" cy="859920"/>
          </a:xfrm>
          <a:prstGeom prst="rect">
            <a:avLst/>
          </a:prstGeom>
          <a:noFill/>
        </p:spPr>
        <p:txBody>
          <a:bodyPr wrap="square" rtlCol="0">
            <a:spAutoFit/>
          </a:bodyPr>
          <a:lstStyle/>
          <a:p>
            <a:pPr algn="ctr"/>
            <a:r>
              <a:rPr lang="en-US" sz="1667" dirty="0">
                <a:solidFill>
                  <a:schemeClr val="tx2">
                    <a:lumMod val="50000"/>
                  </a:schemeClr>
                </a:solidFill>
              </a:rPr>
              <a:t>Tables,</a:t>
            </a:r>
          </a:p>
          <a:p>
            <a:pPr algn="ctr"/>
            <a:r>
              <a:rPr lang="en-US" sz="1667" dirty="0">
                <a:solidFill>
                  <a:schemeClr val="tx2">
                    <a:lumMod val="50000"/>
                  </a:schemeClr>
                </a:solidFill>
              </a:rPr>
              <a:t>partitions, </a:t>
            </a:r>
          </a:p>
          <a:p>
            <a:pPr algn="ctr"/>
            <a:r>
              <a:rPr lang="en-US" sz="1667" dirty="0">
                <a:solidFill>
                  <a:schemeClr val="tx2">
                    <a:lumMod val="50000"/>
                  </a:schemeClr>
                </a:solidFill>
              </a:rPr>
              <a:t>entities</a:t>
            </a:r>
          </a:p>
        </p:txBody>
      </p:sp>
      <p:sp>
        <p:nvSpPr>
          <p:cNvPr id="110" name="TextBox 109"/>
          <p:cNvSpPr txBox="1"/>
          <p:nvPr/>
        </p:nvSpPr>
        <p:spPr>
          <a:xfrm>
            <a:off x="6802341" y="4427275"/>
            <a:ext cx="1489591" cy="859920"/>
          </a:xfrm>
          <a:prstGeom prst="rect">
            <a:avLst/>
          </a:prstGeom>
          <a:noFill/>
        </p:spPr>
        <p:txBody>
          <a:bodyPr wrap="square" rtlCol="0">
            <a:spAutoFit/>
          </a:bodyPr>
          <a:lstStyle/>
          <a:p>
            <a:pPr algn="ctr"/>
            <a:r>
              <a:rPr lang="en-US" sz="1667" dirty="0">
                <a:solidFill>
                  <a:schemeClr val="tx2">
                    <a:lumMod val="50000"/>
                  </a:schemeClr>
                </a:solidFill>
              </a:rPr>
              <a:t>All entities in the same partition</a:t>
            </a:r>
          </a:p>
        </p:txBody>
      </p:sp>
      <p:sp>
        <p:nvSpPr>
          <p:cNvPr id="111" name="TextBox 110"/>
          <p:cNvSpPr txBox="1"/>
          <p:nvPr/>
        </p:nvSpPr>
        <p:spPr>
          <a:xfrm>
            <a:off x="6770473" y="3226053"/>
            <a:ext cx="1605612" cy="859920"/>
          </a:xfrm>
          <a:prstGeom prst="rect">
            <a:avLst/>
          </a:prstGeom>
          <a:noFill/>
        </p:spPr>
        <p:txBody>
          <a:bodyPr wrap="square" rtlCol="0">
            <a:spAutoFit/>
          </a:bodyPr>
          <a:lstStyle/>
          <a:p>
            <a:pPr algn="ctr"/>
            <a:r>
              <a:rPr lang="en-US" sz="1667" dirty="0">
                <a:solidFill>
                  <a:schemeClr val="tx2">
                    <a:lumMod val="50000"/>
                  </a:schemeClr>
                </a:solidFill>
              </a:rPr>
              <a:t>All documents in  the same collection</a:t>
            </a:r>
          </a:p>
        </p:txBody>
      </p:sp>
      <p:sp>
        <p:nvSpPr>
          <p:cNvPr id="42" name="TextBox 41"/>
          <p:cNvSpPr txBox="1"/>
          <p:nvPr/>
        </p:nvSpPr>
        <p:spPr>
          <a:xfrm>
            <a:off x="9480419" y="1038534"/>
            <a:ext cx="1387847" cy="859920"/>
          </a:xfrm>
          <a:prstGeom prst="rect">
            <a:avLst/>
          </a:prstGeom>
          <a:noFill/>
        </p:spPr>
        <p:txBody>
          <a:bodyPr wrap="square" rtlCol="0">
            <a:spAutoFit/>
          </a:bodyPr>
          <a:lstStyle/>
          <a:p>
            <a:pPr algn="ctr"/>
            <a:r>
              <a:rPr lang="en-US" sz="1667" b="1" i="1" dirty="0">
                <a:solidFill>
                  <a:srgbClr val="FFFFFF"/>
                </a:solidFill>
              </a:rPr>
              <a:t>Stored Procedures/ Triggers</a:t>
            </a:r>
          </a:p>
        </p:txBody>
      </p:sp>
      <p:sp>
        <p:nvSpPr>
          <p:cNvPr id="45" name="TextBox 44"/>
          <p:cNvSpPr txBox="1"/>
          <p:nvPr/>
        </p:nvSpPr>
        <p:spPr>
          <a:xfrm>
            <a:off x="9524517" y="2196789"/>
            <a:ext cx="1327788" cy="603453"/>
          </a:xfrm>
          <a:prstGeom prst="rect">
            <a:avLst/>
          </a:prstGeom>
          <a:noFill/>
        </p:spPr>
        <p:txBody>
          <a:bodyPr wrap="square" rtlCol="0">
            <a:spAutoFit/>
          </a:bodyPr>
          <a:lstStyle/>
          <a:p>
            <a:pPr algn="ctr"/>
            <a:r>
              <a:rPr lang="en-US" sz="1667" dirty="0">
                <a:solidFill>
                  <a:schemeClr val="tx2">
                    <a:lumMod val="50000"/>
                  </a:schemeClr>
                </a:solidFill>
              </a:rPr>
              <a:t>Written in T-SQL</a:t>
            </a:r>
          </a:p>
        </p:txBody>
      </p:sp>
      <p:sp>
        <p:nvSpPr>
          <p:cNvPr id="49" name="TextBox 48"/>
          <p:cNvSpPr txBox="1"/>
          <p:nvPr/>
        </p:nvSpPr>
        <p:spPr>
          <a:xfrm>
            <a:off x="9524516" y="4698960"/>
            <a:ext cx="1327790" cy="346985"/>
          </a:xfrm>
          <a:prstGeom prst="rect">
            <a:avLst/>
          </a:prstGeom>
          <a:noFill/>
        </p:spPr>
        <p:txBody>
          <a:bodyPr wrap="square" rtlCol="0">
            <a:spAutoFit/>
          </a:bodyPr>
          <a:lstStyle/>
          <a:p>
            <a:pPr algn="ctr"/>
            <a:r>
              <a:rPr lang="en-US" sz="1667" dirty="0">
                <a:solidFill>
                  <a:schemeClr val="tx2">
                    <a:lumMod val="50000"/>
                  </a:schemeClr>
                </a:solidFill>
              </a:rPr>
              <a:t>None</a:t>
            </a:r>
          </a:p>
        </p:txBody>
      </p:sp>
      <p:sp>
        <p:nvSpPr>
          <p:cNvPr id="53" name="TextBox 52"/>
          <p:cNvSpPr txBox="1"/>
          <p:nvPr/>
        </p:nvSpPr>
        <p:spPr>
          <a:xfrm>
            <a:off x="9523442" y="3394743"/>
            <a:ext cx="1321756" cy="603453"/>
          </a:xfrm>
          <a:prstGeom prst="rect">
            <a:avLst/>
          </a:prstGeom>
          <a:noFill/>
        </p:spPr>
        <p:txBody>
          <a:bodyPr wrap="square" rtlCol="0">
            <a:spAutoFit/>
          </a:bodyPr>
          <a:lstStyle/>
          <a:p>
            <a:pPr algn="ctr"/>
            <a:r>
              <a:rPr lang="en-US" sz="1667" dirty="0">
                <a:solidFill>
                  <a:schemeClr val="tx2">
                    <a:lumMod val="50000"/>
                  </a:schemeClr>
                </a:solidFill>
              </a:rPr>
              <a:t>Written in JavaScript</a:t>
            </a:r>
          </a:p>
        </p:txBody>
      </p:sp>
      <p:grpSp>
        <p:nvGrpSpPr>
          <p:cNvPr id="5" name="Group 4"/>
          <p:cNvGrpSpPr/>
          <p:nvPr/>
        </p:nvGrpSpPr>
        <p:grpSpPr>
          <a:xfrm>
            <a:off x="3018742" y="1226582"/>
            <a:ext cx="7841688" cy="5442319"/>
            <a:chOff x="3305152" y="1226269"/>
            <a:chExt cx="7842800" cy="4290296"/>
          </a:xfrm>
        </p:grpSpPr>
        <p:cxnSp>
          <p:nvCxnSpPr>
            <p:cNvPr id="44" name="Straight Connector 43"/>
            <p:cNvCxnSpPr/>
            <p:nvPr/>
          </p:nvCxnSpPr>
          <p:spPr>
            <a:xfrm flipH="1">
              <a:off x="5933444" y="1226269"/>
              <a:ext cx="21692" cy="4261195"/>
            </a:xfrm>
            <a:prstGeom prst="line">
              <a:avLst/>
            </a:prstGeom>
            <a:ln>
              <a:solidFill>
                <a:srgbClr val="A6A6A6"/>
              </a:solidFill>
              <a:prstDash val="dot"/>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7102926" y="1230842"/>
              <a:ext cx="2" cy="4262626"/>
            </a:xfrm>
            <a:prstGeom prst="line">
              <a:avLst/>
            </a:prstGeom>
            <a:ln>
              <a:solidFill>
                <a:srgbClr val="A6A6A6"/>
              </a:solidFill>
              <a:prstDash val="dot"/>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3305152" y="1226270"/>
              <a:ext cx="11416" cy="4267198"/>
            </a:xfrm>
            <a:prstGeom prst="line">
              <a:avLst/>
            </a:prstGeom>
            <a:ln>
              <a:solidFill>
                <a:srgbClr val="A6A6A6"/>
              </a:solidFill>
              <a:prstDash val="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8579090" y="1226269"/>
              <a:ext cx="20704" cy="4261938"/>
            </a:xfrm>
            <a:prstGeom prst="line">
              <a:avLst/>
            </a:prstGeom>
            <a:ln>
              <a:solidFill>
                <a:srgbClr val="A6A6A6"/>
              </a:solidFill>
              <a:prstDash val="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9803226" y="1309476"/>
              <a:ext cx="12579" cy="4207089"/>
            </a:xfrm>
            <a:prstGeom prst="line">
              <a:avLst/>
            </a:prstGeom>
            <a:ln>
              <a:solidFill>
                <a:srgbClr val="A6A6A6"/>
              </a:solidFill>
              <a:prstDash val="dot"/>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4726661" y="1280354"/>
              <a:ext cx="18186" cy="4207833"/>
            </a:xfrm>
            <a:prstGeom prst="line">
              <a:avLst/>
            </a:prstGeom>
            <a:ln>
              <a:solidFill>
                <a:srgbClr val="A6A6A6"/>
              </a:solidFill>
              <a:prstDash val="dot"/>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11135373" y="1281098"/>
              <a:ext cx="12579" cy="4207089"/>
            </a:xfrm>
            <a:prstGeom prst="line">
              <a:avLst/>
            </a:prstGeom>
            <a:ln>
              <a:solidFill>
                <a:srgbClr val="A6A6A6"/>
              </a:solidFill>
              <a:prstDash val="dot"/>
            </a:ln>
          </p:spPr>
          <p:style>
            <a:lnRef idx="1">
              <a:schemeClr val="accent1"/>
            </a:lnRef>
            <a:fillRef idx="0">
              <a:schemeClr val="accent1"/>
            </a:fillRef>
            <a:effectRef idx="0">
              <a:schemeClr val="accent1"/>
            </a:effectRef>
            <a:fontRef idx="minor">
              <a:schemeClr val="tx1"/>
            </a:fontRef>
          </p:style>
        </p:cxnSp>
      </p:grpSp>
      <p:cxnSp>
        <p:nvCxnSpPr>
          <p:cNvPr id="62" name="Straight Connector 61"/>
          <p:cNvCxnSpPr/>
          <p:nvPr/>
        </p:nvCxnSpPr>
        <p:spPr>
          <a:xfrm>
            <a:off x="102496" y="5412595"/>
            <a:ext cx="12035248" cy="35682"/>
          </a:xfrm>
          <a:prstGeom prst="line">
            <a:avLst/>
          </a:prstGeom>
          <a:ln>
            <a:solidFill>
              <a:srgbClr val="A6A6A6"/>
            </a:solidFill>
            <a:prstDash val="dot"/>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5636438" y="1261689"/>
            <a:ext cx="1206863" cy="603453"/>
          </a:xfrm>
          <a:prstGeom prst="rect">
            <a:avLst/>
          </a:prstGeom>
          <a:noFill/>
        </p:spPr>
        <p:txBody>
          <a:bodyPr wrap="square" rtlCol="0">
            <a:spAutoFit/>
          </a:bodyPr>
          <a:lstStyle/>
          <a:p>
            <a:pPr algn="ctr"/>
            <a:r>
              <a:rPr lang="en-US" sz="1667" b="1" i="1" dirty="0">
                <a:solidFill>
                  <a:srgbClr val="FFFFFF"/>
                </a:solidFill>
              </a:rPr>
              <a:t>Query</a:t>
            </a:r>
          </a:p>
          <a:p>
            <a:pPr algn="ctr"/>
            <a:r>
              <a:rPr lang="en-US" sz="1667" b="1" i="1" dirty="0">
                <a:solidFill>
                  <a:srgbClr val="FFFFFF"/>
                </a:solidFill>
              </a:rPr>
              <a:t>Language</a:t>
            </a:r>
          </a:p>
        </p:txBody>
      </p:sp>
      <p:sp>
        <p:nvSpPr>
          <p:cNvPr id="83" name="TextBox 82"/>
          <p:cNvSpPr txBox="1"/>
          <p:nvPr/>
        </p:nvSpPr>
        <p:spPr>
          <a:xfrm>
            <a:off x="5677345" y="2300371"/>
            <a:ext cx="1124826" cy="346985"/>
          </a:xfrm>
          <a:prstGeom prst="rect">
            <a:avLst/>
          </a:prstGeom>
          <a:noFill/>
        </p:spPr>
        <p:txBody>
          <a:bodyPr wrap="square" rtlCol="0">
            <a:spAutoFit/>
          </a:bodyPr>
          <a:lstStyle/>
          <a:p>
            <a:pPr algn="ctr"/>
            <a:r>
              <a:rPr lang="en-US" sz="1667" dirty="0">
                <a:solidFill>
                  <a:schemeClr val="tx2">
                    <a:lumMod val="50000"/>
                  </a:schemeClr>
                </a:solidFill>
              </a:rPr>
              <a:t>SQL</a:t>
            </a:r>
          </a:p>
        </p:txBody>
      </p:sp>
      <p:sp>
        <p:nvSpPr>
          <p:cNvPr id="84" name="TextBox 83"/>
          <p:cNvSpPr txBox="1"/>
          <p:nvPr/>
        </p:nvSpPr>
        <p:spPr>
          <a:xfrm>
            <a:off x="5629990" y="4426802"/>
            <a:ext cx="1236093" cy="859920"/>
          </a:xfrm>
          <a:prstGeom prst="rect">
            <a:avLst/>
          </a:prstGeom>
          <a:noFill/>
        </p:spPr>
        <p:txBody>
          <a:bodyPr wrap="square" rtlCol="0">
            <a:spAutoFit/>
          </a:bodyPr>
          <a:lstStyle/>
          <a:p>
            <a:pPr algn="ctr"/>
            <a:r>
              <a:rPr lang="en-US" sz="1667" dirty="0">
                <a:solidFill>
                  <a:schemeClr val="tx2">
                    <a:lumMod val="50000"/>
                  </a:schemeClr>
                </a:solidFill>
              </a:rPr>
              <a:t>Subset of OData queries</a:t>
            </a:r>
          </a:p>
        </p:txBody>
      </p:sp>
      <p:sp>
        <p:nvSpPr>
          <p:cNvPr id="85" name="TextBox 84"/>
          <p:cNvSpPr txBox="1"/>
          <p:nvPr/>
        </p:nvSpPr>
        <p:spPr>
          <a:xfrm>
            <a:off x="5628014" y="3221107"/>
            <a:ext cx="1226612" cy="859920"/>
          </a:xfrm>
          <a:prstGeom prst="rect">
            <a:avLst/>
          </a:prstGeom>
          <a:noFill/>
        </p:spPr>
        <p:txBody>
          <a:bodyPr wrap="square" rtlCol="0">
            <a:spAutoFit/>
          </a:bodyPr>
          <a:lstStyle/>
          <a:p>
            <a:pPr algn="ctr"/>
            <a:r>
              <a:rPr lang="en-US" sz="1667" dirty="0">
                <a:solidFill>
                  <a:schemeClr val="tx2">
                    <a:lumMod val="50000"/>
                  </a:schemeClr>
                </a:solidFill>
              </a:rPr>
              <a:t>Extended subset of SQL</a:t>
            </a:r>
          </a:p>
        </p:txBody>
      </p:sp>
      <p:sp>
        <p:nvSpPr>
          <p:cNvPr id="88" name="TextBox 87"/>
          <p:cNvSpPr txBox="1"/>
          <p:nvPr/>
        </p:nvSpPr>
        <p:spPr>
          <a:xfrm>
            <a:off x="4471934" y="1043650"/>
            <a:ext cx="1220133" cy="861967"/>
          </a:xfrm>
          <a:prstGeom prst="rect">
            <a:avLst/>
          </a:prstGeom>
          <a:noFill/>
        </p:spPr>
        <p:txBody>
          <a:bodyPr wrap="square" rtlCol="0">
            <a:spAutoFit/>
          </a:bodyPr>
          <a:lstStyle/>
          <a:p>
            <a:pPr algn="ctr"/>
            <a:r>
              <a:rPr lang="en-US" sz="1667" b="1" i="1" dirty="0">
                <a:solidFill>
                  <a:srgbClr val="FFFFFF"/>
                </a:solidFill>
              </a:rPr>
              <a:t>Maximum</a:t>
            </a:r>
          </a:p>
          <a:p>
            <a:pPr algn="ctr"/>
            <a:r>
              <a:rPr lang="en-US" sz="1667" b="1" i="1" dirty="0">
                <a:solidFill>
                  <a:srgbClr val="FFFFFF"/>
                </a:solidFill>
              </a:rPr>
              <a:t>Database</a:t>
            </a:r>
          </a:p>
          <a:p>
            <a:pPr algn="ctr"/>
            <a:r>
              <a:rPr lang="en-US" sz="1667" b="1" i="1" dirty="0">
                <a:solidFill>
                  <a:srgbClr val="FFFFFF"/>
                </a:solidFill>
              </a:rPr>
              <a:t>Size</a:t>
            </a:r>
          </a:p>
        </p:txBody>
      </p:sp>
      <p:sp>
        <p:nvSpPr>
          <p:cNvPr id="89" name="TextBox 88"/>
          <p:cNvSpPr txBox="1"/>
          <p:nvPr/>
        </p:nvSpPr>
        <p:spPr>
          <a:xfrm>
            <a:off x="4476051" y="2301969"/>
            <a:ext cx="1195887" cy="346985"/>
          </a:xfrm>
          <a:prstGeom prst="rect">
            <a:avLst/>
          </a:prstGeom>
          <a:noFill/>
        </p:spPr>
        <p:txBody>
          <a:bodyPr wrap="square" rtlCol="0">
            <a:spAutoFit/>
          </a:bodyPr>
          <a:lstStyle/>
          <a:p>
            <a:pPr algn="ctr"/>
            <a:r>
              <a:rPr lang="en-US" sz="1667" dirty="0">
                <a:solidFill>
                  <a:schemeClr val="tx2">
                    <a:lumMod val="50000"/>
                  </a:schemeClr>
                </a:solidFill>
              </a:rPr>
              <a:t>500 GB</a:t>
            </a:r>
          </a:p>
        </p:txBody>
      </p:sp>
      <p:sp>
        <p:nvSpPr>
          <p:cNvPr id="90" name="TextBox 89"/>
          <p:cNvSpPr txBox="1"/>
          <p:nvPr/>
        </p:nvSpPr>
        <p:spPr>
          <a:xfrm>
            <a:off x="4476051" y="3358744"/>
            <a:ext cx="1195887" cy="603453"/>
          </a:xfrm>
          <a:prstGeom prst="rect">
            <a:avLst/>
          </a:prstGeom>
          <a:noFill/>
        </p:spPr>
        <p:txBody>
          <a:bodyPr wrap="square" rtlCol="0">
            <a:spAutoFit/>
          </a:bodyPr>
          <a:lstStyle/>
          <a:p>
            <a:pPr algn="ctr"/>
            <a:r>
              <a:rPr lang="en-US" sz="1667" dirty="0">
                <a:solidFill>
                  <a:schemeClr val="tx2">
                    <a:lumMod val="50000"/>
                  </a:schemeClr>
                </a:solidFill>
              </a:rPr>
              <a:t>100s of TBs</a:t>
            </a:r>
          </a:p>
        </p:txBody>
      </p:sp>
      <p:sp>
        <p:nvSpPr>
          <p:cNvPr id="91" name="TextBox 90"/>
          <p:cNvSpPr txBox="1"/>
          <p:nvPr/>
        </p:nvSpPr>
        <p:spPr>
          <a:xfrm>
            <a:off x="4454603" y="4546707"/>
            <a:ext cx="1209412" cy="603453"/>
          </a:xfrm>
          <a:prstGeom prst="rect">
            <a:avLst/>
          </a:prstGeom>
          <a:noFill/>
        </p:spPr>
        <p:txBody>
          <a:bodyPr wrap="square" rtlCol="0">
            <a:spAutoFit/>
          </a:bodyPr>
          <a:lstStyle/>
          <a:p>
            <a:pPr algn="ctr"/>
            <a:r>
              <a:rPr lang="en-US" sz="1667" dirty="0">
                <a:solidFill>
                  <a:schemeClr val="tx2">
                    <a:lumMod val="50000"/>
                  </a:schemeClr>
                </a:solidFill>
              </a:rPr>
              <a:t>100s of TBs</a:t>
            </a:r>
          </a:p>
        </p:txBody>
      </p:sp>
    </p:spTree>
    <p:extLst>
      <p:ext uri="{BB962C8B-B14F-4D97-AF65-F5344CB8AC3E}">
        <p14:creationId xmlns:p14="http://schemas.microsoft.com/office/powerpoint/2010/main" val="96403739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08528" y="228600"/>
            <a:ext cx="10943659" cy="747713"/>
          </a:xfrm>
        </p:spPr>
        <p:txBody>
          <a:bodyPr>
            <a:normAutofit fontScale="90000"/>
          </a:bodyPr>
          <a:lstStyle/>
          <a:p>
            <a:r>
              <a:rPr lang="en-US" dirty="0" smtClean="0"/>
              <a:t>The Basics</a:t>
            </a:r>
            <a:endParaRPr lang="en-US" dirty="0"/>
          </a:p>
        </p:txBody>
      </p:sp>
      <p:pic>
        <p:nvPicPr>
          <p:cNvPr id="1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529" y="1600764"/>
            <a:ext cx="4990505" cy="3743854"/>
          </a:xfrm>
          <a:prstGeom prst="rect">
            <a:avLst/>
          </a:prstGeom>
        </p:spPr>
      </p:pic>
      <p:sp>
        <p:nvSpPr>
          <p:cNvPr id="6" name="Content Placeholder 2"/>
          <p:cNvSpPr txBox="1">
            <a:spLocks/>
          </p:cNvSpPr>
          <p:nvPr/>
        </p:nvSpPr>
        <p:spPr>
          <a:xfrm>
            <a:off x="5199034" y="1614462"/>
            <a:ext cx="6402946" cy="4005287"/>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a:solidFill>
                  <a:schemeClr val="accent2">
                    <a:alpha val="99000"/>
                  </a:schemeClr>
                </a:solidFill>
                <a:latin typeface="Segoe UI Light" pitchFamily="34" charset="0"/>
              </a:rPr>
              <a:t>SQL Database</a:t>
            </a:r>
          </a:p>
          <a:p>
            <a:pPr marL="3175" lvl="1" indent="0" defTabSz="914325">
              <a:spcBef>
                <a:spcPts val="600"/>
              </a:spcBef>
              <a:buNone/>
            </a:pPr>
            <a:r>
              <a:rPr lang="en-US" sz="2400" spc="-51" dirty="0">
                <a:solidFill>
                  <a:schemeClr val="bg2"/>
                </a:solidFill>
              </a:rPr>
              <a:t>SQL Server database technology as a service </a:t>
            </a:r>
          </a:p>
          <a:p>
            <a:pPr marL="3175" lvl="1" indent="0" defTabSz="914325">
              <a:spcBef>
                <a:spcPts val="600"/>
              </a:spcBef>
              <a:buNone/>
            </a:pPr>
            <a:r>
              <a:rPr lang="en-US" sz="2400" spc="-51" dirty="0">
                <a:solidFill>
                  <a:schemeClr val="bg2"/>
                </a:solidFill>
              </a:rPr>
              <a:t>Fully Managed</a:t>
            </a:r>
          </a:p>
          <a:p>
            <a:pPr marL="3175" lvl="1" indent="0" defTabSz="914325">
              <a:spcBef>
                <a:spcPts val="600"/>
              </a:spcBef>
              <a:buNone/>
            </a:pPr>
            <a:r>
              <a:rPr lang="en-US" sz="2400" spc="-51" dirty="0">
                <a:solidFill>
                  <a:schemeClr val="bg2"/>
                </a:solidFill>
              </a:rPr>
              <a:t>Enterprise-ready with automatic support for HA</a:t>
            </a:r>
          </a:p>
          <a:p>
            <a:pPr marL="3175" lvl="1" indent="0" defTabSz="914325">
              <a:spcBef>
                <a:spcPts val="600"/>
              </a:spcBef>
              <a:buNone/>
            </a:pPr>
            <a:r>
              <a:rPr lang="en-US" sz="2400" spc="-51" dirty="0">
                <a:solidFill>
                  <a:schemeClr val="bg2"/>
                </a:solidFill>
              </a:rPr>
              <a:t>Designed to scale out elastically with demand</a:t>
            </a:r>
          </a:p>
          <a:p>
            <a:pPr marL="3175" lvl="1" indent="0" defTabSz="914325">
              <a:spcBef>
                <a:spcPts val="600"/>
              </a:spcBef>
              <a:buNone/>
            </a:pPr>
            <a:r>
              <a:rPr lang="en-US" sz="2400" spc="-51" dirty="0">
                <a:solidFill>
                  <a:schemeClr val="bg2"/>
                </a:solidFill>
              </a:rPr>
              <a:t>Ideal for simple and complex applications</a:t>
            </a:r>
          </a:p>
        </p:txBody>
      </p:sp>
    </p:spTree>
    <p:extLst>
      <p:ext uri="{BB962C8B-B14F-4D97-AF65-F5344CB8AC3E}">
        <p14:creationId xmlns:p14="http://schemas.microsoft.com/office/powerpoint/2010/main" val="3652737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err="1" smtClean="0"/>
              <a:t>Redis</a:t>
            </a:r>
            <a:r>
              <a:rPr lang="en-US" sz="8800" dirty="0" smtClean="0"/>
              <a:t> Cache</a:t>
            </a:r>
            <a:endParaRPr lang="en-US" sz="8800" dirty="0"/>
          </a:p>
        </p:txBody>
      </p:sp>
    </p:spTree>
    <p:extLst>
      <p:ext uri="{BB962C8B-B14F-4D97-AF65-F5344CB8AC3E}">
        <p14:creationId xmlns:p14="http://schemas.microsoft.com/office/powerpoint/2010/main" val="39572612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Redis</a:t>
            </a:r>
            <a:r>
              <a:rPr lang="en-US" dirty="0" smtClean="0"/>
              <a:t> Cache</a:t>
            </a:r>
            <a:endParaRPr lang="he-IL" dirty="0"/>
          </a:p>
        </p:txBody>
      </p:sp>
      <p:sp>
        <p:nvSpPr>
          <p:cNvPr id="3" name="Content Placeholder 2"/>
          <p:cNvSpPr>
            <a:spLocks noGrp="1"/>
          </p:cNvSpPr>
          <p:nvPr>
            <p:ph idx="1"/>
          </p:nvPr>
        </p:nvSpPr>
        <p:spPr/>
        <p:txBody>
          <a:bodyPr>
            <a:normAutofit/>
          </a:bodyPr>
          <a:lstStyle/>
          <a:p>
            <a:r>
              <a:rPr lang="en-US" dirty="0" smtClean="0"/>
              <a:t>Stores scalars and serialized entities</a:t>
            </a:r>
          </a:p>
          <a:p>
            <a:r>
              <a:rPr lang="en-US" dirty="0" smtClean="0"/>
              <a:t>Group items to lists, hashes, and sets</a:t>
            </a:r>
          </a:p>
          <a:p>
            <a:r>
              <a:rPr lang="en-US" dirty="0" smtClean="0"/>
              <a:t>Item eviction (LRU, absolute, and sliding)</a:t>
            </a:r>
          </a:p>
          <a:p>
            <a:r>
              <a:rPr lang="en-US" dirty="0" smtClean="0"/>
              <a:t>Atomic transactions for groups of commands</a:t>
            </a:r>
          </a:p>
          <a:p>
            <a:r>
              <a:rPr lang="en-US" dirty="0" smtClean="0"/>
              <a:t>Built-in Pub/Sub messaging</a:t>
            </a:r>
          </a:p>
          <a:p>
            <a:r>
              <a:rPr lang="en-US" dirty="0" smtClean="0"/>
              <a:t>Client API for many programming languages</a:t>
            </a:r>
          </a:p>
          <a:p>
            <a:r>
              <a:rPr lang="en-US" dirty="0" smtClean="0"/>
              <a:t>Server can run on Windows and Linux</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323" y="164875"/>
            <a:ext cx="1685686" cy="1449014"/>
          </a:xfrm>
          <a:prstGeom prst="rect">
            <a:avLst/>
          </a:prstGeom>
        </p:spPr>
      </p:pic>
    </p:spTree>
    <p:extLst>
      <p:ext uri="{BB962C8B-B14F-4D97-AF65-F5344CB8AC3E}">
        <p14:creationId xmlns:p14="http://schemas.microsoft.com/office/powerpoint/2010/main" val="282993788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a:t>
            </a:r>
            <a:r>
              <a:rPr lang="en-US" dirty="0" err="1"/>
              <a:t>Redis</a:t>
            </a:r>
            <a:r>
              <a:rPr lang="en-US" dirty="0"/>
              <a:t> Cache</a:t>
            </a:r>
            <a:endParaRPr lang="he-IL" dirty="0"/>
          </a:p>
        </p:txBody>
      </p:sp>
      <p:sp>
        <p:nvSpPr>
          <p:cNvPr id="3" name="Content Placeholder 2"/>
          <p:cNvSpPr>
            <a:spLocks noGrp="1"/>
          </p:cNvSpPr>
          <p:nvPr>
            <p:ph idx="1"/>
          </p:nvPr>
        </p:nvSpPr>
        <p:spPr/>
        <p:txBody>
          <a:bodyPr>
            <a:normAutofit/>
          </a:bodyPr>
          <a:lstStyle/>
          <a:p>
            <a:r>
              <a:rPr lang="en-US" dirty="0" smtClean="0"/>
              <a:t>Cache-as-a-Service</a:t>
            </a:r>
          </a:p>
          <a:p>
            <a:r>
              <a:rPr lang="en-US" dirty="0" smtClean="0"/>
              <a:t>Basic / Standard tier</a:t>
            </a:r>
          </a:p>
          <a:p>
            <a:r>
              <a:rPr lang="en-US" dirty="0" smtClean="0"/>
              <a:t>Multiple sizes (250MB – 53GB)</a:t>
            </a:r>
          </a:p>
          <a:p>
            <a:r>
              <a:rPr lang="en-US" dirty="0" smtClean="0"/>
              <a:t>Master-slave replication for high-availability SLA </a:t>
            </a:r>
            <a:endParaRPr lang="en-US" dirty="0"/>
          </a:p>
          <a:p>
            <a:r>
              <a:rPr lang="en-US" dirty="0" smtClean="0"/>
              <a:t>Secured with SSL and authentication</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323" y="164875"/>
            <a:ext cx="1685686" cy="1449014"/>
          </a:xfrm>
          <a:prstGeom prst="rect">
            <a:avLst/>
          </a:prstGeom>
        </p:spPr>
      </p:pic>
      <p:pic>
        <p:nvPicPr>
          <p:cNvPr id="10" name="Picture 9"/>
          <p:cNvPicPr>
            <a:picLocks noChangeAspect="1"/>
          </p:cNvPicPr>
          <p:nvPr/>
        </p:nvPicPr>
        <p:blipFill>
          <a:blip r:embed="rId3">
            <a:biLevel thresh="25000"/>
          </a:blip>
          <a:stretch>
            <a:fillRect/>
          </a:stretch>
        </p:blipFill>
        <p:spPr>
          <a:xfrm>
            <a:off x="8901772" y="164875"/>
            <a:ext cx="1360907" cy="1522763"/>
          </a:xfrm>
          <a:prstGeom prst="rect">
            <a:avLst/>
          </a:prstGeom>
        </p:spPr>
      </p:pic>
    </p:spTree>
    <p:extLst>
      <p:ext uri="{BB962C8B-B14F-4D97-AF65-F5344CB8AC3E}">
        <p14:creationId xmlns:p14="http://schemas.microsoft.com/office/powerpoint/2010/main" val="29983409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t>
            </a:r>
            <a:r>
              <a:rPr lang="en-US" dirty="0" err="1" smtClean="0"/>
              <a:t>Redis</a:t>
            </a:r>
            <a:r>
              <a:rPr lang="en-US" dirty="0" smtClean="0"/>
              <a:t> Cache - Tier Comparison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4264357"/>
              </p:ext>
            </p:extLst>
          </p:nvPr>
        </p:nvGraphicFramePr>
        <p:xfrm>
          <a:off x="560388" y="1876425"/>
          <a:ext cx="10395543" cy="2966720"/>
        </p:xfrm>
        <a:graphic>
          <a:graphicData uri="http://schemas.openxmlformats.org/drawingml/2006/table">
            <a:tbl>
              <a:tblPr firstRow="1" bandRow="1">
                <a:tableStyleId>{5C22544A-7EE6-4342-B048-85BDC9FD1C3A}</a:tableStyleId>
              </a:tblPr>
              <a:tblGrid>
                <a:gridCol w="3028201"/>
                <a:gridCol w="3574211"/>
                <a:gridCol w="3793131"/>
              </a:tblGrid>
              <a:tr h="370840">
                <a:tc>
                  <a:txBody>
                    <a:bodyPr/>
                    <a:lstStyle/>
                    <a:p>
                      <a:endParaRPr lang="en-US" dirty="0"/>
                    </a:p>
                  </a:txBody>
                  <a:tcPr/>
                </a:tc>
                <a:tc>
                  <a:txBody>
                    <a:bodyPr/>
                    <a:lstStyle/>
                    <a:p>
                      <a:r>
                        <a:rPr lang="en-US" dirty="0" smtClean="0"/>
                        <a:t>Basic</a:t>
                      </a:r>
                      <a:endParaRPr lang="en-US" dirty="0"/>
                    </a:p>
                  </a:txBody>
                  <a:tcPr/>
                </a:tc>
                <a:tc>
                  <a:txBody>
                    <a:bodyPr/>
                    <a:lstStyle/>
                    <a:p>
                      <a:r>
                        <a:rPr lang="en-US" dirty="0" smtClean="0"/>
                        <a:t>Standard</a:t>
                      </a:r>
                      <a:endParaRPr lang="en-US" dirty="0"/>
                    </a:p>
                  </a:txBody>
                  <a:tcPr/>
                </a:tc>
              </a:tr>
              <a:tr h="370840">
                <a:tc>
                  <a:txBody>
                    <a:bodyPr/>
                    <a:lstStyle/>
                    <a:p>
                      <a:r>
                        <a:rPr lang="en-US" dirty="0" err="1" smtClean="0">
                          <a:solidFill>
                            <a:schemeClr val="tx1">
                              <a:lumMod val="50000"/>
                            </a:schemeClr>
                          </a:solidFill>
                        </a:rPr>
                        <a:t>Redis</a:t>
                      </a:r>
                      <a:r>
                        <a:rPr lang="en-US" dirty="0" smtClean="0">
                          <a:solidFill>
                            <a:schemeClr val="tx1">
                              <a:lumMod val="50000"/>
                            </a:schemeClr>
                          </a:solidFill>
                        </a:rPr>
                        <a:t> features</a:t>
                      </a:r>
                      <a:endParaRPr lang="en-US" dirty="0">
                        <a:solidFill>
                          <a:schemeClr val="tx1">
                            <a:lumMod val="50000"/>
                          </a:schemeClr>
                        </a:solidFill>
                      </a:endParaRPr>
                    </a:p>
                  </a:txBody>
                  <a:tcPr/>
                </a:tc>
                <a:tc>
                  <a:txBody>
                    <a:bodyPr/>
                    <a:lstStyle/>
                    <a:p>
                      <a:pPr algn="l"/>
                      <a:r>
                        <a:rPr lang="en-US" dirty="0" smtClean="0">
                          <a:solidFill>
                            <a:schemeClr val="tx1">
                              <a:lumMod val="50000"/>
                            </a:schemeClr>
                          </a:solidFill>
                        </a:rPr>
                        <a:t>All</a:t>
                      </a:r>
                      <a:endParaRPr lang="en-US" dirty="0">
                        <a:solidFill>
                          <a:schemeClr val="tx1">
                            <a:lumMod val="50000"/>
                          </a:schemeClr>
                        </a:solidFill>
                      </a:endParaRPr>
                    </a:p>
                  </a:txBody>
                  <a:tcPr/>
                </a:tc>
                <a:tc>
                  <a:txBody>
                    <a:bodyPr/>
                    <a:lstStyle/>
                    <a:p>
                      <a:r>
                        <a:rPr lang="en-US" dirty="0" smtClean="0">
                          <a:solidFill>
                            <a:schemeClr val="tx1">
                              <a:lumMod val="50000"/>
                            </a:schemeClr>
                          </a:solidFill>
                        </a:rPr>
                        <a:t>All</a:t>
                      </a:r>
                      <a:endParaRPr lang="en-US" dirty="0">
                        <a:solidFill>
                          <a:schemeClr val="tx1">
                            <a:lumMod val="50000"/>
                          </a:schemeClr>
                        </a:solidFill>
                      </a:endParaRPr>
                    </a:p>
                  </a:txBody>
                  <a:tcPr/>
                </a:tc>
              </a:tr>
              <a:tr h="370840">
                <a:tc>
                  <a:txBody>
                    <a:bodyPr/>
                    <a:lstStyle/>
                    <a:p>
                      <a:r>
                        <a:rPr lang="en-US" dirty="0" smtClean="0">
                          <a:solidFill>
                            <a:schemeClr val="tx1">
                              <a:lumMod val="50000"/>
                            </a:schemeClr>
                          </a:solidFill>
                        </a:rPr>
                        <a:t>Size</a:t>
                      </a:r>
                      <a:endParaRPr lang="en-US" dirty="0">
                        <a:solidFill>
                          <a:schemeClr val="tx1">
                            <a:lumMod val="50000"/>
                          </a:schemeClr>
                        </a:solidFill>
                      </a:endParaRPr>
                    </a:p>
                  </a:txBody>
                  <a:tcPr/>
                </a:tc>
                <a:tc>
                  <a:txBody>
                    <a:bodyPr/>
                    <a:lstStyle/>
                    <a:p>
                      <a:pPr algn="l"/>
                      <a:r>
                        <a:rPr lang="en-US" dirty="0" smtClean="0">
                          <a:solidFill>
                            <a:schemeClr val="tx1">
                              <a:lumMod val="50000"/>
                            </a:schemeClr>
                          </a:solidFill>
                        </a:rPr>
                        <a:t>250MB-53GB</a:t>
                      </a:r>
                      <a:endParaRPr lang="en-US" dirty="0">
                        <a:solidFill>
                          <a:schemeClr val="tx1">
                            <a:lumMod val="50000"/>
                          </a:schemeClr>
                        </a:solidFill>
                      </a:endParaRPr>
                    </a:p>
                  </a:txBody>
                  <a:tcPr/>
                </a:tc>
                <a:tc>
                  <a:txBody>
                    <a:bodyPr/>
                    <a:lstStyle/>
                    <a:p>
                      <a:r>
                        <a:rPr lang="en-US" dirty="0" smtClean="0">
                          <a:solidFill>
                            <a:schemeClr val="tx1">
                              <a:lumMod val="50000"/>
                            </a:schemeClr>
                          </a:solidFill>
                        </a:rPr>
                        <a:t>250MB-53GB</a:t>
                      </a:r>
                      <a:endParaRPr lang="en-US" dirty="0">
                        <a:solidFill>
                          <a:schemeClr val="tx1">
                            <a:lumMod val="50000"/>
                          </a:schemeClr>
                        </a:solidFill>
                      </a:endParaRPr>
                    </a:p>
                  </a:txBody>
                  <a:tcPr/>
                </a:tc>
              </a:tr>
              <a:tr h="370840">
                <a:tc>
                  <a:txBody>
                    <a:bodyPr/>
                    <a:lstStyle/>
                    <a:p>
                      <a:r>
                        <a:rPr lang="en-US" dirty="0" smtClean="0">
                          <a:solidFill>
                            <a:schemeClr val="tx1">
                              <a:lumMod val="50000"/>
                            </a:schemeClr>
                          </a:solidFill>
                        </a:rPr>
                        <a:t>Secured</a:t>
                      </a:r>
                      <a:endParaRPr lang="en-US" dirty="0">
                        <a:solidFill>
                          <a:schemeClr val="tx1">
                            <a:lumMod val="50000"/>
                          </a:schemeClr>
                        </a:solidFill>
                      </a:endParaRPr>
                    </a:p>
                  </a:txBody>
                  <a:tcPr/>
                </a:tc>
                <a:tc>
                  <a:txBody>
                    <a:bodyPr/>
                    <a:lstStyle/>
                    <a:p>
                      <a:pPr algn="l"/>
                      <a:r>
                        <a:rPr lang="en-US" dirty="0" smtClean="0">
                          <a:solidFill>
                            <a:schemeClr val="tx1">
                              <a:lumMod val="50000"/>
                            </a:schemeClr>
                          </a:solidFill>
                        </a:rPr>
                        <a:t>Yes (SSL and authentication)</a:t>
                      </a:r>
                      <a:endParaRPr lang="en-US" dirty="0">
                        <a:solidFill>
                          <a:schemeClr val="tx1">
                            <a:lumMod val="50000"/>
                          </a:schemeClr>
                        </a:solidFill>
                      </a:endParaRPr>
                    </a:p>
                  </a:txBody>
                  <a:tcPr/>
                </a:tc>
                <a:tc>
                  <a:txBody>
                    <a:bodyPr/>
                    <a:lstStyle/>
                    <a:p>
                      <a:r>
                        <a:rPr lang="en-US" dirty="0" smtClean="0">
                          <a:solidFill>
                            <a:schemeClr val="tx1">
                              <a:lumMod val="50000"/>
                            </a:schemeClr>
                          </a:solidFill>
                        </a:rPr>
                        <a:t>Yes (SSL and authentication)</a:t>
                      </a:r>
                      <a:endParaRPr lang="en-US" dirty="0">
                        <a:solidFill>
                          <a:schemeClr val="tx1">
                            <a:lumMod val="50000"/>
                          </a:schemeClr>
                        </a:solidFill>
                      </a:endParaRPr>
                    </a:p>
                  </a:txBody>
                  <a:tcPr/>
                </a:tc>
              </a:tr>
              <a:tr h="370840">
                <a:tc>
                  <a:txBody>
                    <a:bodyPr/>
                    <a:lstStyle/>
                    <a:p>
                      <a:r>
                        <a:rPr lang="en-US" sz="1800" kern="1200" dirty="0" smtClean="0">
                          <a:solidFill>
                            <a:schemeClr val="tx1">
                              <a:lumMod val="50000"/>
                            </a:schemeClr>
                          </a:solidFill>
                          <a:latin typeface="+mn-lt"/>
                          <a:ea typeface="+mn-ea"/>
                          <a:cs typeface="+mn-cs"/>
                        </a:rPr>
                        <a:t>Dedicated instance</a:t>
                      </a:r>
                      <a:endParaRPr lang="en-US" sz="1800" kern="1200" dirty="0">
                        <a:solidFill>
                          <a:schemeClr val="tx1">
                            <a:lumMod val="50000"/>
                          </a:schemeClr>
                        </a:solidFill>
                        <a:latin typeface="+mn-lt"/>
                        <a:ea typeface="+mn-ea"/>
                        <a:cs typeface="+mn-cs"/>
                      </a:endParaRPr>
                    </a:p>
                  </a:txBody>
                  <a:tcPr/>
                </a:tc>
                <a:tc>
                  <a:txBody>
                    <a:bodyPr/>
                    <a:lstStyle/>
                    <a:p>
                      <a:pPr algn="l"/>
                      <a:r>
                        <a:rPr lang="en-US" sz="1800" kern="1200" dirty="0" smtClean="0">
                          <a:solidFill>
                            <a:schemeClr val="tx1">
                              <a:lumMod val="50000"/>
                            </a:schemeClr>
                          </a:solidFill>
                          <a:latin typeface="+mn-lt"/>
                          <a:ea typeface="+mn-ea"/>
                          <a:cs typeface="+mn-cs"/>
                        </a:rPr>
                        <a:t>Yes (for</a:t>
                      </a:r>
                      <a:r>
                        <a:rPr lang="en-US" sz="1800" kern="1200" baseline="0" dirty="0" smtClean="0">
                          <a:solidFill>
                            <a:schemeClr val="tx1">
                              <a:lumMod val="50000"/>
                            </a:schemeClr>
                          </a:solidFill>
                          <a:latin typeface="+mn-lt"/>
                          <a:ea typeface="+mn-ea"/>
                          <a:cs typeface="+mn-cs"/>
                        </a:rPr>
                        <a:t> 1GB+)</a:t>
                      </a:r>
                      <a:endParaRPr lang="en-US" sz="1800" kern="1200" dirty="0">
                        <a:solidFill>
                          <a:schemeClr val="tx1">
                            <a:lumMod val="50000"/>
                          </a:schemeClr>
                        </a:solidFill>
                        <a:latin typeface="+mn-lt"/>
                        <a:ea typeface="+mn-ea"/>
                        <a:cs typeface="+mn-cs"/>
                      </a:endParaRPr>
                    </a:p>
                  </a:txBody>
                  <a:tcPr/>
                </a:tc>
                <a:tc>
                  <a:txBody>
                    <a:bodyPr/>
                    <a:lstStyle/>
                    <a:p>
                      <a:pPr algn="l"/>
                      <a:r>
                        <a:rPr lang="en-US" sz="1800" kern="1200" dirty="0" smtClean="0">
                          <a:solidFill>
                            <a:schemeClr val="tx1">
                              <a:lumMod val="50000"/>
                            </a:schemeClr>
                          </a:solidFill>
                          <a:latin typeface="+mn-lt"/>
                          <a:ea typeface="+mn-ea"/>
                          <a:cs typeface="+mn-cs"/>
                        </a:rPr>
                        <a:t>Yes (for 1GB+)</a:t>
                      </a:r>
                      <a:endParaRPr lang="en-US" sz="1800" kern="1200" dirty="0">
                        <a:solidFill>
                          <a:schemeClr val="tx1">
                            <a:lumMod val="50000"/>
                          </a:schemeClr>
                        </a:solidFill>
                        <a:latin typeface="+mn-lt"/>
                        <a:ea typeface="+mn-ea"/>
                        <a:cs typeface="+mn-cs"/>
                      </a:endParaRPr>
                    </a:p>
                  </a:txBody>
                  <a:tcPr/>
                </a:tc>
              </a:tr>
              <a:tr h="370840">
                <a:tc>
                  <a:txBody>
                    <a:bodyPr/>
                    <a:lstStyle/>
                    <a:p>
                      <a:r>
                        <a:rPr lang="en-US" sz="1800" kern="1200" dirty="0" smtClean="0">
                          <a:solidFill>
                            <a:schemeClr val="tx1">
                              <a:lumMod val="50000"/>
                            </a:schemeClr>
                          </a:solidFill>
                          <a:latin typeface="+mn-lt"/>
                          <a:ea typeface="+mn-ea"/>
                          <a:cs typeface="+mn-cs"/>
                        </a:rPr>
                        <a:t>Throughput</a:t>
                      </a:r>
                      <a:endParaRPr lang="en-US" sz="1800" kern="1200" dirty="0">
                        <a:solidFill>
                          <a:schemeClr val="tx1">
                            <a:lumMod val="50000"/>
                          </a:schemeClr>
                        </a:solidFill>
                        <a:latin typeface="+mn-lt"/>
                        <a:ea typeface="+mn-ea"/>
                        <a:cs typeface="+mn-cs"/>
                      </a:endParaRPr>
                    </a:p>
                  </a:txBody>
                  <a:tcPr/>
                </a:tc>
                <a:tc>
                  <a:txBody>
                    <a:bodyPr/>
                    <a:lstStyle/>
                    <a:p>
                      <a:pPr algn="l"/>
                      <a:r>
                        <a:rPr lang="en-US" sz="1800" kern="1200" dirty="0" smtClean="0">
                          <a:solidFill>
                            <a:schemeClr val="tx1">
                              <a:lumMod val="50000"/>
                            </a:schemeClr>
                          </a:solidFill>
                          <a:latin typeface="+mn-lt"/>
                          <a:ea typeface="+mn-ea"/>
                          <a:cs typeface="+mn-cs"/>
                        </a:rPr>
                        <a:t>Limited</a:t>
                      </a:r>
                      <a:r>
                        <a:rPr lang="en-US" sz="1800" kern="1200" baseline="0" dirty="0" smtClean="0">
                          <a:solidFill>
                            <a:schemeClr val="tx1">
                              <a:lumMod val="50000"/>
                            </a:schemeClr>
                          </a:solidFill>
                          <a:latin typeface="+mn-lt"/>
                          <a:ea typeface="+mn-ea"/>
                          <a:cs typeface="+mn-cs"/>
                        </a:rPr>
                        <a:t> for 250MB cache (Tier 0)</a:t>
                      </a:r>
                      <a:endParaRPr lang="en-US" sz="1800" kern="1200" dirty="0">
                        <a:solidFill>
                          <a:schemeClr val="tx1">
                            <a:lumMod val="50000"/>
                          </a:schemeClr>
                        </a:solidFill>
                        <a:latin typeface="+mn-lt"/>
                        <a:ea typeface="+mn-ea"/>
                        <a:cs typeface="+mn-cs"/>
                      </a:endParaRPr>
                    </a:p>
                  </a:txBody>
                  <a:tcPr/>
                </a:tc>
                <a:tc>
                  <a:txBody>
                    <a:bodyPr/>
                    <a:lstStyle/>
                    <a:p>
                      <a:pPr algn="l"/>
                      <a:r>
                        <a:rPr lang="en-US" sz="1800" kern="1200" dirty="0" smtClean="0">
                          <a:solidFill>
                            <a:schemeClr val="tx1">
                              <a:lumMod val="50000"/>
                            </a:schemeClr>
                          </a:solidFill>
                          <a:latin typeface="+mn-lt"/>
                          <a:ea typeface="+mn-ea"/>
                          <a:cs typeface="+mn-cs"/>
                        </a:rPr>
                        <a:t>Limited for 250MB cache (Tier 0)</a:t>
                      </a:r>
                      <a:endParaRPr lang="en-US" sz="1800" kern="1200" dirty="0">
                        <a:solidFill>
                          <a:schemeClr val="tx1">
                            <a:lumMod val="50000"/>
                          </a:schemeClr>
                        </a:solidFill>
                        <a:latin typeface="+mn-lt"/>
                        <a:ea typeface="+mn-ea"/>
                        <a:cs typeface="+mn-cs"/>
                      </a:endParaRPr>
                    </a:p>
                  </a:txBody>
                  <a:tcPr/>
                </a:tc>
              </a:tr>
              <a:tr h="370840">
                <a:tc>
                  <a:txBody>
                    <a:bodyPr/>
                    <a:lstStyle/>
                    <a:p>
                      <a:r>
                        <a:rPr lang="en-US" dirty="0" smtClean="0">
                          <a:solidFill>
                            <a:schemeClr val="tx1">
                              <a:lumMod val="50000"/>
                            </a:schemeClr>
                          </a:solidFill>
                        </a:rPr>
                        <a:t>High-availability</a:t>
                      </a:r>
                      <a:endParaRPr lang="en-US" dirty="0">
                        <a:solidFill>
                          <a:schemeClr val="tx1">
                            <a:lumMod val="50000"/>
                          </a:schemeClr>
                        </a:solidFill>
                      </a:endParaRPr>
                    </a:p>
                  </a:txBody>
                  <a:tcPr/>
                </a:tc>
                <a:tc>
                  <a:txBody>
                    <a:bodyPr/>
                    <a:lstStyle/>
                    <a:p>
                      <a:pPr algn="l"/>
                      <a:r>
                        <a:rPr lang="en-US" dirty="0" smtClean="0">
                          <a:solidFill>
                            <a:schemeClr val="tx1">
                              <a:lumMod val="50000"/>
                            </a:schemeClr>
                          </a:solidFill>
                        </a:rPr>
                        <a:t>No</a:t>
                      </a:r>
                      <a:endParaRPr lang="en-US" dirty="0">
                        <a:solidFill>
                          <a:schemeClr val="tx1">
                            <a:lumMod val="50000"/>
                          </a:schemeClr>
                        </a:solidFill>
                      </a:endParaRPr>
                    </a:p>
                  </a:txBody>
                  <a:tcPr/>
                </a:tc>
                <a:tc>
                  <a:txBody>
                    <a:bodyPr/>
                    <a:lstStyle/>
                    <a:p>
                      <a:pPr algn="l"/>
                      <a:r>
                        <a:rPr lang="en-US" dirty="0" smtClean="0">
                          <a:solidFill>
                            <a:schemeClr val="tx1">
                              <a:lumMod val="50000"/>
                            </a:schemeClr>
                          </a:solidFill>
                        </a:rPr>
                        <a:t>Yes</a:t>
                      </a:r>
                      <a:r>
                        <a:rPr lang="en-US" baseline="0" dirty="0" smtClean="0">
                          <a:solidFill>
                            <a:schemeClr val="tx1">
                              <a:lumMod val="50000"/>
                            </a:schemeClr>
                          </a:solidFill>
                        </a:rPr>
                        <a:t> (Master-Slave)</a:t>
                      </a:r>
                      <a:endParaRPr lang="en-US" dirty="0">
                        <a:solidFill>
                          <a:schemeClr val="tx1">
                            <a:lumMod val="50000"/>
                          </a:schemeClr>
                        </a:solidFill>
                      </a:endParaRPr>
                    </a:p>
                  </a:txBody>
                  <a:tcPr/>
                </a:tc>
              </a:tr>
              <a:tr h="370840">
                <a:tc>
                  <a:txBody>
                    <a:bodyPr/>
                    <a:lstStyle/>
                    <a:p>
                      <a:r>
                        <a:rPr lang="en-US" sz="1800" kern="1200" dirty="0" smtClean="0">
                          <a:solidFill>
                            <a:schemeClr val="tx1">
                              <a:lumMod val="50000"/>
                            </a:schemeClr>
                          </a:solidFill>
                          <a:latin typeface="+mn-lt"/>
                          <a:ea typeface="+mn-ea"/>
                          <a:cs typeface="+mn-cs"/>
                        </a:rPr>
                        <a:t>SLA</a:t>
                      </a:r>
                      <a:endParaRPr lang="en-US" sz="1800" kern="1200" dirty="0">
                        <a:solidFill>
                          <a:schemeClr val="tx1">
                            <a:lumMod val="50000"/>
                          </a:schemeClr>
                        </a:solidFill>
                        <a:latin typeface="+mn-lt"/>
                        <a:ea typeface="+mn-ea"/>
                        <a:cs typeface="+mn-cs"/>
                      </a:endParaRPr>
                    </a:p>
                  </a:txBody>
                  <a:tcPr/>
                </a:tc>
                <a:tc>
                  <a:txBody>
                    <a:bodyPr/>
                    <a:lstStyle/>
                    <a:p>
                      <a:r>
                        <a:rPr lang="en-US" sz="1800" kern="1200" dirty="0" smtClean="0">
                          <a:solidFill>
                            <a:schemeClr val="tx1">
                              <a:lumMod val="50000"/>
                            </a:schemeClr>
                          </a:solidFill>
                          <a:latin typeface="+mn-lt"/>
                          <a:ea typeface="+mn-ea"/>
                          <a:cs typeface="+mn-cs"/>
                        </a:rPr>
                        <a:t>Not guaranteed</a:t>
                      </a:r>
                      <a:endParaRPr lang="en-US" sz="1800" kern="1200" dirty="0">
                        <a:solidFill>
                          <a:schemeClr val="tx1">
                            <a:lumMod val="50000"/>
                          </a:schemeClr>
                        </a:solidFill>
                        <a:latin typeface="+mn-lt"/>
                        <a:ea typeface="+mn-ea"/>
                        <a:cs typeface="+mn-cs"/>
                      </a:endParaRPr>
                    </a:p>
                  </a:txBody>
                  <a:tcPr/>
                </a:tc>
                <a:tc>
                  <a:txBody>
                    <a:bodyPr/>
                    <a:lstStyle/>
                    <a:p>
                      <a:pPr algn="l"/>
                      <a:r>
                        <a:rPr lang="en-US" sz="1800" kern="1200" dirty="0" smtClean="0">
                          <a:solidFill>
                            <a:schemeClr val="tx1">
                              <a:lumMod val="50000"/>
                            </a:schemeClr>
                          </a:solidFill>
                          <a:latin typeface="+mn-lt"/>
                          <a:ea typeface="+mn-ea"/>
                          <a:cs typeface="+mn-cs"/>
                        </a:rPr>
                        <a:t>99.9%</a:t>
                      </a:r>
                      <a:endParaRPr lang="en-US" sz="1800" kern="1200" dirty="0">
                        <a:solidFill>
                          <a:schemeClr val="tx1">
                            <a:lumMod val="50000"/>
                          </a:schemeClr>
                        </a:solidFill>
                        <a:latin typeface="+mn-lt"/>
                        <a:ea typeface="+mn-ea"/>
                        <a:cs typeface="+mn-cs"/>
                      </a:endParaRPr>
                    </a:p>
                  </a:txBody>
                  <a:tcPr/>
                </a:tc>
              </a:tr>
            </a:tbl>
          </a:graphicData>
        </a:graphic>
      </p:graphicFrame>
    </p:spTree>
    <p:extLst>
      <p:ext uri="{BB962C8B-B14F-4D97-AF65-F5344CB8AC3E}">
        <p14:creationId xmlns:p14="http://schemas.microsoft.com/office/powerpoint/2010/main" val="5348805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hevron 5"/>
          <p:cNvSpPr/>
          <p:nvPr/>
        </p:nvSpPr>
        <p:spPr bwMode="auto">
          <a:xfrm>
            <a:off x="5349286" y="1905000"/>
            <a:ext cx="1441922" cy="1441922"/>
          </a:xfrm>
          <a:prstGeom prst="chevron">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a:gradFill>
                <a:gsLst>
                  <a:gs pos="0">
                    <a:srgbClr val="FFFFFF"/>
                  </a:gs>
                  <a:gs pos="100000">
                    <a:srgbClr val="FFFFFF"/>
                  </a:gs>
                </a:gsLst>
                <a:lin ang="5400000" scaled="0"/>
              </a:gradFill>
            </a:endParaRPr>
          </a:p>
        </p:txBody>
      </p:sp>
      <p:sp>
        <p:nvSpPr>
          <p:cNvPr id="10" name="Chevron 9"/>
          <p:cNvSpPr/>
          <p:nvPr/>
        </p:nvSpPr>
        <p:spPr bwMode="auto">
          <a:xfrm>
            <a:off x="5369514" y="3802404"/>
            <a:ext cx="1441922" cy="1441922"/>
          </a:xfrm>
          <a:prstGeom prst="chevron">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dirty="0"/>
              <a:t>A Server </a:t>
            </a:r>
            <a:r>
              <a:rPr lang="en-US" dirty="0" smtClean="0"/>
              <a:t>Is </a:t>
            </a:r>
            <a:r>
              <a:rPr lang="en-US" dirty="0"/>
              <a:t>N</a:t>
            </a:r>
            <a:r>
              <a:rPr lang="en-US" dirty="0" smtClean="0"/>
              <a:t>ot </a:t>
            </a:r>
            <a:r>
              <a:rPr lang="en-US" dirty="0"/>
              <a:t>A</a:t>
            </a:r>
            <a:r>
              <a:rPr lang="en-US" dirty="0" smtClean="0"/>
              <a:t> </a:t>
            </a:r>
            <a:r>
              <a:rPr lang="en-US" dirty="0"/>
              <a:t>Machine</a:t>
            </a:r>
          </a:p>
        </p:txBody>
      </p:sp>
      <p:sp>
        <p:nvSpPr>
          <p:cNvPr id="5" name="Rectangle 4"/>
          <p:cNvSpPr/>
          <p:nvPr/>
        </p:nvSpPr>
        <p:spPr bwMode="auto">
          <a:xfrm>
            <a:off x="3152186" y="1676400"/>
            <a:ext cx="1802402" cy="1802402"/>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SQL Server</a:t>
            </a:r>
          </a:p>
        </p:txBody>
      </p:sp>
      <p:sp>
        <p:nvSpPr>
          <p:cNvPr id="8" name="Rectangle 7"/>
          <p:cNvSpPr/>
          <p:nvPr/>
        </p:nvSpPr>
        <p:spPr bwMode="auto">
          <a:xfrm>
            <a:off x="7254286" y="1676400"/>
            <a:ext cx="1802402" cy="1802402"/>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A Machine</a:t>
            </a:r>
          </a:p>
        </p:txBody>
      </p:sp>
      <p:sp>
        <p:nvSpPr>
          <p:cNvPr id="9" name="Rectangle 8"/>
          <p:cNvSpPr/>
          <p:nvPr/>
        </p:nvSpPr>
        <p:spPr bwMode="auto">
          <a:xfrm>
            <a:off x="3139486" y="3688104"/>
            <a:ext cx="1802402" cy="1802402"/>
          </a:xfrm>
          <a:prstGeom prst="rect">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SQL Database Server</a:t>
            </a:r>
          </a:p>
        </p:txBody>
      </p:sp>
      <p:sp>
        <p:nvSpPr>
          <p:cNvPr id="11" name="Rectangle 10"/>
          <p:cNvSpPr/>
          <p:nvPr/>
        </p:nvSpPr>
        <p:spPr bwMode="auto">
          <a:xfrm>
            <a:off x="7266986" y="3713504"/>
            <a:ext cx="1802402" cy="1802402"/>
          </a:xfrm>
          <a:prstGeom prst="rect">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A TDS Endpoint</a:t>
            </a:r>
          </a:p>
        </p:txBody>
      </p:sp>
    </p:spTree>
    <p:extLst>
      <p:ext uri="{BB962C8B-B14F-4D97-AF65-F5344CB8AC3E}">
        <p14:creationId xmlns:p14="http://schemas.microsoft.com/office/powerpoint/2010/main" val="9553319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ppt_x</p:attrName>
                                        </p:attrNameLst>
                                      </p:cBhvr>
                                      <p:tavLst>
                                        <p:tav tm="0">
                                          <p:val>
                                            <p:strVal val="#ppt_x-#ppt_w*1.125000"/>
                                          </p:val>
                                        </p:tav>
                                        <p:tav tm="100000">
                                          <p:val>
                                            <p:strVal val="#ppt_x"/>
                                          </p:val>
                                        </p:tav>
                                      </p:tavLst>
                                    </p:anim>
                                    <p:animEffect transition="in" filter="wipe(right)">
                                      <p:cBhvr>
                                        <p:cTn id="12" dur="500"/>
                                        <p:tgtEl>
                                          <p:spTgt spid="6"/>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500"/>
                            </p:stCondLst>
                            <p:childTnLst>
                              <p:par>
                                <p:cTn id="23" presetID="12" presetClass="entr" presetSubtype="8"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p:tgtEl>
                                          <p:spTgt spid="10"/>
                                        </p:tgtEl>
                                        <p:attrNameLst>
                                          <p:attrName>ppt_x</p:attrName>
                                        </p:attrNameLst>
                                      </p:cBhvr>
                                      <p:tavLst>
                                        <p:tav tm="0">
                                          <p:val>
                                            <p:strVal val="#ppt_x-#ppt_w*1.125000"/>
                                          </p:val>
                                        </p:tav>
                                        <p:tav tm="100000">
                                          <p:val>
                                            <p:strVal val="#ppt_x"/>
                                          </p:val>
                                        </p:tav>
                                      </p:tavLst>
                                    </p:anim>
                                    <p:animEffect transition="in" filter="wipe(right)">
                                      <p:cBhvr>
                                        <p:cTn id="26" dur="500"/>
                                        <p:tgtEl>
                                          <p:spTgt spid="10"/>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5" grpId="0" animBg="1"/>
      <p:bldP spid="8" grpId="0" animBg="1"/>
      <p:bldP spid="9"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12938" y="228600"/>
            <a:ext cx="10639249" cy="747713"/>
          </a:xfrm>
        </p:spPr>
        <p:txBody>
          <a:bodyPr>
            <a:normAutofit fontScale="90000"/>
          </a:bodyPr>
          <a:lstStyle/>
          <a:p>
            <a:pPr algn="l"/>
            <a:r>
              <a:rPr lang="en-US" dirty="0"/>
              <a:t>How It Works</a:t>
            </a:r>
          </a:p>
        </p:txBody>
      </p:sp>
      <p:sp>
        <p:nvSpPr>
          <p:cNvPr id="30" name="Content Placeholder 2"/>
          <p:cNvSpPr txBox="1">
            <a:spLocks/>
          </p:cNvSpPr>
          <p:nvPr/>
        </p:nvSpPr>
        <p:spPr>
          <a:xfrm>
            <a:off x="512939" y="1434270"/>
            <a:ext cx="6577690" cy="4459315"/>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a:solidFill>
                  <a:schemeClr val="accent2">
                    <a:alpha val="99000"/>
                  </a:schemeClr>
                </a:solidFill>
                <a:latin typeface="Segoe UI Light" pitchFamily="34" charset="0"/>
              </a:rPr>
              <a:t>Architecture</a:t>
            </a:r>
          </a:p>
          <a:p>
            <a:pPr marL="3175" lvl="1" indent="0" defTabSz="914325">
              <a:spcBef>
                <a:spcPts val="600"/>
              </a:spcBef>
              <a:buNone/>
            </a:pPr>
            <a:r>
              <a:rPr lang="en-US" sz="2400" spc="-51" dirty="0">
                <a:solidFill>
                  <a:schemeClr val="bg2"/>
                </a:solidFill>
              </a:rPr>
              <a:t>Client Layer -  Used by application to communicate directly with SQL Database</a:t>
            </a:r>
            <a:r>
              <a:rPr lang="en-US" sz="2400" spc="-51" dirty="0" smtClean="0">
                <a:solidFill>
                  <a:schemeClr val="bg2"/>
                </a:solidFill>
              </a:rPr>
              <a:t>.</a:t>
            </a:r>
          </a:p>
          <a:p>
            <a:pPr marL="3175" lvl="1" indent="0" defTabSz="914325">
              <a:spcBef>
                <a:spcPts val="600"/>
              </a:spcBef>
              <a:buNone/>
            </a:pPr>
            <a:endParaRPr lang="en-US" sz="2400" spc="-51" dirty="0">
              <a:solidFill>
                <a:schemeClr val="bg2"/>
              </a:solidFill>
            </a:endParaRPr>
          </a:p>
          <a:p>
            <a:pPr marL="3175" lvl="1" indent="0" defTabSz="914325">
              <a:spcBef>
                <a:spcPts val="600"/>
              </a:spcBef>
              <a:buNone/>
            </a:pPr>
            <a:r>
              <a:rPr lang="en-US" sz="2400" spc="-51" dirty="0">
                <a:solidFill>
                  <a:schemeClr val="bg2"/>
                </a:solidFill>
              </a:rPr>
              <a:t>Services Layer – Gateway between Client layer and Platform layer</a:t>
            </a:r>
            <a:r>
              <a:rPr lang="en-US" sz="2400" spc="-51" dirty="0" smtClean="0">
                <a:solidFill>
                  <a:schemeClr val="bg2"/>
                </a:solidFill>
              </a:rPr>
              <a:t>.</a:t>
            </a:r>
          </a:p>
          <a:p>
            <a:pPr marL="3175" lvl="1" indent="0" defTabSz="914325">
              <a:spcBef>
                <a:spcPts val="600"/>
              </a:spcBef>
              <a:buNone/>
            </a:pPr>
            <a:endParaRPr lang="en-US" sz="2400" spc="-51" dirty="0">
              <a:solidFill>
                <a:schemeClr val="bg2"/>
              </a:solidFill>
            </a:endParaRPr>
          </a:p>
          <a:p>
            <a:pPr marL="3175" lvl="1" indent="0" defTabSz="914325">
              <a:spcBef>
                <a:spcPts val="600"/>
              </a:spcBef>
              <a:buNone/>
            </a:pPr>
            <a:r>
              <a:rPr lang="en-US" sz="2400" spc="-51" dirty="0">
                <a:solidFill>
                  <a:schemeClr val="bg2"/>
                </a:solidFill>
              </a:rPr>
              <a:t>Platform Layer – Includes physical servicers and services that support the Services layer</a:t>
            </a:r>
            <a:r>
              <a:rPr lang="en-US" sz="2400" spc="-51" dirty="0" smtClean="0">
                <a:solidFill>
                  <a:schemeClr val="bg2"/>
                </a:solidFill>
              </a:rPr>
              <a:t>.</a:t>
            </a:r>
          </a:p>
          <a:p>
            <a:pPr marL="3175" lvl="1" indent="0" defTabSz="914325">
              <a:spcBef>
                <a:spcPts val="600"/>
              </a:spcBef>
              <a:buNone/>
            </a:pPr>
            <a:endParaRPr lang="en-US" sz="2400" spc="-51" dirty="0">
              <a:solidFill>
                <a:schemeClr val="bg2"/>
              </a:solidFill>
            </a:endParaRPr>
          </a:p>
          <a:p>
            <a:pPr marL="3175" lvl="1" indent="0" defTabSz="914325">
              <a:spcBef>
                <a:spcPts val="600"/>
              </a:spcBef>
              <a:buNone/>
            </a:pPr>
            <a:r>
              <a:rPr lang="en-US" sz="2400" spc="-51" dirty="0">
                <a:solidFill>
                  <a:schemeClr val="bg2"/>
                </a:solidFill>
              </a:rPr>
              <a:t>Infrastructure Layer – IT administration of the physical HW and OS.</a:t>
            </a:r>
            <a:r>
              <a:rPr lang="en-US" sz="1800" spc="-51" dirty="0"/>
              <a:t/>
            </a:r>
            <a:br>
              <a:rPr lang="en-US" sz="1800" spc="-51" dirty="0"/>
            </a:br>
            <a:endParaRPr lang="en-US" sz="2400" dirty="0"/>
          </a:p>
        </p:txBody>
      </p:sp>
      <p:sp>
        <p:nvSpPr>
          <p:cNvPr id="79" name="Rectangle 78"/>
          <p:cNvSpPr/>
          <p:nvPr/>
        </p:nvSpPr>
        <p:spPr bwMode="auto">
          <a:xfrm>
            <a:off x="7518833" y="6336917"/>
            <a:ext cx="3976070" cy="235894"/>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bg1"/>
                    </a:gs>
                    <a:gs pos="100000">
                      <a:schemeClr val="bg1"/>
                    </a:gs>
                  </a:gsLst>
                  <a:lin ang="5400000" scaled="0"/>
                </a:gradFill>
              </a:rPr>
              <a:t>Infrastructure Layer</a:t>
            </a:r>
          </a:p>
        </p:txBody>
      </p:sp>
      <p:grpSp>
        <p:nvGrpSpPr>
          <p:cNvPr id="80" name="Group 79"/>
          <p:cNvGrpSpPr/>
          <p:nvPr/>
        </p:nvGrpSpPr>
        <p:grpSpPr>
          <a:xfrm>
            <a:off x="7567284" y="711292"/>
            <a:ext cx="3976070" cy="1445954"/>
            <a:chOff x="7517245" y="738821"/>
            <a:chExt cx="3976070" cy="1445954"/>
          </a:xfrm>
        </p:grpSpPr>
        <p:sp>
          <p:nvSpPr>
            <p:cNvPr id="3" name="Rectangle 2"/>
            <p:cNvSpPr/>
            <p:nvPr/>
          </p:nvSpPr>
          <p:spPr bwMode="auto">
            <a:xfrm>
              <a:off x="7517245" y="914037"/>
              <a:ext cx="932688"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chemeClr val="bg1"/>
                  </a:solidFill>
                </a:rPr>
                <a:t>PHP</a:t>
              </a:r>
            </a:p>
          </p:txBody>
        </p:sp>
        <p:sp>
          <p:nvSpPr>
            <p:cNvPr id="39" name="Rectangle 38"/>
            <p:cNvSpPr/>
            <p:nvPr/>
          </p:nvSpPr>
          <p:spPr bwMode="auto">
            <a:xfrm>
              <a:off x="10270836" y="914037"/>
              <a:ext cx="1222479"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chemeClr val="bg1"/>
                  </a:solidFill>
                </a:rPr>
                <a:t>WCF Data Services</a:t>
              </a:r>
            </a:p>
          </p:txBody>
        </p:sp>
        <p:sp>
          <p:nvSpPr>
            <p:cNvPr id="40" name="Rectangle 39"/>
            <p:cNvSpPr/>
            <p:nvPr/>
          </p:nvSpPr>
          <p:spPr bwMode="auto">
            <a:xfrm>
              <a:off x="8556153" y="914037"/>
              <a:ext cx="1631556"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chemeClr val="bg1"/>
                  </a:solidFill>
                </a:rPr>
                <a:t>SQL Server</a:t>
              </a:r>
            </a:p>
            <a:p>
              <a:pPr algn="ctr" defTabSz="914099" fontAlgn="base">
                <a:spcBef>
                  <a:spcPct val="0"/>
                </a:spcBef>
                <a:spcAft>
                  <a:spcPct val="0"/>
                </a:spcAft>
              </a:pPr>
              <a:r>
                <a:rPr lang="en-US" sz="1200" dirty="0">
                  <a:solidFill>
                    <a:schemeClr val="bg1"/>
                  </a:solidFill>
                </a:rPr>
                <a:t>Applications</a:t>
              </a:r>
            </a:p>
            <a:p>
              <a:pPr algn="ctr" defTabSz="914099" fontAlgn="base">
                <a:spcBef>
                  <a:spcPct val="0"/>
                </a:spcBef>
                <a:spcAft>
                  <a:spcPct val="0"/>
                </a:spcAft>
              </a:pPr>
              <a:r>
                <a:rPr lang="en-US" sz="1200" dirty="0">
                  <a:solidFill>
                    <a:schemeClr val="bg1"/>
                  </a:solidFill>
                </a:rPr>
                <a:t>and Tools</a:t>
              </a:r>
            </a:p>
          </p:txBody>
        </p:sp>
        <p:sp>
          <p:nvSpPr>
            <p:cNvPr id="41" name="Rectangle 40"/>
            <p:cNvSpPr/>
            <p:nvPr/>
          </p:nvSpPr>
          <p:spPr bwMode="auto">
            <a:xfrm>
              <a:off x="7517245" y="1657566"/>
              <a:ext cx="2005446"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chemeClr val="bg1"/>
                  </a:solidFill>
                </a:rPr>
                <a:t>ODBC</a:t>
              </a:r>
            </a:p>
          </p:txBody>
        </p:sp>
        <p:sp>
          <p:nvSpPr>
            <p:cNvPr id="42" name="Rectangle 41"/>
            <p:cNvSpPr/>
            <p:nvPr/>
          </p:nvSpPr>
          <p:spPr bwMode="auto">
            <a:xfrm>
              <a:off x="9642764" y="1657566"/>
              <a:ext cx="1850551"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chemeClr val="bg1"/>
                  </a:solidFill>
                </a:rPr>
                <a:t>ADO.NET</a:t>
              </a:r>
            </a:p>
          </p:txBody>
        </p:sp>
        <p:sp>
          <p:nvSpPr>
            <p:cNvPr id="43" name="Rectangle 42"/>
            <p:cNvSpPr/>
            <p:nvPr/>
          </p:nvSpPr>
          <p:spPr bwMode="auto">
            <a:xfrm>
              <a:off x="7517245" y="1948881"/>
              <a:ext cx="3976070"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chemeClr val="bg1"/>
                  </a:solidFill>
                </a:rPr>
                <a:t>Tabular Data Stream (TDS)</a:t>
              </a:r>
            </a:p>
          </p:txBody>
        </p:sp>
        <p:sp>
          <p:nvSpPr>
            <p:cNvPr id="83" name="TextBox 82"/>
            <p:cNvSpPr txBox="1"/>
            <p:nvPr/>
          </p:nvSpPr>
          <p:spPr>
            <a:xfrm>
              <a:off x="9144049" y="738821"/>
              <a:ext cx="708527" cy="138499"/>
            </a:xfrm>
            <a:prstGeom prst="rect">
              <a:avLst/>
            </a:prstGeom>
            <a:noFill/>
          </p:spPr>
          <p:txBody>
            <a:bodyPr wrap="none" lIns="0" tIns="0" rIns="0" bIns="0" rtlCol="0">
              <a:spAutoFit/>
            </a:bodyPr>
            <a:lstStyle/>
            <a:p>
              <a:pPr>
                <a:lnSpc>
                  <a:spcPct val="90000"/>
                </a:lnSpc>
                <a:spcBef>
                  <a:spcPct val="20000"/>
                </a:spcBef>
                <a:buSzPct val="80000"/>
              </a:pPr>
              <a:r>
                <a:rPr lang="en-US" sz="1000" b="1" dirty="0">
                  <a:gradFill>
                    <a:gsLst>
                      <a:gs pos="0">
                        <a:schemeClr val="tx1"/>
                      </a:gs>
                      <a:gs pos="100000">
                        <a:schemeClr val="tx1"/>
                      </a:gs>
                    </a:gsLst>
                    <a:lin ang="5400000" scaled="0"/>
                  </a:gradFill>
                </a:rPr>
                <a:t>Client Layer</a:t>
              </a:r>
              <a:endParaRPr lang="en-US" sz="1200" b="1" dirty="0">
                <a:gradFill>
                  <a:gsLst>
                    <a:gs pos="0">
                      <a:schemeClr val="tx1"/>
                    </a:gs>
                    <a:gs pos="100000">
                      <a:schemeClr val="tx1"/>
                    </a:gs>
                  </a:gsLst>
                  <a:lin ang="5400000" scaled="0"/>
                </a:gradFill>
              </a:endParaRPr>
            </a:p>
          </p:txBody>
        </p:sp>
      </p:grpSp>
      <p:grpSp>
        <p:nvGrpSpPr>
          <p:cNvPr id="91" name="Group 90"/>
          <p:cNvGrpSpPr/>
          <p:nvPr/>
        </p:nvGrpSpPr>
        <p:grpSpPr>
          <a:xfrm>
            <a:off x="7518833" y="2203204"/>
            <a:ext cx="3976070" cy="2084188"/>
            <a:chOff x="7517245" y="2203204"/>
            <a:chExt cx="3976070" cy="2084188"/>
          </a:xfrm>
        </p:grpSpPr>
        <p:cxnSp>
          <p:nvCxnSpPr>
            <p:cNvPr id="13" name="Straight Connector 12"/>
            <p:cNvCxnSpPr/>
            <p:nvPr/>
          </p:nvCxnSpPr>
          <p:spPr>
            <a:xfrm>
              <a:off x="7517245" y="2382991"/>
              <a:ext cx="397607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bwMode="auto">
            <a:xfrm>
              <a:off x="7517245" y="2486300"/>
              <a:ext cx="3976070" cy="1801092"/>
            </a:xfrm>
            <a:prstGeom prst="rect">
              <a:avLst/>
            </a:prstGeom>
            <a:solidFill>
              <a:schemeClr val="accent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Services Layer</a:t>
              </a:r>
            </a:p>
          </p:txBody>
        </p:sp>
        <p:sp>
          <p:nvSpPr>
            <p:cNvPr id="46" name="Rectangle 45"/>
            <p:cNvSpPr/>
            <p:nvPr/>
          </p:nvSpPr>
          <p:spPr bwMode="auto">
            <a:xfrm>
              <a:off x="8959585"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0" name="Rectangle 49"/>
            <p:cNvSpPr/>
            <p:nvPr/>
          </p:nvSpPr>
          <p:spPr bwMode="auto">
            <a:xfrm>
              <a:off x="9048079"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Provisioning</a:t>
              </a:r>
            </a:p>
          </p:txBody>
        </p:sp>
        <p:sp>
          <p:nvSpPr>
            <p:cNvPr id="51" name="Rectangle 50"/>
            <p:cNvSpPr/>
            <p:nvPr/>
          </p:nvSpPr>
          <p:spPr bwMode="auto">
            <a:xfrm>
              <a:off x="9048079"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52" name="Rectangle 51"/>
            <p:cNvSpPr/>
            <p:nvPr/>
          </p:nvSpPr>
          <p:spPr bwMode="auto">
            <a:xfrm>
              <a:off x="9048079"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53" name="Rectangle 52"/>
            <p:cNvSpPr/>
            <p:nvPr/>
          </p:nvSpPr>
          <p:spPr bwMode="auto">
            <a:xfrm>
              <a:off x="10150997"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4" name="Rectangle 53"/>
            <p:cNvSpPr/>
            <p:nvPr/>
          </p:nvSpPr>
          <p:spPr bwMode="auto">
            <a:xfrm>
              <a:off x="10239491"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Provisioning</a:t>
              </a:r>
            </a:p>
          </p:txBody>
        </p:sp>
        <p:sp>
          <p:nvSpPr>
            <p:cNvPr id="55" name="Rectangle 54"/>
            <p:cNvSpPr/>
            <p:nvPr/>
          </p:nvSpPr>
          <p:spPr bwMode="auto">
            <a:xfrm>
              <a:off x="10239491"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56" name="Rectangle 55"/>
            <p:cNvSpPr/>
            <p:nvPr/>
          </p:nvSpPr>
          <p:spPr bwMode="auto">
            <a:xfrm>
              <a:off x="10239491"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57" name="Rectangle 56"/>
            <p:cNvSpPr/>
            <p:nvPr/>
          </p:nvSpPr>
          <p:spPr bwMode="auto">
            <a:xfrm>
              <a:off x="7754240"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8" name="Rectangle 57"/>
            <p:cNvSpPr/>
            <p:nvPr/>
          </p:nvSpPr>
          <p:spPr bwMode="auto">
            <a:xfrm>
              <a:off x="7842734"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Provisioning</a:t>
              </a:r>
            </a:p>
          </p:txBody>
        </p:sp>
        <p:sp>
          <p:nvSpPr>
            <p:cNvPr id="59" name="Rectangle 58"/>
            <p:cNvSpPr/>
            <p:nvPr/>
          </p:nvSpPr>
          <p:spPr bwMode="auto">
            <a:xfrm>
              <a:off x="7842734"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60" name="Rectangle 59"/>
            <p:cNvSpPr/>
            <p:nvPr/>
          </p:nvSpPr>
          <p:spPr bwMode="auto">
            <a:xfrm>
              <a:off x="7842734"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17" name="TextBox 16"/>
            <p:cNvSpPr txBox="1"/>
            <p:nvPr/>
          </p:nvSpPr>
          <p:spPr>
            <a:xfrm>
              <a:off x="11286837" y="299251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61" name="TextBox 60"/>
            <p:cNvSpPr txBox="1"/>
            <p:nvPr/>
          </p:nvSpPr>
          <p:spPr>
            <a:xfrm>
              <a:off x="11286837" y="342506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62" name="TextBox 61"/>
            <p:cNvSpPr txBox="1"/>
            <p:nvPr/>
          </p:nvSpPr>
          <p:spPr>
            <a:xfrm>
              <a:off x="11286837" y="3854559"/>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cxnSp>
          <p:nvCxnSpPr>
            <p:cNvPr id="82" name="Straight Arrow Connector 81"/>
            <p:cNvCxnSpPr/>
            <p:nvPr/>
          </p:nvCxnSpPr>
          <p:spPr>
            <a:xfrm flipV="1">
              <a:off x="9534277" y="2243104"/>
              <a:ext cx="0" cy="243196"/>
            </a:xfrm>
            <a:prstGeom prst="straightConnector1">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610327" y="2203204"/>
              <a:ext cx="512961" cy="138499"/>
            </a:xfrm>
            <a:prstGeom prst="rect">
              <a:avLst/>
            </a:prstGeom>
            <a:noFill/>
          </p:spPr>
          <p:txBody>
            <a:bodyPr wrap="none" lIns="0" tIns="0" rIns="0" bIns="0" rtlCol="0">
              <a:spAutoFit/>
            </a:bodyPr>
            <a:lstStyle/>
            <a:p>
              <a:pPr>
                <a:lnSpc>
                  <a:spcPct val="90000"/>
                </a:lnSpc>
                <a:spcBef>
                  <a:spcPct val="20000"/>
                </a:spcBef>
                <a:buSzPct val="80000"/>
              </a:pPr>
              <a:r>
                <a:rPr lang="en-US" sz="1000" dirty="0">
                  <a:gradFill>
                    <a:gsLst>
                      <a:gs pos="0">
                        <a:schemeClr val="tx1"/>
                      </a:gs>
                      <a:gs pos="100000">
                        <a:schemeClr val="tx1"/>
                      </a:gs>
                    </a:gsLst>
                    <a:lin ang="5400000" scaled="0"/>
                  </a:gradFill>
                </a:rPr>
                <a:t>TDS+SSL</a:t>
              </a:r>
            </a:p>
          </p:txBody>
        </p:sp>
      </p:grpSp>
      <p:grpSp>
        <p:nvGrpSpPr>
          <p:cNvPr id="3072" name="Group 3071"/>
          <p:cNvGrpSpPr/>
          <p:nvPr/>
        </p:nvGrpSpPr>
        <p:grpSpPr>
          <a:xfrm>
            <a:off x="7518832" y="4348917"/>
            <a:ext cx="3976070" cy="1931810"/>
            <a:chOff x="7517244" y="4348917"/>
            <a:chExt cx="3976070" cy="1931810"/>
          </a:xfrm>
        </p:grpSpPr>
        <p:sp>
          <p:nvSpPr>
            <p:cNvPr id="63" name="Rectangle 62"/>
            <p:cNvSpPr/>
            <p:nvPr/>
          </p:nvSpPr>
          <p:spPr bwMode="auto">
            <a:xfrm>
              <a:off x="7517244" y="4348917"/>
              <a:ext cx="3976070" cy="1931810"/>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Platform Layer</a:t>
              </a:r>
            </a:p>
          </p:txBody>
        </p:sp>
        <p:sp>
          <p:nvSpPr>
            <p:cNvPr id="64" name="Rectangle 63"/>
            <p:cNvSpPr/>
            <p:nvPr/>
          </p:nvSpPr>
          <p:spPr bwMode="auto">
            <a:xfrm>
              <a:off x="8959584"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5" name="Rectangle 64"/>
            <p:cNvSpPr/>
            <p:nvPr/>
          </p:nvSpPr>
          <p:spPr bwMode="auto">
            <a:xfrm>
              <a:off x="9048078"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66" name="Rectangle 65"/>
            <p:cNvSpPr/>
            <p:nvPr/>
          </p:nvSpPr>
          <p:spPr bwMode="auto">
            <a:xfrm>
              <a:off x="9048078"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67" name="Rectangle 66"/>
            <p:cNvSpPr/>
            <p:nvPr/>
          </p:nvSpPr>
          <p:spPr bwMode="auto">
            <a:xfrm>
              <a:off x="9048078"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68" name="Rectangle 67"/>
            <p:cNvSpPr/>
            <p:nvPr/>
          </p:nvSpPr>
          <p:spPr bwMode="auto">
            <a:xfrm>
              <a:off x="10150996" y="463618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9" name="Rectangle 68"/>
            <p:cNvSpPr/>
            <p:nvPr/>
          </p:nvSpPr>
          <p:spPr bwMode="auto">
            <a:xfrm>
              <a:off x="10239490" y="47319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0" name="Rectangle 69"/>
            <p:cNvSpPr/>
            <p:nvPr/>
          </p:nvSpPr>
          <p:spPr bwMode="auto">
            <a:xfrm>
              <a:off x="10239490" y="51645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1" name="Rectangle 70"/>
            <p:cNvSpPr/>
            <p:nvPr/>
          </p:nvSpPr>
          <p:spPr bwMode="auto">
            <a:xfrm>
              <a:off x="10239490" y="559400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2" name="Rectangle 71"/>
            <p:cNvSpPr/>
            <p:nvPr/>
          </p:nvSpPr>
          <p:spPr bwMode="auto">
            <a:xfrm>
              <a:off x="7754240"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73" name="Rectangle 72"/>
            <p:cNvSpPr/>
            <p:nvPr/>
          </p:nvSpPr>
          <p:spPr bwMode="auto">
            <a:xfrm>
              <a:off x="7842734"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4" name="Rectangle 73"/>
            <p:cNvSpPr/>
            <p:nvPr/>
          </p:nvSpPr>
          <p:spPr bwMode="auto">
            <a:xfrm>
              <a:off x="7842734"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5" name="Rectangle 74"/>
            <p:cNvSpPr/>
            <p:nvPr/>
          </p:nvSpPr>
          <p:spPr bwMode="auto">
            <a:xfrm>
              <a:off x="7842734"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6" name="TextBox 75"/>
            <p:cNvSpPr txBox="1"/>
            <p:nvPr/>
          </p:nvSpPr>
          <p:spPr>
            <a:xfrm>
              <a:off x="11286837" y="482615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77" name="TextBox 76"/>
            <p:cNvSpPr txBox="1"/>
            <p:nvPr/>
          </p:nvSpPr>
          <p:spPr>
            <a:xfrm>
              <a:off x="11286837" y="5272131"/>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78" name="TextBox 77"/>
            <p:cNvSpPr txBox="1"/>
            <p:nvPr/>
          </p:nvSpPr>
          <p:spPr>
            <a:xfrm>
              <a:off x="11298173" y="569714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cxnSp>
          <p:nvCxnSpPr>
            <p:cNvPr id="20" name="Elbow Connector 19"/>
            <p:cNvCxnSpPr/>
            <p:nvPr/>
          </p:nvCxnSpPr>
          <p:spPr>
            <a:xfrm rot="5400000" flipH="1" flipV="1">
              <a:off x="9493838" y="4862471"/>
              <a:ext cx="8950" cy="2396756"/>
            </a:xfrm>
            <a:prstGeom prst="bentConnector3">
              <a:avLst>
                <a:gd name="adj1" fmla="val -1728592"/>
              </a:avLst>
            </a:prstGeom>
            <a:ln w="158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9505279" y="6065324"/>
              <a:ext cx="0" cy="141516"/>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7236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xEl>
                                              <p:pRg st="1" end="1"/>
                                            </p:txEl>
                                          </p:spTgt>
                                        </p:tgtEl>
                                        <p:attrNameLst>
                                          <p:attrName>style.visibility</p:attrName>
                                        </p:attrNameLst>
                                      </p:cBhvr>
                                      <p:to>
                                        <p:strVal val="visible"/>
                                      </p:to>
                                    </p:set>
                                    <p:animEffect transition="in" filter="fade">
                                      <p:cBhvr>
                                        <p:cTn id="7" dur="1000"/>
                                        <p:tgtEl>
                                          <p:spTgt spid="30">
                                            <p:txEl>
                                              <p:pRg st="1" end="1"/>
                                            </p:txEl>
                                          </p:spTgt>
                                        </p:tgtEl>
                                      </p:cBhvr>
                                    </p:animEffect>
                                    <p:anim calcmode="lin" valueType="num">
                                      <p:cBhvr>
                                        <p:cTn id="8" dur="1000" fill="hold"/>
                                        <p:tgtEl>
                                          <p:spTgt spid="30">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0">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fade">
                                      <p:cBhvr>
                                        <p:cTn id="12" dur="1000"/>
                                        <p:tgtEl>
                                          <p:spTgt spid="80"/>
                                        </p:tgtEl>
                                      </p:cBhvr>
                                    </p:animEffect>
                                    <p:anim calcmode="lin" valueType="num">
                                      <p:cBhvr>
                                        <p:cTn id="13" dur="1000" fill="hold"/>
                                        <p:tgtEl>
                                          <p:spTgt spid="80"/>
                                        </p:tgtEl>
                                        <p:attrNameLst>
                                          <p:attrName>ppt_x</p:attrName>
                                        </p:attrNameLst>
                                      </p:cBhvr>
                                      <p:tavLst>
                                        <p:tav tm="0">
                                          <p:val>
                                            <p:strVal val="#ppt_x"/>
                                          </p:val>
                                        </p:tav>
                                        <p:tav tm="100000">
                                          <p:val>
                                            <p:strVal val="#ppt_x"/>
                                          </p:val>
                                        </p:tav>
                                      </p:tavLst>
                                    </p:anim>
                                    <p:anim calcmode="lin" valueType="num">
                                      <p:cBhvr>
                                        <p:cTn id="14"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0">
                                            <p:txEl>
                                              <p:pRg st="3" end="3"/>
                                            </p:txEl>
                                          </p:spTgt>
                                        </p:tgtEl>
                                        <p:attrNameLst>
                                          <p:attrName>style.visibility</p:attrName>
                                        </p:attrNameLst>
                                      </p:cBhvr>
                                      <p:to>
                                        <p:strVal val="visible"/>
                                      </p:to>
                                    </p:set>
                                    <p:animEffect transition="in" filter="fade">
                                      <p:cBhvr>
                                        <p:cTn id="19" dur="1000"/>
                                        <p:tgtEl>
                                          <p:spTgt spid="30">
                                            <p:txEl>
                                              <p:pRg st="3" end="3"/>
                                            </p:txEl>
                                          </p:spTgt>
                                        </p:tgtEl>
                                      </p:cBhvr>
                                    </p:animEffect>
                                    <p:anim calcmode="lin" valueType="num">
                                      <p:cBhvr>
                                        <p:cTn id="20" dur="1000" fill="hold"/>
                                        <p:tgtEl>
                                          <p:spTgt spid="30">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0">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91"/>
                                        </p:tgtEl>
                                        <p:attrNameLst>
                                          <p:attrName>style.visibility</p:attrName>
                                        </p:attrNameLst>
                                      </p:cBhvr>
                                      <p:to>
                                        <p:strVal val="visible"/>
                                      </p:to>
                                    </p:set>
                                    <p:animEffect transition="in" filter="fade">
                                      <p:cBhvr>
                                        <p:cTn id="24" dur="1000"/>
                                        <p:tgtEl>
                                          <p:spTgt spid="91"/>
                                        </p:tgtEl>
                                      </p:cBhvr>
                                    </p:animEffect>
                                    <p:anim calcmode="lin" valueType="num">
                                      <p:cBhvr>
                                        <p:cTn id="25" dur="1000" fill="hold"/>
                                        <p:tgtEl>
                                          <p:spTgt spid="91"/>
                                        </p:tgtEl>
                                        <p:attrNameLst>
                                          <p:attrName>ppt_x</p:attrName>
                                        </p:attrNameLst>
                                      </p:cBhvr>
                                      <p:tavLst>
                                        <p:tav tm="0">
                                          <p:val>
                                            <p:strVal val="#ppt_x"/>
                                          </p:val>
                                        </p:tav>
                                        <p:tav tm="100000">
                                          <p:val>
                                            <p:strVal val="#ppt_x"/>
                                          </p:val>
                                        </p:tav>
                                      </p:tavLst>
                                    </p:anim>
                                    <p:anim calcmode="lin" valueType="num">
                                      <p:cBhvr>
                                        <p:cTn id="26"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0">
                                            <p:txEl>
                                              <p:pRg st="5" end="5"/>
                                            </p:txEl>
                                          </p:spTgt>
                                        </p:tgtEl>
                                        <p:attrNameLst>
                                          <p:attrName>style.visibility</p:attrName>
                                        </p:attrNameLst>
                                      </p:cBhvr>
                                      <p:to>
                                        <p:strVal val="visible"/>
                                      </p:to>
                                    </p:set>
                                    <p:animEffect transition="in" filter="fade">
                                      <p:cBhvr>
                                        <p:cTn id="31" dur="1000"/>
                                        <p:tgtEl>
                                          <p:spTgt spid="30">
                                            <p:txEl>
                                              <p:pRg st="5" end="5"/>
                                            </p:txEl>
                                          </p:spTgt>
                                        </p:tgtEl>
                                      </p:cBhvr>
                                    </p:animEffect>
                                    <p:anim calcmode="lin" valueType="num">
                                      <p:cBhvr>
                                        <p:cTn id="32" dur="1000" fill="hold"/>
                                        <p:tgtEl>
                                          <p:spTgt spid="30">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0">
                                            <p:txEl>
                                              <p:pRg st="5" end="5"/>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072"/>
                                        </p:tgtEl>
                                        <p:attrNameLst>
                                          <p:attrName>style.visibility</p:attrName>
                                        </p:attrNameLst>
                                      </p:cBhvr>
                                      <p:to>
                                        <p:strVal val="visible"/>
                                      </p:to>
                                    </p:set>
                                    <p:animEffect transition="in" filter="fade">
                                      <p:cBhvr>
                                        <p:cTn id="36" dur="1000"/>
                                        <p:tgtEl>
                                          <p:spTgt spid="3072"/>
                                        </p:tgtEl>
                                      </p:cBhvr>
                                    </p:animEffect>
                                    <p:anim calcmode="lin" valueType="num">
                                      <p:cBhvr>
                                        <p:cTn id="37" dur="1000" fill="hold"/>
                                        <p:tgtEl>
                                          <p:spTgt spid="3072"/>
                                        </p:tgtEl>
                                        <p:attrNameLst>
                                          <p:attrName>ppt_x</p:attrName>
                                        </p:attrNameLst>
                                      </p:cBhvr>
                                      <p:tavLst>
                                        <p:tav tm="0">
                                          <p:val>
                                            <p:strVal val="#ppt_x"/>
                                          </p:val>
                                        </p:tav>
                                        <p:tav tm="100000">
                                          <p:val>
                                            <p:strVal val="#ppt_x"/>
                                          </p:val>
                                        </p:tav>
                                      </p:tavLst>
                                    </p:anim>
                                    <p:anim calcmode="lin" valueType="num">
                                      <p:cBhvr>
                                        <p:cTn id="38" dur="1000" fill="hold"/>
                                        <p:tgtEl>
                                          <p:spTgt spid="307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0">
                                            <p:txEl>
                                              <p:pRg st="7" end="7"/>
                                            </p:txEl>
                                          </p:spTgt>
                                        </p:tgtEl>
                                        <p:attrNameLst>
                                          <p:attrName>style.visibility</p:attrName>
                                        </p:attrNameLst>
                                      </p:cBhvr>
                                      <p:to>
                                        <p:strVal val="visible"/>
                                      </p:to>
                                    </p:set>
                                    <p:animEffect transition="in" filter="fade">
                                      <p:cBhvr>
                                        <p:cTn id="43" dur="1000"/>
                                        <p:tgtEl>
                                          <p:spTgt spid="30">
                                            <p:txEl>
                                              <p:pRg st="7" end="7"/>
                                            </p:txEl>
                                          </p:spTgt>
                                        </p:tgtEl>
                                      </p:cBhvr>
                                    </p:animEffect>
                                    <p:anim calcmode="lin" valueType="num">
                                      <p:cBhvr>
                                        <p:cTn id="44" dur="1000" fill="hold"/>
                                        <p:tgtEl>
                                          <p:spTgt spid="30">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30">
                                            <p:txEl>
                                              <p:pRg st="7" end="7"/>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9"/>
                                        </p:tgtEl>
                                        <p:attrNameLst>
                                          <p:attrName>style.visibility</p:attrName>
                                        </p:attrNameLst>
                                      </p:cBhvr>
                                      <p:to>
                                        <p:strVal val="visible"/>
                                      </p:to>
                                    </p:set>
                                    <p:animEffect transition="in" filter="fade">
                                      <p:cBhvr>
                                        <p:cTn id="48" dur="1000"/>
                                        <p:tgtEl>
                                          <p:spTgt spid="79"/>
                                        </p:tgtEl>
                                      </p:cBhvr>
                                    </p:animEffect>
                                    <p:anim calcmode="lin" valueType="num">
                                      <p:cBhvr>
                                        <p:cTn id="49" dur="1000" fill="hold"/>
                                        <p:tgtEl>
                                          <p:spTgt spid="79"/>
                                        </p:tgtEl>
                                        <p:attrNameLst>
                                          <p:attrName>ppt_x</p:attrName>
                                        </p:attrNameLst>
                                      </p:cBhvr>
                                      <p:tavLst>
                                        <p:tav tm="0">
                                          <p:val>
                                            <p:strVal val="#ppt_x"/>
                                          </p:val>
                                        </p:tav>
                                        <p:tav tm="100000">
                                          <p:val>
                                            <p:strVal val="#ppt_x"/>
                                          </p:val>
                                        </p:tav>
                                      </p:tavLst>
                                    </p:anim>
                                    <p:anim calcmode="lin" valueType="num">
                                      <p:cBhvr>
                                        <p:cTn id="50"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520701" y="342900"/>
            <a:ext cx="11671299" cy="957263"/>
          </a:xfrm>
        </p:spPr>
        <p:txBody>
          <a:bodyPr/>
          <a:lstStyle/>
          <a:p>
            <a:r>
              <a:rPr lang="en-US" dirty="0" smtClean="0"/>
              <a:t>Server Provisioning</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3554" y="4413738"/>
            <a:ext cx="5066198" cy="2139462"/>
          </a:xfrm>
          <a:prstGeom prst="rect">
            <a:avLst/>
          </a:prstGeom>
          <a:noFill/>
          <a:ln w="9525">
            <a:noFill/>
            <a:miter lim="800000"/>
            <a:headEnd/>
            <a:tailEnd/>
          </a:ln>
          <a:effectLst>
            <a:outerShdw blurRad="50800" dist="25400" dir="2700000" algn="tl" rotWithShape="0">
              <a:prstClr val="black">
                <a:alpha val="20000"/>
              </a:prstClr>
            </a:outerShdw>
          </a:effectLst>
        </p:spPr>
      </p:pic>
      <p:sp>
        <p:nvSpPr>
          <p:cNvPr id="9" name="Content Placeholder 2"/>
          <p:cNvSpPr txBox="1">
            <a:spLocks/>
          </p:cNvSpPr>
          <p:nvPr/>
        </p:nvSpPr>
        <p:spPr>
          <a:xfrm>
            <a:off x="520701" y="1316823"/>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Server Defined</a:t>
            </a:r>
          </a:p>
          <a:p>
            <a:pPr marL="3175" lvl="1" indent="0" defTabSz="914325">
              <a:spcBef>
                <a:spcPts val="600"/>
              </a:spcBef>
              <a:buNone/>
            </a:pPr>
            <a:r>
              <a:rPr lang="en-US" sz="1600" spc="-51" dirty="0">
                <a:solidFill>
                  <a:schemeClr val="bg2"/>
                </a:solidFill>
              </a:rPr>
              <a:t>Service head that contains databases</a:t>
            </a:r>
          </a:p>
          <a:p>
            <a:pPr marL="3175" lvl="1" indent="0" defTabSz="914325">
              <a:spcBef>
                <a:spcPts val="600"/>
              </a:spcBef>
              <a:buNone/>
            </a:pPr>
            <a:r>
              <a:rPr lang="en-US" sz="1600" spc="-51" dirty="0">
                <a:solidFill>
                  <a:schemeClr val="bg2"/>
                </a:solidFill>
              </a:rPr>
              <a:t>Connect via automatically generated FQDN (xxx.database.windows.net)</a:t>
            </a:r>
          </a:p>
          <a:p>
            <a:pPr marL="3175" lvl="1" indent="0" defTabSz="914325">
              <a:spcBef>
                <a:spcPts val="600"/>
              </a:spcBef>
              <a:buNone/>
            </a:pPr>
            <a:r>
              <a:rPr lang="en-US" sz="1600" spc="-51" dirty="0">
                <a:solidFill>
                  <a:schemeClr val="bg2"/>
                </a:solidFill>
              </a:rPr>
              <a:t>Initially contains only a </a:t>
            </a:r>
            <a:r>
              <a:rPr lang="en-US" sz="1600" b="1" spc="-51" dirty="0">
                <a:solidFill>
                  <a:schemeClr val="bg2"/>
                </a:solidFill>
              </a:rPr>
              <a:t>master</a:t>
            </a:r>
            <a:r>
              <a:rPr lang="en-US" sz="1600" spc="-51" dirty="0">
                <a:solidFill>
                  <a:schemeClr val="bg2"/>
                </a:solidFill>
              </a:rPr>
              <a:t> database</a:t>
            </a:r>
            <a:r>
              <a:rPr lang="en-US" sz="1400" spc="-51" dirty="0"/>
              <a:t/>
            </a:r>
            <a:br>
              <a:rPr lang="en-US" sz="1400" spc="-51" dirty="0"/>
            </a:br>
            <a:endParaRPr lang="en-US" sz="1800" dirty="0"/>
          </a:p>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Provision Servers Interactively</a:t>
            </a:r>
          </a:p>
          <a:p>
            <a:pPr marL="3175" lvl="1" indent="0" defTabSz="914325">
              <a:spcBef>
                <a:spcPts val="600"/>
              </a:spcBef>
              <a:buNone/>
            </a:pPr>
            <a:r>
              <a:rPr lang="en-US" sz="1600" spc="-51" dirty="0">
                <a:solidFill>
                  <a:schemeClr val="bg2"/>
                </a:solidFill>
              </a:rPr>
              <a:t>Log on to </a:t>
            </a:r>
            <a:r>
              <a:rPr lang="en-US" sz="1600" spc="-51" dirty="0" smtClean="0">
                <a:solidFill>
                  <a:schemeClr val="bg2"/>
                </a:solidFill>
              </a:rPr>
              <a:t>Microsoft Azure </a:t>
            </a:r>
            <a:r>
              <a:rPr lang="en-US" sz="1600" spc="-51" dirty="0">
                <a:solidFill>
                  <a:schemeClr val="bg2"/>
                </a:solidFill>
              </a:rPr>
              <a:t>Management Portal</a:t>
            </a:r>
          </a:p>
          <a:p>
            <a:pPr marL="3175" lvl="1" indent="0" defTabSz="914325">
              <a:spcBef>
                <a:spcPts val="600"/>
              </a:spcBef>
              <a:buNone/>
            </a:pPr>
            <a:r>
              <a:rPr lang="en-US" sz="1600" spc="-51" dirty="0">
                <a:solidFill>
                  <a:schemeClr val="bg2"/>
                </a:solidFill>
              </a:rPr>
              <a:t>Create a SQL Database server</a:t>
            </a:r>
          </a:p>
          <a:p>
            <a:pPr marL="3175" lvl="1" indent="0" defTabSz="914325">
              <a:spcBef>
                <a:spcPts val="600"/>
              </a:spcBef>
              <a:buNone/>
            </a:pPr>
            <a:r>
              <a:rPr lang="en-US" sz="1600" spc="-51" dirty="0">
                <a:solidFill>
                  <a:schemeClr val="bg2"/>
                </a:solidFill>
              </a:rPr>
              <a:t>Specify admin login credentials</a:t>
            </a:r>
          </a:p>
          <a:p>
            <a:pPr marL="3175" lvl="1" indent="0" defTabSz="914325">
              <a:spcBef>
                <a:spcPts val="600"/>
              </a:spcBef>
              <a:buNone/>
            </a:pPr>
            <a:r>
              <a:rPr lang="en-US" sz="1600" spc="-51" dirty="0">
                <a:solidFill>
                  <a:schemeClr val="bg2"/>
                </a:solidFill>
              </a:rPr>
              <a:t>Add firewall rules and enable service access</a:t>
            </a:r>
            <a:r>
              <a:rPr lang="en-US" sz="1400" spc="-51" dirty="0"/>
              <a:t/>
            </a:r>
            <a:br>
              <a:rPr lang="en-US" sz="1400" spc="-51" dirty="0"/>
            </a:br>
            <a:endParaRPr lang="en-US" sz="1400" spc="-51" dirty="0"/>
          </a:p>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Automate Server Provisioning</a:t>
            </a:r>
          </a:p>
          <a:p>
            <a:pPr marL="3175" lvl="1" indent="0" defTabSz="914325">
              <a:spcBef>
                <a:spcPts val="600"/>
              </a:spcBef>
              <a:buNone/>
            </a:pPr>
            <a:r>
              <a:rPr lang="en-US" sz="1600" spc="-51" dirty="0">
                <a:solidFill>
                  <a:schemeClr val="bg2"/>
                </a:solidFill>
              </a:rPr>
              <a:t>Use </a:t>
            </a:r>
            <a:r>
              <a:rPr lang="en-US" sz="1600" spc="-51" dirty="0" smtClean="0">
                <a:solidFill>
                  <a:schemeClr val="bg2"/>
                </a:solidFill>
              </a:rPr>
              <a:t>Microsoft Azure </a:t>
            </a:r>
            <a:r>
              <a:rPr lang="en-US" sz="1600" spc="-51" dirty="0">
                <a:solidFill>
                  <a:schemeClr val="bg2"/>
                </a:solidFill>
              </a:rPr>
              <a:t>Platform PowerShell cmdlets </a:t>
            </a:r>
            <a:br>
              <a:rPr lang="en-US" sz="1600" spc="-51" dirty="0">
                <a:solidFill>
                  <a:schemeClr val="bg2"/>
                </a:solidFill>
              </a:rPr>
            </a:br>
            <a:r>
              <a:rPr lang="en-US" sz="1600" spc="-51" dirty="0">
                <a:solidFill>
                  <a:schemeClr val="bg2"/>
                </a:solidFill>
              </a:rPr>
              <a:t>(or use REST API directly)</a:t>
            </a:r>
          </a:p>
          <a:p>
            <a:pPr marL="3175" lvl="1" indent="0" defTabSz="914325">
              <a:spcBef>
                <a:spcPts val="600"/>
              </a:spcBef>
              <a:buNone/>
            </a:pPr>
            <a:r>
              <a:rPr lang="en-US" sz="1600" b="1" spc="-51" dirty="0">
                <a:solidFill>
                  <a:schemeClr val="bg2"/>
                </a:solidFill>
              </a:rPr>
              <a:t>wappowershell.codeplex.com</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2413" y="1495123"/>
            <a:ext cx="3103263" cy="2707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645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500"/>
                                        <p:tgtEl>
                                          <p:spTgt spid="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Effect transition="in" filter="fade">
                                      <p:cBhvr>
                                        <p:cTn id="21" dur="500"/>
                                        <p:tgtEl>
                                          <p:spTgt spid="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xEl>
                                              <p:pRg st="5" end="5"/>
                                            </p:txEl>
                                          </p:spTgt>
                                        </p:tgtEl>
                                        <p:attrNameLst>
                                          <p:attrName>style.visibility</p:attrName>
                                        </p:attrNameLst>
                                      </p:cBhvr>
                                      <p:to>
                                        <p:strVal val="visible"/>
                                      </p:to>
                                    </p:set>
                                    <p:animEffect transition="in" filter="fade">
                                      <p:cBhvr>
                                        <p:cTn id="24" dur="500"/>
                                        <p:tgtEl>
                                          <p:spTgt spid="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fade">
                                      <p:cBhvr>
                                        <p:cTn id="27" dur="500"/>
                                        <p:tgtEl>
                                          <p:spTgt spid="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xEl>
                                              <p:pRg st="7" end="7"/>
                                            </p:txEl>
                                          </p:spTgt>
                                        </p:tgtEl>
                                        <p:attrNameLst>
                                          <p:attrName>style.visibility</p:attrName>
                                        </p:attrNameLst>
                                      </p:cBhvr>
                                      <p:to>
                                        <p:strVal val="visible"/>
                                      </p:to>
                                    </p:set>
                                    <p:animEffect transition="in" filter="fade">
                                      <p:cBhvr>
                                        <p:cTn id="30" dur="500"/>
                                        <p:tgtEl>
                                          <p:spTgt spid="9">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animEffect transition="in" filter="fade">
                                      <p:cBhvr>
                                        <p:cTn id="33" dur="500"/>
                                        <p:tgtEl>
                                          <p:spTgt spid="9">
                                            <p:txEl>
                                              <p:pRg st="8" end="8"/>
                                            </p:txEl>
                                          </p:spTgt>
                                        </p:tgtEl>
                                      </p:cBhvr>
                                    </p:animEffect>
                                  </p:childTnLst>
                                </p:cTn>
                              </p:par>
                              <p:par>
                                <p:cTn id="34" presetID="1" presetClass="entr" presetSubtype="0" fill="hold" nodeType="withEffect">
                                  <p:stCondLst>
                                    <p:cond delay="0"/>
                                  </p:stCondLst>
                                  <p:childTnLst>
                                    <p:set>
                                      <p:cBhvr>
                                        <p:cTn id="35" dur="1" fill="hold">
                                          <p:stCondLst>
                                            <p:cond delay="0"/>
                                          </p:stCondLst>
                                        </p:cTn>
                                        <p:tgtEl>
                                          <p:spTgt spid="102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
                                            <p:txEl>
                                              <p:pRg st="9" end="9"/>
                                            </p:txEl>
                                          </p:spTgt>
                                        </p:tgtEl>
                                        <p:attrNameLst>
                                          <p:attrName>style.visibility</p:attrName>
                                        </p:attrNameLst>
                                      </p:cBhvr>
                                      <p:to>
                                        <p:strVal val="visible"/>
                                      </p:to>
                                    </p:set>
                                    <p:animEffect transition="in" filter="fade">
                                      <p:cBhvr>
                                        <p:cTn id="40" dur="500"/>
                                        <p:tgtEl>
                                          <p:spTgt spid="9">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animEffect transition="in" filter="fade">
                                      <p:cBhvr>
                                        <p:cTn id="43" dur="500"/>
                                        <p:tgtEl>
                                          <p:spTgt spid="9">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
                                            <p:txEl>
                                              <p:pRg st="11" end="11"/>
                                            </p:txEl>
                                          </p:spTgt>
                                        </p:tgtEl>
                                        <p:attrNameLst>
                                          <p:attrName>style.visibility</p:attrName>
                                        </p:attrNameLst>
                                      </p:cBhvr>
                                      <p:to>
                                        <p:strVal val="visible"/>
                                      </p:to>
                                    </p:set>
                                    <p:animEffect transition="in" filter="fade">
                                      <p:cBhvr>
                                        <p:cTn id="46" dur="500"/>
                                        <p:tgtEl>
                                          <p:spTgt spid="9">
                                            <p:txEl>
                                              <p:pRg st="11" end="1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22288" y="228600"/>
            <a:ext cx="10629899" cy="747713"/>
          </a:xfrm>
        </p:spPr>
        <p:txBody>
          <a:bodyPr>
            <a:normAutofit fontScale="90000"/>
          </a:bodyPr>
          <a:lstStyle/>
          <a:p>
            <a:r>
              <a:rPr lang="en-US" dirty="0" smtClean="0"/>
              <a:t>Create Database…</a:t>
            </a:r>
            <a:endParaRPr lang="en-US" dirty="0">
              <a:solidFill>
                <a:srgbClr val="92D050"/>
              </a:solidFill>
            </a:endParaRPr>
          </a:p>
        </p:txBody>
      </p:sp>
      <p:sp>
        <p:nvSpPr>
          <p:cNvPr id="7" name="Content Placeholder 2"/>
          <p:cNvSpPr txBox="1">
            <a:spLocks/>
          </p:cNvSpPr>
          <p:nvPr/>
        </p:nvSpPr>
        <p:spPr>
          <a:xfrm>
            <a:off x="522289"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Use Familiar Technologies</a:t>
            </a:r>
          </a:p>
          <a:p>
            <a:pPr marL="3175" lvl="1" indent="0" defTabSz="914325">
              <a:spcBef>
                <a:spcPts val="900"/>
              </a:spcBef>
              <a:buNone/>
            </a:pPr>
            <a:r>
              <a:rPr lang="en-US" sz="1800" spc="-51" dirty="0">
                <a:solidFill>
                  <a:schemeClr val="bg2"/>
                </a:solidFill>
              </a:rPr>
              <a:t>Transact-SQL</a:t>
            </a:r>
          </a:p>
          <a:p>
            <a:pPr marL="3175" lvl="1" indent="0" defTabSz="914325">
              <a:spcBef>
                <a:spcPts val="900"/>
              </a:spcBef>
              <a:buNone/>
            </a:pPr>
            <a:r>
              <a:rPr lang="en-US" sz="1800" spc="-51" dirty="0">
                <a:solidFill>
                  <a:schemeClr val="bg2"/>
                </a:solidFill>
              </a:rPr>
              <a:t>Languages</a:t>
            </a:r>
          </a:p>
          <a:p>
            <a:pPr marL="228600" lvl="1" indent="0" defTabSz="914325">
              <a:spcBef>
                <a:spcPts val="600"/>
              </a:spcBef>
              <a:buNone/>
            </a:pPr>
            <a:r>
              <a:rPr lang="en-US" sz="1600" spc="-51" dirty="0">
                <a:solidFill>
                  <a:schemeClr val="bg2"/>
                </a:solidFill>
              </a:rPr>
              <a:t>.NET Framework (C#, Visual Basic, F#) via ADO.NET</a:t>
            </a:r>
          </a:p>
          <a:p>
            <a:pPr marL="228600" lvl="1" indent="0" defTabSz="914325">
              <a:spcBef>
                <a:spcPts val="600"/>
              </a:spcBef>
              <a:buNone/>
            </a:pPr>
            <a:r>
              <a:rPr lang="en-US" sz="1600" spc="-51" dirty="0">
                <a:solidFill>
                  <a:schemeClr val="bg2"/>
                </a:solidFill>
              </a:rPr>
              <a:t>C / C++ via ODBC</a:t>
            </a:r>
          </a:p>
          <a:p>
            <a:pPr marL="228600" lvl="1" indent="0" defTabSz="914325">
              <a:spcBef>
                <a:spcPts val="600"/>
              </a:spcBef>
              <a:buNone/>
            </a:pPr>
            <a:r>
              <a:rPr lang="en-US" sz="1600" spc="-51" dirty="0">
                <a:solidFill>
                  <a:schemeClr val="bg2"/>
                </a:solidFill>
              </a:rPr>
              <a:t>Java via Microsoft JDBC provider</a:t>
            </a:r>
          </a:p>
          <a:p>
            <a:pPr marL="228600" lvl="1" indent="0" defTabSz="914325">
              <a:spcBef>
                <a:spcPts val="600"/>
              </a:spcBef>
              <a:buNone/>
            </a:pPr>
            <a:r>
              <a:rPr lang="en-US" sz="1600" spc="-51" dirty="0">
                <a:solidFill>
                  <a:schemeClr val="bg2"/>
                </a:solidFill>
              </a:rPr>
              <a:t>PHP via Microsoft PHP provider</a:t>
            </a:r>
          </a:p>
          <a:p>
            <a:pPr marL="3175" lvl="1" indent="0" defTabSz="914325">
              <a:spcBef>
                <a:spcPts val="900"/>
              </a:spcBef>
              <a:buNone/>
            </a:pPr>
            <a:r>
              <a:rPr lang="en-US" sz="1800" spc="-51" dirty="0">
                <a:solidFill>
                  <a:schemeClr val="bg2"/>
                </a:solidFill>
              </a:rPr>
              <a:t>Frameworks</a:t>
            </a:r>
          </a:p>
          <a:p>
            <a:pPr marL="228600" lvl="1" indent="0" defTabSz="914325">
              <a:spcBef>
                <a:spcPts val="600"/>
              </a:spcBef>
              <a:buNone/>
            </a:pPr>
            <a:r>
              <a:rPr lang="en-US" sz="1600" spc="-51" dirty="0">
                <a:solidFill>
                  <a:schemeClr val="bg2"/>
                </a:solidFill>
              </a:rPr>
              <a:t>OData, Entity Framework, WCF Data Services, NHibernate</a:t>
            </a:r>
          </a:p>
          <a:p>
            <a:pPr marL="3175" lvl="1" indent="0" defTabSz="914325">
              <a:spcBef>
                <a:spcPts val="900"/>
              </a:spcBef>
              <a:buNone/>
            </a:pPr>
            <a:r>
              <a:rPr lang="en-US" sz="1800" spc="-51" dirty="0">
                <a:solidFill>
                  <a:schemeClr val="bg2"/>
                </a:solidFill>
              </a:rPr>
              <a:t>Tools</a:t>
            </a:r>
          </a:p>
          <a:p>
            <a:pPr marL="228600" lvl="1" indent="0" defTabSz="914325">
              <a:spcBef>
                <a:spcPts val="600"/>
              </a:spcBef>
              <a:buNone/>
            </a:pPr>
            <a:r>
              <a:rPr lang="en-US" sz="1600" spc="-51" dirty="0">
                <a:solidFill>
                  <a:schemeClr val="bg2"/>
                </a:solidFill>
              </a:rPr>
              <a:t>SQL Server Management Studio (2008 R2 and later)</a:t>
            </a:r>
          </a:p>
          <a:p>
            <a:pPr marL="228600" lvl="1" indent="0" defTabSz="914325">
              <a:spcBef>
                <a:spcPts val="600"/>
              </a:spcBef>
              <a:buNone/>
            </a:pPr>
            <a:r>
              <a:rPr lang="en-US" sz="1600" spc="-51" dirty="0">
                <a:solidFill>
                  <a:schemeClr val="bg2"/>
                </a:solidFill>
              </a:rPr>
              <a:t>SQL Server command-line utilities (SQLCMD, BCP)</a:t>
            </a:r>
          </a:p>
          <a:p>
            <a:pPr marL="228600" lvl="1" indent="0" defTabSz="914325">
              <a:spcBef>
                <a:spcPts val="600"/>
              </a:spcBef>
              <a:buNone/>
            </a:pPr>
            <a:r>
              <a:rPr lang="en-US" sz="1600" spc="-51" dirty="0">
                <a:solidFill>
                  <a:schemeClr val="bg2"/>
                </a:solidFill>
              </a:rPr>
              <a:t>CA Erwin</a:t>
            </a:r>
            <a:r>
              <a:rPr lang="en-US" sz="1600" spc="-51" baseline="30000" dirty="0">
                <a:solidFill>
                  <a:schemeClr val="bg2"/>
                </a:solidFill>
              </a:rPr>
              <a:t>®</a:t>
            </a:r>
            <a:r>
              <a:rPr lang="en-US" sz="1600" spc="-51" dirty="0">
                <a:solidFill>
                  <a:schemeClr val="bg2"/>
                </a:solidFill>
              </a:rPr>
              <a:t> Data Modeler</a:t>
            </a:r>
          </a:p>
          <a:p>
            <a:pPr marL="228600" lvl="1" indent="0" defTabSz="914325">
              <a:spcBef>
                <a:spcPts val="600"/>
              </a:spcBef>
              <a:buNone/>
            </a:pPr>
            <a:r>
              <a:rPr lang="en-US" sz="1600" spc="-51" dirty="0">
                <a:solidFill>
                  <a:schemeClr val="bg2"/>
                </a:solidFill>
              </a:rPr>
              <a:t>Embarcadero Technologies DBArtisan</a:t>
            </a:r>
            <a:r>
              <a:rPr lang="en-US" sz="1600" spc="-51" baseline="30000" dirty="0">
                <a:solidFill>
                  <a:schemeClr val="bg2"/>
                </a:solidFill>
              </a:rPr>
              <a:t>®</a:t>
            </a:r>
          </a:p>
        </p:txBody>
      </p:sp>
      <p:sp>
        <p:nvSpPr>
          <p:cNvPr id="8" name="Content Placeholder 2"/>
          <p:cNvSpPr txBox="1">
            <a:spLocks/>
          </p:cNvSpPr>
          <p:nvPr/>
        </p:nvSpPr>
        <p:spPr>
          <a:xfrm>
            <a:off x="6096001" y="1434269"/>
            <a:ext cx="5573712" cy="2072875"/>
          </a:xfrm>
          <a:prstGeom prst="rect">
            <a:avLst/>
          </a:prstGeom>
        </p:spPr>
        <p:txBody>
          <a:bodyPr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800" spc="-100" dirty="0">
                <a:solidFill>
                  <a:schemeClr val="accent2">
                    <a:alpha val="99000"/>
                  </a:schemeClr>
                </a:solidFill>
                <a:latin typeface="Segoe UI Light" pitchFamily="34" charset="0"/>
              </a:rPr>
              <a:t>SQL Server Comparison</a:t>
            </a:r>
          </a:p>
          <a:p>
            <a:pPr marL="3175" lvl="1" indent="0" defTabSz="914325">
              <a:spcBef>
                <a:spcPts val="900"/>
              </a:spcBef>
              <a:buNone/>
            </a:pPr>
            <a:r>
              <a:rPr lang="en-US" sz="1600" spc="-51" dirty="0">
                <a:solidFill>
                  <a:schemeClr val="bg2"/>
                </a:solidFill>
              </a:rPr>
              <a:t>Focus on logical vs. physical administration</a:t>
            </a:r>
          </a:p>
          <a:p>
            <a:pPr marL="3175" lvl="1" indent="0" defTabSz="914325">
              <a:spcBef>
                <a:spcPts val="900"/>
              </a:spcBef>
              <a:buNone/>
            </a:pPr>
            <a:r>
              <a:rPr lang="en-US" sz="1600" spc="-51" dirty="0">
                <a:solidFill>
                  <a:schemeClr val="bg2"/>
                </a:solidFill>
              </a:rPr>
              <a:t>Database and log files automatically placed</a:t>
            </a:r>
          </a:p>
          <a:p>
            <a:pPr marL="3175" lvl="1" indent="0" defTabSz="914325">
              <a:spcBef>
                <a:spcPts val="900"/>
              </a:spcBef>
              <a:buNone/>
            </a:pPr>
            <a:r>
              <a:rPr lang="en-US" sz="1600" spc="-51" dirty="0">
                <a:solidFill>
                  <a:schemeClr val="bg2"/>
                </a:solidFill>
              </a:rPr>
              <a:t>Three high-availability replicas maintained for every database</a:t>
            </a:r>
          </a:p>
          <a:p>
            <a:pPr marL="3175" lvl="1" indent="0" defTabSz="914325">
              <a:spcBef>
                <a:spcPts val="900"/>
              </a:spcBef>
              <a:buNone/>
            </a:pPr>
            <a:r>
              <a:rPr lang="en-US" sz="1600" spc="-51" dirty="0">
                <a:solidFill>
                  <a:schemeClr val="bg2"/>
                </a:solidFill>
              </a:rPr>
              <a:t>Tables require a clustered index</a:t>
            </a:r>
          </a:p>
          <a:p>
            <a:pPr marL="3175" lvl="1" indent="0" defTabSz="914325">
              <a:spcBef>
                <a:spcPts val="900"/>
              </a:spcBef>
              <a:buNone/>
            </a:pPr>
            <a:r>
              <a:rPr lang="en-US" sz="1600" spc="-51" dirty="0">
                <a:solidFill>
                  <a:schemeClr val="bg2"/>
                </a:solidFill>
              </a:rPr>
              <a:t>Maximum database size is 500 GB</a:t>
            </a:r>
          </a:p>
        </p:txBody>
      </p:sp>
      <p:sp>
        <p:nvSpPr>
          <p:cNvPr id="9" name="Content Placeholder 2"/>
          <p:cNvSpPr txBox="1">
            <a:spLocks/>
          </p:cNvSpPr>
          <p:nvPr/>
        </p:nvSpPr>
        <p:spPr>
          <a:xfrm>
            <a:off x="6096001" y="3705317"/>
            <a:ext cx="5573712" cy="2409890"/>
          </a:xfrm>
          <a:prstGeom prst="rect">
            <a:avLst/>
          </a:prstGeom>
        </p:spPr>
        <p:txBody>
          <a:bodyPr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800" spc="-100" dirty="0">
                <a:solidFill>
                  <a:schemeClr val="accent2">
                    <a:alpha val="99000"/>
                  </a:schemeClr>
                </a:solidFill>
                <a:latin typeface="Segoe UI Light" pitchFamily="34" charset="0"/>
              </a:rPr>
              <a:t>Unsupported SQL Server Features</a:t>
            </a:r>
          </a:p>
          <a:p>
            <a:pPr marL="3175" lvl="1" indent="0" defTabSz="914325">
              <a:spcBef>
                <a:spcPts val="900"/>
              </a:spcBef>
              <a:buNone/>
            </a:pPr>
            <a:r>
              <a:rPr lang="en-US" sz="1600" spc="-51" dirty="0">
                <a:solidFill>
                  <a:schemeClr val="bg2"/>
                </a:solidFill>
              </a:rPr>
              <a:t>Use command, distributed transactions, distributed views</a:t>
            </a:r>
          </a:p>
          <a:p>
            <a:pPr marL="3175" lvl="1" indent="0" defTabSz="914325">
              <a:spcBef>
                <a:spcPts val="900"/>
              </a:spcBef>
              <a:buNone/>
            </a:pPr>
            <a:r>
              <a:rPr lang="en-US" sz="1600" spc="-51" dirty="0">
                <a:solidFill>
                  <a:schemeClr val="bg2"/>
                </a:solidFill>
              </a:rPr>
              <a:t>Service Broker</a:t>
            </a:r>
          </a:p>
          <a:p>
            <a:pPr marL="3175" lvl="1" indent="0" defTabSz="914325">
              <a:spcBef>
                <a:spcPts val="900"/>
              </a:spcBef>
              <a:buNone/>
            </a:pPr>
            <a:r>
              <a:rPr lang="en-US" sz="1600" spc="-51" dirty="0">
                <a:solidFill>
                  <a:schemeClr val="bg2"/>
                </a:solidFill>
              </a:rPr>
              <a:t>Common Language Runtime (CLR)</a:t>
            </a:r>
          </a:p>
          <a:p>
            <a:pPr marL="3175" lvl="1" indent="0" defTabSz="914325">
              <a:spcBef>
                <a:spcPts val="900"/>
              </a:spcBef>
              <a:buNone/>
            </a:pPr>
            <a:r>
              <a:rPr lang="en-US" sz="1600" spc="-51" dirty="0">
                <a:solidFill>
                  <a:schemeClr val="bg2"/>
                </a:solidFill>
              </a:rPr>
              <a:t>SQL </a:t>
            </a:r>
            <a:r>
              <a:rPr lang="en-US" sz="1600" spc="-51" dirty="0" smtClean="0">
                <a:solidFill>
                  <a:schemeClr val="bg2"/>
                </a:solidFill>
              </a:rPr>
              <a:t>Agent</a:t>
            </a:r>
          </a:p>
          <a:p>
            <a:pPr marL="3175" lvl="1" indent="0" defTabSz="914325">
              <a:spcBef>
                <a:spcPts val="900"/>
              </a:spcBef>
              <a:buNone/>
            </a:pPr>
            <a:r>
              <a:rPr lang="en-US" sz="1600" spc="-51" dirty="0" smtClean="0">
                <a:solidFill>
                  <a:schemeClr val="bg2"/>
                </a:solidFill>
              </a:rPr>
              <a:t>SQL Profiler</a:t>
            </a:r>
            <a:endParaRPr lang="en-US" sz="1600" spc="-51" dirty="0">
              <a:solidFill>
                <a:schemeClr val="bg2"/>
              </a:solidFill>
            </a:endParaRPr>
          </a:p>
          <a:p>
            <a:pPr marL="3175" lvl="1" indent="0" defTabSz="914325">
              <a:spcBef>
                <a:spcPts val="900"/>
              </a:spcBef>
              <a:buNone/>
            </a:pPr>
            <a:r>
              <a:rPr lang="en-US" sz="1600" spc="-51" dirty="0">
                <a:solidFill>
                  <a:schemeClr val="bg2"/>
                </a:solidFill>
              </a:rPr>
              <a:t>Native Encryption</a:t>
            </a:r>
          </a:p>
        </p:txBody>
      </p:sp>
    </p:spTree>
    <p:extLst>
      <p:ext uri="{BB962C8B-B14F-4D97-AF65-F5344CB8AC3E}">
        <p14:creationId xmlns:p14="http://schemas.microsoft.com/office/powerpoint/2010/main" val="358135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2.xml><?xml version="1.0" encoding="utf-8"?>
<ds:datastoreItem xmlns:ds="http://schemas.openxmlformats.org/officeDocument/2006/customXml" ds:itemID="{B030EFEA-9AEA-457C-BAA8-93C4281792F5}">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fee586e5-3c92-48eb-9898-42915e590ada"/>
    <ds:schemaRef ds:uri="http://www.w3.org/XML/1998/namespace"/>
  </ds:schemaRefs>
</ds:datastoreItem>
</file>

<file path=customXml/itemProps3.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6262</TotalTime>
  <Words>7154</Words>
  <Application>Microsoft Office PowerPoint</Application>
  <PresentationFormat>Widescreen</PresentationFormat>
  <Paragraphs>1192</Paragraphs>
  <Slides>54</Slides>
  <Notes>36</Notes>
  <HiddenSlides>5</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54</vt:i4>
      </vt:variant>
    </vt:vector>
  </HeadingPairs>
  <TitlesOfParts>
    <vt:vector size="64" baseType="lpstr">
      <vt:lpstr>MS Mincho</vt:lpstr>
      <vt:lpstr>Arial</vt:lpstr>
      <vt:lpstr>Calibri</vt:lpstr>
      <vt:lpstr>Consolas</vt:lpstr>
      <vt:lpstr>Courier New</vt:lpstr>
      <vt:lpstr>Segoe UI</vt:lpstr>
      <vt:lpstr>Segoe UI Light</vt:lpstr>
      <vt:lpstr>Times New Roman</vt:lpstr>
      <vt:lpstr>Wingdings</vt:lpstr>
      <vt:lpstr>Azure Medium</vt:lpstr>
      <vt:lpstr>Azure Data Overview</vt:lpstr>
      <vt:lpstr>Agenda</vt:lpstr>
      <vt:lpstr>SQL Database</vt:lpstr>
      <vt:lpstr>A Continuous Offering    From Private To     Public Cloud</vt:lpstr>
      <vt:lpstr>The Basics</vt:lpstr>
      <vt:lpstr>A Server Is Not A Machine</vt:lpstr>
      <vt:lpstr>How It Works</vt:lpstr>
      <vt:lpstr>Server Provisioning</vt:lpstr>
      <vt:lpstr>Create Database…</vt:lpstr>
      <vt:lpstr>Selecting the right Edition</vt:lpstr>
      <vt:lpstr>Selecting the right Edition</vt:lpstr>
      <vt:lpstr>SQL Database Firewall</vt:lpstr>
      <vt:lpstr>Application Connectivity</vt:lpstr>
      <vt:lpstr>Demo</vt:lpstr>
      <vt:lpstr>SQL on IaaS</vt:lpstr>
      <vt:lpstr>Run SQL on VM</vt:lpstr>
      <vt:lpstr>SQL Database vs SQL IaaS Comparison</vt:lpstr>
      <vt:lpstr>Blob Storage</vt:lpstr>
      <vt:lpstr>Blob Storage Concepts</vt:lpstr>
      <vt:lpstr>Blob Containers</vt:lpstr>
      <vt:lpstr>Blob Details</vt:lpstr>
      <vt:lpstr>Blob Details</vt:lpstr>
      <vt:lpstr>Tour of the Blob Service</vt:lpstr>
      <vt:lpstr>Two Types of Blobs Under the Hood</vt:lpstr>
      <vt:lpstr>Uploading a Block Blob</vt:lpstr>
      <vt:lpstr>Page Blob – Random Read/Write</vt:lpstr>
      <vt:lpstr>Shared Access Signatures</vt:lpstr>
      <vt:lpstr>Ad Hoc Signatures</vt:lpstr>
      <vt:lpstr>Policy Based Signatures</vt:lpstr>
      <vt:lpstr>Azure Files</vt:lpstr>
      <vt:lpstr>Azure Files – Customer Quotes</vt:lpstr>
      <vt:lpstr>Sharing Files – The old way</vt:lpstr>
      <vt:lpstr>Azure Files</vt:lpstr>
      <vt:lpstr>Azure Files - Scenarios</vt:lpstr>
      <vt:lpstr>Azure Files vs Blobs</vt:lpstr>
      <vt:lpstr>Azure Files vs Disks</vt:lpstr>
      <vt:lpstr>Azure Files – Client OS Support</vt:lpstr>
      <vt:lpstr>NoSQL</vt:lpstr>
      <vt:lpstr>Generally more scalable</vt:lpstr>
      <vt:lpstr>Azure Data Technologies A summary</vt:lpstr>
      <vt:lpstr>Tables</vt:lpstr>
      <vt:lpstr>Table Storage Concepts </vt:lpstr>
      <vt:lpstr>Table Details</vt:lpstr>
      <vt:lpstr>Entity Properties</vt:lpstr>
      <vt:lpstr>DocumentDB A document store</vt:lpstr>
      <vt:lpstr>DocumentDB Ways to work with data</vt:lpstr>
      <vt:lpstr>DocumentDB A more complete picture</vt:lpstr>
      <vt:lpstr>Tour of the Document DB</vt:lpstr>
      <vt:lpstr>Comparing Azure Managed Data Services</vt:lpstr>
      <vt:lpstr>Redis Cache</vt:lpstr>
      <vt:lpstr>Redis Cache</vt:lpstr>
      <vt:lpstr>Azure Redis Cache</vt:lpstr>
      <vt:lpstr>Azure Redis Cache - Tier Comparison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Israel Olcha</cp:lastModifiedBy>
  <cp:revision>304</cp:revision>
  <cp:lastPrinted>2014-03-26T17:46:13Z</cp:lastPrinted>
  <dcterms:created xsi:type="dcterms:W3CDTF">2014-03-19T23:21:38Z</dcterms:created>
  <dcterms:modified xsi:type="dcterms:W3CDTF">2015-03-08T16:49:39Z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300x431x1</vt:lpwstr>
  </property>
</Properties>
</file>