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92" r:id="rId5"/>
  </p:sldMasterIdLst>
  <p:notesMasterIdLst>
    <p:notesMasterId r:id="rId9"/>
  </p:notesMasterIdLst>
  <p:handoutMasterIdLst>
    <p:handoutMasterId r:id="rId10"/>
  </p:handoutMasterIdLst>
  <p:sldIdLst>
    <p:sldId id="463" r:id="rId6"/>
    <p:sldId id="465" r:id="rId7"/>
    <p:sldId id="346" r:id="rId8"/>
  </p:sldIdLst>
  <p:sldSz cx="12161838"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Before Using This Presentation" id="{506252F9-61AE-40FC-8C4F-748E13B8D6DE}">
          <p14:sldIdLst/>
        </p14:section>
        <p14:section name="General_Cover_Slide_Options" id="{407C7F3E-E1DD-48AB-B71D-D8545FEF9358}">
          <p14:sldIdLst>
            <p14:sldId id="463"/>
            <p14:sldId id="465"/>
            <p14:sldId id="346"/>
          </p14:sldIdLst>
        </p14:section>
      </p14:sectionLst>
    </p:ext>
    <p:ext uri="{EFAFB233-063F-42B5-8137-9DF3F51BA10A}">
      <p15:sldGuideLst xmlns:p15="http://schemas.microsoft.com/office/powerpoint/2012/main">
        <p15:guide id="1" orient="horz" pos="2160">
          <p15:clr>
            <a:srgbClr val="A4A3A4"/>
          </p15:clr>
        </p15:guide>
        <p15:guide id="2" pos="3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C3F4"/>
    <a:srgbClr val="86888C"/>
    <a:srgbClr val="F58B20"/>
    <a:srgbClr val="F2EFE2"/>
    <a:srgbClr val="C3C6C8"/>
    <a:srgbClr val="018AAA"/>
    <a:srgbClr val="A3D783"/>
    <a:srgbClr val="F4CA6D"/>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BAF331-F2D1-4E74-A410-69827E4AED87}" v="5" dt="2019-12-05T19:46:20.4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0941" autoAdjust="0"/>
  </p:normalViewPr>
  <p:slideViewPr>
    <p:cSldViewPr>
      <p:cViewPr varScale="1">
        <p:scale>
          <a:sx n="80" d="100"/>
          <a:sy n="80" d="100"/>
        </p:scale>
        <p:origin x="594" y="78"/>
      </p:cViewPr>
      <p:guideLst>
        <p:guide orient="horz" pos="2160"/>
        <p:guide pos="38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2544"/>
    </p:cViewPr>
  </p:sorterViewPr>
  <p:notesViewPr>
    <p:cSldViewPr>
      <p:cViewPr varScale="1">
        <p:scale>
          <a:sx n="63" d="100"/>
          <a:sy n="63" d="100"/>
        </p:scale>
        <p:origin x="-295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F15FB4-19BF-442D-A5D3-7BE9C45C35F9}" type="datetimeFigureOut">
              <a:rPr lang="en-US" smtClean="0"/>
              <a:t>12/5/2019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623A00-C705-4D9B-9E0F-31096673A1C0}" type="slidenum">
              <a:rPr lang="en-US" smtClean="0"/>
              <a:t>‹#›</a:t>
            </a:fld>
            <a:endParaRPr lang="en-US"/>
          </a:p>
        </p:txBody>
      </p:sp>
    </p:spTree>
    <p:extLst>
      <p:ext uri="{BB962C8B-B14F-4D97-AF65-F5344CB8AC3E}">
        <p14:creationId xmlns:p14="http://schemas.microsoft.com/office/powerpoint/2010/main" val="2802409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20B583-579B-4465-9ED0-57286D5A9F99}" type="datetimeFigureOut">
              <a:rPr lang="en-US" smtClean="0"/>
              <a:t>12/5/2019</a:t>
            </a:fld>
            <a:endParaRPr lang="en-US"/>
          </a:p>
        </p:txBody>
      </p:sp>
      <p:sp>
        <p:nvSpPr>
          <p:cNvPr id="4" name="Slide Image Placeholder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A0E46C-721B-4C4B-9648-56E534EDB29F}" type="slidenum">
              <a:rPr lang="en-US" smtClean="0"/>
              <a:t>‹#›</a:t>
            </a:fld>
            <a:endParaRPr lang="en-US"/>
          </a:p>
        </p:txBody>
      </p:sp>
    </p:spTree>
    <p:extLst>
      <p:ext uri="{BB962C8B-B14F-4D97-AF65-F5344CB8AC3E}">
        <p14:creationId xmlns:p14="http://schemas.microsoft.com/office/powerpoint/2010/main" val="3783504525"/>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A0E46C-721B-4C4B-9648-56E534EDB29F}" type="slidenum">
              <a:rPr lang="en-US" smtClean="0"/>
              <a:t>1</a:t>
            </a:fld>
            <a:endParaRPr lang="en-US"/>
          </a:p>
        </p:txBody>
      </p:sp>
    </p:spTree>
    <p:extLst>
      <p:ext uri="{BB962C8B-B14F-4D97-AF65-F5344CB8AC3E}">
        <p14:creationId xmlns:p14="http://schemas.microsoft.com/office/powerpoint/2010/main" val="339618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A0E46C-721B-4C4B-9648-56E534EDB29F}" type="slidenum">
              <a:rPr lang="en-US" smtClean="0"/>
              <a:t>2</a:t>
            </a:fld>
            <a:endParaRPr lang="en-US"/>
          </a:p>
        </p:txBody>
      </p:sp>
    </p:spTree>
    <p:extLst>
      <p:ext uri="{BB962C8B-B14F-4D97-AF65-F5344CB8AC3E}">
        <p14:creationId xmlns:p14="http://schemas.microsoft.com/office/powerpoint/2010/main" val="26366799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emf"/><Relationship Id="rId5" Type="http://schemas.openxmlformats.org/officeDocument/2006/relationships/image" Target="../media/image15.jpeg"/><Relationship Id="rId4" Type="http://schemas.openxmlformats.org/officeDocument/2006/relationships/image" Target="../media/image28.jpe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jpe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emf"/><Relationship Id="rId5" Type="http://schemas.openxmlformats.org/officeDocument/2006/relationships/image" Target="../media/image15.jpeg"/><Relationship Id="rId4" Type="http://schemas.openxmlformats.org/officeDocument/2006/relationships/image" Target="../media/image14.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e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eneral_Cover_Slide_1">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46802" y="947781"/>
            <a:ext cx="10522992" cy="5919183"/>
          </a:xfrm>
          <a:prstGeom prst="rect">
            <a:avLst/>
          </a:prstGeom>
        </p:spPr>
      </p:pic>
      <p:sp>
        <p:nvSpPr>
          <p:cNvPr id="24" name="Rectangle 23"/>
          <p:cNvSpPr/>
          <p:nvPr userDrawn="1"/>
        </p:nvSpPr>
        <p:spPr>
          <a:xfrm>
            <a:off x="1640685" y="947782"/>
            <a:ext cx="5811833" cy="5925460"/>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3" name="Rectangle 2"/>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7" name="Rectangle 6"/>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988" y="319534"/>
            <a:ext cx="1828803" cy="249937"/>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458663" y="241301"/>
            <a:ext cx="3588051" cy="581025"/>
          </a:xfrm>
          <a:prstGeom prst="rect">
            <a:avLst/>
          </a:prstGeom>
        </p:spPr>
      </p:pic>
      <p:sp>
        <p:nvSpPr>
          <p:cNvPr id="15" name="Rectangle 14"/>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7" name="Rectangle 16"/>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25"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chemeClr val="bg1"/>
                </a:solidFill>
                <a:latin typeface="+mj-lt"/>
              </a:rPr>
              <a:t>© 2019 Epicor Software Corporation</a:t>
            </a:r>
            <a:endParaRPr lang="en-US" sz="1100" dirty="0">
              <a:solidFill>
                <a:schemeClr val="bg1"/>
              </a:solidFill>
              <a:latin typeface="+mj-lt"/>
            </a:endParaRPr>
          </a:p>
        </p:txBody>
      </p:sp>
      <p:sp>
        <p:nvSpPr>
          <p:cNvPr id="26"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8"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Corporate Overview </a:t>
            </a:r>
          </a:p>
        </p:txBody>
      </p:sp>
      <p:sp>
        <p:nvSpPr>
          <p:cNvPr id="19"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141214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eneral_Section_Break_1">
    <p:spTree>
      <p:nvGrpSpPr>
        <p:cNvPr id="1" name=""/>
        <p:cNvGrpSpPr/>
        <p:nvPr/>
      </p:nvGrpSpPr>
      <p:grpSpPr>
        <a:xfrm>
          <a:off x="0" y="0"/>
          <a:ext cx="0" cy="0"/>
          <a:chOff x="0" y="0"/>
          <a:chExt cx="0" cy="0"/>
        </a:xfrm>
      </p:grpSpPr>
      <p:sp>
        <p:nvSpPr>
          <p:cNvPr id="8" name="Rectangle 7"/>
          <p:cNvSpPr/>
          <p:nvPr userDrawn="1"/>
        </p:nvSpPr>
        <p:spPr>
          <a:xfrm>
            <a:off x="0" y="3124200"/>
            <a:ext cx="12161838"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1" hasCustomPrompt="1"/>
          </p:nvPr>
        </p:nvSpPr>
        <p:spPr>
          <a:xfrm>
            <a:off x="137319" y="3429000"/>
            <a:ext cx="742196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Write Section Break Title Here</a:t>
            </a:r>
          </a:p>
        </p:txBody>
      </p:sp>
    </p:spTree>
    <p:extLst>
      <p:ext uri="{BB962C8B-B14F-4D97-AF65-F5344CB8AC3E}">
        <p14:creationId xmlns:p14="http://schemas.microsoft.com/office/powerpoint/2010/main" val="25923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General_Section_Break_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709316" y="1480067"/>
            <a:ext cx="2743206" cy="2743206"/>
          </a:xfrm>
          <a:prstGeom prst="rect">
            <a:avLst/>
          </a:prstGeom>
        </p:spPr>
      </p:pic>
      <p:sp>
        <p:nvSpPr>
          <p:cNvPr id="2" name="Rectangle 1"/>
          <p:cNvSpPr/>
          <p:nvPr userDrawn="1"/>
        </p:nvSpPr>
        <p:spPr>
          <a:xfrm>
            <a:off x="0" y="4038601"/>
            <a:ext cx="7705726" cy="1204117"/>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rot="19069346">
            <a:off x="6899064" y="3130867"/>
            <a:ext cx="2634182" cy="1410072"/>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8"/>
          <p:cNvSpPr>
            <a:spLocks noGrp="1"/>
          </p:cNvSpPr>
          <p:nvPr>
            <p:ph type="body" sz="quarter" idx="10" hasCustomPrompt="1"/>
          </p:nvPr>
        </p:nvSpPr>
        <p:spPr>
          <a:xfrm>
            <a:off x="169481" y="4312840"/>
            <a:ext cx="7513439"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   Write Section Break Title Here</a:t>
            </a:r>
          </a:p>
        </p:txBody>
      </p:sp>
      <p:sp>
        <p:nvSpPr>
          <p:cNvPr id="11" name="Down Arrow 10"/>
          <p:cNvSpPr/>
          <p:nvPr userDrawn="1"/>
        </p:nvSpPr>
        <p:spPr>
          <a:xfrm rot="13640681">
            <a:off x="7763169" y="1624788"/>
            <a:ext cx="2587448" cy="3015226"/>
          </a:xfrm>
          <a:prstGeom prst="downArrow">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rot="10800000">
            <a:off x="6832020" y="228601"/>
            <a:ext cx="4811499" cy="5737061"/>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Tree>
    <p:extLst>
      <p:ext uri="{BB962C8B-B14F-4D97-AF65-F5344CB8AC3E}">
        <p14:creationId xmlns:p14="http://schemas.microsoft.com/office/powerpoint/2010/main" val="1982341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eneral_Section_Break_3">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1" y="-63501"/>
            <a:ext cx="12161839" cy="6576220"/>
          </a:xfrm>
          <a:prstGeom prst="rect">
            <a:avLst/>
          </a:prstGeom>
        </p:spPr>
      </p:pic>
      <p:sp>
        <p:nvSpPr>
          <p:cNvPr id="5" name="Rectangle 4"/>
          <p:cNvSpPr/>
          <p:nvPr userDrawn="1"/>
        </p:nvSpPr>
        <p:spPr>
          <a:xfrm>
            <a:off x="0" y="-63502"/>
            <a:ext cx="10424320" cy="6558893"/>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4" name="Text Placeholder 8"/>
          <p:cNvSpPr>
            <a:spLocks noGrp="1"/>
          </p:cNvSpPr>
          <p:nvPr>
            <p:ph type="body" sz="quarter" idx="10" hasCustomPrompt="1"/>
          </p:nvPr>
        </p:nvSpPr>
        <p:spPr>
          <a:xfrm>
            <a:off x="0" y="3124200"/>
            <a:ext cx="12161838" cy="1270000"/>
          </a:xfrm>
          <a:gradFill>
            <a:gsLst>
              <a:gs pos="100000">
                <a:schemeClr val="bg1">
                  <a:alpha val="0"/>
                </a:schemeClr>
              </a:gs>
              <a:gs pos="53000">
                <a:schemeClr val="bg1"/>
              </a:gs>
            </a:gsLst>
            <a:lin ang="0" scaled="0"/>
          </a:gradFill>
        </p:spPr>
        <p:txBody>
          <a:bodyPr>
            <a:normAutofit/>
          </a:bodyPr>
          <a:lstStyle>
            <a:lvl1pPr marL="0" indent="0">
              <a:lnSpc>
                <a:spcPts val="7700"/>
              </a:lnSpc>
              <a:buNone/>
              <a:defRPr sz="4000" b="0" baseline="0">
                <a:solidFill>
                  <a:srgbClr val="09C3F4"/>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Write Section Break Title Here</a:t>
            </a:r>
          </a:p>
        </p:txBody>
      </p:sp>
    </p:spTree>
    <p:extLst>
      <p:ext uri="{BB962C8B-B14F-4D97-AF65-F5344CB8AC3E}">
        <p14:creationId xmlns:p14="http://schemas.microsoft.com/office/powerpoint/2010/main" val="4176991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nufacturing Section Break">
    <p:spTree>
      <p:nvGrpSpPr>
        <p:cNvPr id="1" name=""/>
        <p:cNvGrpSpPr/>
        <p:nvPr/>
      </p:nvGrpSpPr>
      <p:grpSpPr>
        <a:xfrm>
          <a:off x="0" y="0"/>
          <a:ext cx="0" cy="0"/>
          <a:chOff x="0" y="0"/>
          <a:chExt cx="0" cy="0"/>
        </a:xfrm>
      </p:grpSpPr>
      <p:sp>
        <p:nvSpPr>
          <p:cNvPr id="6" name="Rectangle 5"/>
          <p:cNvSpPr/>
          <p:nvPr userDrawn="1"/>
        </p:nvSpPr>
        <p:spPr>
          <a:xfrm>
            <a:off x="0" y="3124200"/>
            <a:ext cx="12161838"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8"/>
          <p:cNvSpPr>
            <a:spLocks noGrp="1"/>
          </p:cNvSpPr>
          <p:nvPr>
            <p:ph type="body" sz="quarter" idx="11" hasCustomPrompt="1"/>
          </p:nvPr>
        </p:nvSpPr>
        <p:spPr>
          <a:xfrm>
            <a:off x="1661319" y="3429000"/>
            <a:ext cx="86868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Manufacturing Section Break Text</a:t>
            </a:r>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3865373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tribution Section Break">
    <p:spTree>
      <p:nvGrpSpPr>
        <p:cNvPr id="1" name=""/>
        <p:cNvGrpSpPr/>
        <p:nvPr/>
      </p:nvGrpSpPr>
      <p:grpSpPr>
        <a:xfrm>
          <a:off x="0" y="0"/>
          <a:ext cx="0" cy="0"/>
          <a:chOff x="0" y="0"/>
          <a:chExt cx="0" cy="0"/>
        </a:xfrm>
      </p:grpSpPr>
      <p:sp>
        <p:nvSpPr>
          <p:cNvPr id="4" name="Rectangle 3"/>
          <p:cNvSpPr/>
          <p:nvPr userDrawn="1"/>
        </p:nvSpPr>
        <p:spPr>
          <a:xfrm>
            <a:off x="0" y="3124200"/>
            <a:ext cx="12161838"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8"/>
          <p:cNvSpPr>
            <a:spLocks noGrp="1"/>
          </p:cNvSpPr>
          <p:nvPr>
            <p:ph type="body" sz="quarter" idx="11" hasCustomPrompt="1"/>
          </p:nvPr>
        </p:nvSpPr>
        <p:spPr>
          <a:xfrm>
            <a:off x="1661319" y="3429000"/>
            <a:ext cx="86868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Distribution Section Break Text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3125357"/>
            <a:ext cx="1402080" cy="1294243"/>
          </a:xfrm>
          <a:prstGeom prst="rect">
            <a:avLst/>
          </a:prstGeom>
        </p:spPr>
      </p:pic>
    </p:spTree>
    <p:extLst>
      <p:ext uri="{BB962C8B-B14F-4D97-AF65-F5344CB8AC3E}">
        <p14:creationId xmlns:p14="http://schemas.microsoft.com/office/powerpoint/2010/main" val="1143260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rvices Section Break">
    <p:spTree>
      <p:nvGrpSpPr>
        <p:cNvPr id="1" name=""/>
        <p:cNvGrpSpPr/>
        <p:nvPr/>
      </p:nvGrpSpPr>
      <p:grpSpPr>
        <a:xfrm>
          <a:off x="0" y="0"/>
          <a:ext cx="0" cy="0"/>
          <a:chOff x="0" y="0"/>
          <a:chExt cx="0" cy="0"/>
        </a:xfrm>
      </p:grpSpPr>
      <p:sp>
        <p:nvSpPr>
          <p:cNvPr id="4" name="Rectangle 3"/>
          <p:cNvSpPr/>
          <p:nvPr userDrawn="1"/>
        </p:nvSpPr>
        <p:spPr>
          <a:xfrm>
            <a:off x="0" y="3124200"/>
            <a:ext cx="12161838"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8"/>
          <p:cNvSpPr>
            <a:spLocks noGrp="1"/>
          </p:cNvSpPr>
          <p:nvPr>
            <p:ph type="body" sz="quarter" idx="11" hasCustomPrompt="1"/>
          </p:nvPr>
        </p:nvSpPr>
        <p:spPr>
          <a:xfrm>
            <a:off x="1661319" y="3429000"/>
            <a:ext cx="83058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Services Section Break Text</a:t>
            </a:r>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2471071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tail Section Break">
    <p:spTree>
      <p:nvGrpSpPr>
        <p:cNvPr id="1" name=""/>
        <p:cNvGrpSpPr/>
        <p:nvPr/>
      </p:nvGrpSpPr>
      <p:grpSpPr>
        <a:xfrm>
          <a:off x="0" y="0"/>
          <a:ext cx="0" cy="0"/>
          <a:chOff x="0" y="0"/>
          <a:chExt cx="0" cy="0"/>
        </a:xfrm>
      </p:grpSpPr>
      <p:sp>
        <p:nvSpPr>
          <p:cNvPr id="4" name="Rectangle 3"/>
          <p:cNvSpPr/>
          <p:nvPr userDrawn="1"/>
        </p:nvSpPr>
        <p:spPr>
          <a:xfrm>
            <a:off x="0" y="3124200"/>
            <a:ext cx="12161838"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8"/>
          <p:cNvSpPr>
            <a:spLocks noGrp="1"/>
          </p:cNvSpPr>
          <p:nvPr>
            <p:ph type="body" sz="quarter" idx="11" hasCustomPrompt="1"/>
          </p:nvPr>
        </p:nvSpPr>
        <p:spPr>
          <a:xfrm>
            <a:off x="1661319" y="3429000"/>
            <a:ext cx="85344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Retail Section Break Text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2159697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BM Section Break">
    <p:spTree>
      <p:nvGrpSpPr>
        <p:cNvPr id="1" name=""/>
        <p:cNvGrpSpPr/>
        <p:nvPr/>
      </p:nvGrpSpPr>
      <p:grpSpPr>
        <a:xfrm>
          <a:off x="0" y="0"/>
          <a:ext cx="0" cy="0"/>
          <a:chOff x="0" y="0"/>
          <a:chExt cx="0" cy="0"/>
        </a:xfrm>
      </p:grpSpPr>
      <p:sp>
        <p:nvSpPr>
          <p:cNvPr id="4" name="Rectangle 3"/>
          <p:cNvSpPr/>
          <p:nvPr userDrawn="1"/>
        </p:nvSpPr>
        <p:spPr>
          <a:xfrm>
            <a:off x="0" y="3124200"/>
            <a:ext cx="12161838"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8"/>
          <p:cNvSpPr>
            <a:spLocks noGrp="1"/>
          </p:cNvSpPr>
          <p:nvPr>
            <p:ph type="body" sz="quarter" idx="11" hasCustomPrompt="1"/>
          </p:nvPr>
        </p:nvSpPr>
        <p:spPr>
          <a:xfrm>
            <a:off x="1661319" y="3429000"/>
            <a:ext cx="92964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LBM Section Break Text</a:t>
            </a:r>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2284209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uto Aftermarket Section Break">
    <p:spTree>
      <p:nvGrpSpPr>
        <p:cNvPr id="1" name=""/>
        <p:cNvGrpSpPr/>
        <p:nvPr/>
      </p:nvGrpSpPr>
      <p:grpSpPr>
        <a:xfrm>
          <a:off x="0" y="0"/>
          <a:ext cx="0" cy="0"/>
          <a:chOff x="0" y="0"/>
          <a:chExt cx="0" cy="0"/>
        </a:xfrm>
      </p:grpSpPr>
      <p:sp>
        <p:nvSpPr>
          <p:cNvPr id="4" name="Rectangle 3"/>
          <p:cNvSpPr/>
          <p:nvPr userDrawn="1"/>
        </p:nvSpPr>
        <p:spPr>
          <a:xfrm>
            <a:off x="0" y="3124200"/>
            <a:ext cx="12161838"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8"/>
          <p:cNvSpPr>
            <a:spLocks noGrp="1"/>
          </p:cNvSpPr>
          <p:nvPr>
            <p:ph type="body" sz="quarter" idx="11" hasCustomPrompt="1"/>
          </p:nvPr>
        </p:nvSpPr>
        <p:spPr>
          <a:xfrm>
            <a:off x="1661319" y="3429000"/>
            <a:ext cx="92202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Auto Aftermarket Section Break Text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33352405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_of_Contents_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5661212" y="0"/>
            <a:ext cx="6500626" cy="6503222"/>
          </a:xfrm>
          <a:prstGeom prst="rect">
            <a:avLst/>
          </a:prstGeom>
        </p:spPr>
      </p:pic>
      <p:sp>
        <p:nvSpPr>
          <p:cNvPr id="6" name="Rectangle 5"/>
          <p:cNvSpPr/>
          <p:nvPr userDrawn="1"/>
        </p:nvSpPr>
        <p:spPr>
          <a:xfrm>
            <a:off x="5318919" y="0"/>
            <a:ext cx="8159516" cy="6503222"/>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2" name="Title 1"/>
          <p:cNvSpPr>
            <a:spLocks noGrp="1"/>
          </p:cNvSpPr>
          <p:nvPr>
            <p:ph type="title" hasCustomPrompt="1"/>
          </p:nvPr>
        </p:nvSpPr>
        <p:spPr/>
        <p:txBody>
          <a:bodyPr>
            <a:normAutofit/>
          </a:bodyPr>
          <a:lstStyle>
            <a:lvl1pPr algn="l">
              <a:defRPr sz="4000" baseline="0"/>
            </a:lvl1pPr>
          </a:lstStyle>
          <a:p>
            <a:r>
              <a:rPr lang="en-US" dirty="0"/>
              <a:t>Table of Contents</a:t>
            </a:r>
          </a:p>
        </p:txBody>
      </p:sp>
      <p:sp>
        <p:nvSpPr>
          <p:cNvPr id="5" name="Table Placeholder 4"/>
          <p:cNvSpPr>
            <a:spLocks noGrp="1"/>
          </p:cNvSpPr>
          <p:nvPr>
            <p:ph type="tbl" sz="quarter" idx="10"/>
          </p:nvPr>
        </p:nvSpPr>
        <p:spPr>
          <a:xfrm>
            <a:off x="621461" y="1701800"/>
            <a:ext cx="7195754" cy="4165600"/>
          </a:xfrm>
        </p:spPr>
        <p:txBody>
          <a:bodyPr>
            <a:normAutofit/>
          </a:bodyPr>
          <a:lstStyle>
            <a:lvl1pPr marL="0" indent="0">
              <a:buClr>
                <a:srgbClr val="F58B20"/>
              </a:buClr>
              <a:buFont typeface="Wingdings 3" panose="05040102010807070707" pitchFamily="18" charset="2"/>
              <a:buNone/>
              <a:defRPr sz="3200">
                <a:latin typeface="+mn-lt"/>
              </a:defRPr>
            </a:lvl1pPr>
          </a:lstStyle>
          <a:p>
            <a:r>
              <a:rPr lang="en-US" dirty="0"/>
              <a:t>Click icon to add table</a:t>
            </a:r>
          </a:p>
        </p:txBody>
      </p:sp>
    </p:spTree>
    <p:extLst>
      <p:ext uri="{BB962C8B-B14F-4D97-AF65-F5344CB8AC3E}">
        <p14:creationId xmlns:p14="http://schemas.microsoft.com/office/powerpoint/2010/main" val="329553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eneral_Cover_Slide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2115130" y="947781"/>
            <a:ext cx="10058400" cy="5910219"/>
          </a:xfrm>
          <a:prstGeom prst="rect">
            <a:avLst/>
          </a:prstGeom>
        </p:spPr>
      </p:pic>
      <p:sp>
        <p:nvSpPr>
          <p:cNvPr id="3" name="Rectangle 2"/>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7" name="Rectangle 6"/>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988" y="319534"/>
            <a:ext cx="1828803" cy="249937"/>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458663" y="241301"/>
            <a:ext cx="3588051" cy="581025"/>
          </a:xfrm>
          <a:prstGeom prst="rect">
            <a:avLst/>
          </a:prstGeom>
        </p:spPr>
      </p:pic>
      <p:sp>
        <p:nvSpPr>
          <p:cNvPr id="15" name="Rectangle 14"/>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7" name="Rectangle 16"/>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23" name="Rectangle 22"/>
          <p:cNvSpPr/>
          <p:nvPr userDrawn="1"/>
        </p:nvSpPr>
        <p:spPr>
          <a:xfrm>
            <a:off x="2048847" y="947781"/>
            <a:ext cx="8991600" cy="5895705"/>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26"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27"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General Cover Slide Title</a:t>
            </a:r>
          </a:p>
        </p:txBody>
      </p:sp>
      <p:sp>
        <p:nvSpPr>
          <p:cNvPr id="28"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20"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rgbClr val="86888C"/>
                </a:solidFill>
                <a:latin typeface="+mj-lt"/>
              </a:rPr>
              <a:t>© 2019 Epicor Software Corporation</a:t>
            </a:r>
            <a:endParaRPr lang="en-US" sz="1100" dirty="0">
              <a:solidFill>
                <a:srgbClr val="86888C"/>
              </a:solidFill>
              <a:latin typeface="+mj-lt"/>
            </a:endParaRPr>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1982688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_and_Content_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sz="4000" baseline="0">
                <a:solidFill>
                  <a:srgbClr val="09C3F4"/>
                </a:solidFill>
              </a:defRPr>
            </a:lvl1pPr>
          </a:lstStyle>
          <a:p>
            <a:r>
              <a:rPr lang="en-US" dirty="0"/>
              <a:t>Click to edit Title Text</a:t>
            </a:r>
          </a:p>
        </p:txBody>
      </p:sp>
      <p:sp>
        <p:nvSpPr>
          <p:cNvPr id="7" name="Content Placeholder 6"/>
          <p:cNvSpPr>
            <a:spLocks noGrp="1"/>
          </p:cNvSpPr>
          <p:nvPr>
            <p:ph sz="quarter" idx="10" hasCustomPrompt="1"/>
          </p:nvPr>
        </p:nvSpPr>
        <p:spPr>
          <a:xfrm>
            <a:off x="608092" y="1600200"/>
            <a:ext cx="10945654" cy="4267200"/>
          </a:xfrm>
        </p:spPr>
        <p:txBody>
          <a:bodyPr/>
          <a:lstStyle>
            <a:lvl1pPr marL="456406" indent="-456406">
              <a:buClr>
                <a:srgbClr val="F58B20"/>
              </a:buClr>
              <a:buSzPct val="80000"/>
              <a:buFont typeface="Arial" panose="020B0604020202020204" pitchFamily="34" charset="0"/>
              <a:buChar char="►"/>
              <a:defRPr sz="3200">
                <a:latin typeface="+mn-lt"/>
              </a:defRPr>
            </a:lvl1pPr>
            <a:lvl2pPr marL="988881" indent="-380338">
              <a:buClr>
                <a:srgbClr val="F58B20"/>
              </a:buClr>
              <a:buSzPct val="80000"/>
              <a:buFont typeface="Arial" panose="020B0604020202020204" pitchFamily="34" charset="0"/>
              <a:buChar char="•"/>
              <a:defRPr sz="2800">
                <a:latin typeface="+mn-lt"/>
              </a:defRPr>
            </a:lvl2pPr>
            <a:lvl3pPr marL="1521355" indent="-304271">
              <a:buClr>
                <a:srgbClr val="F58B20"/>
              </a:buClr>
              <a:buFont typeface="Wingdings" panose="05000000000000000000" pitchFamily="2" charset="2"/>
              <a:buChar char="§"/>
              <a:defRPr sz="1900">
                <a:latin typeface="+mn-lt"/>
              </a:defRPr>
            </a:lvl3pPr>
            <a:lvl4pPr marL="2282032" indent="-456406">
              <a:buClr>
                <a:srgbClr val="F58B20"/>
              </a:buClr>
              <a:buFont typeface="Wingdings 3" panose="05040102010807070707" pitchFamily="18" charset="2"/>
              <a:buChar char=""/>
              <a:defRPr/>
            </a:lvl4pPr>
          </a:lstStyle>
          <a:p>
            <a:pPr lvl="0"/>
            <a:r>
              <a:rPr lang="en-US" dirty="0"/>
              <a:t> Click to edit Master text styles</a:t>
            </a:r>
          </a:p>
          <a:p>
            <a:pPr lvl="1"/>
            <a:r>
              <a:rPr lang="en-US" dirty="0"/>
              <a:t> Second level</a:t>
            </a:r>
          </a:p>
          <a:p>
            <a:pPr lvl="2"/>
            <a:r>
              <a:rPr lang="en-US" dirty="0"/>
              <a:t>Third level</a:t>
            </a:r>
          </a:p>
          <a:p>
            <a:pPr lvl="3"/>
            <a:endParaRPr lang="en-US" dirty="0"/>
          </a:p>
        </p:txBody>
      </p:sp>
    </p:spTree>
    <p:extLst>
      <p:ext uri="{BB962C8B-B14F-4D97-AF65-F5344CB8AC3E}">
        <p14:creationId xmlns:p14="http://schemas.microsoft.com/office/powerpoint/2010/main" val="2857578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rt_Art_Ex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dirty="0"/>
              <a:t>Click to edit Master title style</a:t>
            </a:r>
          </a:p>
        </p:txBody>
      </p:sp>
      <p:sp>
        <p:nvSpPr>
          <p:cNvPr id="9" name="SmartArt Placeholder 8"/>
          <p:cNvSpPr>
            <a:spLocks noGrp="1"/>
          </p:cNvSpPr>
          <p:nvPr>
            <p:ph type="dgm" sz="quarter" idx="10"/>
          </p:nvPr>
        </p:nvSpPr>
        <p:spPr>
          <a:xfrm>
            <a:off x="608092" y="1701800"/>
            <a:ext cx="10945654" cy="4165600"/>
          </a:xfrm>
        </p:spPr>
        <p:txBody>
          <a:bodyPr/>
          <a:lstStyle>
            <a:lvl1pPr marL="0" indent="0">
              <a:buNone/>
              <a:defRPr>
                <a:latin typeface="+mn-lt"/>
              </a:defRPr>
            </a:lvl1pPr>
          </a:lstStyle>
          <a:p>
            <a:r>
              <a:rPr lang="en-US" dirty="0"/>
              <a:t>Click icon to add SmartArt graphic</a:t>
            </a:r>
          </a:p>
        </p:txBody>
      </p:sp>
    </p:spTree>
    <p:extLst>
      <p:ext uri="{BB962C8B-B14F-4D97-AF65-F5344CB8AC3E}">
        <p14:creationId xmlns:p14="http://schemas.microsoft.com/office/powerpoint/2010/main" val="2211043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_Slide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sz="4000" b="0" baseline="0"/>
            </a:lvl1pPr>
          </a:lstStyle>
          <a:p>
            <a:r>
              <a:rPr lang="en-US" dirty="0"/>
              <a:t>Additional Quote Slide</a:t>
            </a:r>
          </a:p>
        </p:txBody>
      </p:sp>
      <p:sp>
        <p:nvSpPr>
          <p:cNvPr id="9" name="Picture Placeholder 8"/>
          <p:cNvSpPr>
            <a:spLocks noGrp="1"/>
          </p:cNvSpPr>
          <p:nvPr>
            <p:ph type="pic" sz="quarter" idx="11" hasCustomPrompt="1"/>
          </p:nvPr>
        </p:nvSpPr>
        <p:spPr>
          <a:xfrm>
            <a:off x="594520" y="4419600"/>
            <a:ext cx="3851249" cy="1524000"/>
          </a:xfrm>
        </p:spPr>
        <p:txBody>
          <a:bodyPr>
            <a:normAutofit/>
          </a:bodyPr>
          <a:lstStyle>
            <a:lvl1pPr marL="0" indent="0">
              <a:buNone/>
              <a:defRPr sz="2000" baseline="0">
                <a:latin typeface="+mn-lt"/>
              </a:defRPr>
            </a:lvl1pPr>
          </a:lstStyle>
          <a:p>
            <a:r>
              <a:rPr lang="en-US" dirty="0"/>
              <a:t>Customer or analyst logo</a:t>
            </a:r>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7757320" y="1676401"/>
            <a:ext cx="4404518" cy="4827671"/>
          </a:xfrm>
          <a:prstGeom prst="rect">
            <a:avLst/>
          </a:prstGeom>
        </p:spPr>
      </p:pic>
      <p:sp>
        <p:nvSpPr>
          <p:cNvPr id="13" name="Rectangle 12"/>
          <p:cNvSpPr/>
          <p:nvPr/>
        </p:nvSpPr>
        <p:spPr>
          <a:xfrm>
            <a:off x="7452519" y="1606523"/>
            <a:ext cx="1295402" cy="4821348"/>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14" name="Rectangle 13"/>
          <p:cNvSpPr/>
          <p:nvPr/>
        </p:nvSpPr>
        <p:spPr>
          <a:xfrm rot="5400000">
            <a:off x="9375019" y="-475929"/>
            <a:ext cx="702516" cy="4821348"/>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pic>
        <p:nvPicPr>
          <p:cNvPr id="16" name="Picture 15"/>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7757320" y="1676401"/>
            <a:ext cx="4404518" cy="4827671"/>
          </a:xfrm>
          <a:prstGeom prst="rect">
            <a:avLst/>
          </a:prstGeom>
        </p:spPr>
      </p:pic>
      <p:sp>
        <p:nvSpPr>
          <p:cNvPr id="17" name="Rectangle 16"/>
          <p:cNvSpPr/>
          <p:nvPr userDrawn="1"/>
        </p:nvSpPr>
        <p:spPr>
          <a:xfrm>
            <a:off x="7452519" y="1606523"/>
            <a:ext cx="1295402" cy="4821348"/>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18" name="Rectangle 17"/>
          <p:cNvSpPr/>
          <p:nvPr userDrawn="1"/>
        </p:nvSpPr>
        <p:spPr>
          <a:xfrm rot="5400000">
            <a:off x="9375019" y="-475929"/>
            <a:ext cx="702516" cy="4821348"/>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Tree>
    <p:extLst>
      <p:ext uri="{BB962C8B-B14F-4D97-AF65-F5344CB8AC3E}">
        <p14:creationId xmlns:p14="http://schemas.microsoft.com/office/powerpoint/2010/main" val="1688149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_Slide_Option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sz="4000" b="0" baseline="0">
                <a:solidFill>
                  <a:srgbClr val="09C3F4"/>
                </a:solidFill>
              </a:defRPr>
            </a:lvl1pPr>
          </a:lstStyle>
          <a:p>
            <a:r>
              <a:rPr lang="en-US" dirty="0"/>
              <a:t>Click to edit Title Text</a:t>
            </a:r>
          </a:p>
        </p:txBody>
      </p:sp>
      <p:sp>
        <p:nvSpPr>
          <p:cNvPr id="7" name="Content Placeholder 6"/>
          <p:cNvSpPr>
            <a:spLocks noGrp="1"/>
          </p:cNvSpPr>
          <p:nvPr>
            <p:ph sz="quarter" idx="10"/>
          </p:nvPr>
        </p:nvSpPr>
        <p:spPr>
          <a:xfrm>
            <a:off x="608092" y="1600200"/>
            <a:ext cx="10945654" cy="4343400"/>
          </a:xfrm>
        </p:spPr>
        <p:txBody>
          <a:bodyPr/>
          <a:lstStyle>
            <a:lvl1pPr marL="456406" indent="-456406">
              <a:buClr>
                <a:srgbClr val="F58B20"/>
              </a:buClr>
              <a:buSzPct val="80000"/>
              <a:buFont typeface="Arial" panose="020B0604020202020204" pitchFamily="34" charset="0"/>
              <a:buChar char="►"/>
              <a:defRPr sz="3200">
                <a:latin typeface="+mn-lt"/>
              </a:defRPr>
            </a:lvl1pPr>
            <a:lvl2pPr marL="988881" indent="-380338">
              <a:buClr>
                <a:srgbClr val="F58B20"/>
              </a:buClr>
              <a:buFont typeface="Arial" panose="020B0604020202020204" pitchFamily="34" charset="0"/>
              <a:buChar char="•"/>
              <a:defRPr sz="2800">
                <a:latin typeface="+mn-lt"/>
              </a:defRPr>
            </a:lvl2pPr>
            <a:lvl3pPr marL="1521355" indent="-304271">
              <a:buClr>
                <a:srgbClr val="F58B20"/>
              </a:buClr>
              <a:buFont typeface="Wingdings" panose="05000000000000000000" pitchFamily="2" charset="2"/>
              <a:buChar char="§"/>
              <a:defRPr sz="1900">
                <a:latin typeface="+mn-lt"/>
              </a:defRPr>
            </a:lvl3pPr>
            <a:lvl4pPr marL="1825626" indent="0">
              <a:buClr>
                <a:srgbClr val="F58B20"/>
              </a:buClr>
              <a:buFont typeface="Wingdings 3" panose="05040102010807070707" pitchFamily="18" charset="2"/>
              <a:buNone/>
              <a:defRPr/>
            </a:lvl4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834457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General_Cover_Slide_1">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46802" y="947781"/>
            <a:ext cx="10522992" cy="5919183"/>
          </a:xfrm>
          <a:prstGeom prst="rect">
            <a:avLst/>
          </a:prstGeom>
        </p:spPr>
      </p:pic>
      <p:sp>
        <p:nvSpPr>
          <p:cNvPr id="24" name="Rectangle 23"/>
          <p:cNvSpPr/>
          <p:nvPr userDrawn="1"/>
        </p:nvSpPr>
        <p:spPr>
          <a:xfrm>
            <a:off x="1640685" y="947782"/>
            <a:ext cx="5811833" cy="5925460"/>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3" name="Rectangle 2"/>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7" name="Rectangle 6"/>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7988" y="319534"/>
            <a:ext cx="1828803" cy="249937"/>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58663" y="241301"/>
            <a:ext cx="3588051" cy="581025"/>
          </a:xfrm>
          <a:prstGeom prst="rect">
            <a:avLst/>
          </a:prstGeom>
        </p:spPr>
      </p:pic>
      <p:sp>
        <p:nvSpPr>
          <p:cNvPr id="15" name="Rectangle 14"/>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17" name="Rectangle 16"/>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25"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FFFFFF"/>
                </a:solidFill>
                <a:latin typeface="Varela Round"/>
              </a:rPr>
              <a:t>© 2019 Epicor Software Corporation</a:t>
            </a:r>
            <a:endParaRPr lang="en-US" sz="1100" dirty="0">
              <a:solidFill>
                <a:srgbClr val="FFFFFF"/>
              </a:solidFill>
              <a:latin typeface="Varela Round"/>
            </a:endParaRPr>
          </a:p>
        </p:txBody>
      </p:sp>
      <p:sp>
        <p:nvSpPr>
          <p:cNvPr id="26"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8"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Corporate Overview </a:t>
            </a:r>
          </a:p>
        </p:txBody>
      </p:sp>
      <p:sp>
        <p:nvSpPr>
          <p:cNvPr id="19"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pic>
        <p:nvPicPr>
          <p:cNvPr id="20" name="Picture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1323787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General_Cover_Slide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2103438" y="947781"/>
            <a:ext cx="10058400" cy="5910219"/>
          </a:xfrm>
          <a:prstGeom prst="rect">
            <a:avLst/>
          </a:prstGeom>
        </p:spPr>
      </p:pic>
      <p:sp>
        <p:nvSpPr>
          <p:cNvPr id="3" name="Rectangle 2"/>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7" name="Rectangle 6"/>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7988" y="319534"/>
            <a:ext cx="1828803" cy="249937"/>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58663" y="241301"/>
            <a:ext cx="3588051" cy="581025"/>
          </a:xfrm>
          <a:prstGeom prst="rect">
            <a:avLst/>
          </a:prstGeom>
        </p:spPr>
      </p:pic>
      <p:sp>
        <p:nvSpPr>
          <p:cNvPr id="15" name="Rectangle 14"/>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17" name="Rectangle 16"/>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23" name="Rectangle 22"/>
          <p:cNvSpPr/>
          <p:nvPr userDrawn="1"/>
        </p:nvSpPr>
        <p:spPr>
          <a:xfrm>
            <a:off x="1813719" y="947055"/>
            <a:ext cx="9448800" cy="5895705"/>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26"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27"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General Cover Slide Title</a:t>
            </a:r>
          </a:p>
        </p:txBody>
      </p:sp>
      <p:sp>
        <p:nvSpPr>
          <p:cNvPr id="28"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20"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86888C"/>
                </a:solidFill>
                <a:latin typeface="Varela Round"/>
              </a:rPr>
              <a:t>© 2019 Epicor Software Corporation</a:t>
            </a:r>
            <a:endParaRPr lang="en-US" sz="1100" dirty="0">
              <a:solidFill>
                <a:srgbClr val="86888C"/>
              </a:solidFill>
              <a:latin typeface="Varela Round"/>
            </a:endParaRPr>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2414572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General_Cover_Slide_3">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20966" y="947781"/>
            <a:ext cx="9943276" cy="5910220"/>
          </a:xfrm>
          <a:prstGeom prst="rect">
            <a:avLst/>
          </a:prstGeom>
        </p:spPr>
      </p:pic>
      <p:sp>
        <p:nvSpPr>
          <p:cNvPr id="3" name="Rectangle 2"/>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7" name="Rectangle 6"/>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7988" y="319534"/>
            <a:ext cx="1828803" cy="249937"/>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58663" y="241301"/>
            <a:ext cx="3588051" cy="581025"/>
          </a:xfrm>
          <a:prstGeom prst="rect">
            <a:avLst/>
          </a:prstGeom>
        </p:spPr>
      </p:pic>
      <p:sp>
        <p:nvSpPr>
          <p:cNvPr id="15" name="Rectangle 14"/>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23" name="Rectangle 22"/>
          <p:cNvSpPr/>
          <p:nvPr userDrawn="1"/>
        </p:nvSpPr>
        <p:spPr>
          <a:xfrm>
            <a:off x="2220966" y="946800"/>
            <a:ext cx="5612553" cy="5895705"/>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20"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86888C"/>
                </a:solidFill>
                <a:latin typeface="Varela Round"/>
              </a:rPr>
              <a:t>© 2019 Epicor Software Corporation</a:t>
            </a:r>
            <a:endParaRPr lang="en-US" sz="1100" dirty="0">
              <a:solidFill>
                <a:srgbClr val="86888C"/>
              </a:solidFill>
              <a:latin typeface="Varela Round"/>
            </a:endParaRPr>
          </a:p>
        </p:txBody>
      </p:sp>
      <p:sp>
        <p:nvSpPr>
          <p:cNvPr id="26"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27"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General Cover Slide Title</a:t>
            </a:r>
          </a:p>
        </p:txBody>
      </p:sp>
      <p:sp>
        <p:nvSpPr>
          <p:cNvPr id="28"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
        <p:nvSpPr>
          <p:cNvPr id="17" name="Rectangle 16"/>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Tree>
    <p:extLst>
      <p:ext uri="{BB962C8B-B14F-4D97-AF65-F5344CB8AC3E}">
        <p14:creationId xmlns:p14="http://schemas.microsoft.com/office/powerpoint/2010/main" val="10410217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Manufacturing_Cover_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673686" y="947780"/>
            <a:ext cx="10494336" cy="5910220"/>
          </a:xfrm>
          <a:prstGeom prst="rect">
            <a:avLst/>
          </a:prstGeom>
        </p:spPr>
      </p:pic>
      <p:sp>
        <p:nvSpPr>
          <p:cNvPr id="6" name="Rectangle 5"/>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15" name="Rectangle 14"/>
          <p:cNvSpPr/>
          <p:nvPr userDrawn="1"/>
        </p:nvSpPr>
        <p:spPr>
          <a:xfrm>
            <a:off x="2499519" y="947781"/>
            <a:ext cx="6375731" cy="5910220"/>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19"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2"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Manufacturing Cover Slide Title</a:t>
            </a:r>
          </a:p>
        </p:txBody>
      </p:sp>
      <p:sp>
        <p:nvSpPr>
          <p:cNvPr id="14"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13"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FFFFFF"/>
                </a:solidFill>
                <a:latin typeface="Varela Round"/>
              </a:rPr>
              <a:t>© 2019 Epicor Software Corporation</a:t>
            </a:r>
            <a:endParaRPr lang="en-US" sz="1100" dirty="0">
              <a:solidFill>
                <a:srgbClr val="FFFFFF"/>
              </a:solidFill>
              <a:latin typeface="Varela Round"/>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16669994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Distribution_Cover_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0807" y="941519"/>
            <a:ext cx="10356943" cy="5918253"/>
          </a:xfrm>
          <a:prstGeom prst="rect">
            <a:avLst/>
          </a:prstGeom>
        </p:spPr>
      </p:pic>
      <p:sp>
        <p:nvSpPr>
          <p:cNvPr id="4" name="Rectangle 3"/>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9" name="Rectangle 8"/>
          <p:cNvSpPr/>
          <p:nvPr userDrawn="1"/>
        </p:nvSpPr>
        <p:spPr>
          <a:xfrm>
            <a:off x="1585119" y="949552"/>
            <a:ext cx="6705600" cy="5910220"/>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21"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2"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Distribution Cover Slide Title</a:t>
            </a:r>
          </a:p>
        </p:txBody>
      </p:sp>
      <p:sp>
        <p:nvSpPr>
          <p:cNvPr id="13"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15"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FFFFFF"/>
                </a:solidFill>
                <a:latin typeface="Varela Round"/>
              </a:rPr>
              <a:t>© 2019 Epicor Software Corporation</a:t>
            </a:r>
            <a:endParaRPr lang="en-US" sz="1100" dirty="0">
              <a:solidFill>
                <a:srgbClr val="FFFFFF"/>
              </a:solidFill>
              <a:latin typeface="Varela Round"/>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39570310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Retail_Cover_Slide">
    <p:spTree>
      <p:nvGrpSpPr>
        <p:cNvPr id="1" name=""/>
        <p:cNvGrpSpPr/>
        <p:nvPr/>
      </p:nvGrpSpPr>
      <p:grpSpPr>
        <a:xfrm>
          <a:off x="0" y="0"/>
          <a:ext cx="0" cy="0"/>
          <a:chOff x="0" y="0"/>
          <a:chExt cx="0" cy="0"/>
        </a:xfrm>
      </p:grpSpPr>
      <p:grpSp>
        <p:nvGrpSpPr>
          <p:cNvPr id="8" name="Group 7"/>
          <p:cNvGrpSpPr/>
          <p:nvPr userDrawn="1"/>
        </p:nvGrpSpPr>
        <p:grpSpPr>
          <a:xfrm>
            <a:off x="2173552" y="1067633"/>
            <a:ext cx="9988286" cy="5546566"/>
            <a:chOff x="-243681" y="381000"/>
            <a:chExt cx="11703140" cy="6498837"/>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856040" y="381000"/>
              <a:ext cx="7603419" cy="6498837"/>
            </a:xfrm>
            <a:prstGeom prst="rect">
              <a:avLst/>
            </a:prstGeom>
          </p:spPr>
        </p:pic>
        <p:sp>
          <p:nvSpPr>
            <p:cNvPr id="10" name="Rectangle 9"/>
            <p:cNvSpPr/>
            <p:nvPr userDrawn="1"/>
          </p:nvSpPr>
          <p:spPr>
            <a:xfrm>
              <a:off x="-243681" y="381000"/>
              <a:ext cx="5699919" cy="6498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grpSp>
      <p:sp>
        <p:nvSpPr>
          <p:cNvPr id="7" name="Rectangle 6"/>
          <p:cNvSpPr/>
          <p:nvPr userDrawn="1"/>
        </p:nvSpPr>
        <p:spPr>
          <a:xfrm>
            <a:off x="6538119" y="377227"/>
            <a:ext cx="1676401" cy="6480773"/>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11" name="Rectangle 10"/>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25"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5"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Retail Cover Slide Title</a:t>
            </a:r>
          </a:p>
        </p:txBody>
      </p:sp>
      <p:sp>
        <p:nvSpPr>
          <p:cNvPr id="16"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13" name="Rectangle 12"/>
          <p:cNvSpPr/>
          <p:nvPr userDrawn="1"/>
        </p:nvSpPr>
        <p:spPr>
          <a:xfrm rot="16200000">
            <a:off x="8368880" y="3076238"/>
            <a:ext cx="1050850" cy="6480773"/>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18"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86888C"/>
                </a:solidFill>
                <a:latin typeface="Varela Round"/>
              </a:rPr>
              <a:t>© 2019 Epicor Software Corporation</a:t>
            </a:r>
            <a:endParaRPr lang="en-US" sz="1100" dirty="0">
              <a:solidFill>
                <a:srgbClr val="86888C"/>
              </a:solidFill>
              <a:latin typeface="Varela Round"/>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248505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eneral_Cover_Slide_3">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2220966" y="947781"/>
            <a:ext cx="9943276" cy="5910220"/>
          </a:xfrm>
          <a:prstGeom prst="rect">
            <a:avLst/>
          </a:prstGeom>
        </p:spPr>
      </p:pic>
      <p:sp>
        <p:nvSpPr>
          <p:cNvPr id="3" name="Rectangle 2"/>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7" name="Rectangle 6"/>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988" y="319534"/>
            <a:ext cx="1828803" cy="249937"/>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458663" y="241301"/>
            <a:ext cx="3588051" cy="581025"/>
          </a:xfrm>
          <a:prstGeom prst="rect">
            <a:avLst/>
          </a:prstGeom>
        </p:spPr>
      </p:pic>
      <p:sp>
        <p:nvSpPr>
          <p:cNvPr id="15" name="Rectangle 14"/>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7" name="Rectangle 16"/>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23" name="Rectangle 22"/>
          <p:cNvSpPr/>
          <p:nvPr userDrawn="1"/>
        </p:nvSpPr>
        <p:spPr>
          <a:xfrm>
            <a:off x="2220966" y="940957"/>
            <a:ext cx="7669953" cy="5917044"/>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20"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rgbClr val="86888C"/>
                </a:solidFill>
                <a:latin typeface="+mj-lt"/>
              </a:rPr>
              <a:t>© 2019 Epicor Software Corporation</a:t>
            </a:r>
            <a:endParaRPr lang="en-US" sz="1100" dirty="0">
              <a:solidFill>
                <a:srgbClr val="86888C"/>
              </a:solidFill>
              <a:latin typeface="+mj-lt"/>
            </a:endParaRPr>
          </a:p>
        </p:txBody>
      </p:sp>
      <p:sp>
        <p:nvSpPr>
          <p:cNvPr id="26"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27"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General Cover Slide Title</a:t>
            </a:r>
          </a:p>
        </p:txBody>
      </p:sp>
      <p:sp>
        <p:nvSpPr>
          <p:cNvPr id="28"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15907363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Services_Cover_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57060" y="947781"/>
            <a:ext cx="7504778" cy="5910220"/>
          </a:xfrm>
          <a:prstGeom prst="rect">
            <a:avLst/>
          </a:prstGeom>
        </p:spPr>
      </p:pic>
      <p:sp>
        <p:nvSpPr>
          <p:cNvPr id="6" name="Rectangle 5"/>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17" name="Rectangle 16"/>
          <p:cNvSpPr/>
          <p:nvPr userDrawn="1"/>
        </p:nvSpPr>
        <p:spPr>
          <a:xfrm>
            <a:off x="4622929" y="947781"/>
            <a:ext cx="6495398" cy="5910220"/>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20"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0"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Services Cover Slide Title</a:t>
            </a:r>
          </a:p>
        </p:txBody>
      </p:sp>
      <p:sp>
        <p:nvSpPr>
          <p:cNvPr id="11"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18"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86888C"/>
                </a:solidFill>
                <a:latin typeface="Varela Round"/>
              </a:rPr>
              <a:t>© 2019 Epicor Software Corporation</a:t>
            </a:r>
            <a:endParaRPr lang="en-US" sz="1100" dirty="0">
              <a:solidFill>
                <a:srgbClr val="86888C"/>
              </a:solidFill>
              <a:latin typeface="Varela Round"/>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20220441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LBM_Cover_Slide">
    <p:spTree>
      <p:nvGrpSpPr>
        <p:cNvPr id="1" name=""/>
        <p:cNvGrpSpPr/>
        <p:nvPr/>
      </p:nvGrpSpPr>
      <p:grpSpPr>
        <a:xfrm>
          <a:off x="0" y="0"/>
          <a:ext cx="0" cy="0"/>
          <a:chOff x="0" y="0"/>
          <a:chExt cx="0" cy="0"/>
        </a:xfrm>
      </p:grpSpPr>
      <p:sp>
        <p:nvSpPr>
          <p:cNvPr id="12" name="Rectangle 11"/>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15" name="Rectangle 14"/>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27988" y="319534"/>
            <a:ext cx="1828803" cy="249937"/>
          </a:xfrm>
          <a:prstGeom prst="rect">
            <a:avLst/>
          </a:prstGeom>
        </p:spPr>
      </p:pic>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58663" y="241301"/>
            <a:ext cx="3588051" cy="581025"/>
          </a:xfrm>
          <a:prstGeom prst="rect">
            <a:avLst/>
          </a:prstGeom>
        </p:spPr>
      </p:pic>
      <p:sp>
        <p:nvSpPr>
          <p:cNvPr id="17" name="Rectangle 16"/>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18" name="Rectangle 17"/>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21" name="Text Box 13"/>
          <p:cNvSpPr txBox="1">
            <a:spLocks noChangeArrowheads="1"/>
          </p:cNvSpPr>
          <p:nvPr userDrawn="1"/>
        </p:nvSpPr>
        <p:spPr bwMode="auto">
          <a:xfrm>
            <a:off x="8951450" y="6388119"/>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FFFFFF"/>
                </a:solidFill>
                <a:latin typeface="Varela Round"/>
              </a:rPr>
              <a:t>© 2016 Epicor Software Corporation</a:t>
            </a:r>
            <a:endParaRPr lang="en-US" sz="1100" dirty="0">
              <a:solidFill>
                <a:srgbClr val="FFFFFF"/>
              </a:solidFill>
              <a:latin typeface="Varela Round"/>
            </a:endParaRPr>
          </a:p>
        </p:txBody>
      </p:sp>
      <p:grpSp>
        <p:nvGrpSpPr>
          <p:cNvPr id="3" name="Group 2"/>
          <p:cNvGrpSpPr/>
          <p:nvPr userDrawn="1"/>
        </p:nvGrpSpPr>
        <p:grpSpPr>
          <a:xfrm>
            <a:off x="2889378" y="944810"/>
            <a:ext cx="9276871" cy="5916161"/>
            <a:chOff x="2889378" y="944810"/>
            <a:chExt cx="9276871" cy="5916161"/>
          </a:xfrm>
        </p:grpSpPr>
        <p:pic>
          <p:nvPicPr>
            <p:cNvPr id="26" name="Picture 25"/>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2889378" y="944810"/>
              <a:ext cx="2048541" cy="5913190"/>
            </a:xfrm>
            <a:prstGeom prst="rect">
              <a:avLst/>
            </a:prstGeom>
          </p:spPr>
        </p:pic>
        <p:pic>
          <p:nvPicPr>
            <p:cNvPr id="2" name="Picture 1"/>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4848446" y="947781"/>
              <a:ext cx="7317803" cy="5913190"/>
            </a:xfrm>
            <a:prstGeom prst="rect">
              <a:avLst/>
            </a:prstGeom>
          </p:spPr>
        </p:pic>
      </p:grpSp>
      <p:sp>
        <p:nvSpPr>
          <p:cNvPr id="24" name="Rectangle 23"/>
          <p:cNvSpPr/>
          <p:nvPr userDrawn="1"/>
        </p:nvSpPr>
        <p:spPr>
          <a:xfrm>
            <a:off x="2890246" y="950752"/>
            <a:ext cx="7838873" cy="5910219"/>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34"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22"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LBM Cover Slide Title</a:t>
            </a:r>
          </a:p>
        </p:txBody>
      </p:sp>
      <p:sp>
        <p:nvSpPr>
          <p:cNvPr id="23"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27"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FFFFFF"/>
                </a:solidFill>
                <a:latin typeface="Varela Round"/>
              </a:rPr>
              <a:t>© 2019 Epicor Software Corporation</a:t>
            </a:r>
            <a:endParaRPr lang="en-US" sz="1100" dirty="0">
              <a:solidFill>
                <a:srgbClr val="FFFFFF"/>
              </a:solidFill>
              <a:latin typeface="Varela Round"/>
            </a:endParaRPr>
          </a:p>
        </p:txBody>
      </p:sp>
      <p:pic>
        <p:nvPicPr>
          <p:cNvPr id="20" name="Picture 1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26470707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Auto-aftermarket_Cover_Slide">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6233319" y="947781"/>
            <a:ext cx="5928519" cy="5910219"/>
          </a:xfrm>
          <a:prstGeom prst="rect">
            <a:avLst/>
          </a:prstGeom>
        </p:spPr>
      </p:pic>
      <p:sp>
        <p:nvSpPr>
          <p:cNvPr id="12" name="Rectangle 11"/>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15" name="Rectangle 14"/>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7988" y="319534"/>
            <a:ext cx="1828803" cy="249937"/>
          </a:xfrm>
          <a:prstGeom prst="rect">
            <a:avLst/>
          </a:prstGeom>
        </p:spPr>
      </p:pic>
      <p:pic>
        <p:nvPicPr>
          <p:cNvPr id="16" name="Picture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58663" y="241301"/>
            <a:ext cx="3588051" cy="581025"/>
          </a:xfrm>
          <a:prstGeom prst="rect">
            <a:avLst/>
          </a:prstGeom>
        </p:spPr>
      </p:pic>
      <p:sp>
        <p:nvSpPr>
          <p:cNvPr id="17" name="Rectangle 16"/>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18" name="Rectangle 17"/>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21" name="Text Box 13"/>
          <p:cNvSpPr txBox="1">
            <a:spLocks noChangeArrowheads="1"/>
          </p:cNvSpPr>
          <p:nvPr userDrawn="1"/>
        </p:nvSpPr>
        <p:spPr bwMode="auto">
          <a:xfrm>
            <a:off x="8900319" y="64008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FFFFFF"/>
                </a:solidFill>
                <a:latin typeface="Varela Round"/>
              </a:rPr>
              <a:t>© 2019 Epicor Software Corporation</a:t>
            </a:r>
            <a:endParaRPr lang="en-US" sz="1100" dirty="0">
              <a:solidFill>
                <a:srgbClr val="FFFFFF"/>
              </a:solidFill>
              <a:latin typeface="Varela Round"/>
            </a:endParaRPr>
          </a:p>
        </p:txBody>
      </p:sp>
      <p:sp>
        <p:nvSpPr>
          <p:cNvPr id="22"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26"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Auto Aftermarket Cover Slide Title</a:t>
            </a:r>
          </a:p>
        </p:txBody>
      </p:sp>
      <p:sp>
        <p:nvSpPr>
          <p:cNvPr id="27"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24" name="Rectangle 23"/>
          <p:cNvSpPr/>
          <p:nvPr userDrawn="1"/>
        </p:nvSpPr>
        <p:spPr>
          <a:xfrm>
            <a:off x="6080919" y="951803"/>
            <a:ext cx="3793565" cy="5902173"/>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pic>
        <p:nvPicPr>
          <p:cNvPr id="23" name="Picture 2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28016425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able_of_Contents_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5661212" y="0"/>
            <a:ext cx="6500626" cy="6503222"/>
          </a:xfrm>
          <a:prstGeom prst="rect">
            <a:avLst/>
          </a:prstGeom>
        </p:spPr>
      </p:pic>
      <p:sp>
        <p:nvSpPr>
          <p:cNvPr id="6" name="Rectangle 5"/>
          <p:cNvSpPr/>
          <p:nvPr userDrawn="1"/>
        </p:nvSpPr>
        <p:spPr>
          <a:xfrm>
            <a:off x="5318919" y="0"/>
            <a:ext cx="8159516" cy="6503222"/>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2" name="Title 1"/>
          <p:cNvSpPr>
            <a:spLocks noGrp="1"/>
          </p:cNvSpPr>
          <p:nvPr>
            <p:ph type="title" hasCustomPrompt="1"/>
          </p:nvPr>
        </p:nvSpPr>
        <p:spPr/>
        <p:txBody>
          <a:bodyPr>
            <a:normAutofit/>
          </a:bodyPr>
          <a:lstStyle>
            <a:lvl1pPr algn="l">
              <a:defRPr sz="4000" baseline="0"/>
            </a:lvl1pPr>
          </a:lstStyle>
          <a:p>
            <a:r>
              <a:rPr lang="en-US" dirty="0"/>
              <a:t>Table of Contents</a:t>
            </a:r>
          </a:p>
        </p:txBody>
      </p:sp>
      <p:sp>
        <p:nvSpPr>
          <p:cNvPr id="5" name="Table Placeholder 4"/>
          <p:cNvSpPr>
            <a:spLocks noGrp="1"/>
          </p:cNvSpPr>
          <p:nvPr>
            <p:ph type="tbl" sz="quarter" idx="10"/>
          </p:nvPr>
        </p:nvSpPr>
        <p:spPr>
          <a:xfrm>
            <a:off x="621461" y="1701800"/>
            <a:ext cx="7195754" cy="4165600"/>
          </a:xfrm>
        </p:spPr>
        <p:txBody>
          <a:bodyPr>
            <a:normAutofit/>
          </a:bodyPr>
          <a:lstStyle>
            <a:lvl1pPr marL="0" indent="0">
              <a:buClr>
                <a:srgbClr val="F58B20"/>
              </a:buClr>
              <a:buFont typeface="Wingdings 3" panose="05040102010807070707" pitchFamily="18" charset="2"/>
              <a:buNone/>
              <a:defRPr sz="3200">
                <a:latin typeface="+mn-lt"/>
              </a:defRPr>
            </a:lvl1pPr>
          </a:lstStyle>
          <a:p>
            <a:r>
              <a:rPr lang="en-US" dirty="0"/>
              <a:t>Click icon to add table</a:t>
            </a:r>
          </a:p>
        </p:txBody>
      </p:sp>
    </p:spTree>
    <p:extLst>
      <p:ext uri="{BB962C8B-B14F-4D97-AF65-F5344CB8AC3E}">
        <p14:creationId xmlns:p14="http://schemas.microsoft.com/office/powerpoint/2010/main" val="36154487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General_Section_Break_1">
    <p:spTree>
      <p:nvGrpSpPr>
        <p:cNvPr id="1" name=""/>
        <p:cNvGrpSpPr/>
        <p:nvPr/>
      </p:nvGrpSpPr>
      <p:grpSpPr>
        <a:xfrm>
          <a:off x="0" y="0"/>
          <a:ext cx="0" cy="0"/>
          <a:chOff x="0" y="0"/>
          <a:chExt cx="0" cy="0"/>
        </a:xfrm>
      </p:grpSpPr>
      <p:sp>
        <p:nvSpPr>
          <p:cNvPr id="8" name="Rectangle 7"/>
          <p:cNvSpPr/>
          <p:nvPr userDrawn="1"/>
        </p:nvSpPr>
        <p:spPr>
          <a:xfrm>
            <a:off x="0" y="3124200"/>
            <a:ext cx="12161838"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9" name="Text Placeholder 8"/>
          <p:cNvSpPr>
            <a:spLocks noGrp="1"/>
          </p:cNvSpPr>
          <p:nvPr>
            <p:ph type="body" sz="quarter" idx="11" hasCustomPrompt="1"/>
          </p:nvPr>
        </p:nvSpPr>
        <p:spPr>
          <a:xfrm>
            <a:off x="137319" y="3429000"/>
            <a:ext cx="742196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Write Section Break Title Here</a:t>
            </a:r>
          </a:p>
        </p:txBody>
      </p:sp>
    </p:spTree>
    <p:extLst>
      <p:ext uri="{BB962C8B-B14F-4D97-AF65-F5344CB8AC3E}">
        <p14:creationId xmlns:p14="http://schemas.microsoft.com/office/powerpoint/2010/main" val="8143062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General_Section_Break_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709316" y="1480067"/>
            <a:ext cx="2743206" cy="2743206"/>
          </a:xfrm>
          <a:prstGeom prst="rect">
            <a:avLst/>
          </a:prstGeom>
        </p:spPr>
      </p:pic>
      <p:sp>
        <p:nvSpPr>
          <p:cNvPr id="2" name="Rectangle 1"/>
          <p:cNvSpPr/>
          <p:nvPr userDrawn="1"/>
        </p:nvSpPr>
        <p:spPr>
          <a:xfrm>
            <a:off x="0" y="4038601"/>
            <a:ext cx="7705726" cy="1204117"/>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4" name="Rectangle 3"/>
          <p:cNvSpPr/>
          <p:nvPr userDrawn="1"/>
        </p:nvSpPr>
        <p:spPr>
          <a:xfrm rot="19069346">
            <a:off x="6899064" y="3130867"/>
            <a:ext cx="2634182" cy="1410072"/>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6" name="Text Placeholder 8"/>
          <p:cNvSpPr>
            <a:spLocks noGrp="1"/>
          </p:cNvSpPr>
          <p:nvPr>
            <p:ph type="body" sz="quarter" idx="10" hasCustomPrompt="1"/>
          </p:nvPr>
        </p:nvSpPr>
        <p:spPr>
          <a:xfrm>
            <a:off x="169481" y="4312840"/>
            <a:ext cx="7513439"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   Write Section Break Title Here</a:t>
            </a:r>
          </a:p>
        </p:txBody>
      </p:sp>
      <p:sp>
        <p:nvSpPr>
          <p:cNvPr id="11" name="Down Arrow 10"/>
          <p:cNvSpPr/>
          <p:nvPr userDrawn="1"/>
        </p:nvSpPr>
        <p:spPr>
          <a:xfrm rot="13640681">
            <a:off x="7763169" y="1624788"/>
            <a:ext cx="2587448" cy="3015226"/>
          </a:xfrm>
          <a:prstGeom prst="downArrow">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7" name="Rectangle 6"/>
          <p:cNvSpPr/>
          <p:nvPr userDrawn="1"/>
        </p:nvSpPr>
        <p:spPr>
          <a:xfrm rot="10800000">
            <a:off x="6832020" y="228601"/>
            <a:ext cx="4811499" cy="5737061"/>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Tree>
    <p:extLst>
      <p:ext uri="{BB962C8B-B14F-4D97-AF65-F5344CB8AC3E}">
        <p14:creationId xmlns:p14="http://schemas.microsoft.com/office/powerpoint/2010/main" val="40965770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Manufacturing Section Break">
    <p:spTree>
      <p:nvGrpSpPr>
        <p:cNvPr id="1" name=""/>
        <p:cNvGrpSpPr/>
        <p:nvPr/>
      </p:nvGrpSpPr>
      <p:grpSpPr>
        <a:xfrm>
          <a:off x="0" y="0"/>
          <a:ext cx="0" cy="0"/>
          <a:chOff x="0" y="0"/>
          <a:chExt cx="0" cy="0"/>
        </a:xfrm>
      </p:grpSpPr>
      <p:sp>
        <p:nvSpPr>
          <p:cNvPr id="6" name="Rectangle 5"/>
          <p:cNvSpPr/>
          <p:nvPr userDrawn="1"/>
        </p:nvSpPr>
        <p:spPr>
          <a:xfrm>
            <a:off x="1356519" y="3124200"/>
            <a:ext cx="10805319"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7" name="Text Placeholder 8"/>
          <p:cNvSpPr>
            <a:spLocks noGrp="1"/>
          </p:cNvSpPr>
          <p:nvPr>
            <p:ph type="body" sz="quarter" idx="11" hasCustomPrompt="1"/>
          </p:nvPr>
        </p:nvSpPr>
        <p:spPr>
          <a:xfrm>
            <a:off x="1661319" y="3429000"/>
            <a:ext cx="86868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Manufacturing Section Break Text</a:t>
            </a:r>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124200"/>
            <a:ext cx="1402080" cy="1295400"/>
          </a:xfrm>
          <a:prstGeom prst="rect">
            <a:avLst/>
          </a:prstGeom>
          <a:ln w="3175">
            <a:noFill/>
          </a:ln>
        </p:spPr>
      </p:pic>
    </p:spTree>
    <p:extLst>
      <p:ext uri="{BB962C8B-B14F-4D97-AF65-F5344CB8AC3E}">
        <p14:creationId xmlns:p14="http://schemas.microsoft.com/office/powerpoint/2010/main" val="35003371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istribution Section Break">
    <p:spTree>
      <p:nvGrpSpPr>
        <p:cNvPr id="1" name=""/>
        <p:cNvGrpSpPr/>
        <p:nvPr/>
      </p:nvGrpSpPr>
      <p:grpSpPr>
        <a:xfrm>
          <a:off x="0" y="0"/>
          <a:ext cx="0" cy="0"/>
          <a:chOff x="0" y="0"/>
          <a:chExt cx="0" cy="0"/>
        </a:xfrm>
      </p:grpSpPr>
      <p:sp>
        <p:nvSpPr>
          <p:cNvPr id="4" name="Rectangle 3"/>
          <p:cNvSpPr/>
          <p:nvPr userDrawn="1"/>
        </p:nvSpPr>
        <p:spPr>
          <a:xfrm>
            <a:off x="1127919" y="3124200"/>
            <a:ext cx="11033919"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5" name="Text Placeholder 8"/>
          <p:cNvSpPr>
            <a:spLocks noGrp="1"/>
          </p:cNvSpPr>
          <p:nvPr>
            <p:ph type="body" sz="quarter" idx="11" hasCustomPrompt="1"/>
          </p:nvPr>
        </p:nvSpPr>
        <p:spPr>
          <a:xfrm>
            <a:off x="1661319" y="3429000"/>
            <a:ext cx="86868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Distribution Section Break Text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125357"/>
            <a:ext cx="1402080" cy="1294243"/>
          </a:xfrm>
          <a:prstGeom prst="rect">
            <a:avLst/>
          </a:prstGeom>
        </p:spPr>
      </p:pic>
    </p:spTree>
    <p:extLst>
      <p:ext uri="{BB962C8B-B14F-4D97-AF65-F5344CB8AC3E}">
        <p14:creationId xmlns:p14="http://schemas.microsoft.com/office/powerpoint/2010/main" val="19619310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ervices Section Break">
    <p:spTree>
      <p:nvGrpSpPr>
        <p:cNvPr id="1" name=""/>
        <p:cNvGrpSpPr/>
        <p:nvPr/>
      </p:nvGrpSpPr>
      <p:grpSpPr>
        <a:xfrm>
          <a:off x="0" y="0"/>
          <a:ext cx="0" cy="0"/>
          <a:chOff x="0" y="0"/>
          <a:chExt cx="0" cy="0"/>
        </a:xfrm>
      </p:grpSpPr>
      <p:sp>
        <p:nvSpPr>
          <p:cNvPr id="4" name="Rectangle 3"/>
          <p:cNvSpPr/>
          <p:nvPr userDrawn="1"/>
        </p:nvSpPr>
        <p:spPr>
          <a:xfrm>
            <a:off x="1051719" y="3124200"/>
            <a:ext cx="11110119"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5" name="Text Placeholder 8"/>
          <p:cNvSpPr>
            <a:spLocks noGrp="1"/>
          </p:cNvSpPr>
          <p:nvPr>
            <p:ph type="body" sz="quarter" idx="11" hasCustomPrompt="1"/>
          </p:nvPr>
        </p:nvSpPr>
        <p:spPr>
          <a:xfrm>
            <a:off x="1661319" y="3429000"/>
            <a:ext cx="83058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Services Section Break Text</a:t>
            </a:r>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18653009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Retail Section Break">
    <p:spTree>
      <p:nvGrpSpPr>
        <p:cNvPr id="1" name=""/>
        <p:cNvGrpSpPr/>
        <p:nvPr/>
      </p:nvGrpSpPr>
      <p:grpSpPr>
        <a:xfrm>
          <a:off x="0" y="0"/>
          <a:ext cx="0" cy="0"/>
          <a:chOff x="0" y="0"/>
          <a:chExt cx="0" cy="0"/>
        </a:xfrm>
      </p:grpSpPr>
      <p:sp>
        <p:nvSpPr>
          <p:cNvPr id="4" name="Rectangle 3"/>
          <p:cNvSpPr/>
          <p:nvPr userDrawn="1"/>
        </p:nvSpPr>
        <p:spPr>
          <a:xfrm>
            <a:off x="899319" y="3124200"/>
            <a:ext cx="11262519"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5" name="Text Placeholder 8"/>
          <p:cNvSpPr>
            <a:spLocks noGrp="1"/>
          </p:cNvSpPr>
          <p:nvPr>
            <p:ph type="body" sz="quarter" idx="11" hasCustomPrompt="1"/>
          </p:nvPr>
        </p:nvSpPr>
        <p:spPr>
          <a:xfrm>
            <a:off x="1661319" y="3429000"/>
            <a:ext cx="85344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Retail Section Break Text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145121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Manufacturing_Cover_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1673686" y="947780"/>
            <a:ext cx="10494336" cy="5910220"/>
          </a:xfrm>
          <a:prstGeom prst="rect">
            <a:avLst/>
          </a:prstGeom>
        </p:spPr>
      </p:pic>
      <p:sp>
        <p:nvSpPr>
          <p:cNvPr id="6" name="Rectangle 5"/>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5" name="Rectangle 14"/>
          <p:cNvSpPr/>
          <p:nvPr userDrawn="1"/>
        </p:nvSpPr>
        <p:spPr>
          <a:xfrm>
            <a:off x="2256792" y="947781"/>
            <a:ext cx="6694658" cy="5910220"/>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19"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2"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Manufacturing Cover Slide Title</a:t>
            </a:r>
          </a:p>
        </p:txBody>
      </p:sp>
      <p:sp>
        <p:nvSpPr>
          <p:cNvPr id="14"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13"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chemeClr val="bg1"/>
                </a:solidFill>
                <a:latin typeface="+mj-lt"/>
              </a:rPr>
              <a:t>© 2019 Epicor Software Corporation</a:t>
            </a:r>
            <a:endParaRPr lang="en-US" sz="1100" dirty="0">
              <a:solidFill>
                <a:schemeClr val="bg1"/>
              </a:solidFill>
              <a:latin typeface="+mj-lt"/>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32096994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LBM Section Break">
    <p:spTree>
      <p:nvGrpSpPr>
        <p:cNvPr id="1" name=""/>
        <p:cNvGrpSpPr/>
        <p:nvPr/>
      </p:nvGrpSpPr>
      <p:grpSpPr>
        <a:xfrm>
          <a:off x="0" y="0"/>
          <a:ext cx="0" cy="0"/>
          <a:chOff x="0" y="0"/>
          <a:chExt cx="0" cy="0"/>
        </a:xfrm>
      </p:grpSpPr>
      <p:sp>
        <p:nvSpPr>
          <p:cNvPr id="4" name="Rectangle 3"/>
          <p:cNvSpPr/>
          <p:nvPr userDrawn="1"/>
        </p:nvSpPr>
        <p:spPr>
          <a:xfrm>
            <a:off x="746919" y="3124200"/>
            <a:ext cx="11414919"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5" name="Text Placeholder 8"/>
          <p:cNvSpPr>
            <a:spLocks noGrp="1"/>
          </p:cNvSpPr>
          <p:nvPr>
            <p:ph type="body" sz="quarter" idx="11" hasCustomPrompt="1"/>
          </p:nvPr>
        </p:nvSpPr>
        <p:spPr>
          <a:xfrm>
            <a:off x="1661319" y="3429000"/>
            <a:ext cx="92964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LBM Section Break Text</a:t>
            </a:r>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33365391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Auto Aftermarket Section Break">
    <p:spTree>
      <p:nvGrpSpPr>
        <p:cNvPr id="1" name=""/>
        <p:cNvGrpSpPr/>
        <p:nvPr/>
      </p:nvGrpSpPr>
      <p:grpSpPr>
        <a:xfrm>
          <a:off x="0" y="0"/>
          <a:ext cx="0" cy="0"/>
          <a:chOff x="0" y="0"/>
          <a:chExt cx="0" cy="0"/>
        </a:xfrm>
      </p:grpSpPr>
      <p:sp>
        <p:nvSpPr>
          <p:cNvPr id="4" name="Rectangle 3"/>
          <p:cNvSpPr/>
          <p:nvPr userDrawn="1"/>
        </p:nvSpPr>
        <p:spPr>
          <a:xfrm>
            <a:off x="1051719" y="3124200"/>
            <a:ext cx="11110119"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5" name="Text Placeholder 8"/>
          <p:cNvSpPr>
            <a:spLocks noGrp="1"/>
          </p:cNvSpPr>
          <p:nvPr>
            <p:ph type="body" sz="quarter" idx="11" hasCustomPrompt="1"/>
          </p:nvPr>
        </p:nvSpPr>
        <p:spPr>
          <a:xfrm>
            <a:off x="1661319" y="3429000"/>
            <a:ext cx="92202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Auto Aftermarket Section Break Text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22070952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gic Quadrant">
    <p:spTree>
      <p:nvGrpSpPr>
        <p:cNvPr id="1" name=""/>
        <p:cNvGrpSpPr/>
        <p:nvPr/>
      </p:nvGrpSpPr>
      <p:grpSpPr>
        <a:xfrm>
          <a:off x="0" y="0"/>
          <a:ext cx="0" cy="0"/>
          <a:chOff x="0" y="0"/>
          <a:chExt cx="0" cy="0"/>
        </a:xfrm>
      </p:grpSpPr>
      <p:sp>
        <p:nvSpPr>
          <p:cNvPr id="8" name="Title 1"/>
          <p:cNvSpPr>
            <a:spLocks noGrp="1"/>
          </p:cNvSpPr>
          <p:nvPr>
            <p:ph type="title"/>
          </p:nvPr>
        </p:nvSpPr>
        <p:spPr>
          <a:xfrm>
            <a:off x="952727" y="242047"/>
            <a:ext cx="10385992" cy="1143000"/>
          </a:xfrm>
        </p:spPr>
        <p:txBody>
          <a:bodyPr>
            <a:noAutofit/>
          </a:bodyPr>
          <a:lstStyle/>
          <a:p>
            <a:r>
              <a:rPr lang="en-US" sz="2400" dirty="0"/>
              <a:t>Epicor Positioned as Visionary in the New Gartner Magic Quadrant for Cloud ERP for Product-Centric Midsize Enterprises</a:t>
            </a:r>
          </a:p>
        </p:txBody>
      </p:sp>
      <p:sp>
        <p:nvSpPr>
          <p:cNvPr id="9" name="Content Placeholder 2"/>
          <p:cNvSpPr>
            <a:spLocks noGrp="1"/>
          </p:cNvSpPr>
          <p:nvPr>
            <p:ph sz="quarter" idx="10"/>
          </p:nvPr>
        </p:nvSpPr>
        <p:spPr>
          <a:xfrm>
            <a:off x="5928519" y="1752600"/>
            <a:ext cx="5029200" cy="3491753"/>
          </a:xfrm>
        </p:spPr>
        <p:txBody>
          <a:bodyPr>
            <a:normAutofit/>
          </a:bodyPr>
          <a:lstStyle/>
          <a:p>
            <a:pPr marL="0" indent="0">
              <a:buNone/>
            </a:pPr>
            <a:r>
              <a:rPr lang="en-US" sz="2400" dirty="0">
                <a:solidFill>
                  <a:srgbClr val="F58220"/>
                </a:solidFill>
                <a:latin typeface="+mj-lt"/>
              </a:rPr>
              <a:t>“Our mission is to be the cloud vendor of choice in the markets we serve. We believe that being positioned as a visionary in this Magic Quadrant validates our strategy. We feel that customers trust us to deliver solutions that help them grow.”</a:t>
            </a:r>
          </a:p>
          <a:p>
            <a:pPr marL="0" indent="0" algn="r">
              <a:buNone/>
            </a:pPr>
            <a:r>
              <a:rPr lang="en-US" sz="1600" dirty="0">
                <a:solidFill>
                  <a:srgbClr val="414042"/>
                </a:solidFill>
              </a:rPr>
              <a:t>—Steve Murphy, Chief Executive Officer | Epicor</a:t>
            </a:r>
          </a:p>
          <a:p>
            <a:pPr marL="0" indent="0">
              <a:buNone/>
            </a:pPr>
            <a:endParaRPr lang="en-US" dirty="0"/>
          </a:p>
        </p:txBody>
      </p:sp>
      <p:sp>
        <p:nvSpPr>
          <p:cNvPr id="10" name="Rectangle 9"/>
          <p:cNvSpPr/>
          <p:nvPr userDrawn="1"/>
        </p:nvSpPr>
        <p:spPr>
          <a:xfrm>
            <a:off x="902167" y="5458437"/>
            <a:ext cx="3959552" cy="1025922"/>
          </a:xfrm>
          <a:prstGeom prst="rect">
            <a:avLst/>
          </a:prstGeom>
        </p:spPr>
        <p:txBody>
          <a:bodyPr wrap="square">
            <a:spAutoFit/>
          </a:bodyPr>
          <a:lstStyle/>
          <a:p>
            <a:r>
              <a:rPr lang="en-US" sz="700" dirty="0"/>
              <a:t>Gartner does not endorse any vendor, product or service depicted in its research publications, and does not advise technology users to select only those vendors with the highest ratings or other designation. Gartner research publications consist of the opinions of Gartner’s research organization and should not be construed as statements of fact. Gartner disclaims all warranties, expressed or implied, with respect to this research, including any warranties of merchantability or fitness for a particular purpose.</a:t>
            </a:r>
          </a:p>
          <a:p>
            <a:endParaRPr lang="en-US" sz="700" baseline="30000" dirty="0"/>
          </a:p>
          <a:p>
            <a:r>
              <a:rPr lang="en-US" sz="700" baseline="30000" dirty="0"/>
              <a:t>1</a:t>
            </a:r>
            <a:r>
              <a:rPr lang="en-US" sz="700" dirty="0"/>
              <a:t> Source: Gartner Inc., “Magic Quadrant for Cloud ERP for Product-Centric Midsize Enterprises,” by Mike Guay, John Van Decker, Christian Hestermann, Nigel Montgomery, Duy Nguyen, Denis Torii, Paul Saunders, Paul Schenck, Tim Faith (October 31, 2018).</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23119" y="1385047"/>
            <a:ext cx="4114800" cy="4036816"/>
          </a:xfrm>
          <a:prstGeom prst="rect">
            <a:avLst/>
          </a:prstGeom>
        </p:spPr>
      </p:pic>
    </p:spTree>
    <p:extLst>
      <p:ext uri="{BB962C8B-B14F-4D97-AF65-F5344CB8AC3E}">
        <p14:creationId xmlns:p14="http://schemas.microsoft.com/office/powerpoint/2010/main" val="55185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stribution_Cover_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0807" y="941519"/>
            <a:ext cx="10356943" cy="5918253"/>
          </a:xfrm>
          <a:prstGeom prst="rect">
            <a:avLst/>
          </a:prstGeom>
        </p:spPr>
      </p:pic>
      <p:sp>
        <p:nvSpPr>
          <p:cNvPr id="4" name="Rectangle 3"/>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9" name="Rectangle 8"/>
          <p:cNvSpPr/>
          <p:nvPr userDrawn="1"/>
        </p:nvSpPr>
        <p:spPr>
          <a:xfrm>
            <a:off x="1508919" y="949552"/>
            <a:ext cx="6781800" cy="5910220"/>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21"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2"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Distribution Cover Slide Title</a:t>
            </a:r>
          </a:p>
        </p:txBody>
      </p:sp>
      <p:sp>
        <p:nvSpPr>
          <p:cNvPr id="13"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15"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chemeClr val="bg1"/>
                </a:solidFill>
                <a:latin typeface="+mj-lt"/>
              </a:rPr>
              <a:t>© 2019 Epicor Software Corporation</a:t>
            </a:r>
            <a:endParaRPr lang="en-US" sz="1100" dirty="0">
              <a:solidFill>
                <a:schemeClr val="bg1"/>
              </a:solidFill>
              <a:latin typeface="+mj-lt"/>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1797567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Retail_Cover_Slide">
    <p:spTree>
      <p:nvGrpSpPr>
        <p:cNvPr id="1" name=""/>
        <p:cNvGrpSpPr/>
        <p:nvPr/>
      </p:nvGrpSpPr>
      <p:grpSpPr>
        <a:xfrm>
          <a:off x="0" y="0"/>
          <a:ext cx="0" cy="0"/>
          <a:chOff x="0" y="0"/>
          <a:chExt cx="0" cy="0"/>
        </a:xfrm>
      </p:grpSpPr>
      <p:grpSp>
        <p:nvGrpSpPr>
          <p:cNvPr id="8" name="Group 7"/>
          <p:cNvGrpSpPr/>
          <p:nvPr userDrawn="1"/>
        </p:nvGrpSpPr>
        <p:grpSpPr>
          <a:xfrm>
            <a:off x="2173552" y="1067633"/>
            <a:ext cx="9988286" cy="5546566"/>
            <a:chOff x="-243681" y="381000"/>
            <a:chExt cx="11703140" cy="6498837"/>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3856040" y="381000"/>
              <a:ext cx="7603419" cy="6498837"/>
            </a:xfrm>
            <a:prstGeom prst="rect">
              <a:avLst/>
            </a:prstGeom>
          </p:spPr>
        </p:pic>
        <p:sp>
          <p:nvSpPr>
            <p:cNvPr id="10" name="Rectangle 9"/>
            <p:cNvSpPr/>
            <p:nvPr userDrawn="1"/>
          </p:nvSpPr>
          <p:spPr>
            <a:xfrm>
              <a:off x="-243681" y="381000"/>
              <a:ext cx="5699919" cy="6498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7" name="Rectangle 6"/>
          <p:cNvSpPr/>
          <p:nvPr userDrawn="1"/>
        </p:nvSpPr>
        <p:spPr>
          <a:xfrm>
            <a:off x="6538119" y="377227"/>
            <a:ext cx="1676401" cy="6480773"/>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11" name="Rectangle 10"/>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25"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5"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Retail Cover Slide Title</a:t>
            </a:r>
          </a:p>
        </p:txBody>
      </p:sp>
      <p:sp>
        <p:nvSpPr>
          <p:cNvPr id="16"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13" name="Rectangle 12"/>
          <p:cNvSpPr/>
          <p:nvPr userDrawn="1"/>
        </p:nvSpPr>
        <p:spPr>
          <a:xfrm rot="16200000">
            <a:off x="8368880" y="3076238"/>
            <a:ext cx="1050850" cy="6480773"/>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18"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rgbClr val="86888C"/>
                </a:solidFill>
                <a:latin typeface="+mj-lt"/>
              </a:rPr>
              <a:t>© 2019 Epicor Software Corporation</a:t>
            </a:r>
            <a:endParaRPr lang="en-US" sz="1100" dirty="0">
              <a:solidFill>
                <a:srgbClr val="86888C"/>
              </a:solidFill>
              <a:latin typeface="+mj-lt"/>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171656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rvices_Cover_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4657060" y="947781"/>
            <a:ext cx="7504778" cy="5910220"/>
          </a:xfrm>
          <a:prstGeom prst="rect">
            <a:avLst/>
          </a:prstGeom>
        </p:spPr>
      </p:pic>
      <p:sp>
        <p:nvSpPr>
          <p:cNvPr id="6" name="Rectangle 5"/>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7" name="Rectangle 16"/>
          <p:cNvSpPr/>
          <p:nvPr userDrawn="1"/>
        </p:nvSpPr>
        <p:spPr>
          <a:xfrm>
            <a:off x="4657060" y="947781"/>
            <a:ext cx="6495398" cy="5910220"/>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20"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0"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Services Cover Slide Title</a:t>
            </a:r>
          </a:p>
        </p:txBody>
      </p:sp>
      <p:sp>
        <p:nvSpPr>
          <p:cNvPr id="11"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18"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rgbClr val="86888C"/>
                </a:solidFill>
                <a:latin typeface="+mj-lt"/>
              </a:rPr>
              <a:t>© 2019 Epicor Software Corporation</a:t>
            </a:r>
            <a:endParaRPr lang="en-US" sz="1100" dirty="0">
              <a:solidFill>
                <a:srgbClr val="86888C"/>
              </a:solidFill>
              <a:latin typeface="+mj-lt"/>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49660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BM_Cover_Slide">
    <p:spTree>
      <p:nvGrpSpPr>
        <p:cNvPr id="1" name=""/>
        <p:cNvGrpSpPr/>
        <p:nvPr/>
      </p:nvGrpSpPr>
      <p:grpSpPr>
        <a:xfrm>
          <a:off x="0" y="0"/>
          <a:ext cx="0" cy="0"/>
          <a:chOff x="0" y="0"/>
          <a:chExt cx="0" cy="0"/>
        </a:xfrm>
      </p:grpSpPr>
      <p:sp>
        <p:nvSpPr>
          <p:cNvPr id="12" name="Rectangle 11"/>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5" name="Rectangle 14"/>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7988" y="319534"/>
            <a:ext cx="1828803" cy="249937"/>
          </a:xfrm>
          <a:prstGeom prst="rect">
            <a:avLst/>
          </a:prstGeom>
        </p:spPr>
      </p:pic>
      <p:pic>
        <p:nvPicPr>
          <p:cNvPr id="16" name="Picture 1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458663" y="241301"/>
            <a:ext cx="3588051" cy="581025"/>
          </a:xfrm>
          <a:prstGeom prst="rect">
            <a:avLst/>
          </a:prstGeom>
        </p:spPr>
      </p:pic>
      <p:sp>
        <p:nvSpPr>
          <p:cNvPr id="17" name="Rectangle 16"/>
          <p:cNvSpPr/>
          <p:nvPr userDrawn="1"/>
        </p:nvSpPr>
        <p:spPr>
          <a:xfrm>
            <a:off x="0" y="-15749"/>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8" name="Rectangle 17"/>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21" name="Text Box 13"/>
          <p:cNvSpPr txBox="1">
            <a:spLocks noChangeArrowheads="1"/>
          </p:cNvSpPr>
          <p:nvPr userDrawn="1"/>
        </p:nvSpPr>
        <p:spPr bwMode="auto">
          <a:xfrm>
            <a:off x="8951450" y="6388119"/>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chemeClr val="bg1"/>
                </a:solidFill>
                <a:latin typeface="+mj-lt"/>
              </a:rPr>
              <a:t>© 2016 Epicor Software Corporation</a:t>
            </a:r>
            <a:endParaRPr lang="en-US" sz="1100" dirty="0">
              <a:solidFill>
                <a:schemeClr val="bg1"/>
              </a:solidFill>
              <a:latin typeface="+mj-lt"/>
            </a:endParaRPr>
          </a:p>
        </p:txBody>
      </p:sp>
      <p:grpSp>
        <p:nvGrpSpPr>
          <p:cNvPr id="3" name="Group 2"/>
          <p:cNvGrpSpPr/>
          <p:nvPr userDrawn="1"/>
        </p:nvGrpSpPr>
        <p:grpSpPr>
          <a:xfrm>
            <a:off x="2889378" y="950750"/>
            <a:ext cx="9276871" cy="5910220"/>
            <a:chOff x="2889378" y="950750"/>
            <a:chExt cx="9276871" cy="5910220"/>
          </a:xfrm>
        </p:grpSpPr>
        <p:pic>
          <p:nvPicPr>
            <p:cNvPr id="26" name="Picture 25"/>
            <p:cNvPicPr>
              <a:picLocks noChangeAspect="1"/>
            </p:cNvPicPr>
            <p:nvPr userDrawn="1"/>
          </p:nvPicPr>
          <p:blipFill rotWithShape="1">
            <a:blip r:embed="rId4" cstate="email">
              <a:extLst>
                <a:ext uri="{28A0092B-C50C-407E-A947-70E740481C1C}">
                  <a14:useLocalDpi xmlns:a14="http://schemas.microsoft.com/office/drawing/2010/main" val="0"/>
                </a:ext>
              </a:extLst>
            </a:blip>
            <a:srcRect/>
            <a:stretch/>
          </p:blipFill>
          <p:spPr>
            <a:xfrm>
              <a:off x="2889378" y="950750"/>
              <a:ext cx="2048541" cy="5907249"/>
            </a:xfrm>
            <a:prstGeom prst="rect">
              <a:avLst/>
            </a:prstGeom>
          </p:spPr>
        </p:pic>
        <p:pic>
          <p:nvPicPr>
            <p:cNvPr id="2" name="Picture 1"/>
            <p:cNvPicPr>
              <a:picLocks noChangeAspect="1"/>
            </p:cNvPicPr>
            <p:nvPr userDrawn="1"/>
          </p:nvPicPr>
          <p:blipFill rotWithShape="1">
            <a:blip r:embed="rId5" cstate="email">
              <a:extLst>
                <a:ext uri="{28A0092B-C50C-407E-A947-70E740481C1C}">
                  <a14:useLocalDpi xmlns:a14="http://schemas.microsoft.com/office/drawing/2010/main" val="0"/>
                </a:ext>
              </a:extLst>
            </a:blip>
            <a:srcRect/>
            <a:stretch/>
          </p:blipFill>
          <p:spPr>
            <a:xfrm>
              <a:off x="4848446" y="950751"/>
              <a:ext cx="7317803" cy="5910219"/>
            </a:xfrm>
            <a:prstGeom prst="rect">
              <a:avLst/>
            </a:prstGeom>
          </p:spPr>
        </p:pic>
      </p:grpSp>
      <p:sp>
        <p:nvSpPr>
          <p:cNvPr id="24" name="Rectangle 23"/>
          <p:cNvSpPr/>
          <p:nvPr userDrawn="1"/>
        </p:nvSpPr>
        <p:spPr>
          <a:xfrm>
            <a:off x="2692299" y="950751"/>
            <a:ext cx="8265420" cy="5910219"/>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34"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22"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LBM Cover Slide Title</a:t>
            </a:r>
          </a:p>
        </p:txBody>
      </p:sp>
      <p:sp>
        <p:nvSpPr>
          <p:cNvPr id="23"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27"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chemeClr val="bg1"/>
                </a:solidFill>
                <a:latin typeface="+mj-lt"/>
              </a:rPr>
              <a:t>© 2019 Epicor Software Corporation</a:t>
            </a:r>
            <a:endParaRPr lang="en-US" sz="1100" dirty="0">
              <a:solidFill>
                <a:schemeClr val="bg1"/>
              </a:solidFill>
              <a:latin typeface="+mj-lt"/>
            </a:endParaRPr>
          </a:p>
        </p:txBody>
      </p:sp>
      <p:pic>
        <p:nvPicPr>
          <p:cNvPr id="20" name="Picture 1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397470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uto-aftermarket_Cover_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6233319" y="947781"/>
            <a:ext cx="5928519" cy="5922900"/>
          </a:xfrm>
          <a:prstGeom prst="rect">
            <a:avLst/>
          </a:prstGeom>
        </p:spPr>
      </p:pic>
      <p:sp>
        <p:nvSpPr>
          <p:cNvPr id="12" name="Rectangle 11"/>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5" name="Rectangle 14"/>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988" y="319534"/>
            <a:ext cx="1828803" cy="249937"/>
          </a:xfrm>
          <a:prstGeom prst="rect">
            <a:avLst/>
          </a:prstGeom>
        </p:spPr>
      </p:pic>
      <p:pic>
        <p:nvPicPr>
          <p:cNvPr id="16" name="Picture 1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458663" y="241301"/>
            <a:ext cx="3588051" cy="581025"/>
          </a:xfrm>
          <a:prstGeom prst="rect">
            <a:avLst/>
          </a:prstGeom>
        </p:spPr>
      </p:pic>
      <p:sp>
        <p:nvSpPr>
          <p:cNvPr id="17" name="Rectangle 16"/>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8" name="Rectangle 17"/>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24" name="Rectangle 23"/>
          <p:cNvSpPr/>
          <p:nvPr userDrawn="1"/>
        </p:nvSpPr>
        <p:spPr>
          <a:xfrm>
            <a:off x="6233319" y="955827"/>
            <a:ext cx="2971799" cy="5902173"/>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21" name="Text Box 13"/>
          <p:cNvSpPr txBox="1">
            <a:spLocks noChangeArrowheads="1"/>
          </p:cNvSpPr>
          <p:nvPr userDrawn="1"/>
        </p:nvSpPr>
        <p:spPr bwMode="auto">
          <a:xfrm>
            <a:off x="8900319" y="64008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chemeClr val="bg1"/>
                </a:solidFill>
                <a:latin typeface="+mj-lt"/>
              </a:rPr>
              <a:t>© 2019 Epicor Software Corporation</a:t>
            </a:r>
            <a:endParaRPr lang="en-US" sz="1100" dirty="0">
              <a:solidFill>
                <a:schemeClr val="bg1"/>
              </a:solidFill>
              <a:latin typeface="+mj-lt"/>
            </a:endParaRPr>
          </a:p>
        </p:txBody>
      </p:sp>
      <p:sp>
        <p:nvSpPr>
          <p:cNvPr id="22"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26"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Auto Aftermarket Cover Slide Title</a:t>
            </a:r>
          </a:p>
        </p:txBody>
      </p:sp>
      <p:sp>
        <p:nvSpPr>
          <p:cNvPr id="27"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pic>
        <p:nvPicPr>
          <p:cNvPr id="20" name="Picture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1286508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092" y="274637"/>
            <a:ext cx="10945654" cy="1143000"/>
          </a:xfrm>
          <a:prstGeom prst="rect">
            <a:avLst/>
          </a:prstGeom>
        </p:spPr>
        <p:txBody>
          <a:bodyPr vert="horz" lIns="121709" tIns="60853" rIns="121709" bIns="60853" rtlCol="0" anchor="ctr">
            <a:normAutofit/>
          </a:bodyPr>
          <a:lstStyle/>
          <a:p>
            <a:r>
              <a:rPr lang="en-US" dirty="0"/>
              <a:t>Click to edit Master title style</a:t>
            </a:r>
          </a:p>
        </p:txBody>
      </p:sp>
      <p:sp>
        <p:nvSpPr>
          <p:cNvPr id="3" name="Text Placeholder 2"/>
          <p:cNvSpPr>
            <a:spLocks noGrp="1"/>
          </p:cNvSpPr>
          <p:nvPr>
            <p:ph type="body" idx="1"/>
          </p:nvPr>
        </p:nvSpPr>
        <p:spPr>
          <a:xfrm>
            <a:off x="589440" y="1646238"/>
            <a:ext cx="10945654" cy="4525963"/>
          </a:xfrm>
          <a:prstGeom prst="rect">
            <a:avLst/>
          </a:prstGeom>
        </p:spPr>
        <p:txBody>
          <a:bodyPr vert="horz" lIns="121709" tIns="60853" rIns="121709" bIns="60853" rtlCol="0">
            <a:normAutofit/>
          </a:bodyPr>
          <a:lstStyle/>
          <a:p>
            <a:pPr lvl="0"/>
            <a:r>
              <a:rPr lang="en-US" dirty="0"/>
              <a:t>Click to edit Master text styles</a:t>
            </a:r>
          </a:p>
          <a:p>
            <a:pPr lvl="1"/>
            <a:r>
              <a:rPr lang="en-US" dirty="0"/>
              <a:t>Second level</a:t>
            </a:r>
          </a:p>
          <a:p>
            <a:pPr lvl="2"/>
            <a:r>
              <a:rPr lang="en-US" dirty="0"/>
              <a:t>Third level</a:t>
            </a:r>
          </a:p>
        </p:txBody>
      </p:sp>
      <p:sp>
        <p:nvSpPr>
          <p:cNvPr id="10" name="Text Box 13"/>
          <p:cNvSpPr txBox="1">
            <a:spLocks noChangeArrowheads="1"/>
          </p:cNvSpPr>
          <p:nvPr/>
        </p:nvSpPr>
        <p:spPr bwMode="auto">
          <a:xfrm>
            <a:off x="4785519" y="6318649"/>
            <a:ext cx="2209800" cy="469881"/>
          </a:xfrm>
          <a:prstGeom prst="rect">
            <a:avLst/>
          </a:prstGeom>
          <a:noFill/>
          <a:ln w="28575" algn="ctr">
            <a:noFill/>
            <a:miter lim="800000"/>
            <a:headEnd/>
            <a:tailEnd/>
          </a:ln>
        </p:spPr>
        <p:txBody>
          <a:bodyPr wrap="square" lIns="0" tIns="0" rIns="0" bIns="0" anchor="ctr" anchorCtr="0">
            <a:noAutofit/>
          </a:bodyPr>
          <a:lstStyle/>
          <a:p>
            <a:r>
              <a:rPr lang="en-US" sz="800" dirty="0">
                <a:solidFill>
                  <a:schemeClr val="bg1"/>
                </a:solidFill>
                <a:latin typeface="+mj-lt"/>
              </a:rPr>
              <a:t>© 2015 Epicor Software Corporation</a:t>
            </a:r>
          </a:p>
        </p:txBody>
      </p:sp>
      <p:sp>
        <p:nvSpPr>
          <p:cNvPr id="9" name="Rectangle 8"/>
          <p:cNvSpPr/>
          <p:nvPr/>
        </p:nvSpPr>
        <p:spPr>
          <a:xfrm>
            <a:off x="5" y="6509149"/>
            <a:ext cx="12161836" cy="348853"/>
          </a:xfrm>
          <a:prstGeom prst="rect">
            <a:avLst/>
          </a:prstGeom>
          <a:solidFill>
            <a:srgbClr val="F58B2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pic>
        <p:nvPicPr>
          <p:cNvPr id="13" name="Picture 12"/>
          <p:cNvPicPr>
            <a:picLocks noChangeAspect="1"/>
          </p:cNvPicPr>
          <p:nvPr/>
        </p:nvPicPr>
        <p:blipFill>
          <a:blip r:embed="rId44" cstate="email">
            <a:extLst>
              <a:ext uri="{28A0092B-C50C-407E-A947-70E740481C1C}">
                <a14:useLocalDpi xmlns:a14="http://schemas.microsoft.com/office/drawing/2010/main" val="0"/>
              </a:ext>
            </a:extLst>
          </a:blip>
          <a:stretch>
            <a:fillRect/>
          </a:stretch>
        </p:blipFill>
        <p:spPr>
          <a:xfrm>
            <a:off x="503844" y="6537742"/>
            <a:ext cx="1157478" cy="250787"/>
          </a:xfrm>
          <a:prstGeom prst="rect">
            <a:avLst/>
          </a:prstGeom>
        </p:spPr>
      </p:pic>
      <p:pic>
        <p:nvPicPr>
          <p:cNvPr id="14" name="Picture 13"/>
          <p:cNvPicPr>
            <a:picLocks noChangeAspect="1"/>
          </p:cNvPicPr>
          <p:nvPr/>
        </p:nvPicPr>
        <p:blipFill>
          <a:blip r:embed="rId45" cstate="email">
            <a:extLst>
              <a:ext uri="{28A0092B-C50C-407E-A947-70E740481C1C}">
                <a14:useLocalDpi xmlns:a14="http://schemas.microsoft.com/office/drawing/2010/main" val="0"/>
              </a:ext>
            </a:extLst>
          </a:blip>
          <a:stretch>
            <a:fillRect/>
          </a:stretch>
        </p:blipFill>
        <p:spPr>
          <a:xfrm>
            <a:off x="9509760" y="6601371"/>
            <a:ext cx="2057558" cy="164404"/>
          </a:xfrm>
          <a:prstGeom prst="rect">
            <a:avLst/>
          </a:prstGeom>
        </p:spPr>
      </p:pic>
      <p:sp>
        <p:nvSpPr>
          <p:cNvPr id="8" name="Text Box 13"/>
          <p:cNvSpPr txBox="1">
            <a:spLocks noChangeArrowheads="1"/>
          </p:cNvSpPr>
          <p:nvPr userDrawn="1"/>
        </p:nvSpPr>
        <p:spPr bwMode="auto">
          <a:xfrm>
            <a:off x="4785519" y="6318649"/>
            <a:ext cx="2209800" cy="469881"/>
          </a:xfrm>
          <a:prstGeom prst="rect">
            <a:avLst/>
          </a:prstGeom>
          <a:noFill/>
          <a:ln w="28575" algn="ctr">
            <a:noFill/>
            <a:miter lim="800000"/>
            <a:headEnd/>
            <a:tailEnd/>
          </a:ln>
        </p:spPr>
        <p:txBody>
          <a:bodyPr wrap="square" lIns="0" tIns="0" rIns="0" bIns="0" anchor="ctr" anchorCtr="0">
            <a:noAutofit/>
          </a:bodyPr>
          <a:lstStyle/>
          <a:p>
            <a:r>
              <a:rPr lang="en-US" sz="800" dirty="0">
                <a:solidFill>
                  <a:schemeClr val="bg1"/>
                </a:solidFill>
                <a:latin typeface="+mj-lt"/>
              </a:rPr>
              <a:t>© 2015 Epicor Software Corporation</a:t>
            </a:r>
          </a:p>
        </p:txBody>
      </p:sp>
      <p:sp>
        <p:nvSpPr>
          <p:cNvPr id="11" name="Rectangle 10"/>
          <p:cNvSpPr/>
          <p:nvPr userDrawn="1"/>
        </p:nvSpPr>
        <p:spPr>
          <a:xfrm>
            <a:off x="5" y="6509149"/>
            <a:ext cx="12161836" cy="348853"/>
          </a:xfrm>
          <a:prstGeom prst="rect">
            <a:avLst/>
          </a:prstGeom>
          <a:solidFill>
            <a:srgbClr val="09C3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4" name="TextBox 3"/>
          <p:cNvSpPr txBox="1"/>
          <p:nvPr userDrawn="1"/>
        </p:nvSpPr>
        <p:spPr>
          <a:xfrm>
            <a:off x="5852319" y="6553200"/>
            <a:ext cx="1219200" cy="246207"/>
          </a:xfrm>
          <a:prstGeom prst="rect">
            <a:avLst/>
          </a:prstGeom>
          <a:noFill/>
        </p:spPr>
        <p:txBody>
          <a:bodyPr wrap="square" lIns="91428" tIns="45713" rIns="91428" bIns="45713" rtlCol="0">
            <a:spAutoFit/>
          </a:bodyPr>
          <a:lstStyle/>
          <a:p>
            <a:fld id="{EB02C528-98C4-4392-B997-7B30E93F8E2A}" type="slidenum">
              <a:rPr lang="en-US" sz="1000" smtClean="0">
                <a:solidFill>
                  <a:schemeClr val="bg1"/>
                </a:solidFill>
              </a:rPr>
              <a:t>‹#›</a:t>
            </a:fld>
            <a:endParaRPr lang="en-US" sz="1000" dirty="0">
              <a:solidFill>
                <a:schemeClr val="bg1"/>
              </a:solidFill>
            </a:endParaRPr>
          </a:p>
        </p:txBody>
      </p:sp>
      <p:sp>
        <p:nvSpPr>
          <p:cNvPr id="16" name="Text Box 13"/>
          <p:cNvSpPr txBox="1">
            <a:spLocks noChangeArrowheads="1"/>
          </p:cNvSpPr>
          <p:nvPr userDrawn="1"/>
        </p:nvSpPr>
        <p:spPr bwMode="auto">
          <a:xfrm>
            <a:off x="503845" y="6499163"/>
            <a:ext cx="2009248" cy="352411"/>
          </a:xfrm>
          <a:prstGeom prst="rect">
            <a:avLst/>
          </a:prstGeom>
          <a:noFill/>
          <a:ln w="28575" algn="ctr">
            <a:noFill/>
            <a:miter lim="800000"/>
            <a:headEnd/>
            <a:tailEnd/>
          </a:ln>
        </p:spPr>
        <p:txBody>
          <a:bodyPr wrap="square" lIns="0" tIns="0" rIns="0" bIns="0" anchor="ctr" anchorCtr="0">
            <a:noAutofit/>
          </a:bodyPr>
          <a:lstStyle/>
          <a:p>
            <a:r>
              <a:rPr lang="en-US" sz="1000" dirty="0">
                <a:solidFill>
                  <a:schemeClr val="bg1"/>
                </a:solidFill>
              </a:rPr>
              <a:t>© 2019 Epicor Software Corporation</a:t>
            </a:r>
          </a:p>
        </p:txBody>
      </p:sp>
      <p:pic>
        <p:nvPicPr>
          <p:cNvPr id="15" name="Picture 14"/>
          <p:cNvPicPr>
            <a:picLocks noChangeAspect="1"/>
          </p:cNvPicPr>
          <p:nvPr userDrawn="1"/>
        </p:nvPicPr>
        <p:blipFill>
          <a:blip r:embed="rId46" cstate="email">
            <a:extLst>
              <a:ext uri="{28A0092B-C50C-407E-A947-70E740481C1C}">
                <a14:useLocalDpi xmlns:a14="http://schemas.microsoft.com/office/drawing/2010/main" val="0"/>
              </a:ext>
            </a:extLst>
          </a:blip>
          <a:stretch>
            <a:fillRect/>
          </a:stretch>
        </p:blipFill>
        <p:spPr>
          <a:xfrm>
            <a:off x="10572348" y="6617196"/>
            <a:ext cx="960938" cy="132506"/>
          </a:xfrm>
          <a:prstGeom prst="rect">
            <a:avLst/>
          </a:prstGeom>
        </p:spPr>
      </p:pic>
    </p:spTree>
    <p:extLst>
      <p:ext uri="{BB962C8B-B14F-4D97-AF65-F5344CB8AC3E}">
        <p14:creationId xmlns:p14="http://schemas.microsoft.com/office/powerpoint/2010/main" val="4135960046"/>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3" r:id="rId10"/>
    <p:sldLayoutId id="2147483906" r:id="rId11"/>
    <p:sldLayoutId id="2147483907" r:id="rId12"/>
    <p:sldLayoutId id="2147483908" r:id="rId13"/>
    <p:sldLayoutId id="2147483909" r:id="rId14"/>
    <p:sldLayoutId id="2147483910" r:id="rId15"/>
    <p:sldLayoutId id="2147483911" r:id="rId16"/>
    <p:sldLayoutId id="2147483912" r:id="rId17"/>
    <p:sldLayoutId id="2147483913" r:id="rId18"/>
    <p:sldLayoutId id="2147483946" r:id="rId19"/>
    <p:sldLayoutId id="2147483914" r:id="rId20"/>
    <p:sldLayoutId id="2147483915" r:id="rId21"/>
    <p:sldLayoutId id="2147483916" r:id="rId22"/>
    <p:sldLayoutId id="2147483917" r:id="rId23"/>
    <p:sldLayoutId id="2147483919" r:id="rId24"/>
    <p:sldLayoutId id="2147483920" r:id="rId25"/>
    <p:sldLayoutId id="2147483921" r:id="rId26"/>
    <p:sldLayoutId id="2147483922" r:id="rId27"/>
    <p:sldLayoutId id="2147483923" r:id="rId28"/>
    <p:sldLayoutId id="2147483924" r:id="rId29"/>
    <p:sldLayoutId id="2147483925" r:id="rId30"/>
    <p:sldLayoutId id="2147483926" r:id="rId31"/>
    <p:sldLayoutId id="2147483927" r:id="rId32"/>
    <p:sldLayoutId id="2147483929" r:id="rId33"/>
    <p:sldLayoutId id="2147483930" r:id="rId34"/>
    <p:sldLayoutId id="2147483931" r:id="rId35"/>
    <p:sldLayoutId id="2147483933" r:id="rId36"/>
    <p:sldLayoutId id="2147483934" r:id="rId37"/>
    <p:sldLayoutId id="2147483935" r:id="rId38"/>
    <p:sldLayoutId id="2147483936" r:id="rId39"/>
    <p:sldLayoutId id="2147483937" r:id="rId40"/>
    <p:sldLayoutId id="2147483938" r:id="rId41"/>
    <p:sldLayoutId id="2147483947" r:id="rId42"/>
  </p:sldLayoutIdLst>
  <p:txStyles>
    <p:titleStyle>
      <a:lvl1pPr algn="l" defTabSz="1217084" rtl="0" eaLnBrk="1" latinLnBrk="0" hangingPunct="1">
        <a:spcBef>
          <a:spcPct val="0"/>
        </a:spcBef>
        <a:buNone/>
        <a:defRPr sz="4000" b="0" kern="1200">
          <a:solidFill>
            <a:srgbClr val="09C3F4"/>
          </a:solidFill>
          <a:latin typeface="+mj-lt"/>
          <a:ea typeface="+mj-ea"/>
          <a:cs typeface="+mj-cs"/>
        </a:defRPr>
      </a:lvl1pPr>
    </p:titleStyle>
    <p:bodyStyle>
      <a:lvl1pPr marL="456406" indent="-456406" algn="l" defTabSz="1217084" rtl="0" eaLnBrk="1" latinLnBrk="0" hangingPunct="1">
        <a:spcBef>
          <a:spcPct val="20000"/>
        </a:spcBef>
        <a:buClr>
          <a:srgbClr val="F58B20"/>
        </a:buClr>
        <a:buSzPct val="80000"/>
        <a:buFont typeface="Arial" panose="020B0604020202020204" pitchFamily="34" charset="0"/>
        <a:buChar char="►"/>
        <a:defRPr sz="3200" kern="1200">
          <a:solidFill>
            <a:srgbClr val="86888C"/>
          </a:solidFill>
          <a:latin typeface="+mn-lt"/>
          <a:ea typeface="+mn-ea"/>
          <a:cs typeface="+mn-cs"/>
        </a:defRPr>
      </a:lvl1pPr>
      <a:lvl2pPr marL="988881" indent="-380338" algn="l" defTabSz="1217084" rtl="0" eaLnBrk="1" latinLnBrk="0" hangingPunct="1">
        <a:spcBef>
          <a:spcPct val="20000"/>
        </a:spcBef>
        <a:buClr>
          <a:srgbClr val="F58B20"/>
        </a:buClr>
        <a:buSzPct val="80000"/>
        <a:buFont typeface="Calibri" panose="020F0502020204030204" pitchFamily="34" charset="0"/>
        <a:buChar char="•"/>
        <a:defRPr sz="2800" kern="1200">
          <a:solidFill>
            <a:srgbClr val="86888C"/>
          </a:solidFill>
          <a:latin typeface="+mn-lt"/>
          <a:ea typeface="+mn-ea"/>
          <a:cs typeface="+mn-cs"/>
        </a:defRPr>
      </a:lvl2pPr>
      <a:lvl3pPr marL="1521355" indent="-304271" algn="l" defTabSz="1217084" rtl="0" eaLnBrk="1" latinLnBrk="0" hangingPunct="1">
        <a:spcBef>
          <a:spcPct val="20000"/>
        </a:spcBef>
        <a:buClr>
          <a:srgbClr val="F58B20"/>
        </a:buClr>
        <a:buSzPct val="80000"/>
        <a:buFont typeface="Wingdings" panose="05000000000000000000" pitchFamily="2" charset="2"/>
        <a:buChar char="§"/>
        <a:defRPr sz="1900" kern="1200">
          <a:solidFill>
            <a:srgbClr val="86888C"/>
          </a:solidFill>
          <a:latin typeface="+mn-lt"/>
          <a:ea typeface="+mn-ea"/>
          <a:cs typeface="+mn-cs"/>
        </a:defRPr>
      </a:lvl3pPr>
      <a:lvl4pPr marL="2129897" indent="-304271" algn="l" defTabSz="1217084" rtl="0" eaLnBrk="1" latinLnBrk="0" hangingPunct="1">
        <a:spcBef>
          <a:spcPct val="20000"/>
        </a:spcBef>
        <a:buFont typeface="Arial" panose="020B0604020202020204" pitchFamily="34" charset="0"/>
        <a:buChar char="–"/>
        <a:defRPr sz="2700" kern="1200">
          <a:solidFill>
            <a:srgbClr val="86888C"/>
          </a:solidFill>
          <a:latin typeface="+mj-lt"/>
          <a:ea typeface="+mn-ea"/>
          <a:cs typeface="+mn-cs"/>
        </a:defRPr>
      </a:lvl4pPr>
      <a:lvl5pPr marL="2738439" indent="-304271" algn="l" defTabSz="1217084" rtl="0" eaLnBrk="1" latinLnBrk="0" hangingPunct="1">
        <a:spcBef>
          <a:spcPct val="20000"/>
        </a:spcBef>
        <a:buFont typeface="Arial" panose="020B0604020202020204" pitchFamily="34" charset="0"/>
        <a:buChar char="»"/>
        <a:defRPr sz="2700" kern="1200">
          <a:solidFill>
            <a:srgbClr val="86888C"/>
          </a:solidFill>
          <a:latin typeface="+mj-lt"/>
          <a:ea typeface="+mn-ea"/>
          <a:cs typeface="+mn-cs"/>
        </a:defRPr>
      </a:lvl5pPr>
      <a:lvl6pPr marL="3346982"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55524"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4066"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2607"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7084" rtl="0" eaLnBrk="1" latinLnBrk="0" hangingPunct="1">
        <a:defRPr sz="2400" kern="1200">
          <a:solidFill>
            <a:schemeClr val="tx1"/>
          </a:solidFill>
          <a:latin typeface="+mn-lt"/>
          <a:ea typeface="+mn-ea"/>
          <a:cs typeface="+mn-cs"/>
        </a:defRPr>
      </a:lvl1pPr>
      <a:lvl2pPr marL="608542" algn="l" defTabSz="1217084" rtl="0" eaLnBrk="1" latinLnBrk="0" hangingPunct="1">
        <a:defRPr sz="2400" kern="1200">
          <a:solidFill>
            <a:schemeClr val="tx1"/>
          </a:solidFill>
          <a:latin typeface="+mn-lt"/>
          <a:ea typeface="+mn-ea"/>
          <a:cs typeface="+mn-cs"/>
        </a:defRPr>
      </a:lvl2pPr>
      <a:lvl3pPr marL="1217084" algn="l" defTabSz="1217084" rtl="0" eaLnBrk="1" latinLnBrk="0" hangingPunct="1">
        <a:defRPr sz="2400" kern="1200">
          <a:solidFill>
            <a:schemeClr val="tx1"/>
          </a:solidFill>
          <a:latin typeface="+mn-lt"/>
          <a:ea typeface="+mn-ea"/>
          <a:cs typeface="+mn-cs"/>
        </a:defRPr>
      </a:lvl3pPr>
      <a:lvl4pPr marL="1825626" algn="l" defTabSz="1217084" rtl="0" eaLnBrk="1" latinLnBrk="0" hangingPunct="1">
        <a:defRPr sz="2400" kern="1200">
          <a:solidFill>
            <a:schemeClr val="tx1"/>
          </a:solidFill>
          <a:latin typeface="+mn-lt"/>
          <a:ea typeface="+mn-ea"/>
          <a:cs typeface="+mn-cs"/>
        </a:defRPr>
      </a:lvl4pPr>
      <a:lvl5pPr marL="2434168" algn="l" defTabSz="1217084" rtl="0" eaLnBrk="1" latinLnBrk="0" hangingPunct="1">
        <a:defRPr sz="2400" kern="1200">
          <a:solidFill>
            <a:schemeClr val="tx1"/>
          </a:solidFill>
          <a:latin typeface="+mn-lt"/>
          <a:ea typeface="+mn-ea"/>
          <a:cs typeface="+mn-cs"/>
        </a:defRPr>
      </a:lvl5pPr>
      <a:lvl6pPr marL="3042711" algn="l" defTabSz="1217084" rtl="0" eaLnBrk="1" latinLnBrk="0" hangingPunct="1">
        <a:defRPr sz="2400" kern="1200">
          <a:solidFill>
            <a:schemeClr val="tx1"/>
          </a:solidFill>
          <a:latin typeface="+mn-lt"/>
          <a:ea typeface="+mn-ea"/>
          <a:cs typeface="+mn-cs"/>
        </a:defRPr>
      </a:lvl6pPr>
      <a:lvl7pPr marL="3651253" algn="l" defTabSz="1217084" rtl="0" eaLnBrk="1" latinLnBrk="0" hangingPunct="1">
        <a:defRPr sz="2400" kern="1200">
          <a:solidFill>
            <a:schemeClr val="tx1"/>
          </a:solidFill>
          <a:latin typeface="+mn-lt"/>
          <a:ea typeface="+mn-ea"/>
          <a:cs typeface="+mn-cs"/>
        </a:defRPr>
      </a:lvl7pPr>
      <a:lvl8pPr marL="4259793" algn="l" defTabSz="1217084" rtl="0" eaLnBrk="1" latinLnBrk="0" hangingPunct="1">
        <a:defRPr sz="2400" kern="1200">
          <a:solidFill>
            <a:schemeClr val="tx1"/>
          </a:solidFill>
          <a:latin typeface="+mn-lt"/>
          <a:ea typeface="+mn-ea"/>
          <a:cs typeface="+mn-cs"/>
        </a:defRPr>
      </a:lvl8pPr>
      <a:lvl9pPr marL="4868337" algn="l" defTabSz="121708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cli/azure/aks?view=azure-cli-latest#az-aks-install-connector" TargetMode="External"/><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Azure Container Instances</a:t>
            </a:r>
            <a:br>
              <a:rPr lang="en-US" dirty="0"/>
            </a:br>
            <a:r>
              <a:rPr lang="en-US" dirty="0"/>
              <a:t>What, When, Why?</a:t>
            </a:r>
          </a:p>
        </p:txBody>
      </p:sp>
      <p:sp>
        <p:nvSpPr>
          <p:cNvPr id="3" name="Content Placeholder 2"/>
          <p:cNvSpPr>
            <a:spLocks noGrp="1"/>
          </p:cNvSpPr>
          <p:nvPr>
            <p:ph sz="quarter" idx="10"/>
          </p:nvPr>
        </p:nvSpPr>
        <p:spPr>
          <a:xfrm>
            <a:off x="608092" y="1508918"/>
            <a:ext cx="4939427" cy="4891882"/>
          </a:xfrm>
        </p:spPr>
        <p:txBody>
          <a:bodyPr>
            <a:normAutofit/>
          </a:bodyPr>
          <a:lstStyle/>
          <a:p>
            <a:r>
              <a:rPr lang="en-US" dirty="0"/>
              <a:t>Serverless containers</a:t>
            </a:r>
          </a:p>
          <a:p>
            <a:r>
              <a:rPr lang="en-US" dirty="0" err="1"/>
              <a:t>Quickstart</a:t>
            </a:r>
            <a:r>
              <a:rPr lang="en-US" dirty="0"/>
              <a:t> samples*</a:t>
            </a:r>
          </a:p>
          <a:p>
            <a:r>
              <a:rPr lang="en-US" dirty="0"/>
              <a:t>Demos</a:t>
            </a:r>
          </a:p>
          <a:p>
            <a:r>
              <a:rPr lang="en-US" dirty="0"/>
              <a:t>Additional capacity to AKS </a:t>
            </a:r>
            <a:r>
              <a:rPr lang="en-US" dirty="0">
                <a:hlinkClick r:id="rId3"/>
              </a:rPr>
              <a:t>clusters</a:t>
            </a:r>
            <a:endParaRPr lang="en-US" dirty="0"/>
          </a:p>
          <a:p>
            <a:r>
              <a:rPr lang="en-US" dirty="0"/>
              <a:t>One-Off tasks</a:t>
            </a:r>
          </a:p>
          <a:p>
            <a:pPr lvl="1"/>
            <a:r>
              <a:rPr lang="en-US" dirty="0"/>
              <a:t>Batch Jobs</a:t>
            </a:r>
          </a:p>
          <a:p>
            <a:pPr lvl="1"/>
            <a:r>
              <a:rPr lang="en-US" dirty="0"/>
              <a:t>CI builds</a:t>
            </a:r>
          </a:p>
        </p:txBody>
      </p:sp>
      <p:sp>
        <p:nvSpPr>
          <p:cNvPr id="4" name="Content Placeholder 2">
            <a:extLst>
              <a:ext uri="{FF2B5EF4-FFF2-40B4-BE49-F238E27FC236}">
                <a16:creationId xmlns:a16="http://schemas.microsoft.com/office/drawing/2014/main" id="{877FD1B0-DB43-440F-8132-0078DFD9C23F}"/>
              </a:ext>
            </a:extLst>
          </p:cNvPr>
          <p:cNvSpPr txBox="1">
            <a:spLocks/>
          </p:cNvSpPr>
          <p:nvPr/>
        </p:nvSpPr>
        <p:spPr>
          <a:xfrm>
            <a:off x="5852319" y="1508918"/>
            <a:ext cx="4939427" cy="4648200"/>
          </a:xfrm>
          <a:prstGeom prst="rect">
            <a:avLst/>
          </a:prstGeom>
        </p:spPr>
        <p:txBody>
          <a:bodyPr vert="horz" lIns="121709" tIns="60853" rIns="121709" bIns="60853" rtlCol="0">
            <a:normAutofit fontScale="92500" lnSpcReduction="10000"/>
          </a:bodyPr>
          <a:lstStyle>
            <a:lvl1pPr marL="456406" indent="-456406" algn="l" defTabSz="1217084" rtl="0" eaLnBrk="1" latinLnBrk="0" hangingPunct="1">
              <a:spcBef>
                <a:spcPct val="20000"/>
              </a:spcBef>
              <a:buClr>
                <a:srgbClr val="F58B20"/>
              </a:buClr>
              <a:buSzPct val="80000"/>
              <a:buFont typeface="Arial" panose="020B0604020202020204" pitchFamily="34" charset="0"/>
              <a:buChar char="►"/>
              <a:defRPr sz="3200" kern="1200">
                <a:solidFill>
                  <a:srgbClr val="86888C"/>
                </a:solidFill>
                <a:latin typeface="+mn-lt"/>
                <a:ea typeface="+mn-ea"/>
                <a:cs typeface="+mn-cs"/>
              </a:defRPr>
            </a:lvl1pPr>
            <a:lvl2pPr marL="988881" indent="-380338" algn="l" defTabSz="1217084" rtl="0" eaLnBrk="1" latinLnBrk="0" hangingPunct="1">
              <a:spcBef>
                <a:spcPct val="20000"/>
              </a:spcBef>
              <a:buClr>
                <a:srgbClr val="F58B20"/>
              </a:buClr>
              <a:buSzPct val="80000"/>
              <a:buFont typeface="Arial" panose="020B0604020202020204" pitchFamily="34" charset="0"/>
              <a:buChar char="•"/>
              <a:defRPr sz="2800" kern="1200">
                <a:solidFill>
                  <a:srgbClr val="86888C"/>
                </a:solidFill>
                <a:latin typeface="+mn-lt"/>
                <a:ea typeface="+mn-ea"/>
                <a:cs typeface="+mn-cs"/>
              </a:defRPr>
            </a:lvl2pPr>
            <a:lvl3pPr marL="1521355" indent="-304271" algn="l" defTabSz="1217084" rtl="0" eaLnBrk="1" latinLnBrk="0" hangingPunct="1">
              <a:spcBef>
                <a:spcPct val="20000"/>
              </a:spcBef>
              <a:buClr>
                <a:srgbClr val="F58B20"/>
              </a:buClr>
              <a:buSzPct val="80000"/>
              <a:buFont typeface="Wingdings" panose="05000000000000000000" pitchFamily="2" charset="2"/>
              <a:buChar char="§"/>
              <a:defRPr sz="1900" kern="1200">
                <a:solidFill>
                  <a:srgbClr val="86888C"/>
                </a:solidFill>
                <a:latin typeface="+mn-lt"/>
                <a:ea typeface="+mn-ea"/>
                <a:cs typeface="+mn-cs"/>
              </a:defRPr>
            </a:lvl3pPr>
            <a:lvl4pPr marL="2282032" indent="-456406" algn="l" defTabSz="1217084" rtl="0" eaLnBrk="1" latinLnBrk="0" hangingPunct="1">
              <a:spcBef>
                <a:spcPct val="20000"/>
              </a:spcBef>
              <a:buClr>
                <a:srgbClr val="F58B20"/>
              </a:buClr>
              <a:buFont typeface="Wingdings 3" panose="05040102010807070707" pitchFamily="18" charset="2"/>
              <a:buChar char=""/>
              <a:defRPr sz="2700" kern="1200">
                <a:solidFill>
                  <a:srgbClr val="86888C"/>
                </a:solidFill>
                <a:latin typeface="+mj-lt"/>
                <a:ea typeface="+mn-ea"/>
                <a:cs typeface="+mn-cs"/>
              </a:defRPr>
            </a:lvl4pPr>
            <a:lvl5pPr marL="2738439" indent="-304271" algn="l" defTabSz="1217084" rtl="0" eaLnBrk="1" latinLnBrk="0" hangingPunct="1">
              <a:spcBef>
                <a:spcPct val="20000"/>
              </a:spcBef>
              <a:buFont typeface="Arial" panose="020B0604020202020204" pitchFamily="34" charset="0"/>
              <a:buChar char="»"/>
              <a:defRPr sz="2700" kern="1200">
                <a:solidFill>
                  <a:srgbClr val="86888C"/>
                </a:solidFill>
                <a:latin typeface="+mj-lt"/>
                <a:ea typeface="+mn-ea"/>
                <a:cs typeface="+mn-cs"/>
              </a:defRPr>
            </a:lvl5pPr>
            <a:lvl6pPr marL="3346982"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55524"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4066"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2607"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r>
              <a:rPr lang="en-US" dirty="0"/>
              <a:t>Ease of creation</a:t>
            </a:r>
          </a:p>
          <a:p>
            <a:pPr lvl="1"/>
            <a:r>
              <a:rPr lang="en-US" dirty="0"/>
              <a:t>ARM</a:t>
            </a:r>
          </a:p>
          <a:p>
            <a:pPr lvl="1"/>
            <a:r>
              <a:rPr lang="en-US" dirty="0"/>
              <a:t>CLI</a:t>
            </a:r>
          </a:p>
          <a:p>
            <a:pPr lvl="1"/>
            <a:r>
              <a:rPr lang="en-US" dirty="0" err="1"/>
              <a:t>Powershell</a:t>
            </a:r>
            <a:endParaRPr lang="en-US" dirty="0"/>
          </a:p>
          <a:p>
            <a:pPr lvl="1"/>
            <a:r>
              <a:rPr lang="en-US" dirty="0"/>
              <a:t>C#</a:t>
            </a:r>
          </a:p>
          <a:p>
            <a:r>
              <a:rPr lang="en-US" dirty="0"/>
              <a:t>Network</a:t>
            </a:r>
          </a:p>
          <a:p>
            <a:pPr lvl="1"/>
            <a:r>
              <a:rPr lang="en-US" dirty="0"/>
              <a:t>Public IPs</a:t>
            </a:r>
          </a:p>
          <a:p>
            <a:pPr lvl="1"/>
            <a:r>
              <a:rPr lang="en-US" dirty="0"/>
              <a:t>Multiple Ports</a:t>
            </a:r>
          </a:p>
          <a:p>
            <a:r>
              <a:rPr lang="en-US" dirty="0"/>
              <a:t>OS</a:t>
            </a:r>
          </a:p>
          <a:p>
            <a:pPr lvl="1"/>
            <a:r>
              <a:rPr lang="en-US" dirty="0"/>
              <a:t>Windows and Linux</a:t>
            </a:r>
          </a:p>
          <a:p>
            <a:endParaRPr lang="en-US" dirty="0"/>
          </a:p>
        </p:txBody>
      </p:sp>
    </p:spTree>
    <p:extLst>
      <p:ext uri="{BB962C8B-B14F-4D97-AF65-F5344CB8AC3E}">
        <p14:creationId xmlns:p14="http://schemas.microsoft.com/office/powerpoint/2010/main" val="2638243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Azure Container Instances</a:t>
            </a:r>
            <a:br>
              <a:rPr lang="en-US" dirty="0"/>
            </a:br>
            <a:r>
              <a:rPr lang="en-US" dirty="0"/>
              <a:t>When not to use?</a:t>
            </a:r>
          </a:p>
        </p:txBody>
      </p:sp>
      <p:sp>
        <p:nvSpPr>
          <p:cNvPr id="3" name="Content Placeholder 2"/>
          <p:cNvSpPr>
            <a:spLocks noGrp="1"/>
          </p:cNvSpPr>
          <p:nvPr>
            <p:ph sz="quarter" idx="10"/>
          </p:nvPr>
        </p:nvSpPr>
        <p:spPr>
          <a:xfrm>
            <a:off x="608092" y="1508918"/>
            <a:ext cx="4939427" cy="4891882"/>
          </a:xfrm>
        </p:spPr>
        <p:txBody>
          <a:bodyPr>
            <a:normAutofit/>
          </a:bodyPr>
          <a:lstStyle/>
          <a:p>
            <a:r>
              <a:rPr lang="en-US" dirty="0"/>
              <a:t>Long running tasks</a:t>
            </a:r>
          </a:p>
          <a:p>
            <a:pPr lvl="1"/>
            <a:r>
              <a:rPr lang="en-US" dirty="0"/>
              <a:t>More expensive than VMs</a:t>
            </a:r>
          </a:p>
          <a:p>
            <a:r>
              <a:rPr lang="en-US" dirty="0"/>
              <a:t>Kubernetes clusters</a:t>
            </a:r>
          </a:p>
          <a:p>
            <a:pPr lvl="1"/>
            <a:r>
              <a:rPr lang="en-US" dirty="0"/>
              <a:t>Auto scale</a:t>
            </a:r>
          </a:p>
          <a:p>
            <a:endParaRPr lang="en-US" dirty="0"/>
          </a:p>
        </p:txBody>
      </p:sp>
      <p:sp>
        <p:nvSpPr>
          <p:cNvPr id="4" name="Content Placeholder 2">
            <a:extLst>
              <a:ext uri="{FF2B5EF4-FFF2-40B4-BE49-F238E27FC236}">
                <a16:creationId xmlns:a16="http://schemas.microsoft.com/office/drawing/2014/main" id="{877FD1B0-DB43-440F-8132-0078DFD9C23F}"/>
              </a:ext>
            </a:extLst>
          </p:cNvPr>
          <p:cNvSpPr txBox="1">
            <a:spLocks/>
          </p:cNvSpPr>
          <p:nvPr/>
        </p:nvSpPr>
        <p:spPr>
          <a:xfrm>
            <a:off x="5852319" y="1508918"/>
            <a:ext cx="5791200" cy="4648200"/>
          </a:xfrm>
          <a:prstGeom prst="rect">
            <a:avLst/>
          </a:prstGeom>
        </p:spPr>
        <p:txBody>
          <a:bodyPr vert="horz" lIns="121709" tIns="60853" rIns="121709" bIns="60853" rtlCol="0">
            <a:normAutofit/>
          </a:bodyPr>
          <a:lstStyle>
            <a:lvl1pPr marL="456406" indent="-456406" algn="l" defTabSz="1217084" rtl="0" eaLnBrk="1" latinLnBrk="0" hangingPunct="1">
              <a:spcBef>
                <a:spcPct val="20000"/>
              </a:spcBef>
              <a:buClr>
                <a:srgbClr val="F58B20"/>
              </a:buClr>
              <a:buSzPct val="80000"/>
              <a:buFont typeface="Arial" panose="020B0604020202020204" pitchFamily="34" charset="0"/>
              <a:buChar char="►"/>
              <a:defRPr sz="3200" kern="1200">
                <a:solidFill>
                  <a:srgbClr val="86888C"/>
                </a:solidFill>
                <a:latin typeface="+mn-lt"/>
                <a:ea typeface="+mn-ea"/>
                <a:cs typeface="+mn-cs"/>
              </a:defRPr>
            </a:lvl1pPr>
            <a:lvl2pPr marL="988881" indent="-380338" algn="l" defTabSz="1217084" rtl="0" eaLnBrk="1" latinLnBrk="0" hangingPunct="1">
              <a:spcBef>
                <a:spcPct val="20000"/>
              </a:spcBef>
              <a:buClr>
                <a:srgbClr val="F58B20"/>
              </a:buClr>
              <a:buSzPct val="80000"/>
              <a:buFont typeface="Arial" panose="020B0604020202020204" pitchFamily="34" charset="0"/>
              <a:buChar char="•"/>
              <a:defRPr sz="2800" kern="1200">
                <a:solidFill>
                  <a:srgbClr val="86888C"/>
                </a:solidFill>
                <a:latin typeface="+mn-lt"/>
                <a:ea typeface="+mn-ea"/>
                <a:cs typeface="+mn-cs"/>
              </a:defRPr>
            </a:lvl2pPr>
            <a:lvl3pPr marL="1521355" indent="-304271" algn="l" defTabSz="1217084" rtl="0" eaLnBrk="1" latinLnBrk="0" hangingPunct="1">
              <a:spcBef>
                <a:spcPct val="20000"/>
              </a:spcBef>
              <a:buClr>
                <a:srgbClr val="F58B20"/>
              </a:buClr>
              <a:buSzPct val="80000"/>
              <a:buFont typeface="Wingdings" panose="05000000000000000000" pitchFamily="2" charset="2"/>
              <a:buChar char="§"/>
              <a:defRPr sz="1900" kern="1200">
                <a:solidFill>
                  <a:srgbClr val="86888C"/>
                </a:solidFill>
                <a:latin typeface="+mn-lt"/>
                <a:ea typeface="+mn-ea"/>
                <a:cs typeface="+mn-cs"/>
              </a:defRPr>
            </a:lvl3pPr>
            <a:lvl4pPr marL="2282032" indent="-456406" algn="l" defTabSz="1217084" rtl="0" eaLnBrk="1" latinLnBrk="0" hangingPunct="1">
              <a:spcBef>
                <a:spcPct val="20000"/>
              </a:spcBef>
              <a:buClr>
                <a:srgbClr val="F58B20"/>
              </a:buClr>
              <a:buFont typeface="Wingdings 3" panose="05040102010807070707" pitchFamily="18" charset="2"/>
              <a:buChar char=""/>
              <a:defRPr sz="2700" kern="1200">
                <a:solidFill>
                  <a:srgbClr val="86888C"/>
                </a:solidFill>
                <a:latin typeface="+mj-lt"/>
                <a:ea typeface="+mn-ea"/>
                <a:cs typeface="+mn-cs"/>
              </a:defRPr>
            </a:lvl4pPr>
            <a:lvl5pPr marL="2738439" indent="-304271" algn="l" defTabSz="1217084" rtl="0" eaLnBrk="1" latinLnBrk="0" hangingPunct="1">
              <a:spcBef>
                <a:spcPct val="20000"/>
              </a:spcBef>
              <a:buFont typeface="Arial" panose="020B0604020202020204" pitchFamily="34" charset="0"/>
              <a:buChar char="»"/>
              <a:defRPr sz="2700" kern="1200">
                <a:solidFill>
                  <a:srgbClr val="86888C"/>
                </a:solidFill>
                <a:latin typeface="+mj-lt"/>
                <a:ea typeface="+mn-ea"/>
                <a:cs typeface="+mn-cs"/>
              </a:defRPr>
            </a:lvl5pPr>
            <a:lvl6pPr marL="3346982"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55524"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4066"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2607"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r>
              <a:rPr lang="en-US" dirty="0"/>
              <a:t>Limited Windows support</a:t>
            </a:r>
          </a:p>
          <a:p>
            <a:pPr lvl="1"/>
            <a:r>
              <a:rPr lang="en-US" dirty="0"/>
              <a:t>Only Server 2016 and 2019</a:t>
            </a:r>
          </a:p>
          <a:p>
            <a:pPr lvl="1"/>
            <a:r>
              <a:rPr lang="en-US" dirty="0"/>
              <a:t>No mounting solutions</a:t>
            </a:r>
          </a:p>
          <a:p>
            <a:pPr lvl="1"/>
            <a:r>
              <a:rPr lang="en-US" dirty="0"/>
              <a:t>No Monitoring support</a:t>
            </a:r>
          </a:p>
          <a:p>
            <a:pPr lvl="1"/>
            <a:r>
              <a:rPr lang="en-US" dirty="0"/>
              <a:t>No support for GPU compute</a:t>
            </a:r>
          </a:p>
          <a:p>
            <a:pPr lvl="1"/>
            <a:r>
              <a:rPr lang="en-US" dirty="0"/>
              <a:t>1 container per group (pod)</a:t>
            </a:r>
          </a:p>
          <a:p>
            <a:pPr lvl="1"/>
            <a:r>
              <a:rPr lang="en-US" dirty="0"/>
              <a:t>Slow deployment times</a:t>
            </a:r>
          </a:p>
          <a:p>
            <a:pPr lvl="2"/>
            <a:r>
              <a:rPr lang="en-US" dirty="0"/>
              <a:t>Download the </a:t>
            </a:r>
            <a:r>
              <a:rPr lang="en-US" dirty="0" err="1"/>
              <a:t>internetz</a:t>
            </a:r>
            <a:endParaRPr lang="en-US" dirty="0"/>
          </a:p>
        </p:txBody>
      </p:sp>
    </p:spTree>
    <p:extLst>
      <p:ext uri="{BB962C8B-B14F-4D97-AF65-F5344CB8AC3E}">
        <p14:creationId xmlns:p14="http://schemas.microsoft.com/office/powerpoint/2010/main" val="9795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Harbor </a:t>
            </a:r>
            <a:r>
              <a:rPr lang="en-US" dirty="0">
                <a:solidFill>
                  <a:srgbClr val="09C3F4"/>
                </a:solidFill>
              </a:rPr>
              <a:t>Statement</a:t>
            </a:r>
          </a:p>
        </p:txBody>
      </p:sp>
      <p:sp>
        <p:nvSpPr>
          <p:cNvPr id="3" name="Content Placeholder 2"/>
          <p:cNvSpPr>
            <a:spLocks noGrp="1"/>
          </p:cNvSpPr>
          <p:nvPr>
            <p:ph sz="quarter" idx="10"/>
          </p:nvPr>
        </p:nvSpPr>
        <p:spPr>
          <a:xfrm>
            <a:off x="670719" y="1295400"/>
            <a:ext cx="10945654" cy="4572000"/>
          </a:xfrm>
        </p:spPr>
        <p:txBody>
          <a:bodyPr>
            <a:noAutofit/>
          </a:bodyPr>
          <a:lstStyle/>
          <a:p>
            <a:pPr marL="0" indent="0">
              <a:lnSpc>
                <a:spcPct val="150000"/>
              </a:lnSpc>
              <a:buNone/>
            </a:pPr>
            <a:r>
              <a:rPr lang="en-US" sz="1600" b="1" dirty="0"/>
              <a:t>FORWARD-LOOKING STATEMENTS.  </a:t>
            </a:r>
            <a:r>
              <a:rPr lang="en-US" sz="1600" dirty="0"/>
              <a:t>Some of the information in the presentations constitute forward looking information, including with respect to future product strategies, financial condition, results of operations, continued profitability and activities of Epicor.  While these forward-looking statements represent our current judgment, these statements are  based on assumptions that are subject to a wide range of risks and our actual results could differ materially. Epicor undertakes no obligation to revise or update publicly any forward-looking statements.</a:t>
            </a:r>
          </a:p>
        </p:txBody>
      </p:sp>
    </p:spTree>
    <p:extLst>
      <p:ext uri="{BB962C8B-B14F-4D97-AF65-F5344CB8AC3E}">
        <p14:creationId xmlns:p14="http://schemas.microsoft.com/office/powerpoint/2010/main" val="2594622306"/>
      </p:ext>
    </p:extLst>
  </p:cSld>
  <p:clrMapOvr>
    <a:masterClrMapping/>
  </p:clrMapOvr>
</p:sld>
</file>

<file path=ppt/theme/theme1.xml><?xml version="1.0" encoding="utf-8"?>
<a:theme xmlns:a="http://schemas.openxmlformats.org/drawingml/2006/main" name="Epicor-GB-Theme">
  <a:themeElements>
    <a:clrScheme name="Epicor-GB-Colors-For-Smartart-and-Tables">
      <a:dk1>
        <a:srgbClr val="86898D"/>
      </a:dk1>
      <a:lt1>
        <a:srgbClr val="FFFFFF"/>
      </a:lt1>
      <a:dk2>
        <a:srgbClr val="86898D"/>
      </a:dk2>
      <a:lt2>
        <a:srgbClr val="FFFFFF"/>
      </a:lt2>
      <a:accent1>
        <a:srgbClr val="12C3F4"/>
      </a:accent1>
      <a:accent2>
        <a:srgbClr val="12C3F4"/>
      </a:accent2>
      <a:accent3>
        <a:srgbClr val="008AA9"/>
      </a:accent3>
      <a:accent4>
        <a:srgbClr val="C4C6C7"/>
      </a:accent4>
      <a:accent5>
        <a:srgbClr val="A3D183"/>
      </a:accent5>
      <a:accent6>
        <a:srgbClr val="008AA9"/>
      </a:accent6>
      <a:hlink>
        <a:srgbClr val="12C3F4"/>
      </a:hlink>
      <a:folHlink>
        <a:srgbClr val="F58220"/>
      </a:folHlink>
    </a:clrScheme>
    <a:fontScheme name="Custom 1">
      <a:majorFont>
        <a:latin typeface="Varela Round"/>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p:Policy xmlns:p="office.server.policy" id="" local="true">
  <p:Name>Document</p:Name>
  <p:Description/>
  <p:Statement/>
  <p:PolicyItems>
    <p:PolicyItem featureId="Microsoft.Office.RecordsManagement.PolicyFeatures.Expiration" UniqueId="9be2a4ef-7707-40fa-bf98-289f61d931d4">
      <p:Name>Expiration</p:Name>
      <p:Description>Automatic scheduling of content for processing, and expiry of content that has reached its due date.</p:Description>
      <p:CustomData>
        <data>
          <formula id="Microsoft.Office.RecordsManagement.PolicyFeatures.Expiration.Formula.BuiltIn">
            <property>_dlc_ExpireDate</property>
            <number>0</number>
            <period>years</period>
          </formula>
          <action type="workflow" id="b862da8b-5a9a-49cc-bb83-96eefcaa45a4"/>
        </data>
      </p:CustomData>
    </p:PolicyItem>
    <p:PolicyItem featureId="Microsoft.Office.RecordsManagement.PolicyFeatures.PolicyAudit" staticId="0x010100C97EDFD65D936C478F28D275408F849F|937198175" UniqueId="22a80820-f4d5-4128-a9e5-f3983aa0ad2d">
      <p:Name>Auditing</p:Name>
      <p:Description>Audits user actions on documents and list items to the Audit Log.</p:Description>
      <p:CustomData>
        <Audit>
          <View/>
        </Audit>
      </p:CustomData>
    </p:PolicyItem>
  </p:PolicyItems>
</p:Policy>
</file>

<file path=customXml/item2.xml><?xml version="1.0" encoding="utf-8"?>
<ct:contentTypeSchema xmlns:ct="http://schemas.microsoft.com/office/2006/metadata/contentType" xmlns:ma="http://schemas.microsoft.com/office/2006/metadata/properties/metaAttributes" ct:_="" ma:_="" ma:contentTypeName="Document" ma:contentTypeID="0x010100C97EDFD65D936C478F28D275408F849F" ma:contentTypeVersion="218" ma:contentTypeDescription="Create a new document." ma:contentTypeScope="" ma:versionID="406724870bb2aee50f2ae639364979ab">
  <xsd:schema xmlns:xsd="http://www.w3.org/2001/XMLSchema" xmlns:xs="http://www.w3.org/2001/XMLSchema" xmlns:p="http://schemas.microsoft.com/office/2006/metadata/properties" xmlns:ns2="04c1b918-eb07-46fb-a48a-20911fa8ee62" xmlns:ns3="a0e1a3fa-f878-45ad-84ec-271d8d548b93" targetNamespace="http://schemas.microsoft.com/office/2006/metadata/properties" ma:root="true" ma:fieldsID="ec7ea55a6f94b5b91cfaf903eaa79056" ns2:_="" ns3:_="">
    <xsd:import namespace="04c1b918-eb07-46fb-a48a-20911fa8ee62"/>
    <xsd:import namespace="a0e1a3fa-f878-45ad-84ec-271d8d548b93"/>
    <xsd:element name="properties">
      <xsd:complexType>
        <xsd:sequence>
          <xsd:element name="documentManagement">
            <xsd:complexType>
              <xsd:all>
                <xsd:element ref="ns2:Document_x0020_Title_x0020_English" minOccurs="0"/>
                <xsd:element ref="ns2:Document_x0020_Owner"/>
                <xsd:element ref="ns2:Doc_x0020_Rev_x0020_Date"/>
                <xsd:element ref="ns2:Doc_x0020_Exp_x0020_Date"/>
                <xsd:element ref="ns2:Document_x0020_Class" minOccurs="0"/>
                <xsd:element ref="ns2:Target_x0020_Audience"/>
                <xsd:element ref="ns2:External" minOccurs="0"/>
                <xsd:element ref="ns2:Customer_x0020_External" minOccurs="0"/>
                <xsd:element ref="ns2:Description0" minOccurs="0"/>
                <xsd:element ref="ns2:Topic" minOccurs="0"/>
                <xsd:element ref="ns2:Brand" minOccurs="0"/>
                <xsd:element ref="ns2:Suite" minOccurs="0"/>
                <xsd:element ref="ns2:Module" minOccurs="0"/>
                <xsd:element ref="ns2:Release_x0020_Version" minOccurs="0"/>
                <xsd:element ref="ns2:Sector" minOccurs="0"/>
                <xsd:element ref="ns2:Industry" minOccurs="0"/>
                <xsd:element ref="ns2:Vertical" minOccurs="0"/>
                <xsd:element ref="ns2:Partner_x0020_Solution" minOccurs="0"/>
                <xsd:element ref="ns2:Event" minOccurs="0"/>
                <xsd:element ref="ns2:Product_x0020_Pages" minOccurs="0"/>
                <xsd:element ref="ns2:Language" minOccurs="0"/>
                <xsd:element ref="ns2:PR_x0020_External" minOccurs="0"/>
                <xsd:element ref="ns2:WWWPubSite" minOccurs="0"/>
                <xsd:element ref="ns2:Buyer_x0020_Stage" minOccurs="0"/>
                <xsd:element ref="ns2:Persona" minOccurs="0"/>
                <xsd:element ref="ns2:Customer_x0020_Success_x0020_Outcome_x0020_Category" minOccurs="0"/>
                <xsd:element ref="ns2:Historical" minOccurs="0"/>
                <xsd:element ref="ns2:Archive_x0020_Documents" minOccurs="0"/>
                <xsd:element ref="ns2:_dlc_ExpireDate" minOccurs="0"/>
                <xsd:element ref="ns2:_dlc_ExpireDateSaved" minOccurs="0"/>
                <xsd:element ref="ns2:_dlc_Exempt"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c1b918-eb07-46fb-a48a-20911fa8ee62" elementFormDefault="qualified">
    <xsd:import namespace="http://schemas.microsoft.com/office/2006/documentManagement/types"/>
    <xsd:import namespace="http://schemas.microsoft.com/office/infopath/2007/PartnerControls"/>
    <xsd:element name="Document_x0020_Title_x0020_English" ma:index="2" nillable="true" ma:displayName="Document Title English" ma:default="" ma:description="Enter an English Title only if the Document Title above is not in English.  This field is for internal use only so that English-speaking employees can read the title of this document when the Document Title itself is not in English." ma:internalName="Document_x0020_Title_x0020_English">
      <xsd:simpleType>
        <xsd:restriction base="dms:Text">
          <xsd:maxLength value="255"/>
        </xsd:restriction>
      </xsd:simpleType>
    </xsd:element>
    <xsd:element name="Document_x0020_Owner" ma:index="3" ma:displayName="Document Owner" ma:list="UserInfo" ma:SharePointGroup="0" ma:internalName="Document_x0020_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_x0020_Rev_x0020_Date" ma:index="4" ma:displayName="Doc Rev Date" ma:default="[today]" ma:description="Date the document was last revised (might be earlier than when it is posted to this library)." ma:format="DateOnly" ma:internalName="Doc_x0020_Rev_x0020_Date">
      <xsd:simpleType>
        <xsd:restriction base="dms:DateTime"/>
      </xsd:simpleType>
    </xsd:element>
    <xsd:element name="Doc_x0020_Exp_x0020_Date" ma:index="5" ma:displayName="Doc Exp Date" ma:description="Document Expiration Date should not be greater than 2 years from today." ma:format="DateOnly" ma:internalName="Doc_x0020_Exp_x0020_Date">
      <xsd:simpleType>
        <xsd:restriction base="dms:DateTime"/>
      </xsd:simpleType>
    </xsd:element>
    <xsd:element name="Document_x0020_Class" ma:index="6" nillable="true" ma:displayName="Document Class" ma:description="Category or type of document." ma:format="Dropdown" ma:internalName="Document_x0020_Class">
      <xsd:simpleType>
        <xsd:restriction base="dms:Choice">
          <xsd:enumeration value="Article"/>
          <xsd:enumeration value="Brochure"/>
          <xsd:enumeration value="Compatibility"/>
          <xsd:enumeration value="Competitor Battlecard"/>
          <xsd:enumeration value="Competitor Event"/>
          <xsd:enumeration value="Competitor News Digest"/>
          <xsd:enumeration value="Content Guide"/>
          <xsd:enumeration value="Content Packages"/>
          <xsd:enumeration value="Corporate Presentation"/>
          <xsd:enumeration value="Cue Card"/>
          <xsd:enumeration value="Customer Success - Infographic"/>
          <xsd:enumeration value="Customer Success - Quote"/>
          <xsd:enumeration value="Customer Success - Slide"/>
          <xsd:enumeration value="Customer Success - Video"/>
          <xsd:enumeration value="Customer Success - Written Story"/>
          <xsd:enumeration value="Demo"/>
          <xsd:enumeration value="Demo Script"/>
          <xsd:enumeration value="Documentation"/>
          <xsd:enumeration value="eBooks"/>
          <xsd:enumeration value="Education"/>
          <xsd:enumeration value="Email Template"/>
          <xsd:enumeration value="Fact Sheet"/>
          <xsd:enumeration value="FAQ"/>
          <xsd:enumeration value="Feature Guide"/>
          <xsd:enumeration value="Flyer/Tip Sheet"/>
          <xsd:enumeration value="Industry Analyst Coverage"/>
          <xsd:enumeration value="Industry Brochure"/>
          <xsd:enumeration value="Influencer Coverage"/>
          <xsd:enumeration value="Infographic"/>
          <xsd:enumeration value="News Release"/>
          <xsd:enumeration value="Newsletter"/>
          <xsd:enumeration value="Messaging/Positioning"/>
          <xsd:enumeration value="Presentation"/>
          <xsd:enumeration value="Prospecting"/>
          <xsd:enumeration value="Release Guide"/>
          <xsd:enumeration value="Research"/>
          <xsd:enumeration value="ROI Calculator"/>
          <xsd:enumeration value="Suite Brochure"/>
          <xsd:enumeration value="System Requirements"/>
          <xsd:enumeration value="Tool/Template"/>
          <xsd:enumeration value="Value Proposition"/>
          <xsd:enumeration value="Video"/>
          <xsd:enumeration value="Webcast"/>
          <xsd:enumeration value="White Paper"/>
        </xsd:restriction>
      </xsd:simpleType>
    </xsd:element>
    <xsd:element name="Target_x0020_Audience" ma:index="7" ma:displayName="Target Audience" ma:description="Selecting Customer/Prospect will also make the asset available to Partners." ma:format="RadioButtons" ma:internalName="Target_x0020_Audience">
      <xsd:simpleType>
        <xsd:restriction base="dms:Choice">
          <xsd:enumeration value="Customer/Prospect"/>
          <xsd:enumeration value="Partner/Internal"/>
          <xsd:enumeration value="Internal Only"/>
        </xsd:restriction>
      </xsd:simpleType>
    </xsd:element>
    <xsd:element name="External" ma:index="8" nillable="true" ma:displayName="Partner External" ma:default="0" ma:description="Check this box only if the document should be shared on the EPICweb Partner Site for channel partners (VARs)." ma:internalName="External">
      <xsd:simpleType>
        <xsd:restriction base="dms:Boolean"/>
      </xsd:simpleType>
    </xsd:element>
    <xsd:element name="Customer_x0020_External" ma:index="9" nillable="true" ma:displayName="Customer External" ma:default="0" ma:description="Check this box only if the document should be shared on the EPICweb Customer Site." ma:internalName="Customer_x0020_External">
      <xsd:simpleType>
        <xsd:restriction base="dms:Boolean"/>
      </xsd:simpleType>
    </xsd:element>
    <xsd:element name="Description0" ma:index="10" nillable="true" ma:displayName="Description" ma:default="" ma:description="If helpful, describe the purpose or intended use of this document." ma:internalName="Description0">
      <xsd:simpleType>
        <xsd:restriction base="dms:Note"/>
      </xsd:simpleType>
    </xsd:element>
    <xsd:element name="Topic" ma:index="11" nillable="true" ma:displayName="Topic(s)" ma:default="" ma:description="Populate this field with topics or keywords pertaining to the document that will help a user find the document when searching." ma:internalName="Topic">
      <xsd:simpleType>
        <xsd:restriction base="dms:Text">
          <xsd:maxLength value="200"/>
        </xsd:restriction>
      </xsd:simpleType>
    </xsd:element>
    <xsd:element name="Brand" ma:index="12" nillable="true" ma:displayName="Brand" ma:description="All Brands that apply to the document" ma:internalName="Brand">
      <xsd:complexType>
        <xsd:complexContent>
          <xsd:extension base="dms:MultiChoice">
            <xsd:sequence>
              <xsd:element name="Value" maxOccurs="unbounded" minOccurs="0" nillable="true">
                <xsd:simpleType>
                  <xsd:restriction base="dms:Choice">
                    <xsd:enumeration value="Acclaim"/>
                    <xsd:enumeration value="Auto Ecommerce Solutions"/>
                    <xsd:enumeration value="Avante"/>
                    <xsd:enumeration value="AVP"/>
                    <xsd:enumeration value="BisTrack UK"/>
                    <xsd:enumeration value="BisTrack US"/>
                    <xsd:enumeration value="BVP"/>
                    <xsd:enumeration value="Catalyst"/>
                    <xsd:enumeration value="Clientele"/>
                    <xsd:enumeration value="CMS (IVP)"/>
                    <xsd:enumeration value="Company"/>
                    <xsd:enumeration value="Cross-Brand"/>
                    <xsd:enumeration value="DataFlo"/>
                    <xsd:enumeration value="DocStar"/>
                    <xsd:enumeration value="E4SE"/>
                    <xsd:enumeration value="Eagle"/>
                    <xsd:enumeration value="Eagle for the Aftermarket"/>
                    <xsd:enumeration value="Eclipse"/>
                    <xsd:enumeration value="Enterprise"/>
                    <xsd:enumeration value="Epicor Advanced MES"/>
                    <xsd:enumeration value="Epicor ERP"/>
                    <xsd:enumeration value="Epicor ERP Cloud"/>
                    <xsd:enumeration value="Epicor HCM"/>
                    <xsd:enumeration value="Epicor Mobile"/>
                    <xsd:enumeration value="Epicor Parts Network"/>
                    <xsd:enumeration value="Epicor Parts Portal"/>
                    <xsd:enumeration value="Epicor Payment Exchange"/>
                    <xsd:enumeration value="Epicor Retail Cloud"/>
                    <xsd:enumeration value="Epicor Scheduling+"/>
                    <xsd:enumeration value="FFL Compliance Manager"/>
                    <xsd:enumeration value="General"/>
                    <xsd:enumeration value="Industry Data Analytics"/>
                    <xsd:enumeration value="Informance"/>
                    <xsd:enumeration value="Integrated Service Estimator"/>
                    <xsd:enumeration value="iScala"/>
                    <xsd:enumeration value="ISE SMART Inspection Sheet"/>
                    <xsd:enumeration value="ITSM"/>
                    <xsd:enumeration value="LaserCat"/>
                    <xsd:enumeration value="Listing Expert"/>
                    <xsd:enumeration value="LumberTrack"/>
                    <xsd:enumeration value="Manage 2000"/>
                    <xsd:enumeration value="ManFact"/>
                    <xsd:enumeration value="PartExpert"/>
                    <xsd:enumeration value="PartExpert Data Services"/>
                    <xsd:enumeration value="Prelude"/>
                    <xsd:enumeration value="PRISM"/>
                    <xsd:enumeration value="Prophet 21"/>
                    <xsd:enumeration value="Prophet 21 Cloud"/>
                    <xsd:enumeration value="Range Management"/>
                    <xsd:enumeration value="Services"/>
                    <xsd:enumeration value="Support"/>
                    <xsd:enumeration value="Tropos"/>
                    <xsd:enumeration value="Vantage"/>
                    <xsd:enumeration value="Vision"/>
                    <xsd:enumeration value="Vista"/>
                    <xsd:enumeration value="Vista for the Aftermarket"/>
                    <xsd:enumeration value="Vista Information Services"/>
                  </xsd:restriction>
                </xsd:simpleType>
              </xsd:element>
            </xsd:sequence>
          </xsd:extension>
        </xsd:complexContent>
      </xsd:complexType>
    </xsd:element>
    <xsd:element name="Suite" ma:index="13" nillable="true" ma:displayName="Suite" ma:description="Select a single Suite, only if applicable. ONLY use “Specify your own value” to set the value to a blank" ma:format="Dropdown" ma:internalName="Suite">
      <xsd:simpleType>
        <xsd:union memberTypes="dms:Text">
          <xsd:simpleType>
            <xsd:restriction base="dms:Choice">
              <xsd:enumeration value="Business Intelligence"/>
              <xsd:enumeration value="Business Process Management"/>
              <xsd:enumeration value="Clientele CRM.NET"/>
              <xsd:enumeration value="CRS Enterprise Selling"/>
              <xsd:enumeration value="CRS RetailStore"/>
              <xsd:enumeration value="Customer Relationship Management"/>
              <xsd:enumeration value="eBusiness"/>
              <xsd:enumeration value="Enterprise Performance Management"/>
              <xsd:enumeration value="Enterprise Resource Planning"/>
              <xsd:enumeration value="Financial Management"/>
              <xsd:enumeration value="Global Business Management"/>
              <xsd:enumeration value="Governance, Risk, and Compliance"/>
              <xsd:enumeration value="Hospitality"/>
              <xsd:enumeration value="Human Capital Management"/>
              <xsd:enumeration value="Manufacturing"/>
              <xsd:enumeration value="Mobile"/>
              <xsd:enumeration value="Office Productivity"/>
              <xsd:enumeration value="Planning and Scheduling"/>
              <xsd:enumeration value="Portal"/>
              <xsd:enumeration value="Product Data Management"/>
              <xsd:enumeration value="Production Management"/>
              <xsd:enumeration value="Project Management"/>
              <xsd:enumeration value="Sales Management"/>
              <xsd:enumeration value="Service Management"/>
              <xsd:enumeration value="Supplier Relationship Management"/>
              <xsd:enumeration value="Supply Chain Management"/>
              <xsd:enumeration value="Tools"/>
            </xsd:restriction>
          </xsd:simpleType>
        </xsd:union>
      </xsd:simpleType>
    </xsd:element>
    <xsd:element name="Module" ma:index="14" nillable="true" ma:displayName="Module" ma:description="Select the module(s) (or product(s)) from the list, if applicable. ONLY use “Specify your own value” to leave the field empty." ma:internalName="Module">
      <xsd:complexType>
        <xsd:complexContent>
          <xsd:extension base="dms:MultiChoice">
            <xsd:sequence>
              <xsd:element name="Value" maxOccurs="unbounded" minOccurs="0" nillable="true">
                <xsd:simpleType>
                  <xsd:restriction base="dms:Choice">
                    <xsd:enumeration value="Accounts Payable"/>
                    <xsd:enumeration value="Accounts Receivable"/>
                    <xsd:enumeration value="Active Planner"/>
                    <xsd:enumeration value="Advanced Allocations"/>
                    <xsd:enumeration value="Advanced Communications"/>
                    <xsd:enumeration value="Advanced Estimating and Pricing"/>
                    <xsd:enumeration value="Advanced Financial Reporting"/>
                    <xsd:enumeration value="Advanced Forecasting"/>
                    <xsd:enumeration value="Advanced Manufacturing"/>
                    <xsd:enumeration value="Advanced Material Management"/>
                    <xsd:enumeration value="Advanced Payroll"/>
                    <xsd:enumeration value="Advanced Print Management"/>
                    <xsd:enumeration value="Advanced Quality Management"/>
                    <xsd:enumeration value="Advanced Receiving"/>
                    <xsd:enumeration value="Advanced Requisitions Management"/>
                    <xsd:enumeration value="Advanced Shipping Management"/>
                    <xsd:enumeration value="Advanced Special Orders (ASO)"/>
                    <xsd:enumeration value="Andersen Windows"/>
                    <xsd:enumeration value="AP Assist"/>
                    <xsd:enumeration value="AP Automation"/>
                    <xsd:enumeration value="APS"/>
                    <xsd:enumeration value="Assembly"/>
                    <xsd:enumeration value="Asset Management"/>
                    <xsd:enumeration value="Attributes"/>
                    <xsd:enumeration value="Automated AP Matching"/>
                    <xsd:enumeration value="Automation Tool for Epicor"/>
                    <xsd:enumeration value="Average Daily Balance"/>
                    <xsd:enumeration value="Barcode Scanning"/>
                    <xsd:enumeration value="BarTender"/>
                    <xsd:enumeration value="Basic Communications"/>
                    <xsd:enumeration value="BI Web Parts"/>
                    <xsd:enumeration value="Bill of Materials"/>
                    <xsd:enumeration value="BioMetric Reader"/>
                    <xsd:enumeration value="BisTrack Cloud"/>
                    <xsd:enumeration value="BisTrack Scan Track"/>
                    <xsd:enumeration value="BlueTarp Integration"/>
                    <xsd:enumeration value="Business Advisor"/>
                    <xsd:enumeration value="Business Objects Enterprise"/>
                    <xsd:enumeration value="Buyers Purchasing/POW"/>
                    <xsd:enumeration value="CADLink"/>
                    <xsd:enumeration value="Carbon Connect"/>
                    <xsd:enumeration value="Cash Collect"/>
                    <xsd:enumeration value="Cash Flow Analyzer"/>
                    <xsd:enumeration value="Cash Management"/>
                    <xsd:enumeration value="Cash Receipts"/>
                    <xsd:enumeration value="Catalog"/>
                    <xsd:enumeration value="Catalog Update Tool"/>
                    <xsd:enumeration value="Centralized Distribution"/>
                    <xsd:enumeration value="Chargebacks"/>
                    <xsd:enumeration value="Collect"/>
                    <xsd:enumeration value="Commerce"/>
                    <xsd:enumeration value="Commission Management"/>
                    <xsd:enumeration value="Compass"/>
                    <xsd:enumeration value="Conductor"/>
                    <xsd:enumeration value="Connector"/>
                    <xsd:enumeration value="Consumer Display"/>
                    <xsd:enumeration value="Contact Management"/>
                    <xsd:enumeration value="Contract Management"/>
                    <xsd:enumeration value="Credit &amp; Collections"/>
                    <xsd:enumeration value="Credit Card Authorization"/>
                    <xsd:enumeration value="Credit Control"/>
                    <xsd:enumeration value="CRM and Outlook Integration"/>
                    <xsd:enumeration value="Crystal Reports"/>
                    <xsd:enumeration value="Currency Management"/>
                    <xsd:enumeration value="Custom Attributes"/>
                    <xsd:enumeration value="Customer Access"/>
                    <xsd:enumeration value="Customer Connect"/>
                    <xsd:enumeration value="Customer Content Pack"/>
                    <xsd:enumeration value="Customer Order Management (COM)"/>
                    <xsd:enumeration value="Customer Portal"/>
                    <xsd:enumeration value="Customer Service and Support"/>
                    <xsd:enumeration value="Customer Stratification"/>
                    <xsd:enumeration value="Customer Support"/>
                    <xsd:enumeration value="Customer, Product, and Promotions Analysis Tools"/>
                    <xsd:enumeration value="Customization Workbench"/>
                    <xsd:enumeration value="Dashboard"/>
                    <xsd:enumeration value="Data Collection Suite"/>
                    <xsd:enumeration value="Data Import and Update Tools"/>
                    <xsd:enumeration value="Data Migration Tools"/>
                    <xsd:enumeration value="Data Security Review"/>
                    <xsd:enumeration value="DBAudit"/>
                    <xsd:enumeration value="DecisionStore"/>
                    <xsd:enumeration value="Deferred Revenue Accounting"/>
                    <xsd:enumeration value="Delivery"/>
                    <xsd:enumeration value="Delivery Confirmation"/>
                    <xsd:enumeration value="Delivery Management"/>
                    <xsd:enumeration value="Demand Management"/>
                    <xsd:enumeration value="Digital Receipts"/>
                    <xsd:enumeration value="Dispatch and Delivery"/>
                    <xsd:enumeration value="Distribution Planning"/>
                    <xsd:enumeration value="doc-link"/>
                    <xsd:enumeration value="DocStar"/>
                    <xsd:enumeration value="Document Management"/>
                    <xsd:enumeration value="Document Scanning"/>
                    <xsd:enumeration value="Dynamic Promotions"/>
                    <xsd:enumeration value="Eagle Core Upgrade"/>
                    <xsd:enumeration value="Eagle Fax"/>
                    <xsd:enumeration value="Eagle Mobile"/>
                    <xsd:enumeration value="Eagle Mobile Lookup"/>
                    <xsd:enumeration value="Eagle Mobile+"/>
                    <xsd:enumeration value="Eagle Texting"/>
                    <xsd:enumeration value="EAI"/>
                    <xsd:enumeration value="eBridge BizTalk Adapter"/>
                    <xsd:enumeration value="ECC – Epicor Commerce Connect"/>
                    <xsd:enumeration value="EDA - Epicor Data Analytics"/>
                    <xsd:enumeration value="EDD – Epicor Data Discovery"/>
                    <xsd:enumeration value="EFP – Epicor Financial Planning"/>
                    <xsd:enumeration value="eInvoice"/>
                    <xsd:enumeration value="Electronic Check Conversion"/>
                    <xsd:enumeration value="Electronic Data Interchange"/>
                    <xsd:enumeration value="Electronic Funds Transfer"/>
                    <xsd:enumeration value="Electronic Journal"/>
                    <xsd:enumeration value="Email Marketing"/>
                    <xsd:enumeration value="eMarketing"/>
                    <xsd:enumeration value="Engagement Management"/>
                    <xsd:enumeration value="Engineering Change and Revision Control"/>
                    <xsd:enumeration value="Enhanced Fax"/>
                    <xsd:enumeration value="Enterprise Quality Assurance"/>
                    <xsd:enumeration value="Epicor Kinetic Design"/>
                    <xsd:enumeration value="Epicor Payment Exchange"/>
                    <xsd:enumeration value="Epicor Payroll MEA"/>
                    <xsd:enumeration value="Epicor Scheduling+"/>
                    <xsd:enumeration value="EPM Content Pack"/>
                    <xsd:enumeration value="EPM Server"/>
                    <xsd:enumeration value="ePurchase Order"/>
                    <xsd:enumeration value="eScheduling"/>
                    <xsd:enumeration value="eStatement"/>
                    <xsd:enumeration value="Estimate and Quote Management"/>
                    <xsd:enumeration value="eSurveys"/>
                    <xsd:enumeration value="Expense Management"/>
                    <xsd:enumeration value="Explorer"/>
                    <xsd:enumeration value="Explorer AI"/>
                    <xsd:enumeration value="Extensions"/>
                    <xsd:enumeration value="Farm Plan"/>
                    <xsd:enumeration value="Fasterbids Integration"/>
                    <xsd:enumeration value="Fax"/>
                    <xsd:enumeration value="FFL Compliance Manager"/>
                    <xsd:enumeration value="FiberTrack"/>
                    <xsd:enumeration value="Field Service"/>
                    <xsd:enumeration value="Fixed Assets"/>
                    <xsd:enumeration value="Food Costing"/>
                    <xsd:enumeration value="Forecast Pro"/>
                    <xsd:enumeration value="Forecasting"/>
                    <xsd:enumeration value="FRx and Active Planner"/>
                    <xsd:enumeration value="FRx Financial Reporting"/>
                    <xsd:enumeration value="Fusion"/>
                    <xsd:enumeration value="General Ledger"/>
                    <xsd:enumeration value="Gift &amp; List Registry"/>
                    <xsd:enumeration value="Gift Card"/>
                    <xsd:enumeration value="Gift Certificates"/>
                    <xsd:enumeration value="GL Tools Import Bundle"/>
                    <xsd:enumeration value="Global Multi-Site Management"/>
                    <xsd:enumeration value="Google Merchant"/>
                    <xsd:enumeration value="Google Shopping Express"/>
                    <xsd:enumeration value="GPS Tracker"/>
                    <xsd:enumeration value="Great Plains Integration"/>
                    <xsd:enumeration value="Handheld"/>
                    <xsd:enumeration value="Handheld Data Collection"/>
                    <xsd:enumeration value="HCM – Human Capital Management"/>
                    <xsd:enumeration value="Help Desk"/>
                    <xsd:enumeration value="Hosting"/>
                    <xsd:enumeration value="HRMS/Payroll"/>
                    <xsd:enumeration value="ICE Advanced Edition"/>
                    <xsd:enumeration value="ICE Framework Edition"/>
                    <xsd:enumeration value="ICE Standard Edition"/>
                    <xsd:enumeration value="Imaging"/>
                    <xsd:enumeration value="Import Manager"/>
                    <xsd:enumeration value="iNet"/>
                    <xsd:enumeration value="iNet Connect"/>
                    <xsd:enumeration value="iNet eBusiness Suite"/>
                    <xsd:enumeration value="iNet Order Entry"/>
                    <xsd:enumeration value="Information Worker"/>
                    <xsd:enumeration value="Installed Sales"/>
                    <xsd:enumeration value="Integration Hub"/>
                    <xsd:enumeration value="Inventory Management"/>
                    <xsd:enumeration value="Inventory Planner"/>
                    <xsd:enumeration value="Inventory PRO"/>
                    <xsd:enumeration value="Inventory Update Tool"/>
                    <xsd:enumeration value="iSQD"/>
                    <xsd:enumeration value="IT Operations Analyzer"/>
                    <xsd:enumeration value="ITSM"/>
                    <xsd:enumeration value="Job Management"/>
                    <xsd:enumeration value="Journey Planner"/>
                    <xsd:enumeration value="Knowledge Mentor"/>
                    <xsd:enumeration value="Label Printing"/>
                    <xsd:enumeration value="Lean Manufacturing"/>
                    <xsd:enumeration value="Lockbox"/>
                    <xsd:enumeration value="Loyalty"/>
                    <xsd:enumeration value="Loyalty Manager"/>
                    <xsd:enumeration value="Lumigent Audit DB"/>
                    <xsd:enumeration value="Maintenance Management"/>
                    <xsd:enumeration value="Maintenance Renewals"/>
                    <xsd:enumeration value="Management Reporter"/>
                    <xsd:enumeration value="Manufacturing Execution System"/>
                    <xsd:enumeration value="Manufacturing Planning and Control"/>
                    <xsd:enumeration value="Manufacturing Value Pack"/>
                    <xsd:enumeration value="Material Management"/>
                    <xsd:enumeration value="Menu Mix"/>
                    <xsd:enumeration value="Microsites"/>
                    <xsd:enumeration value="Microsoft Forecaster"/>
                    <xsd:enumeration value="Mobile Clinical Care"/>
                    <xsd:enumeration value="Mobile Community Care"/>
                    <xsd:enumeration value="Mobile Counts"/>
                    <xsd:enumeration value="Mobile Delivery"/>
                    <xsd:enumeration value="Mobile Field Service"/>
                    <xsd:enumeration value="Mobile Inventory"/>
                    <xsd:enumeration value="Mobile Manager"/>
                    <xsd:enumeration value="Mobile POS"/>
                    <xsd:enumeration value="Mobile RF"/>
                    <xsd:enumeration value="Mobile Route &amp; Delivery"/>
                    <xsd:enumeration value="Mobile Sales Assistant"/>
                    <xsd:enumeration value="Mobile Shopper"/>
                    <xsd:enumeration value="Mobile SM"/>
                    <xsd:enumeration value="Mobile Warehouse Management"/>
                    <xsd:enumeration value="mobileConnect"/>
                    <xsd:enumeration value="MRP"/>
                    <xsd:enumeration value="Multi-Company Management"/>
                    <xsd:enumeration value="Multi-Company Services"/>
                    <xsd:enumeration value="ODBC"/>
                    <xsd:enumeration value="Offline"/>
                    <xsd:enumeration value="Offline Server"/>
                    <xsd:enumeration value="Order Management"/>
                    <xsd:enumeration value="Others"/>
                    <xsd:enumeration value="Performance Canvas"/>
                    <xsd:enumeration value="Performance Manager"/>
                    <xsd:enumeration value="PIN Debit"/>
                    <xsd:enumeration value="PLM"/>
                    <xsd:enumeration value="Point of Rental Integration"/>
                    <xsd:enumeration value="Portal"/>
                    <xsd:enumeration value="Precise POS"/>
                    <xsd:enumeration value="Price Checker"/>
                    <xsd:enumeration value="Price Update Tool"/>
                    <xsd:enumeration value="Pricing Planner"/>
                    <xsd:enumeration value="Procurement"/>
                    <xsd:enumeration value="Product Configuration"/>
                    <xsd:enumeration value="Product Costing"/>
                    <xsd:enumeration value="Professional Estimating"/>
                    <xsd:enumeration value="Project Accounting"/>
                    <xsd:enumeration value="Project Billing"/>
                    <xsd:enumeration value="Project Management"/>
                    <xsd:enumeration value="Promotions &amp; Rebates"/>
                    <xsd:enumeration value="Purchase Contracts"/>
                    <xsd:enumeration value="Purchase Order Management"/>
                    <xsd:enumeration value="Purchasing &amp; Receiving"/>
                    <xsd:enumeration value="Purchasing Management"/>
                    <xsd:enumeration value="PVCS Tracker Gateway"/>
                    <xsd:enumeration value="QA"/>
                    <xsd:enumeration value="Query Designer"/>
                    <xsd:enumeration value="QuickBooks Integration"/>
                    <xsd:enumeration value="Quotes &amp; Bids"/>
                    <xsd:enumeration value="Range Management"/>
                    <xsd:enumeration value="Receiving"/>
                    <xsd:enumeration value="Recipe Builder"/>
                    <xsd:enumeration value="ReQuest"/>
                    <xsd:enumeration value="Requisition Management"/>
                    <xsd:enumeration value="Resource Management"/>
                    <xsd:enumeration value="Returned Material Authorization"/>
                    <xsd:enumeration value="Routings"/>
                    <xsd:enumeration value="Royalties"/>
                    <xsd:enumeration value="Sales &amp; Marketing"/>
                    <xsd:enumeration value="Sales Order Management"/>
                    <xsd:enumeration value="salesConnect"/>
                    <xsd:enumeration value="SART (System Audit Reporting Tools)"/>
                    <xsd:enumeration value="Scheduling"/>
                    <xsd:enumeration value="Secure Data Backup"/>
                    <xsd:enumeration value="Secure Data Manager"/>
                    <xsd:enumeration value="Self-Service Portal"/>
                    <xsd:enumeration value="Serena Track Gateway"/>
                    <xsd:enumeration value="Service &amp; Repair"/>
                    <xsd:enumeration value="Service Connect"/>
                    <xsd:enumeration value="Service Order Management"/>
                    <xsd:enumeration value="Shipping"/>
                    <xsd:enumeration value="Signature Capture"/>
                    <xsd:enumeration value="SmartForecasts"/>
                    <xsd:enumeration value="Softgoods"/>
                    <xsd:enumeration value="Sourcing"/>
                    <xsd:enumeration value="Star eAdvice"/>
                    <xsd:enumeration value="Star Expense Manager"/>
                    <xsd:enumeration value="Star Landed Cost"/>
                    <xsd:enumeration value="Star Projects"/>
                    <xsd:enumeration value="Star Time Recorder"/>
                    <xsd:enumeration value="Stock Transfer Balancing"/>
                    <xsd:enumeration value="Storefront"/>
                    <xsd:enumeration value="Supplier Content Pack"/>
                    <xsd:enumeration value="Supplier Portal"/>
                    <xsd:enumeration value="Supplier Relationship Management"/>
                    <xsd:enumeration value="supplierConnect"/>
                    <xsd:enumeration value="Supply Chain Execution"/>
                    <xsd:enumeration value="Supply Chain Tools"/>
                    <xsd:enumeration value="TagTrack"/>
                    <xsd:enumeration value="Tax Connect"/>
                    <xsd:enumeration value="TFP (Technology Foundation Pack)"/>
                    <xsd:enumeration value="Time Clock"/>
                    <xsd:enumeration value="Time Management"/>
                    <xsd:enumeration value="Total Rental"/>
                    <xsd:enumeration value="Touchscreen POS"/>
                    <xsd:enumeration value="Training On Demand"/>
                    <xsd:enumeration value="Transactional Security"/>
                    <xsd:enumeration value="Value Based Inventory"/>
                    <xsd:enumeration value="Vendor Report Card"/>
                    <xsd:enumeration value="Warehouse Management"/>
                    <xsd:enumeration value="Warehouse Management System"/>
                    <xsd:enumeration value="Watchdog"/>
                    <xsd:enumeration value="Web Inquiry"/>
                    <xsd:enumeration value="Web Track"/>
                    <xsd:enumeration value="Web Viewer"/>
                    <xsd:enumeration value="Workflow Management"/>
                    <xsd:enumeration value="XL Broadcast"/>
                    <xsd:enumeration value="XL Connect"/>
                  </xsd:restriction>
                </xsd:simpleType>
              </xsd:element>
            </xsd:sequence>
          </xsd:extension>
        </xsd:complexContent>
      </xsd:complexType>
    </xsd:element>
    <xsd:element name="Release_x0020_Version" ma:index="15" nillable="true" ma:displayName="Release Version" ma:description="Product release version number (e.g., 7.3.6) if the document is specific to a single version." ma:internalName="Release_x0020_Version">
      <xsd:simpleType>
        <xsd:restriction base="dms:Text">
          <xsd:maxLength value="255"/>
        </xsd:restriction>
      </xsd:simpleType>
    </xsd:element>
    <xsd:element name="Sector" ma:index="16" nillable="true" ma:displayName="Sector" ma:description="Select a sector or sectors only if the document is specific to the selected sector(s)." ma:internalName="Sector">
      <xsd:complexType>
        <xsd:complexContent>
          <xsd:extension base="dms:MultiChoice">
            <xsd:sequence>
              <xsd:element name="Value" maxOccurs="unbounded" minOccurs="0" nillable="true">
                <xsd:simpleType>
                  <xsd:restriction base="dms:Choice">
                    <xsd:enumeration value="Auto Aftermarket"/>
                    <xsd:enumeration value="Distribution"/>
                    <xsd:enumeration value="Hospitality"/>
                    <xsd:enumeration value="Lumber and Building Materials"/>
                    <xsd:enumeration value="Manufacturing"/>
                    <xsd:enumeration value="Retail"/>
                    <xsd:enumeration value="Services"/>
                  </xsd:restriction>
                </xsd:simpleType>
              </xsd:element>
            </xsd:sequence>
          </xsd:extension>
        </xsd:complexContent>
      </xsd:complexType>
    </xsd:element>
    <xsd:element name="Industry" ma:index="17" nillable="true" ma:displayName="Industry" ma:description="Select an industry ONLY IF the document is specific to a single industry or no more than 3 industries. Exceptions will be made for Customer Success documents and for those industries that are more really sectors or verticals but are populating lists on Epicor.com." ma:internalName="Industry">
      <xsd:complexType>
        <xsd:complexContent>
          <xsd:extension base="dms:MultiChoice">
            <xsd:sequence>
              <xsd:element name="Value" maxOccurs="unbounded" minOccurs="0" nillable="true">
                <xsd:simpleType>
                  <xsd:restriction base="dms:Choice">
                    <xsd:enumeration value="Aerospace and Defense"/>
                    <xsd:enumeration value="Agriculture Supply"/>
                    <xsd:enumeration value="Architecture Engineering Construction"/>
                    <xsd:enumeration value="Audit and Accountancy"/>
                    <xsd:enumeration value="Automotive"/>
                    <xsd:enumeration value="Automotive Aftermarket"/>
                    <xsd:enumeration value="Automotive Aftermarket Distributors and Jobbers"/>
                    <xsd:enumeration value="Automotive Distribution"/>
                    <xsd:enumeration value="Automotive Retail"/>
                    <xsd:enumeration value="Automotive Services"/>
                    <xsd:enumeration value="Communications"/>
                    <xsd:enumeration value="Construction"/>
                    <xsd:enumeration value="Consumer Packaged Goods"/>
                    <xsd:enumeration value="Distribution"/>
                    <xsd:enumeration value="DocStar"/>
                    <xsd:enumeration value="Electrical Supply"/>
                    <xsd:enumeration value="Electronics and High Tech"/>
                    <xsd:enumeration value="Energy"/>
                    <xsd:enumeration value="Equipment Rental"/>
                    <xsd:enumeration value="Fab Metals and Job Shop"/>
                    <xsd:enumeration value="Fabricated Metals"/>
                    <xsd:enumeration value="Farm and Garden Machinery and Equipment"/>
                    <xsd:enumeration value="Farm and Home Retail"/>
                    <xsd:enumeration value="Fasteners"/>
                    <xsd:enumeration value="Financial Services"/>
                    <xsd:enumeration value="Firearms"/>
                    <xsd:enumeration value="Fluid Power"/>
                    <xsd:enumeration value="Food and Beverage"/>
                    <xsd:enumeration value="Furniture and Fixtures"/>
                    <xsd:enumeration value="General Distribution"/>
                    <xsd:enumeration value="Hardware Home Centers"/>
                    <xsd:enumeration value="HCM"/>
                    <xsd:enumeration value="Health Services"/>
                    <xsd:enumeration value="Hospitality and Entertainment"/>
                    <xsd:enumeration value="HVAC"/>
                    <xsd:enumeration value="Industrial Machinery"/>
                    <xsd:enumeration value="Industrial Supply"/>
                    <xsd:enumeration value="Jan/San"/>
                    <xsd:enumeration value="Lawn and Garden"/>
                    <xsd:enumeration value="LBM"/>
                    <xsd:enumeration value="Lumber and Building Materials"/>
                    <xsd:enumeration value="Manufacturing"/>
                    <xsd:enumeration value="Medical Devices"/>
                    <xsd:enumeration value="Medical Supply/Pharmaceuticals"/>
                    <xsd:enumeration value="Non-Profit Organizations"/>
                    <xsd:enumeration value="Paper and Packaging Supply"/>
                    <xsd:enumeration value="Paper Products"/>
                    <xsd:enumeration value="Pet Supply"/>
                    <xsd:enumeration value="Petroleum Distribution"/>
                    <xsd:enumeration value="Pharmaceutical, Chemical and Allied"/>
                    <xsd:enumeration value="Pharmacy Retail"/>
                    <xsd:enumeration value="Pipe/Value/Fittings"/>
                    <xsd:enumeration value="Plumbing"/>
                    <xsd:enumeration value="Printing and Packaging"/>
                    <xsd:enumeration value="Professional Services"/>
                    <xsd:enumeration value="Retail"/>
                    <xsd:enumeration value="Retail Soft Goods"/>
                    <xsd:enumeration value="Rubber and Plastics"/>
                    <xsd:enumeration value="Safety Products"/>
                    <xsd:enumeration value="Senior Living and Aged Care"/>
                    <xsd:enumeration value="Services"/>
                    <xsd:enumeration value="Software"/>
                    <xsd:enumeration value="Specialty Retail"/>
                    <xsd:enumeration value="Sporting Goods—Outdoor Sports"/>
                    <xsd:enumeration value="Tile and Flooring"/>
                    <xsd:enumeration value="Wood Products"/>
                  </xsd:restriction>
                </xsd:simpleType>
              </xsd:element>
            </xsd:sequence>
          </xsd:extension>
        </xsd:complexContent>
      </xsd:complexType>
    </xsd:element>
    <xsd:element name="Vertical" ma:index="18" nillable="true" ma:displayName="Vertical" ma:description="Select a vertical or verticals only if the document is specific to the selected vertical(s)." ma:internalName="Vertical">
      <xsd:complexType>
        <xsd:complexContent>
          <xsd:extension base="dms:MultiChoiceFillIn">
            <xsd:sequence>
              <xsd:element name="Value" maxOccurs="unbounded" minOccurs="0" nillable="true">
                <xsd:simpleType>
                  <xsd:union memberTypes="dms:Text">
                    <xsd:simpleType>
                      <xsd:restriction base="dms:Choice">
                        <xsd:enumeration value="Aged Care"/>
                        <xsd:enumeration value="Architectural, Engineering, Construction"/>
                        <xsd:enumeration value="Audit &amp; Accountancy"/>
                        <xsd:enumeration value="Banking"/>
                        <xsd:enumeration value="Credit Unions"/>
                        <xsd:enumeration value="Food Service &amp; Casual Dining"/>
                        <xsd:enumeration value="Government Outsourcing &amp; Contracting"/>
                        <xsd:enumeration value="Hotels, Casinos, Resorts"/>
                        <xsd:enumeration value="Independent Software Vendors"/>
                        <xsd:enumeration value="Information Technology Services"/>
                        <xsd:enumeration value="Insurance"/>
                        <xsd:enumeration value="Light Engineering"/>
                        <xsd:enumeration value="Management Consulting"/>
                        <xsd:enumeration value="Marketing, Advertising, Communications"/>
                        <xsd:enumeration value="Metal Fabrication"/>
                        <xsd:enumeration value="Motor Vehicle Parts"/>
                        <xsd:enumeration value="Research and Development"/>
                        <xsd:enumeration value="Retail Merchandising"/>
                        <xsd:enumeration value="Software &amp; Computer Services"/>
                        <xsd:enumeration value="Specialty Merchandising"/>
                        <xsd:enumeration value="Sports, Stadiums, Entertainment"/>
                        <xsd:enumeration value="Title and Escrow"/>
                      </xsd:restriction>
                    </xsd:simpleType>
                  </xsd:union>
                </xsd:simpleType>
              </xsd:element>
            </xsd:sequence>
          </xsd:extension>
        </xsd:complexContent>
      </xsd:complexType>
    </xsd:element>
    <xsd:element name="Partner_x0020_Solution" ma:index="19" nillable="true" ma:displayName="Alliance ISV Partner" ma:description="Select an alliance partner, if applicable. ONLY use “Specify your own value” to set the value to a blank" ma:format="Dropdown" ma:internalName="Partner_x0020_Solution">
      <xsd:simpleType>
        <xsd:union memberTypes="dms:Text">
          <xsd:simpleType>
            <xsd:restriction base="dms:Choice">
              <xsd:enumeration value="AdvancedWare"/>
              <xsd:enumeration value="Agile"/>
              <xsd:enumeration value="Altec"/>
              <xsd:enumeration value="Appian Logistics"/>
              <xsd:enumeration value="Avalara"/>
              <xsd:enumeration value="Avanti"/>
              <xsd:enumeration value="BizNet Software"/>
              <xsd:enumeration value="Business Forecast Systems"/>
              <xsd:enumeration value="Business Objects"/>
              <xsd:enumeration value="Cimmetry"/>
              <xsd:enumeration value="Cognos"/>
              <xsd:enumeration value="CorVu"/>
              <xsd:enumeration value="Datango"/>
              <xsd:enumeration value="Datema"/>
              <xsd:enumeration value="Dot Net IT"/>
              <xsd:enumeration value="DSP"/>
              <xsd:enumeration value="E2B Teknologies"/>
              <xsd:enumeration value="Evron"/>
              <xsd:enumeration value="ExpandIT"/>
              <xsd:enumeration value="FRx (Microsoft)"/>
              <xsd:enumeration value="IBM"/>
              <xsd:enumeration value="InSite"/>
              <xsd:enumeration value="Intermec"/>
              <xsd:enumeration value="IQS"/>
              <xsd:enumeration value="Microsoft"/>
              <xsd:enumeration value="MITS"/>
              <xsd:enumeration value="Mproof"/>
              <xsd:enumeration value="MSC"/>
              <xsd:enumeration value="Narragansett"/>
              <xsd:enumeration value="NorthClark"/>
              <xsd:enumeration value="Open4"/>
              <xsd:enumeration value="Optio"/>
              <xsd:enumeration value="Orchid Advisors"/>
              <xsd:enumeration value="Others"/>
              <xsd:enumeration value="Part Trap"/>
              <xsd:enumeration value="Pervasive"/>
              <xsd:enumeration value="Phocas"/>
              <xsd:enumeration value="Precise Business Solutions"/>
              <xsd:enumeration value="ProCad"/>
              <xsd:enumeration value="ProClarity (Microsoft)"/>
              <xsd:enumeration value="Progress"/>
              <xsd:enumeration value="QBuild"/>
              <xsd:enumeration value="QSS"/>
              <xsd:enumeration value="RheinBrücke"/>
              <xsd:enumeration value="Sage"/>
              <xsd:enumeration value="Seagull Scientific"/>
              <xsd:enumeration value="Smart Software"/>
              <xsd:enumeration value="Solonde"/>
              <xsd:enumeration value="Star Systems"/>
              <xsd:enumeration value="Sybase"/>
              <xsd:enumeration value="Tie Commerce"/>
              <xsd:enumeration value="Ultimate Software"/>
              <xsd:enumeration value="Village Green"/>
              <xsd:enumeration value="XSOL"/>
            </xsd:restriction>
          </xsd:simpleType>
        </xsd:union>
      </xsd:simpleType>
    </xsd:element>
    <xsd:element name="Event" ma:index="20" nillable="true" ma:displayName="Event" ma:description="Select if the document is associated to one or more particular events or campaigns." ma:internalName="Event">
      <xsd:complexType>
        <xsd:complexContent>
          <xsd:extension base="dms:MultiChoice">
            <xsd:sequence>
              <xsd:element name="Value" maxOccurs="unbounded" minOccurs="0" nillable="true">
                <xsd:simpleType>
                  <xsd:restriction base="dms:Choice">
                    <xsd:enumeration value="EMEA Channel Sales Calls"/>
                    <xsd:enumeration value="Europe Partner Sales Training 2018"/>
                    <xsd:enumeration value="Ignite FY2017"/>
                    <xsd:enumeration value="Ignite FY2018"/>
                    <xsd:enumeration value="Ignite FY19"/>
                    <xsd:enumeration value="Ignite FY20"/>
                    <xsd:enumeration value="Insights 2017"/>
                    <xsd:enumeration value="Insights 2018"/>
                    <xsd:enumeration value="Insights 2019"/>
                    <xsd:enumeration value="LBM User Conference FY2018"/>
                    <xsd:enumeration value="LBM User Conference FY2019"/>
                    <xsd:enumeration value="Momentum 2018"/>
                  </xsd:restriction>
                </xsd:simpleType>
              </xsd:element>
            </xsd:sequence>
          </xsd:extension>
        </xsd:complexContent>
      </xsd:complexType>
    </xsd:element>
    <xsd:element name="Product_x0020_Pages" ma:index="21" nillable="true" ma:displayName="Product Pages" ma:internalName="Product_x0020_Pages">
      <xsd:complexType>
        <xsd:complexContent>
          <xsd:extension base="dms:MultiChoice">
            <xsd:sequence>
              <xsd:element name="Value" maxOccurs="unbounded" minOccurs="0" nillable="true">
                <xsd:simpleType>
                  <xsd:restriction base="dms:Choice">
                    <xsd:enumeration value="Eagle N Series Launch Page"/>
                    <xsd:enumeration value="Epicor ERP 10.1 Launch Page"/>
                    <xsd:enumeration value="Epicor ERP 10.1.600 Launch Page"/>
                    <xsd:enumeration value="Epicor ERP 10.2 Launch Page"/>
                    <xsd:enumeration value="Epicor ERP 10.2.200 Launch Page"/>
                    <xsd:enumeration value="Epicor ERP 10.2.300 Launch Page"/>
                    <xsd:enumeration value="Epicor ERP 10.2.400 Launch Page"/>
                    <xsd:enumeration value="Epicor ERP 10.2.500 Launch Page"/>
                    <xsd:enumeration value="Product Page - Automotive Aftermarket"/>
                    <xsd:enumeration value="Product Page - AVP/BVP"/>
                    <xsd:enumeration value="Product Page - Bistrack"/>
                    <xsd:enumeration value="Product Page - Bistrack US"/>
                    <xsd:enumeration value="Product Page - Cloud ERP"/>
                    <xsd:enumeration value="Product Page - CMS"/>
                    <xsd:enumeration value="Product Page - Eagle"/>
                    <xsd:enumeration value="Product Page - Eclipse"/>
                    <xsd:enumeration value="Product Page - Eclipse 9.0.6"/>
                    <xsd:enumeration value="Product Page - Enterprise Extend 2016"/>
                    <xsd:enumeration value="Product Page - Epicor Education"/>
                    <xsd:enumeration value="Product Page - Epicor Services"/>
                    <xsd:enumeration value="Product Page - ERP"/>
                    <xsd:enumeration value="Product Page - HCM"/>
                    <xsd:enumeration value="Product Page - Heritage Products"/>
                    <xsd:enumeration value="Product Page - iScala"/>
                    <xsd:enumeration value="Product Page - LumberTrack"/>
                    <xsd:enumeration value="Product Page - Mattec MES"/>
                    <xsd:enumeration value="Product Page - Prophet 21"/>
                    <xsd:enumeration value="Product Page - Prophet 21 2019.1"/>
                    <xsd:enumeration value="Product Page - Retail (Store/Enterprise/CRM)"/>
                    <xsd:enumeration value="Product Page - Tropos"/>
                    <xsd:enumeration value="Product Page - Vision"/>
                    <xsd:enumeration value="Vantage/Vista 8.03.400 Launch Page"/>
                  </xsd:restriction>
                </xsd:simpleType>
              </xsd:element>
            </xsd:sequence>
          </xsd:extension>
        </xsd:complexContent>
      </xsd:complexType>
    </xsd:element>
    <xsd:element name="Language" ma:index="22" nillable="true" ma:displayName="Language" ma:default="English" ma:description="Select the language of the document. ONLY use “Specify your own value” to set the value to a blank" ma:format="Dropdown" ma:internalName="Language">
      <xsd:simpleType>
        <xsd:restriction base="dms:Choice">
          <xsd:enumeration value="Arabic"/>
          <xsd:enumeration value="Assyrian"/>
          <xsd:enumeration value="Bosnian"/>
          <xsd:enumeration value="Chinese Simplified"/>
          <xsd:enumeration value="Chinese Traditional"/>
          <xsd:enumeration value="Croatian"/>
          <xsd:enumeration value="Czech"/>
          <xsd:enumeration value="Danish"/>
          <xsd:enumeration value="English"/>
          <xsd:enumeration value="English - UK"/>
          <xsd:enumeration value="Estonian"/>
          <xsd:enumeration value="Finnish"/>
          <xsd:enumeration value="French"/>
          <xsd:enumeration value="Greek"/>
          <xsd:enumeration value="Indonesian"/>
          <xsd:enumeration value="Irish (Gaelic)"/>
          <xsd:enumeration value="Italian"/>
          <xsd:enumeration value="German"/>
          <xsd:enumeration value="Greek"/>
          <xsd:enumeration value="Hungarian"/>
          <xsd:enumeration value="Japanese"/>
          <xsd:enumeration value="Korean"/>
          <xsd:enumeration value="Lingala"/>
          <xsd:enumeration value="Lithuanian"/>
          <xsd:enumeration value="Latvian"/>
          <xsd:enumeration value="Norwegian"/>
          <xsd:enumeration value="Polish"/>
          <xsd:enumeration value="Portuguese"/>
          <xsd:enumeration value="Romanian"/>
          <xsd:enumeration value="Russian"/>
          <xsd:enumeration value="Slovak"/>
          <xsd:enumeration value="Spanish"/>
          <xsd:enumeration value="Serbian"/>
          <xsd:enumeration value="Swedish"/>
          <xsd:enumeration value="Thai"/>
          <xsd:enumeration value="Turkish"/>
          <xsd:enumeration value="Ukrainian"/>
          <xsd:enumeration value="Vietnamese"/>
        </xsd:restriction>
      </xsd:simpleType>
    </xsd:element>
    <xsd:element name="PR_x0020_External" ma:index="23" nillable="true" ma:displayName="PR External" ma:default="0" ma:description="Check this box only if the document should be shared on the EPICweb Public Relations Site.   The EPICweb Public Relations Site is a secure site accessible to the PR Agencies we work with around the globe." ma:internalName="PR_x0020_External">
      <xsd:simpleType>
        <xsd:restriction base="dms:Boolean"/>
      </xsd:simpleType>
    </xsd:element>
    <xsd:element name="WWWPubSite" ma:index="24" nillable="true" ma:displayName="WWWPubSite" ma:description="Select only if document will be available on public site (e.g. www.epicor.com) as a download." ma:internalName="WWWPubSite">
      <xsd:complexType>
        <xsd:complexContent>
          <xsd:extension base="dms:MultiChoice">
            <xsd:sequence>
              <xsd:element name="Value" maxOccurs="unbounded" minOccurs="0" nillable="true">
                <xsd:simpleType>
                  <xsd:restriction base="dms:Choice">
                    <xsd:enumeration value="Corporate Site"/>
                    <xsd:enumeration value="All Sites"/>
                    <xsd:enumeration value="EMEA"/>
                    <xsd:enumeration value="ASIA"/>
                    <xsd:enumeration value="ANZ"/>
                    <xsd:enumeration value="Southeast Asia/Singapore"/>
                    <xsd:enumeration value="China"/>
                    <xsd:enumeration value="Czech"/>
                    <xsd:enumeration value="Denmark"/>
                    <xsd:enumeration value="Estonia"/>
                    <xsd:enumeration value="Finland"/>
                    <xsd:enumeration value="French"/>
                    <xsd:enumeration value="Germany"/>
                    <xsd:enumeration value="Hong Kong"/>
                    <xsd:enumeration value="Hungary"/>
                    <xsd:enumeration value="India"/>
                    <xsd:enumeration value="Indonesia"/>
                    <xsd:enumeration value="Italy"/>
                    <xsd:enumeration value="Japan"/>
                    <xsd:enumeration value="Korea"/>
                    <xsd:enumeration value="LAC/Mexico"/>
                    <xsd:enumeration value="Latvia"/>
                    <xsd:enumeration value="Lithuania"/>
                    <xsd:enumeration value="MENA/Arabic"/>
                    <xsd:enumeration value="MENA/English"/>
                    <xsd:enumeration value="Middle East"/>
                    <xsd:enumeration value="Norway"/>
                    <xsd:enumeration value="Poland"/>
                    <xsd:enumeration value="Portugal"/>
                    <xsd:enumeration value="Romania"/>
                    <xsd:enumeration value="Russia"/>
                    <xsd:enumeration value="Slovakia"/>
                    <xsd:enumeration value="South Africa"/>
                    <xsd:enumeration value="Sweden"/>
                    <xsd:enumeration value="Thailand"/>
                    <xsd:enumeration value="UK"/>
                    <xsd:enumeration value="VietNam"/>
                    <xsd:enumeration value="Slovakia"/>
                    <xsd:enumeration value="Netherlands"/>
                  </xsd:restriction>
                </xsd:simpleType>
              </xsd:element>
            </xsd:sequence>
          </xsd:extension>
        </xsd:complexContent>
      </xsd:complexType>
    </xsd:element>
    <xsd:element name="Buyer_x0020_Stage" ma:index="25" nillable="true" ma:displayName="Buyer Stage" ma:internalName="Buyer_x0020_Stage">
      <xsd:complexType>
        <xsd:complexContent>
          <xsd:extension base="dms:MultiChoice">
            <xsd:sequence>
              <xsd:element name="Value" maxOccurs="unbounded" minOccurs="0" nillable="true">
                <xsd:simpleType>
                  <xsd:restriction base="dms:Choice">
                    <xsd:enumeration value="0-Inform"/>
                    <xsd:enumeration value="1-Discover"/>
                    <xsd:enumeration value="2-Educate"/>
                    <xsd:enumeration value="3-Buy"/>
                    <xsd:enumeration value="4-Advocate"/>
                  </xsd:restriction>
                </xsd:simpleType>
              </xsd:element>
            </xsd:sequence>
          </xsd:extension>
        </xsd:complexContent>
      </xsd:complexType>
    </xsd:element>
    <xsd:element name="Persona" ma:index="26" nillable="true" ma:displayName="Persona" ma:internalName="Persona">
      <xsd:complexType>
        <xsd:complexContent>
          <xsd:extension base="dms:MultiChoice">
            <xsd:sequence>
              <xsd:element name="Value" maxOccurs="unbounded" minOccurs="0" nillable="true">
                <xsd:simpleType>
                  <xsd:restriction base="dms:Choice">
                    <xsd:enumeration value="CEO"/>
                    <xsd:enumeration value="Finance"/>
                    <xsd:enumeration value="HR"/>
                    <xsd:enumeration value="IT"/>
                    <xsd:enumeration value="Manager"/>
                    <xsd:enumeration value="Operations"/>
                    <xsd:enumeration value="Owner"/>
                  </xsd:restriction>
                </xsd:simpleType>
              </xsd:element>
            </xsd:sequence>
          </xsd:extension>
        </xsd:complexContent>
      </xsd:complexType>
    </xsd:element>
    <xsd:element name="Customer_x0020_Success_x0020_Outcome_x0020_Category" ma:index="27" nillable="true" ma:displayName="Outcome Category" ma:internalName="Customer_x0020_Success_x0020_Outcome_x0020_Category">
      <xsd:complexType>
        <xsd:complexContent>
          <xsd:extension base="dms:MultiChoice">
            <xsd:sequence>
              <xsd:element name="Value" maxOccurs="unbounded" minOccurs="0" nillable="true">
                <xsd:simpleType>
                  <xsd:restriction base="dms:Choice">
                    <xsd:enumeration value="Accuracy"/>
                    <xsd:enumeration value="Application Consolidation"/>
                    <xsd:enumeration value="Collaboration"/>
                    <xsd:enumeration value="Compliance"/>
                    <xsd:enumeration value="Cost Reduction"/>
                    <xsd:enumeration value="Customer Experience"/>
                    <xsd:enumeration value="Data Consolidation"/>
                    <xsd:enumeration value="Digitalization"/>
                    <xsd:enumeration value="Ease of Implementation"/>
                    <xsd:enumeration value="Ease"/>
                    <xsd:enumeration value="Efficiency"/>
                    <xsd:enumeration value="Fit"/>
                    <xsd:enumeration value="Growth"/>
                    <xsd:enumeration value="Innovation"/>
                    <xsd:enumeration value="Inventory Management"/>
                    <xsd:enumeration value="Mobility"/>
                    <xsd:enumeration value="Pricing"/>
                    <xsd:enumeration value="Productivity"/>
                    <xsd:enumeration value="Quality"/>
                    <xsd:enumeration value="Scalability"/>
                    <xsd:enumeration value="Simplification"/>
                    <xsd:enumeration value="Speed"/>
                    <xsd:enumeration value="Visibility"/>
                  </xsd:restriction>
                </xsd:simpleType>
              </xsd:element>
            </xsd:sequence>
          </xsd:extension>
        </xsd:complexContent>
      </xsd:complexType>
    </xsd:element>
    <xsd:element name="Historical" ma:index="28" nillable="true" ma:displayName="Historical" ma:default="0" ma:description="Moves the document to the Historical Library through an internal Workflow." ma:internalName="Historical">
      <xsd:simpleType>
        <xsd:restriction base="dms:Boolean"/>
      </xsd:simpleType>
    </xsd:element>
    <xsd:element name="Archive_x0020_Documents" ma:index="29" nillable="true" ma:displayName="Archive" ma:default="0" ma:description="To send a document to the MRC Library Archive, check this box.  If you need to &quot;un-archive&quot; a document, please contact the MRC administrators." ma:internalName="Archive_x0020_Documents">
      <xsd:simpleType>
        <xsd:restriction base="dms:Boolean"/>
      </xsd:simpleType>
    </xsd:element>
    <xsd:element name="_dlc_ExpireDate" ma:index="30" nillable="true" ma:displayName="Expiration Date" ma:description="" ma:hidden="true" ma:indexed="true" ma:internalName="_dlc_ExpireDate" ma:readOnly="true">
      <xsd:simpleType>
        <xsd:restriction base="dms:DateTime"/>
      </xsd:simpleType>
    </xsd:element>
    <xsd:element name="_dlc_ExpireDateSaved" ma:index="34" nillable="true" ma:displayName="Original Expiration Date" ma:description="" ma:hidden="true" ma:internalName="_dlc_ExpireDateSaved" ma:readOnly="true">
      <xsd:simpleType>
        <xsd:restriction base="dms:DateTime"/>
      </xsd:simpleType>
    </xsd:element>
    <xsd:element name="_dlc_Exempt" ma:index="38" nillable="true" ma:displayName="Exempt from Policy" ma:description=""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e1a3fa-f878-45ad-84ec-271d8d548b93" elementFormDefault="qualified">
    <xsd:import namespace="http://schemas.microsoft.com/office/2006/documentManagement/types"/>
    <xsd:import namespace="http://schemas.microsoft.com/office/infopath/2007/PartnerControls"/>
    <xsd:element name="SharedWithUsers" ma:index="4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6" ma:displayName="Content Type"/>
        <xsd:element ref="dc:title" maxOccurs="1" ma:index="1" ma:displayName="Document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_x0020_Owner xmlns="04c1b918-eb07-46fb-a48a-20911fa8ee62">
      <UserInfo>
        <DisplayName>Lyons, Lindsay</DisplayName>
        <AccountId>15233</AccountId>
        <AccountType/>
      </UserInfo>
    </Document_x0020_Owner>
    <Doc_x0020_Rev_x0020_Date xmlns="04c1b918-eb07-46fb-a48a-20911fa8ee62">2019-02-04T08:00:00+00:00</Doc_x0020_Rev_x0020_Date>
    <Topic xmlns="04c1b918-eb07-46fb-a48a-20911fa8ee62" xsi:nil="true"/>
    <Historical xmlns="04c1b918-eb07-46fb-a48a-20911fa8ee62">false</Historical>
    <External xmlns="04c1b918-eb07-46fb-a48a-20911fa8ee62">true</External>
    <Target_x0020_Audience xmlns="04c1b918-eb07-46fb-a48a-20911fa8ee62">Internal Only</Target_x0020_Audience>
    <Brand xmlns="04c1b918-eb07-46fb-a48a-20911fa8ee62">
      <Value>Company</Value>
    </Brand>
    <Customer_x0020_External xmlns="04c1b918-eb07-46fb-a48a-20911fa8ee62">false</Customer_x0020_External>
    <Release_x0020_Version xmlns="04c1b918-eb07-46fb-a48a-20911fa8ee62" xsi:nil="true"/>
    <Event xmlns="04c1b918-eb07-46fb-a48a-20911fa8ee62"/>
    <Document_x0020_Title_x0020_English xmlns="04c1b918-eb07-46fb-a48a-20911fa8ee62" xsi:nil="true"/>
    <Module xmlns="04c1b918-eb07-46fb-a48a-20911fa8ee62"/>
    <Archive_x0020_Documents xmlns="04c1b918-eb07-46fb-a48a-20911fa8ee62">false</Archive_x0020_Documents>
    <PR_x0020_External xmlns="04c1b918-eb07-46fb-a48a-20911fa8ee62">false</PR_x0020_External>
    <Sector xmlns="04c1b918-eb07-46fb-a48a-20911fa8ee62"/>
    <Language xmlns="04c1b918-eb07-46fb-a48a-20911fa8ee62">English</Language>
    <Description0 xmlns="04c1b918-eb07-46fb-a48a-20911fa8ee62">Corporate Presentation Template</Description0>
    <WWWPubSite xmlns="04c1b918-eb07-46fb-a48a-20911fa8ee62"/>
    <Vertical xmlns="04c1b918-eb07-46fb-a48a-20911fa8ee62"/>
    <Persona xmlns="04c1b918-eb07-46fb-a48a-20911fa8ee62"/>
    <Suite xmlns="04c1b918-eb07-46fb-a48a-20911fa8ee62" xsi:nil="true"/>
    <SharedWithUsers xmlns="a0e1a3fa-f878-45ad-84ec-271d8d548b93">
      <UserInfo>
        <DisplayName>Toh, Simon</DisplayName>
        <AccountId>14594</AccountId>
        <AccountType/>
      </UserInfo>
      <UserInfo>
        <DisplayName>Andrea Liu</DisplayName>
        <AccountId>2002</AccountId>
        <AccountType/>
      </UserInfo>
      <UserInfo>
        <DisplayName>Stephen Sweitzer</DisplayName>
        <AccountId>4918</AccountId>
        <AccountType/>
      </UserInfo>
      <UserInfo>
        <DisplayName>Joe Kroeninger</DisplayName>
        <AccountId>9803</AccountId>
        <AccountType/>
      </UserInfo>
      <UserInfo>
        <DisplayName>Jim Mccarter</DisplayName>
        <AccountId>10989</AccountId>
        <AccountType/>
      </UserInfo>
      <UserInfo>
        <DisplayName>Michael Carbone</DisplayName>
        <AccountId>2544</AccountId>
        <AccountType/>
      </UserInfo>
      <UserInfo>
        <DisplayName>Patrick Carroll</DisplayName>
        <AccountId>9911</AccountId>
        <AccountType/>
      </UserInfo>
      <UserInfo>
        <DisplayName>Xu, Olive</DisplayName>
        <AccountId>15111</AccountId>
        <AccountType/>
      </UserInfo>
    </SharedWithUsers>
    <Customer_x0020_Success_x0020_Outcome_x0020_Category xmlns="04c1b918-eb07-46fb-a48a-20911fa8ee62"/>
    <Industry xmlns="04c1b918-eb07-46fb-a48a-20911fa8ee62"/>
    <Document_x0020_Class xmlns="04c1b918-eb07-46fb-a48a-20911fa8ee62">Corporate Presentation</Document_x0020_Class>
    <Partner_x0020_Solution xmlns="04c1b918-eb07-46fb-a48a-20911fa8ee62" xsi:nil="true"/>
    <Buyer_x0020_Stage xmlns="04c1b918-eb07-46fb-a48a-20911fa8ee62" xsi:nil="true"/>
    <Product_x0020_Pages xmlns="04c1b918-eb07-46fb-a48a-20911fa8ee62"/>
    <Doc_x0020_Exp_x0020_Date xmlns="04c1b918-eb07-46fb-a48a-20911fa8ee62">2021-05-16T07:00:00+00:00</Doc_x0020_Exp_x0020_Dat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E05A19-D534-4837-8BCF-9E7CA5D1FA4A}">
  <ds:schemaRefs>
    <ds:schemaRef ds:uri="office.server.policy"/>
  </ds:schemaRefs>
</ds:datastoreItem>
</file>

<file path=customXml/itemProps2.xml><?xml version="1.0" encoding="utf-8"?>
<ds:datastoreItem xmlns:ds="http://schemas.openxmlformats.org/officeDocument/2006/customXml" ds:itemID="{BD9214C1-84E1-4A58-ABF9-649B38CCA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c1b918-eb07-46fb-a48a-20911fa8ee62"/>
    <ds:schemaRef ds:uri="a0e1a3fa-f878-45ad-84ec-271d8d548b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5720AB-EAFD-4F8A-8A6A-EED9024BAD5B}">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a0e1a3fa-f878-45ad-84ec-271d8d548b93"/>
    <ds:schemaRef ds:uri="04c1b918-eb07-46fb-a48a-20911fa8ee62"/>
    <ds:schemaRef ds:uri="http://www.w3.org/XML/1998/namespace"/>
  </ds:schemaRefs>
</ds:datastoreItem>
</file>

<file path=customXml/itemProps4.xml><?xml version="1.0" encoding="utf-8"?>
<ds:datastoreItem xmlns:ds="http://schemas.openxmlformats.org/officeDocument/2006/customXml" ds:itemID="{0E9064BA-EF8E-4F95-8F4B-5947C4A325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91</Words>
  <Application>Microsoft Office PowerPoint</Application>
  <PresentationFormat>Custom</PresentationFormat>
  <Paragraphs>35</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Varela Round</vt:lpstr>
      <vt:lpstr>Wingdings</vt:lpstr>
      <vt:lpstr>Wingdings 3</vt:lpstr>
      <vt:lpstr>Epicor-GB-Theme</vt:lpstr>
      <vt:lpstr>Azure Container Instances What, When, Why?</vt:lpstr>
      <vt:lpstr>Azure Container Instances When not to use?</vt:lpstr>
      <vt:lpstr>Safe Harbor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Epicor Corporate Template</dc:title>
  <dc:creator/>
  <cp:lastModifiedBy/>
  <cp:revision>1</cp:revision>
  <dcterms:created xsi:type="dcterms:W3CDTF">2018-11-20T21:47:55Z</dcterms:created>
  <dcterms:modified xsi:type="dcterms:W3CDTF">2019-12-05T21:20:34Z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Sub-Class">
    <vt:lpwstr>Corporate Presentation</vt:lpwstr>
  </property>
  <property fmtid="{D5CDD505-2E9C-101B-9397-08002B2CF9AE}" pid="3" name="_dlc_policyId">
    <vt:lpwstr/>
  </property>
  <property fmtid="{D5CDD505-2E9C-101B-9397-08002B2CF9AE}" pid="4" name="ContentTypeId">
    <vt:lpwstr>0x010100C97EDFD65D936C478F28D275408F849F</vt:lpwstr>
  </property>
  <property fmtid="{D5CDD505-2E9C-101B-9397-08002B2CF9AE}" pid="5" name="WorkflowChangePath">
    <vt:lpwstr>c49db9f1-cc09-4735-b6f1-b3b8510c7855,5;c49db9f1-cc09-4735-b6f1-b3b8510c7855,7;c49db9f1-cc09-4735-b6f1-b3b8510c7855,13;c49db9f1-cc09-4735-b6f1-b3b8510c7855,17;c49db9f1-cc09-4735-b6f1-b3b8510c7855,21;c49db9f1-cc09-4735-b6f1-b3b8510c7855,27;c49db9f1-cc09-473</vt:lpwstr>
  </property>
  <property fmtid="{D5CDD505-2E9C-101B-9397-08002B2CF9AE}" pid="6" name="FK_MRCID">
    <vt:r8>25421</vt:r8>
  </property>
  <property fmtid="{D5CDD505-2E9C-101B-9397-08002B2CF9AE}" pid="7" name="Spark Audience">
    <vt:lpwstr>Internal</vt:lpwstr>
  </property>
  <property fmtid="{D5CDD505-2E9C-101B-9397-08002B2CF9AE}" pid="8" name="ItemRetentionFormula">
    <vt:lpwstr>&lt;formula id="Microsoft.Office.RecordsManagement.PolicyFeatures.Expiration.Formula.BuiltIn"&gt;&lt;property&gt;_dlc_ExpireDate&lt;/property&gt;&lt;number&gt;0&lt;/number&gt;&lt;period&gt;years&lt;/period&gt;&lt;/formula&gt;</vt:lpwstr>
  </property>
  <property fmtid="{D5CDD505-2E9C-101B-9397-08002B2CF9AE}" pid="9" name="SaaS Website Publish">
    <vt:bool>false</vt:bool>
  </property>
  <property fmtid="{D5CDD505-2E9C-101B-9397-08002B2CF9AE}" pid="10" name="SaaS PR Publish">
    <vt:bool>false</vt:bool>
  </property>
  <property fmtid="{D5CDD505-2E9C-101B-9397-08002B2CF9AE}" pid="11" name="SRC Audit">
    <vt:lpwstr>;#Keep As Is;#</vt:lpwstr>
  </property>
  <property fmtid="{D5CDD505-2E9C-101B-9397-08002B2CF9AE}" pid="12" name="SaaS EPICweb Publish">
    <vt:bool>false</vt:bool>
  </property>
  <property fmtid="{D5CDD505-2E9C-101B-9397-08002B2CF9AE}" pid="13" name="Recording Link">
    <vt:lpwstr>, </vt:lpwstr>
  </property>
  <property fmtid="{D5CDD505-2E9C-101B-9397-08002B2CF9AE}" pid="14" name="Originating Region">
    <vt:lpwstr>US/Can</vt:lpwstr>
  </property>
  <property fmtid="{D5CDD505-2E9C-101B-9397-08002B2CF9AE}" pid="15" name="MRC Asia">
    <vt:bool>false</vt:bool>
  </property>
  <property fmtid="{D5CDD505-2E9C-101B-9397-08002B2CF9AE}" pid="16" name="Propose Archieve">
    <vt:bool>false</vt:bool>
  </property>
  <property fmtid="{D5CDD505-2E9C-101B-9397-08002B2CF9AE}" pid="17" name="Audience">
    <vt:lpwstr>;#Internal Only;#</vt:lpwstr>
  </property>
  <property fmtid="{D5CDD505-2E9C-101B-9397-08002B2CF9AE}" pid="18" name="Notes0">
    <vt:lpwstr>Corporate Presentation</vt:lpwstr>
  </property>
  <property fmtid="{D5CDD505-2E9C-101B-9397-08002B2CF9AE}" pid="19" name="Owner">
    <vt:lpwstr>Lindsay Lyons</vt:lpwstr>
  </property>
  <property fmtid="{D5CDD505-2E9C-101B-9397-08002B2CF9AE}" pid="20" name="Customer Logos">
    <vt:lpwstr>, </vt:lpwstr>
  </property>
  <property fmtid="{D5CDD505-2E9C-101B-9397-08002B2CF9AE}" pid="21" name="Hardcopy">
    <vt:lpwstr>Letter</vt:lpwstr>
  </property>
  <property fmtid="{D5CDD505-2E9C-101B-9397-08002B2CF9AE}" pid="22" name="SRC Audit Owner">
    <vt:lpwstr>Celia Fleischaker</vt:lpwstr>
  </property>
  <property fmtid="{D5CDD505-2E9C-101B-9397-08002B2CF9AE}" pid="23" name="Win">
    <vt:lpwstr>No</vt:lpwstr>
  </property>
</Properties>
</file>