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00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2F0C4B-3E71-4D72-9239-51FB209FBD2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86FFBF-9EA8-4473-AF19-F2AF2ED845C0}">
      <dgm:prSet/>
      <dgm:spPr/>
      <dgm:t>
        <a:bodyPr/>
        <a:lstStyle/>
        <a:p>
          <a:r>
            <a:rPr lang="en-US" dirty="0"/>
            <a:t>Maximum number of non-attacking pairs of queens for 8-queen :</a:t>
          </a:r>
        </a:p>
        <a:p>
          <a:r>
            <a:rPr lang="en-US" dirty="0"/>
            <a:t>[n*(n-1)]/2 = (8*7)/2 = 28</a:t>
          </a:r>
        </a:p>
        <a:p>
          <a:endParaRPr lang="en-US" dirty="0"/>
        </a:p>
      </dgm:t>
    </dgm:pt>
    <dgm:pt modelId="{0733D102-BBEC-4D6D-BDD6-394A0FF8F20D}" type="parTrans" cxnId="{CCEADA08-C8DE-4703-81EF-978EBD535E0D}">
      <dgm:prSet/>
      <dgm:spPr/>
      <dgm:t>
        <a:bodyPr/>
        <a:lstStyle/>
        <a:p>
          <a:endParaRPr lang="en-US"/>
        </a:p>
      </dgm:t>
    </dgm:pt>
    <dgm:pt modelId="{A7AFD4B5-CC32-4400-B367-2D4E76A297E0}" type="sibTrans" cxnId="{CCEADA08-C8DE-4703-81EF-978EBD535E0D}">
      <dgm:prSet/>
      <dgm:spPr/>
      <dgm:t>
        <a:bodyPr/>
        <a:lstStyle/>
        <a:p>
          <a:endParaRPr lang="en-US"/>
        </a:p>
      </dgm:t>
    </dgm:pt>
    <dgm:pt modelId="{4A88B423-3214-45B2-B620-DB28487CF3B4}">
      <dgm:prSet/>
      <dgm:spPr/>
      <dgm:t>
        <a:bodyPr/>
        <a:lstStyle/>
        <a:p>
          <a:r>
            <a:rPr lang="en-US" dirty="0"/>
            <a:t>Non attacking for the following first state (total non attacking(28)- attacking(4)) = 24</a:t>
          </a:r>
        </a:p>
      </dgm:t>
    </dgm:pt>
    <dgm:pt modelId="{0FC4BA8E-2D18-4578-A35E-20C701A7EC93}" type="parTrans" cxnId="{535D2DF9-9A5C-4E8F-8F60-37C7B11EF340}">
      <dgm:prSet/>
      <dgm:spPr/>
      <dgm:t>
        <a:bodyPr/>
        <a:lstStyle/>
        <a:p>
          <a:endParaRPr lang="en-US"/>
        </a:p>
      </dgm:t>
    </dgm:pt>
    <dgm:pt modelId="{1138131F-5272-4CFD-B4A6-1B28A58E4099}" type="sibTrans" cxnId="{535D2DF9-9A5C-4E8F-8F60-37C7B11EF340}">
      <dgm:prSet/>
      <dgm:spPr/>
      <dgm:t>
        <a:bodyPr/>
        <a:lstStyle/>
        <a:p>
          <a:endParaRPr lang="en-US"/>
        </a:p>
      </dgm:t>
    </dgm:pt>
    <dgm:pt modelId="{65813DCC-5E31-4AC2-80C0-F84957BADD4D}">
      <dgm:prSet/>
      <dgm:spPr/>
      <dgm:t>
        <a:bodyPr/>
        <a:lstStyle/>
        <a:p>
          <a:r>
            <a:rPr lang="en-US"/>
            <a:t>The values (non-attacking) of the four states are 24, 23, 20, and 11.</a:t>
          </a:r>
        </a:p>
      </dgm:t>
    </dgm:pt>
    <dgm:pt modelId="{F6268B72-041A-4987-BA56-2C2E175BA571}" type="parTrans" cxnId="{735D8A89-64AA-412C-9718-72E68552E873}">
      <dgm:prSet/>
      <dgm:spPr/>
      <dgm:t>
        <a:bodyPr/>
        <a:lstStyle/>
        <a:p>
          <a:endParaRPr lang="en-US"/>
        </a:p>
      </dgm:t>
    </dgm:pt>
    <dgm:pt modelId="{DC56FFD6-8B64-4FD5-85F6-1080D4B8471E}" type="sibTrans" cxnId="{735D8A89-64AA-412C-9718-72E68552E873}">
      <dgm:prSet/>
      <dgm:spPr/>
      <dgm:t>
        <a:bodyPr/>
        <a:lstStyle/>
        <a:p>
          <a:endParaRPr lang="en-US"/>
        </a:p>
      </dgm:t>
    </dgm:pt>
    <dgm:pt modelId="{1325C8ED-B75E-45E2-A811-3B7D197FA144}">
      <dgm:prSet/>
      <dgm:spPr/>
      <dgm:t>
        <a:bodyPr/>
        <a:lstStyle/>
        <a:p>
          <a:r>
            <a:rPr lang="en-US"/>
            <a:t>Probability of non-attacking for the rst state: 24/(24+23+20+11) = 31%</a:t>
          </a:r>
        </a:p>
      </dgm:t>
    </dgm:pt>
    <dgm:pt modelId="{6438C79E-3F87-4042-A148-E1B6A8C16823}" type="parTrans" cxnId="{FD00CD3D-7BCF-436B-88C6-C2ABFBD83883}">
      <dgm:prSet/>
      <dgm:spPr/>
      <dgm:t>
        <a:bodyPr/>
        <a:lstStyle/>
        <a:p>
          <a:endParaRPr lang="en-US"/>
        </a:p>
      </dgm:t>
    </dgm:pt>
    <dgm:pt modelId="{1997A7A5-4338-4665-8580-E922D341C84E}" type="sibTrans" cxnId="{FD00CD3D-7BCF-436B-88C6-C2ABFBD83883}">
      <dgm:prSet/>
      <dgm:spPr/>
      <dgm:t>
        <a:bodyPr/>
        <a:lstStyle/>
        <a:p>
          <a:endParaRPr lang="en-US"/>
        </a:p>
      </dgm:t>
    </dgm:pt>
    <dgm:pt modelId="{AEA48D9C-7198-454B-959D-B7030F24284A}" type="pres">
      <dgm:prSet presAssocID="{8C2F0C4B-3E71-4D72-9239-51FB209FBD29}" presName="linear" presStyleCnt="0">
        <dgm:presLayoutVars>
          <dgm:animLvl val="lvl"/>
          <dgm:resizeHandles val="exact"/>
        </dgm:presLayoutVars>
      </dgm:prSet>
      <dgm:spPr/>
    </dgm:pt>
    <dgm:pt modelId="{7FE0DBFB-27A1-46D0-990C-75CE5E9CB3CF}" type="pres">
      <dgm:prSet presAssocID="{9286FFBF-9EA8-4473-AF19-F2AF2ED845C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E212F4F-E89D-4C76-9918-D4E3B8759FD9}" type="pres">
      <dgm:prSet presAssocID="{A7AFD4B5-CC32-4400-B367-2D4E76A297E0}" presName="spacer" presStyleCnt="0"/>
      <dgm:spPr/>
    </dgm:pt>
    <dgm:pt modelId="{4EDE7FBA-B6A6-4F6D-B8E9-17085EE6B763}" type="pres">
      <dgm:prSet presAssocID="{4A88B423-3214-45B2-B620-DB28487CF3B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68C5160-D8CB-490C-A8CA-D5648CDF1F7A}" type="pres">
      <dgm:prSet presAssocID="{1138131F-5272-4CFD-B4A6-1B28A58E4099}" presName="spacer" presStyleCnt="0"/>
      <dgm:spPr/>
    </dgm:pt>
    <dgm:pt modelId="{616B33D9-136B-41AE-AB1A-94EDC03543DC}" type="pres">
      <dgm:prSet presAssocID="{65813DCC-5E31-4AC2-80C0-F84957BADD4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F767AD7-5A9E-4C0F-9ECA-7E831579DABD}" type="pres">
      <dgm:prSet presAssocID="{DC56FFD6-8B64-4FD5-85F6-1080D4B8471E}" presName="spacer" presStyleCnt="0"/>
      <dgm:spPr/>
    </dgm:pt>
    <dgm:pt modelId="{3BDC2F94-6051-4791-98C0-8DA9D8E2B1FD}" type="pres">
      <dgm:prSet presAssocID="{1325C8ED-B75E-45E2-A811-3B7D197FA14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CEADA08-C8DE-4703-81EF-978EBD535E0D}" srcId="{8C2F0C4B-3E71-4D72-9239-51FB209FBD29}" destId="{9286FFBF-9EA8-4473-AF19-F2AF2ED845C0}" srcOrd="0" destOrd="0" parTransId="{0733D102-BBEC-4D6D-BDD6-394A0FF8F20D}" sibTransId="{A7AFD4B5-CC32-4400-B367-2D4E76A297E0}"/>
    <dgm:cxn modelId="{2DABB430-EB52-47CE-91E8-B65D348F04BC}" type="presOf" srcId="{9286FFBF-9EA8-4473-AF19-F2AF2ED845C0}" destId="{7FE0DBFB-27A1-46D0-990C-75CE5E9CB3CF}" srcOrd="0" destOrd="0" presId="urn:microsoft.com/office/officeart/2005/8/layout/vList2"/>
    <dgm:cxn modelId="{FDD4B03D-C1AE-454D-AAAB-66FA67EB43B0}" type="presOf" srcId="{4A88B423-3214-45B2-B620-DB28487CF3B4}" destId="{4EDE7FBA-B6A6-4F6D-B8E9-17085EE6B763}" srcOrd="0" destOrd="0" presId="urn:microsoft.com/office/officeart/2005/8/layout/vList2"/>
    <dgm:cxn modelId="{FD00CD3D-7BCF-436B-88C6-C2ABFBD83883}" srcId="{8C2F0C4B-3E71-4D72-9239-51FB209FBD29}" destId="{1325C8ED-B75E-45E2-A811-3B7D197FA144}" srcOrd="3" destOrd="0" parTransId="{6438C79E-3F87-4042-A148-E1B6A8C16823}" sibTransId="{1997A7A5-4338-4665-8580-E922D341C84E}"/>
    <dgm:cxn modelId="{F79F0A49-2665-4F79-B1C3-7D4879C911E7}" type="presOf" srcId="{8C2F0C4B-3E71-4D72-9239-51FB209FBD29}" destId="{AEA48D9C-7198-454B-959D-B7030F24284A}" srcOrd="0" destOrd="0" presId="urn:microsoft.com/office/officeart/2005/8/layout/vList2"/>
    <dgm:cxn modelId="{735D8A89-64AA-412C-9718-72E68552E873}" srcId="{8C2F0C4B-3E71-4D72-9239-51FB209FBD29}" destId="{65813DCC-5E31-4AC2-80C0-F84957BADD4D}" srcOrd="2" destOrd="0" parTransId="{F6268B72-041A-4987-BA56-2C2E175BA571}" sibTransId="{DC56FFD6-8B64-4FD5-85F6-1080D4B8471E}"/>
    <dgm:cxn modelId="{8E7CA7D3-3A98-4FAE-9A74-A1AC18AB6B8E}" type="presOf" srcId="{1325C8ED-B75E-45E2-A811-3B7D197FA144}" destId="{3BDC2F94-6051-4791-98C0-8DA9D8E2B1FD}" srcOrd="0" destOrd="0" presId="urn:microsoft.com/office/officeart/2005/8/layout/vList2"/>
    <dgm:cxn modelId="{891B4AD4-1B78-45F4-9976-FF1B579C95AE}" type="presOf" srcId="{65813DCC-5E31-4AC2-80C0-F84957BADD4D}" destId="{616B33D9-136B-41AE-AB1A-94EDC03543DC}" srcOrd="0" destOrd="0" presId="urn:microsoft.com/office/officeart/2005/8/layout/vList2"/>
    <dgm:cxn modelId="{535D2DF9-9A5C-4E8F-8F60-37C7B11EF340}" srcId="{8C2F0C4B-3E71-4D72-9239-51FB209FBD29}" destId="{4A88B423-3214-45B2-B620-DB28487CF3B4}" srcOrd="1" destOrd="0" parTransId="{0FC4BA8E-2D18-4578-A35E-20C701A7EC93}" sibTransId="{1138131F-5272-4CFD-B4A6-1B28A58E4099}"/>
    <dgm:cxn modelId="{ED1BC0F2-0B39-490D-ACEB-A46BF331FEB3}" type="presParOf" srcId="{AEA48D9C-7198-454B-959D-B7030F24284A}" destId="{7FE0DBFB-27A1-46D0-990C-75CE5E9CB3CF}" srcOrd="0" destOrd="0" presId="urn:microsoft.com/office/officeart/2005/8/layout/vList2"/>
    <dgm:cxn modelId="{EA1AF753-5BF4-4D28-B03D-389AC5251103}" type="presParOf" srcId="{AEA48D9C-7198-454B-959D-B7030F24284A}" destId="{BE212F4F-E89D-4C76-9918-D4E3B8759FD9}" srcOrd="1" destOrd="0" presId="urn:microsoft.com/office/officeart/2005/8/layout/vList2"/>
    <dgm:cxn modelId="{9A987472-DFAB-422D-A8A9-A5AA24E13E58}" type="presParOf" srcId="{AEA48D9C-7198-454B-959D-B7030F24284A}" destId="{4EDE7FBA-B6A6-4F6D-B8E9-17085EE6B763}" srcOrd="2" destOrd="0" presId="urn:microsoft.com/office/officeart/2005/8/layout/vList2"/>
    <dgm:cxn modelId="{25086E3F-06D8-4FFC-B543-DD400C954459}" type="presParOf" srcId="{AEA48D9C-7198-454B-959D-B7030F24284A}" destId="{468C5160-D8CB-490C-A8CA-D5648CDF1F7A}" srcOrd="3" destOrd="0" presId="urn:microsoft.com/office/officeart/2005/8/layout/vList2"/>
    <dgm:cxn modelId="{B782C2BA-F782-4FD6-8967-884EBD9477FE}" type="presParOf" srcId="{AEA48D9C-7198-454B-959D-B7030F24284A}" destId="{616B33D9-136B-41AE-AB1A-94EDC03543DC}" srcOrd="4" destOrd="0" presId="urn:microsoft.com/office/officeart/2005/8/layout/vList2"/>
    <dgm:cxn modelId="{CDCD1CEC-A4D5-43D2-BA82-F93D56AEF796}" type="presParOf" srcId="{AEA48D9C-7198-454B-959D-B7030F24284A}" destId="{9F767AD7-5A9E-4C0F-9ECA-7E831579DABD}" srcOrd="5" destOrd="0" presId="urn:microsoft.com/office/officeart/2005/8/layout/vList2"/>
    <dgm:cxn modelId="{8D329FBE-51C8-4331-B368-19C6DA36536D}" type="presParOf" srcId="{AEA48D9C-7198-454B-959D-B7030F24284A}" destId="{3BDC2F94-6051-4791-98C0-8DA9D8E2B1F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E0DBFB-27A1-46D0-990C-75CE5E9CB3CF}">
      <dsp:nvSpPr>
        <dsp:cNvPr id="0" name=""/>
        <dsp:cNvSpPr/>
      </dsp:nvSpPr>
      <dsp:spPr>
        <a:xfrm>
          <a:off x="0" y="144820"/>
          <a:ext cx="3429000" cy="1263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Maximum number of non-attacking pairs of queens for 8-queen :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[n*(n-1)]/2 = (8*7)/2 = 28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61684" y="206504"/>
        <a:ext cx="3305632" cy="1140232"/>
      </dsp:txXfrm>
    </dsp:sp>
    <dsp:sp modelId="{4EDE7FBA-B6A6-4F6D-B8E9-17085EE6B763}">
      <dsp:nvSpPr>
        <dsp:cNvPr id="0" name=""/>
        <dsp:cNvSpPr/>
      </dsp:nvSpPr>
      <dsp:spPr>
        <a:xfrm>
          <a:off x="0" y="1451620"/>
          <a:ext cx="3429000" cy="1263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Non attacking for the following first state (total non attacking(28)- attacking(4)) = 24</a:t>
          </a:r>
        </a:p>
      </dsp:txBody>
      <dsp:txXfrm>
        <a:off x="61684" y="1513304"/>
        <a:ext cx="3305632" cy="1140232"/>
      </dsp:txXfrm>
    </dsp:sp>
    <dsp:sp modelId="{616B33D9-136B-41AE-AB1A-94EDC03543DC}">
      <dsp:nvSpPr>
        <dsp:cNvPr id="0" name=""/>
        <dsp:cNvSpPr/>
      </dsp:nvSpPr>
      <dsp:spPr>
        <a:xfrm>
          <a:off x="0" y="2758420"/>
          <a:ext cx="3429000" cy="1263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values (non-attacking) of the four states are 24, 23, 20, and 11.</a:t>
          </a:r>
        </a:p>
      </dsp:txBody>
      <dsp:txXfrm>
        <a:off x="61684" y="2820104"/>
        <a:ext cx="3305632" cy="1140232"/>
      </dsp:txXfrm>
    </dsp:sp>
    <dsp:sp modelId="{3BDC2F94-6051-4791-98C0-8DA9D8E2B1FD}">
      <dsp:nvSpPr>
        <dsp:cNvPr id="0" name=""/>
        <dsp:cNvSpPr/>
      </dsp:nvSpPr>
      <dsp:spPr>
        <a:xfrm>
          <a:off x="0" y="4065220"/>
          <a:ext cx="3429000" cy="1263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Probability of non-attacking for the rst state: 24/(24+23+20+11) = 31%</a:t>
          </a:r>
        </a:p>
      </dsp:txBody>
      <dsp:txXfrm>
        <a:off x="61684" y="4126904"/>
        <a:ext cx="3305632" cy="11402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4AA4B-C277-484A-BCAA-B8AD2016332A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185113-D033-46A4-9141-E5159C906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11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85113-D033-46A4-9141-E5159C906F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82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85113-D033-46A4-9141-E5159C906F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1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008E2-3C6F-DA37-FFD5-3A2F73D86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9D6A11-BED5-7E28-B402-0B524A4DD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A4290-3827-7A34-8D10-177BCF53A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9297-3AAB-4A33-866E-576F399AB771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2DED7-4951-7E49-4047-4E9981B6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3CA51-B526-791C-23D9-88AAA25EB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EDEAB-D1BA-4CFF-9B1B-FD58BB3AA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65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8DA41-BF10-1B0D-CB75-686719A83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FA42D-611F-21A3-019C-390AF2D89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3249A-8E61-5A87-0B96-334FB1F40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9297-3AAB-4A33-866E-576F399AB771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31BAF-133A-3D3A-42BA-35077B063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0AF03-FBD7-A89C-F30D-62EC2A867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EDEAB-D1BA-4CFF-9B1B-FD58BB3AA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64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408C67-C7C2-5E4F-5481-06C22174C6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75ADE-957D-9881-7CE9-69723FF66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7663D-ED04-153F-3CD7-6998B1FD3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9297-3AAB-4A33-866E-576F399AB771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FB148-5988-0777-365A-FB93B077B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7F5C-BA87-9857-9429-CC55ACB81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EDEAB-D1BA-4CFF-9B1B-FD58BB3AA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3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CD5C9-18FB-106B-0870-112054B88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0D671-CDD1-B6B5-7EC3-492BB9B1A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BA558-209B-831F-32FD-5B2FF2BF4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9297-3AAB-4A33-866E-576F399AB771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BF721-3D5A-DDBF-267C-BD26A5E05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B42AD-D274-9560-8876-DC9CECC40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EDEAB-D1BA-4CFF-9B1B-FD58BB3AA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33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C2101-C03E-57C9-1F63-F1AB292D8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AFA01-07F5-F73D-320D-CCAB8A8B9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B5462-79A5-9390-0C9F-A89FF7ADC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9297-3AAB-4A33-866E-576F399AB771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2B0EA-965F-F7DF-FC19-ADE9A4616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EE613-E116-C0CD-18BD-A13A0E307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EDEAB-D1BA-4CFF-9B1B-FD58BB3AA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3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34D60-30F6-3378-1A02-ECB6E0C5F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E1E49-05C8-CEB5-4E82-6AA4D1B081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4B4EB-9794-3572-6490-A49B4F370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593BF-1300-9765-E9C3-5ACBC6D7D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9297-3AAB-4A33-866E-576F399AB771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E9B58-FCCA-FE65-F84C-E1729C9B1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DA39C-6AD2-09AA-9299-D1FCF1209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EDEAB-D1BA-4CFF-9B1B-FD58BB3AA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0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69317-2760-D875-E9A3-C03FBA302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5E807-106D-F1BE-55E4-98BD3829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6D448B-1589-1ABD-B0DA-8D66FF550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43DE18-4FB1-5E70-4D33-0C7010EA7A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29B50E-354B-DD4D-2373-AFCC8251A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4C69D0-D5A9-6CC9-72CF-5F22B5FAB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9297-3AAB-4A33-866E-576F399AB771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AE288D-37C5-125A-07AD-948274EA6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6A1535-0FF5-7B1D-D8C0-31B25C307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EDEAB-D1BA-4CFF-9B1B-FD58BB3AA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64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CA81D-929B-20F7-E407-B320CE589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3DAF71-1079-DD30-44FC-89DABA24E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9297-3AAB-4A33-866E-576F399AB771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923926-6C74-4A1D-775F-6B8E1843B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4AF8AE-D8EE-69DD-B7C9-272508C14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EDEAB-D1BA-4CFF-9B1B-FD58BB3AA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83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FC149B-A08A-CC14-5F0D-F2745361A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9297-3AAB-4A33-866E-576F399AB771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1CD680-BA1C-DF59-937D-4F06086AF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B70E0-A321-231C-1303-FB0C4CCBE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EDEAB-D1BA-4CFF-9B1B-FD58BB3AA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7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213A0-5116-315E-48A4-A6FD273BF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7A4F-815E-FDE7-8DBD-D1813BA79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6B01DE-78E7-BE89-6C9A-40CB43FC2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D6B4D-CDF2-386C-ABDD-02E09FE8A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9297-3AAB-4A33-866E-576F399AB771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FC898-0896-39E1-ABC9-D363C8328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5AC68-65F1-80FF-BD6C-AAC1CC63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EDEAB-D1BA-4CFF-9B1B-FD58BB3AA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76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2D081-2E2E-8548-95CA-127C8BCB3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5BD228-681D-FBBE-B2E7-7CBEF0B918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840610-EBDB-9992-3877-3F78DDC23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3C40E-5ACA-BFDC-1178-6E2C6763B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9297-3AAB-4A33-866E-576F399AB771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6591A-BC4D-38D4-ABE7-B329E43A0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52442-8A4D-513A-5F1E-CBFE87E60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EDEAB-D1BA-4CFF-9B1B-FD58BB3AA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F97274-8ACB-B527-0F96-DFDCAD725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E8D06-F58A-EEAC-4292-86B84DB65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F165C-76C7-652E-1E70-CEB6095B5C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E39297-3AAB-4A33-866E-576F399AB771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C8DC2-6A0F-D3EF-C152-B9ECB9A183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57CBC-2C75-D95B-440D-BA153B971D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4EDEAB-D1BA-4CFF-9B1B-FD58BB3AA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95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D311E-2530-3C69-3BD9-E2142B862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76860" cy="4100549"/>
          </a:xfrm>
        </p:spPr>
        <p:txBody>
          <a:bodyPr/>
          <a:lstStyle/>
          <a:p>
            <a:pPr algn="ctr"/>
            <a:r>
              <a:rPr lang="en-US" b="1" dirty="0"/>
              <a:t>8 </a:t>
            </a:r>
            <a:r>
              <a:rPr lang="en-US" b="1"/>
              <a:t>Queen Problem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65431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40078D-7F38-F23A-ADEF-22D4C455A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4136B1-25D4-2F43-9A53-41D3EFC77511}"/>
              </a:ext>
            </a:extLst>
          </p:cNvPr>
          <p:cNvSpPr txBox="1"/>
          <p:nvPr/>
        </p:nvSpPr>
        <p:spPr>
          <a:xfrm>
            <a:off x="537473" y="318977"/>
            <a:ext cx="3758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Parent Chromosome - </a:t>
            </a:r>
            <a:r>
              <a:rPr lang="en-US" sz="2000" b="1" dirty="0"/>
              <a:t>24748552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1D8DB7A-C33B-563B-70B4-6A5AFFBEC9A8}"/>
              </a:ext>
            </a:extLst>
          </p:cNvPr>
          <p:cNvGraphicFramePr>
            <a:graphicFrameLocks noGrp="1"/>
          </p:cNvGraphicFramePr>
          <p:nvPr/>
        </p:nvGraphicFramePr>
        <p:xfrm>
          <a:off x="3832136" y="1754209"/>
          <a:ext cx="4527728" cy="392531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65966">
                  <a:extLst>
                    <a:ext uri="{9D8B030D-6E8A-4147-A177-3AD203B41FA5}">
                      <a16:colId xmlns:a16="http://schemas.microsoft.com/office/drawing/2014/main" val="3601585277"/>
                    </a:ext>
                  </a:extLst>
                </a:gridCol>
                <a:gridCol w="565966">
                  <a:extLst>
                    <a:ext uri="{9D8B030D-6E8A-4147-A177-3AD203B41FA5}">
                      <a16:colId xmlns:a16="http://schemas.microsoft.com/office/drawing/2014/main" val="1106822153"/>
                    </a:ext>
                  </a:extLst>
                </a:gridCol>
                <a:gridCol w="565966">
                  <a:extLst>
                    <a:ext uri="{9D8B030D-6E8A-4147-A177-3AD203B41FA5}">
                      <a16:colId xmlns:a16="http://schemas.microsoft.com/office/drawing/2014/main" val="3483923664"/>
                    </a:ext>
                  </a:extLst>
                </a:gridCol>
                <a:gridCol w="565966">
                  <a:extLst>
                    <a:ext uri="{9D8B030D-6E8A-4147-A177-3AD203B41FA5}">
                      <a16:colId xmlns:a16="http://schemas.microsoft.com/office/drawing/2014/main" val="2350548573"/>
                    </a:ext>
                  </a:extLst>
                </a:gridCol>
                <a:gridCol w="565966">
                  <a:extLst>
                    <a:ext uri="{9D8B030D-6E8A-4147-A177-3AD203B41FA5}">
                      <a16:colId xmlns:a16="http://schemas.microsoft.com/office/drawing/2014/main" val="2434393711"/>
                    </a:ext>
                  </a:extLst>
                </a:gridCol>
                <a:gridCol w="565966">
                  <a:extLst>
                    <a:ext uri="{9D8B030D-6E8A-4147-A177-3AD203B41FA5}">
                      <a16:colId xmlns:a16="http://schemas.microsoft.com/office/drawing/2014/main" val="2926381278"/>
                    </a:ext>
                  </a:extLst>
                </a:gridCol>
                <a:gridCol w="565966">
                  <a:extLst>
                    <a:ext uri="{9D8B030D-6E8A-4147-A177-3AD203B41FA5}">
                      <a16:colId xmlns:a16="http://schemas.microsoft.com/office/drawing/2014/main" val="1460574970"/>
                    </a:ext>
                  </a:extLst>
                </a:gridCol>
                <a:gridCol w="565966">
                  <a:extLst>
                    <a:ext uri="{9D8B030D-6E8A-4147-A177-3AD203B41FA5}">
                      <a16:colId xmlns:a16="http://schemas.microsoft.com/office/drawing/2014/main" val="1336277830"/>
                    </a:ext>
                  </a:extLst>
                </a:gridCol>
              </a:tblGrid>
              <a:tr h="4887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903417"/>
                  </a:ext>
                </a:extLst>
              </a:tr>
              <a:tr h="4887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438603"/>
                  </a:ext>
                </a:extLst>
              </a:tr>
              <a:tr h="4887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874397"/>
                  </a:ext>
                </a:extLst>
              </a:tr>
              <a:tr h="4887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497189"/>
                  </a:ext>
                </a:extLst>
              </a:tr>
              <a:tr h="4887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343034"/>
                  </a:ext>
                </a:extLst>
              </a:tr>
              <a:tr h="4887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69956"/>
                  </a:ext>
                </a:extLst>
              </a:tr>
              <a:tr h="50437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340775"/>
                  </a:ext>
                </a:extLst>
              </a:tr>
              <a:tr h="4887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609645"/>
                  </a:ext>
                </a:extLst>
              </a:tr>
            </a:tbl>
          </a:graphicData>
        </a:graphic>
      </p:graphicFrame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E6F4987-0B49-88D1-74CB-B5F997E3D30E}"/>
              </a:ext>
            </a:extLst>
          </p:cNvPr>
          <p:cNvSpPr/>
          <p:nvPr/>
        </p:nvSpPr>
        <p:spPr>
          <a:xfrm>
            <a:off x="3973041" y="4781168"/>
            <a:ext cx="322512" cy="311827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77F500-B1FC-8901-CE4B-94392133ACDA}"/>
              </a:ext>
            </a:extLst>
          </p:cNvPr>
          <p:cNvSpPr txBox="1"/>
          <p:nvPr/>
        </p:nvSpPr>
        <p:spPr>
          <a:xfrm>
            <a:off x="3333160" y="1700930"/>
            <a:ext cx="404278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8</a:t>
            </a:r>
          </a:p>
          <a:p>
            <a:r>
              <a:rPr lang="en-US" sz="3200" dirty="0"/>
              <a:t>7</a:t>
            </a:r>
          </a:p>
          <a:p>
            <a:r>
              <a:rPr lang="en-US" sz="3200" dirty="0"/>
              <a:t>6</a:t>
            </a:r>
          </a:p>
          <a:p>
            <a:r>
              <a:rPr lang="en-US" sz="3200" dirty="0"/>
              <a:t>5</a:t>
            </a:r>
          </a:p>
          <a:p>
            <a:r>
              <a:rPr lang="en-US" sz="3200" dirty="0"/>
              <a:t>4</a:t>
            </a:r>
          </a:p>
          <a:p>
            <a:r>
              <a:rPr lang="en-US" sz="3200" dirty="0"/>
              <a:t>3</a:t>
            </a:r>
          </a:p>
          <a:p>
            <a:r>
              <a:rPr lang="en-US" sz="3200" dirty="0"/>
              <a:t>2</a:t>
            </a:r>
          </a:p>
          <a:p>
            <a:r>
              <a:rPr lang="en-US" sz="3200" dirty="0"/>
              <a:t>1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5EA74155-C5D9-6206-4730-1E4ACB5D1009}"/>
              </a:ext>
            </a:extLst>
          </p:cNvPr>
          <p:cNvSpPr/>
          <p:nvPr/>
        </p:nvSpPr>
        <p:spPr>
          <a:xfrm>
            <a:off x="6797757" y="3273086"/>
            <a:ext cx="322512" cy="31182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22FA20A-1091-89BC-B83E-4A191050872D}"/>
              </a:ext>
            </a:extLst>
          </p:cNvPr>
          <p:cNvSpPr/>
          <p:nvPr/>
        </p:nvSpPr>
        <p:spPr>
          <a:xfrm>
            <a:off x="6237776" y="1846582"/>
            <a:ext cx="322512" cy="31182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83643BE-3BF2-3AD9-79DD-C9F79ED84611}"/>
              </a:ext>
            </a:extLst>
          </p:cNvPr>
          <p:cNvSpPr/>
          <p:nvPr/>
        </p:nvSpPr>
        <p:spPr>
          <a:xfrm>
            <a:off x="5677795" y="3782400"/>
            <a:ext cx="322512" cy="31182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036FAA76-B036-45FF-DE22-D1DD7147107A}"/>
              </a:ext>
            </a:extLst>
          </p:cNvPr>
          <p:cNvSpPr/>
          <p:nvPr/>
        </p:nvSpPr>
        <p:spPr>
          <a:xfrm>
            <a:off x="5107180" y="2332136"/>
            <a:ext cx="322512" cy="31182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0C4863B6-2C84-7059-D500-FDF9D610AC7F}"/>
              </a:ext>
            </a:extLst>
          </p:cNvPr>
          <p:cNvSpPr/>
          <p:nvPr/>
        </p:nvSpPr>
        <p:spPr>
          <a:xfrm>
            <a:off x="4522380" y="3792340"/>
            <a:ext cx="322512" cy="311827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23F4A695-7991-9609-24D6-FC0C6C810C8E}"/>
              </a:ext>
            </a:extLst>
          </p:cNvPr>
          <p:cNvSpPr/>
          <p:nvPr/>
        </p:nvSpPr>
        <p:spPr>
          <a:xfrm>
            <a:off x="7928346" y="4717372"/>
            <a:ext cx="322512" cy="31182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Up 1">
            <a:extLst>
              <a:ext uri="{FF2B5EF4-FFF2-40B4-BE49-F238E27FC236}">
                <a16:creationId xmlns:a16="http://schemas.microsoft.com/office/drawing/2014/main" id="{8D1A8F2C-E7AB-E66B-7946-FAF987CE74D8}"/>
              </a:ext>
            </a:extLst>
          </p:cNvPr>
          <p:cNvSpPr/>
          <p:nvPr/>
        </p:nvSpPr>
        <p:spPr>
          <a:xfrm>
            <a:off x="7857427" y="5856948"/>
            <a:ext cx="375682" cy="60605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F573FC-0771-8289-668D-E90AF077CDFC}"/>
              </a:ext>
            </a:extLst>
          </p:cNvPr>
          <p:cNvSpPr txBox="1"/>
          <p:nvPr/>
        </p:nvSpPr>
        <p:spPr>
          <a:xfrm>
            <a:off x="2711303" y="1207454"/>
            <a:ext cx="716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Attacked</a:t>
            </a:r>
            <a:r>
              <a:rPr lang="en-US" dirty="0">
                <a:solidFill>
                  <a:srgbClr val="FF0000"/>
                </a:solidFill>
              </a:rPr>
              <a:t> –  1          1          1           0         0           1         0          0 	       </a:t>
            </a:r>
            <a:r>
              <a:rPr lang="en-US" b="1" dirty="0">
                <a:solidFill>
                  <a:srgbClr val="FF0000"/>
                </a:solidFill>
              </a:rPr>
              <a:t>Total = 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155E3C-7394-3438-5302-A324FB396ABD}"/>
              </a:ext>
            </a:extLst>
          </p:cNvPr>
          <p:cNvSpPr txBox="1"/>
          <p:nvPr/>
        </p:nvSpPr>
        <p:spPr>
          <a:xfrm>
            <a:off x="2254102" y="763205"/>
            <a:ext cx="8399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Non-Attacked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– 6         5	4           4         3           1         1           0          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Total = 24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         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1882E6CF-2D68-B38D-2FD5-54A65FFE0B16}"/>
              </a:ext>
            </a:extLst>
          </p:cNvPr>
          <p:cNvSpPr/>
          <p:nvPr/>
        </p:nvSpPr>
        <p:spPr>
          <a:xfrm>
            <a:off x="7417554" y="3273086"/>
            <a:ext cx="322512" cy="31182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75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D6E795CE-2CD7-EE64-8285-579CEF439C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6280188"/>
              </p:ext>
            </p:extLst>
          </p:nvPr>
        </p:nvGraphicFramePr>
        <p:xfrm>
          <a:off x="630936" y="744279"/>
          <a:ext cx="3429000" cy="54736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 descr="A diagram of a graph&#10;&#10;Description automatically generated">
            <a:extLst>
              <a:ext uri="{FF2B5EF4-FFF2-40B4-BE49-F238E27FC236}">
                <a16:creationId xmlns:a16="http://schemas.microsoft.com/office/drawing/2014/main" id="{6852E8F4-09A2-1764-7D86-C47B263060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59936" y="1350335"/>
            <a:ext cx="7783229" cy="417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216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4ADED-E7C2-D534-7733-A1453CF8F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24748552 = (28-4) = 24 non attack for this state.</a:t>
            </a:r>
          </a:p>
          <a:p>
            <a:r>
              <a:rPr lang="en-US" sz="3600" dirty="0"/>
              <a:t>Attack – 1+1+1+1= 4 </a:t>
            </a:r>
          </a:p>
        </p:txBody>
      </p:sp>
    </p:spTree>
    <p:extLst>
      <p:ext uri="{BB962C8B-B14F-4D97-AF65-F5344CB8AC3E}">
        <p14:creationId xmlns:p14="http://schemas.microsoft.com/office/powerpoint/2010/main" val="1560731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8A39C9-DE68-5308-B8E2-605044F18D9B}"/>
              </a:ext>
            </a:extLst>
          </p:cNvPr>
          <p:cNvSpPr txBox="1"/>
          <p:nvPr/>
        </p:nvSpPr>
        <p:spPr>
          <a:xfrm>
            <a:off x="914400" y="935665"/>
            <a:ext cx="3758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Parent Chromosome - </a:t>
            </a:r>
            <a:r>
              <a:rPr lang="en-US" sz="2000" b="1" dirty="0"/>
              <a:t>24748552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133BB87-BF8F-B117-9501-5912B930E6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387933"/>
              </p:ext>
            </p:extLst>
          </p:nvPr>
        </p:nvGraphicFramePr>
        <p:xfrm>
          <a:off x="3832136" y="1754209"/>
          <a:ext cx="4527728" cy="392531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65966">
                  <a:extLst>
                    <a:ext uri="{9D8B030D-6E8A-4147-A177-3AD203B41FA5}">
                      <a16:colId xmlns:a16="http://schemas.microsoft.com/office/drawing/2014/main" val="3601585277"/>
                    </a:ext>
                  </a:extLst>
                </a:gridCol>
                <a:gridCol w="565966">
                  <a:extLst>
                    <a:ext uri="{9D8B030D-6E8A-4147-A177-3AD203B41FA5}">
                      <a16:colId xmlns:a16="http://schemas.microsoft.com/office/drawing/2014/main" val="1106822153"/>
                    </a:ext>
                  </a:extLst>
                </a:gridCol>
                <a:gridCol w="565966">
                  <a:extLst>
                    <a:ext uri="{9D8B030D-6E8A-4147-A177-3AD203B41FA5}">
                      <a16:colId xmlns:a16="http://schemas.microsoft.com/office/drawing/2014/main" val="3483923664"/>
                    </a:ext>
                  </a:extLst>
                </a:gridCol>
                <a:gridCol w="565966">
                  <a:extLst>
                    <a:ext uri="{9D8B030D-6E8A-4147-A177-3AD203B41FA5}">
                      <a16:colId xmlns:a16="http://schemas.microsoft.com/office/drawing/2014/main" val="2350548573"/>
                    </a:ext>
                  </a:extLst>
                </a:gridCol>
                <a:gridCol w="565966">
                  <a:extLst>
                    <a:ext uri="{9D8B030D-6E8A-4147-A177-3AD203B41FA5}">
                      <a16:colId xmlns:a16="http://schemas.microsoft.com/office/drawing/2014/main" val="2434393711"/>
                    </a:ext>
                  </a:extLst>
                </a:gridCol>
                <a:gridCol w="565966">
                  <a:extLst>
                    <a:ext uri="{9D8B030D-6E8A-4147-A177-3AD203B41FA5}">
                      <a16:colId xmlns:a16="http://schemas.microsoft.com/office/drawing/2014/main" val="2926381278"/>
                    </a:ext>
                  </a:extLst>
                </a:gridCol>
                <a:gridCol w="565966">
                  <a:extLst>
                    <a:ext uri="{9D8B030D-6E8A-4147-A177-3AD203B41FA5}">
                      <a16:colId xmlns:a16="http://schemas.microsoft.com/office/drawing/2014/main" val="1460574970"/>
                    </a:ext>
                  </a:extLst>
                </a:gridCol>
                <a:gridCol w="565966">
                  <a:extLst>
                    <a:ext uri="{9D8B030D-6E8A-4147-A177-3AD203B41FA5}">
                      <a16:colId xmlns:a16="http://schemas.microsoft.com/office/drawing/2014/main" val="1336277830"/>
                    </a:ext>
                  </a:extLst>
                </a:gridCol>
              </a:tblGrid>
              <a:tr h="4887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903417"/>
                  </a:ext>
                </a:extLst>
              </a:tr>
              <a:tr h="4887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438603"/>
                  </a:ext>
                </a:extLst>
              </a:tr>
              <a:tr h="4887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874397"/>
                  </a:ext>
                </a:extLst>
              </a:tr>
              <a:tr h="4887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497189"/>
                  </a:ext>
                </a:extLst>
              </a:tr>
              <a:tr h="4887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343034"/>
                  </a:ext>
                </a:extLst>
              </a:tr>
              <a:tr h="4887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69956"/>
                  </a:ext>
                </a:extLst>
              </a:tr>
              <a:tr h="50437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340775"/>
                  </a:ext>
                </a:extLst>
              </a:tr>
              <a:tr h="4887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609645"/>
                  </a:ext>
                </a:extLst>
              </a:tr>
            </a:tbl>
          </a:graphicData>
        </a:graphic>
      </p:graphicFrame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2EDC3C1-8815-C0FD-D5E8-9EDC776A70FA}"/>
              </a:ext>
            </a:extLst>
          </p:cNvPr>
          <p:cNvSpPr/>
          <p:nvPr/>
        </p:nvSpPr>
        <p:spPr>
          <a:xfrm>
            <a:off x="3973041" y="4781168"/>
            <a:ext cx="322512" cy="311827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E1CE06-81FF-9DFF-DCF1-67AD949F3A7F}"/>
              </a:ext>
            </a:extLst>
          </p:cNvPr>
          <p:cNvSpPr txBox="1"/>
          <p:nvPr/>
        </p:nvSpPr>
        <p:spPr>
          <a:xfrm>
            <a:off x="3333160" y="1700930"/>
            <a:ext cx="404278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8</a:t>
            </a:r>
          </a:p>
          <a:p>
            <a:r>
              <a:rPr lang="en-US" sz="3200" dirty="0"/>
              <a:t>7</a:t>
            </a:r>
          </a:p>
          <a:p>
            <a:r>
              <a:rPr lang="en-US" sz="3200" dirty="0"/>
              <a:t>6</a:t>
            </a:r>
          </a:p>
          <a:p>
            <a:r>
              <a:rPr lang="en-US" sz="3200" dirty="0"/>
              <a:t>5</a:t>
            </a:r>
          </a:p>
          <a:p>
            <a:r>
              <a:rPr lang="en-US" sz="3200" dirty="0"/>
              <a:t>4</a:t>
            </a:r>
          </a:p>
          <a:p>
            <a:r>
              <a:rPr lang="en-US" sz="3200" dirty="0"/>
              <a:t>3</a:t>
            </a:r>
          </a:p>
          <a:p>
            <a:r>
              <a:rPr lang="en-US" sz="3200" dirty="0"/>
              <a:t>2</a:t>
            </a:r>
          </a:p>
          <a:p>
            <a:r>
              <a:rPr lang="en-US" sz="3200" dirty="0"/>
              <a:t>1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6F4C58F-6887-758B-50B0-BE6621AB6AF0}"/>
              </a:ext>
            </a:extLst>
          </p:cNvPr>
          <p:cNvSpPr/>
          <p:nvPr/>
        </p:nvSpPr>
        <p:spPr>
          <a:xfrm>
            <a:off x="7417554" y="3273086"/>
            <a:ext cx="322512" cy="311827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897A40A7-5308-BB01-1B16-A5C918DB7FD0}"/>
              </a:ext>
            </a:extLst>
          </p:cNvPr>
          <p:cNvSpPr/>
          <p:nvPr/>
        </p:nvSpPr>
        <p:spPr>
          <a:xfrm>
            <a:off x="6797757" y="3273086"/>
            <a:ext cx="322512" cy="311827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42E2091B-C4A5-E781-1995-9A519B607DCE}"/>
              </a:ext>
            </a:extLst>
          </p:cNvPr>
          <p:cNvSpPr/>
          <p:nvPr/>
        </p:nvSpPr>
        <p:spPr>
          <a:xfrm>
            <a:off x="6237776" y="1846582"/>
            <a:ext cx="322512" cy="311827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29A51A3-94AC-E918-119B-0CBBCBF396DA}"/>
              </a:ext>
            </a:extLst>
          </p:cNvPr>
          <p:cNvSpPr/>
          <p:nvPr/>
        </p:nvSpPr>
        <p:spPr>
          <a:xfrm>
            <a:off x="5677795" y="3782400"/>
            <a:ext cx="322512" cy="311827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1EB67A70-F440-CE3E-8B1A-8474685D8216}"/>
              </a:ext>
            </a:extLst>
          </p:cNvPr>
          <p:cNvSpPr/>
          <p:nvPr/>
        </p:nvSpPr>
        <p:spPr>
          <a:xfrm>
            <a:off x="5107180" y="2332136"/>
            <a:ext cx="322512" cy="311827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83FAD338-A3E0-7C15-6517-43B8530EABA4}"/>
              </a:ext>
            </a:extLst>
          </p:cNvPr>
          <p:cNvSpPr/>
          <p:nvPr/>
        </p:nvSpPr>
        <p:spPr>
          <a:xfrm>
            <a:off x="4522380" y="3792340"/>
            <a:ext cx="322512" cy="311827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CCFCF34B-EB1A-4D82-8FCE-3EB5D8BC14F0}"/>
              </a:ext>
            </a:extLst>
          </p:cNvPr>
          <p:cNvSpPr/>
          <p:nvPr/>
        </p:nvSpPr>
        <p:spPr>
          <a:xfrm>
            <a:off x="7928346" y="4717372"/>
            <a:ext cx="322512" cy="311827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5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55B9BB-3CCC-6F2A-11FE-4B4D9BA8D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075446-5269-B6B0-26A1-82D77DF0C2C9}"/>
              </a:ext>
            </a:extLst>
          </p:cNvPr>
          <p:cNvSpPr txBox="1"/>
          <p:nvPr/>
        </p:nvSpPr>
        <p:spPr>
          <a:xfrm>
            <a:off x="564058" y="288961"/>
            <a:ext cx="3758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Parent Chromosome - </a:t>
            </a:r>
            <a:r>
              <a:rPr lang="en-US" sz="2000" b="1" dirty="0"/>
              <a:t>24748552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0F228BE-A705-E3D6-955A-9C5553AC1976}"/>
              </a:ext>
            </a:extLst>
          </p:cNvPr>
          <p:cNvGraphicFramePr>
            <a:graphicFrameLocks noGrp="1"/>
          </p:cNvGraphicFramePr>
          <p:nvPr/>
        </p:nvGraphicFramePr>
        <p:xfrm>
          <a:off x="3832136" y="1754209"/>
          <a:ext cx="4527728" cy="392531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65966">
                  <a:extLst>
                    <a:ext uri="{9D8B030D-6E8A-4147-A177-3AD203B41FA5}">
                      <a16:colId xmlns:a16="http://schemas.microsoft.com/office/drawing/2014/main" val="3601585277"/>
                    </a:ext>
                  </a:extLst>
                </a:gridCol>
                <a:gridCol w="565966">
                  <a:extLst>
                    <a:ext uri="{9D8B030D-6E8A-4147-A177-3AD203B41FA5}">
                      <a16:colId xmlns:a16="http://schemas.microsoft.com/office/drawing/2014/main" val="1106822153"/>
                    </a:ext>
                  </a:extLst>
                </a:gridCol>
                <a:gridCol w="565966">
                  <a:extLst>
                    <a:ext uri="{9D8B030D-6E8A-4147-A177-3AD203B41FA5}">
                      <a16:colId xmlns:a16="http://schemas.microsoft.com/office/drawing/2014/main" val="3483923664"/>
                    </a:ext>
                  </a:extLst>
                </a:gridCol>
                <a:gridCol w="565966">
                  <a:extLst>
                    <a:ext uri="{9D8B030D-6E8A-4147-A177-3AD203B41FA5}">
                      <a16:colId xmlns:a16="http://schemas.microsoft.com/office/drawing/2014/main" val="2350548573"/>
                    </a:ext>
                  </a:extLst>
                </a:gridCol>
                <a:gridCol w="565966">
                  <a:extLst>
                    <a:ext uri="{9D8B030D-6E8A-4147-A177-3AD203B41FA5}">
                      <a16:colId xmlns:a16="http://schemas.microsoft.com/office/drawing/2014/main" val="2434393711"/>
                    </a:ext>
                  </a:extLst>
                </a:gridCol>
                <a:gridCol w="565966">
                  <a:extLst>
                    <a:ext uri="{9D8B030D-6E8A-4147-A177-3AD203B41FA5}">
                      <a16:colId xmlns:a16="http://schemas.microsoft.com/office/drawing/2014/main" val="2926381278"/>
                    </a:ext>
                  </a:extLst>
                </a:gridCol>
                <a:gridCol w="565966">
                  <a:extLst>
                    <a:ext uri="{9D8B030D-6E8A-4147-A177-3AD203B41FA5}">
                      <a16:colId xmlns:a16="http://schemas.microsoft.com/office/drawing/2014/main" val="1460574970"/>
                    </a:ext>
                  </a:extLst>
                </a:gridCol>
                <a:gridCol w="565966">
                  <a:extLst>
                    <a:ext uri="{9D8B030D-6E8A-4147-A177-3AD203B41FA5}">
                      <a16:colId xmlns:a16="http://schemas.microsoft.com/office/drawing/2014/main" val="1336277830"/>
                    </a:ext>
                  </a:extLst>
                </a:gridCol>
              </a:tblGrid>
              <a:tr h="4887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903417"/>
                  </a:ext>
                </a:extLst>
              </a:tr>
              <a:tr h="4887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438603"/>
                  </a:ext>
                </a:extLst>
              </a:tr>
              <a:tr h="4887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874397"/>
                  </a:ext>
                </a:extLst>
              </a:tr>
              <a:tr h="4887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497189"/>
                  </a:ext>
                </a:extLst>
              </a:tr>
              <a:tr h="4887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343034"/>
                  </a:ext>
                </a:extLst>
              </a:tr>
              <a:tr h="4887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69956"/>
                  </a:ext>
                </a:extLst>
              </a:tr>
              <a:tr h="50437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340775"/>
                  </a:ext>
                </a:extLst>
              </a:tr>
              <a:tr h="4887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609645"/>
                  </a:ext>
                </a:extLst>
              </a:tr>
            </a:tbl>
          </a:graphicData>
        </a:graphic>
      </p:graphicFrame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EE4565D0-BBAA-1582-4076-FB8FE033A9FC}"/>
              </a:ext>
            </a:extLst>
          </p:cNvPr>
          <p:cNvSpPr/>
          <p:nvPr/>
        </p:nvSpPr>
        <p:spPr>
          <a:xfrm>
            <a:off x="3973041" y="4781168"/>
            <a:ext cx="322512" cy="311827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8E890F-E5A4-8D92-E95B-A02D5E7D3D18}"/>
              </a:ext>
            </a:extLst>
          </p:cNvPr>
          <p:cNvSpPr txBox="1"/>
          <p:nvPr/>
        </p:nvSpPr>
        <p:spPr>
          <a:xfrm>
            <a:off x="3333160" y="1700930"/>
            <a:ext cx="404278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8</a:t>
            </a:r>
          </a:p>
          <a:p>
            <a:r>
              <a:rPr lang="en-US" sz="3200" dirty="0"/>
              <a:t>7</a:t>
            </a:r>
          </a:p>
          <a:p>
            <a:r>
              <a:rPr lang="en-US" sz="3200" dirty="0"/>
              <a:t>6</a:t>
            </a:r>
          </a:p>
          <a:p>
            <a:r>
              <a:rPr lang="en-US" sz="3200" dirty="0"/>
              <a:t>5</a:t>
            </a:r>
          </a:p>
          <a:p>
            <a:r>
              <a:rPr lang="en-US" sz="3200" dirty="0"/>
              <a:t>4</a:t>
            </a:r>
          </a:p>
          <a:p>
            <a:r>
              <a:rPr lang="en-US" sz="3200" dirty="0"/>
              <a:t>3</a:t>
            </a:r>
          </a:p>
          <a:p>
            <a:r>
              <a:rPr lang="en-US" sz="3200" dirty="0"/>
              <a:t>2</a:t>
            </a:r>
          </a:p>
          <a:p>
            <a:r>
              <a:rPr lang="en-US" sz="3200" dirty="0"/>
              <a:t>1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50BEC23B-764C-BEC3-BB54-4A3B95793FAC}"/>
              </a:ext>
            </a:extLst>
          </p:cNvPr>
          <p:cNvSpPr/>
          <p:nvPr/>
        </p:nvSpPr>
        <p:spPr>
          <a:xfrm>
            <a:off x="7417554" y="3273086"/>
            <a:ext cx="322512" cy="311827"/>
          </a:xfrm>
          <a:prstGeom prst="triangl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18BC4FE7-9EE4-A4CC-F2E9-FB198CF0BEF6}"/>
              </a:ext>
            </a:extLst>
          </p:cNvPr>
          <p:cNvSpPr/>
          <p:nvPr/>
        </p:nvSpPr>
        <p:spPr>
          <a:xfrm>
            <a:off x="6797757" y="3273086"/>
            <a:ext cx="322512" cy="311827"/>
          </a:xfrm>
          <a:prstGeom prst="triangl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B8360A9-A883-0280-7068-83BB41D4E231}"/>
              </a:ext>
            </a:extLst>
          </p:cNvPr>
          <p:cNvSpPr/>
          <p:nvPr/>
        </p:nvSpPr>
        <p:spPr>
          <a:xfrm>
            <a:off x="6237776" y="1846582"/>
            <a:ext cx="322512" cy="311827"/>
          </a:xfrm>
          <a:prstGeom prst="triangl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20FB0D02-DE31-F237-850F-A6988B45D976}"/>
              </a:ext>
            </a:extLst>
          </p:cNvPr>
          <p:cNvSpPr/>
          <p:nvPr/>
        </p:nvSpPr>
        <p:spPr>
          <a:xfrm>
            <a:off x="5677795" y="3782400"/>
            <a:ext cx="322512" cy="311827"/>
          </a:xfrm>
          <a:prstGeom prst="triangl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0CF4CF1D-C79A-9DBB-5273-FDE7E538A62B}"/>
              </a:ext>
            </a:extLst>
          </p:cNvPr>
          <p:cNvSpPr/>
          <p:nvPr/>
        </p:nvSpPr>
        <p:spPr>
          <a:xfrm>
            <a:off x="5107180" y="2332136"/>
            <a:ext cx="322512" cy="311827"/>
          </a:xfrm>
          <a:prstGeom prst="triangl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B43E27FE-9AC7-204B-CE04-F198FE084E29}"/>
              </a:ext>
            </a:extLst>
          </p:cNvPr>
          <p:cNvSpPr/>
          <p:nvPr/>
        </p:nvSpPr>
        <p:spPr>
          <a:xfrm>
            <a:off x="4522380" y="3792340"/>
            <a:ext cx="322512" cy="311827"/>
          </a:xfrm>
          <a:prstGeom prst="triangl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0291344B-7E20-B29B-4906-CDF80C4A333D}"/>
              </a:ext>
            </a:extLst>
          </p:cNvPr>
          <p:cNvSpPr/>
          <p:nvPr/>
        </p:nvSpPr>
        <p:spPr>
          <a:xfrm>
            <a:off x="7928346" y="4717372"/>
            <a:ext cx="322512" cy="311827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Up 1">
            <a:extLst>
              <a:ext uri="{FF2B5EF4-FFF2-40B4-BE49-F238E27FC236}">
                <a16:creationId xmlns:a16="http://schemas.microsoft.com/office/drawing/2014/main" id="{650A9E7D-1ACE-EBFB-F0A0-56BF90D785EB}"/>
              </a:ext>
            </a:extLst>
          </p:cNvPr>
          <p:cNvSpPr/>
          <p:nvPr/>
        </p:nvSpPr>
        <p:spPr>
          <a:xfrm>
            <a:off x="3946456" y="5794931"/>
            <a:ext cx="375682" cy="60605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6910FC5-056D-B7D7-D7B2-93E0DD7CF2CD}"/>
              </a:ext>
            </a:extLst>
          </p:cNvPr>
          <p:cNvCxnSpPr>
            <a:cxnSpLocks/>
          </p:cNvCxnSpPr>
          <p:nvPr/>
        </p:nvCxnSpPr>
        <p:spPr>
          <a:xfrm flipV="1">
            <a:off x="4214925" y="4909722"/>
            <a:ext cx="3794049" cy="37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14ECA0-6C9A-9F6C-AA0D-87091F0677A8}"/>
              </a:ext>
            </a:extLst>
          </p:cNvPr>
          <p:cNvCxnSpPr>
            <a:cxnSpLocks/>
          </p:cNvCxnSpPr>
          <p:nvPr/>
        </p:nvCxnSpPr>
        <p:spPr>
          <a:xfrm flipV="1">
            <a:off x="4157985" y="2002495"/>
            <a:ext cx="3420825" cy="28707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9EFE1C5-5597-1B49-A339-FEBA46FB8136}"/>
              </a:ext>
            </a:extLst>
          </p:cNvPr>
          <p:cNvSpPr txBox="1"/>
          <p:nvPr/>
        </p:nvSpPr>
        <p:spPr>
          <a:xfrm>
            <a:off x="2711303" y="1207455"/>
            <a:ext cx="455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Attacked</a:t>
            </a:r>
            <a:r>
              <a:rPr lang="en-US" dirty="0">
                <a:solidFill>
                  <a:srgbClr val="FF0000"/>
                </a:solidFill>
              </a:rPr>
              <a:t> – 1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BFFA2B-F338-7FF9-47AB-C0084135DE70}"/>
              </a:ext>
            </a:extLst>
          </p:cNvPr>
          <p:cNvSpPr txBox="1"/>
          <p:nvPr/>
        </p:nvSpPr>
        <p:spPr>
          <a:xfrm>
            <a:off x="2254103" y="763205"/>
            <a:ext cx="5011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Non-Attacked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– 6  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6F3EFF-AA9A-43CE-ABB8-CCD7F13E8593}"/>
              </a:ext>
            </a:extLst>
          </p:cNvPr>
          <p:cNvCxnSpPr/>
          <p:nvPr/>
        </p:nvCxnSpPr>
        <p:spPr>
          <a:xfrm>
            <a:off x="4295553" y="5029199"/>
            <a:ext cx="648587" cy="5635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896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BDF53-A482-AF13-F3C0-5B253D8B1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D6E073-2714-2EE5-80B1-B3D9E34E527A}"/>
              </a:ext>
            </a:extLst>
          </p:cNvPr>
          <p:cNvSpPr txBox="1"/>
          <p:nvPr/>
        </p:nvSpPr>
        <p:spPr>
          <a:xfrm>
            <a:off x="537473" y="318977"/>
            <a:ext cx="3758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Parent Chromosome - </a:t>
            </a:r>
            <a:r>
              <a:rPr lang="en-US" sz="2000" b="1" dirty="0"/>
              <a:t>24748552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B2D0AAA-6C60-8B96-AE1B-1ADA3243B897}"/>
              </a:ext>
            </a:extLst>
          </p:cNvPr>
          <p:cNvGraphicFramePr>
            <a:graphicFrameLocks noGrp="1"/>
          </p:cNvGraphicFramePr>
          <p:nvPr/>
        </p:nvGraphicFramePr>
        <p:xfrm>
          <a:off x="3832136" y="1754209"/>
          <a:ext cx="4527728" cy="392531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65966">
                  <a:extLst>
                    <a:ext uri="{9D8B030D-6E8A-4147-A177-3AD203B41FA5}">
                      <a16:colId xmlns:a16="http://schemas.microsoft.com/office/drawing/2014/main" val="3601585277"/>
                    </a:ext>
                  </a:extLst>
                </a:gridCol>
                <a:gridCol w="565966">
                  <a:extLst>
                    <a:ext uri="{9D8B030D-6E8A-4147-A177-3AD203B41FA5}">
                      <a16:colId xmlns:a16="http://schemas.microsoft.com/office/drawing/2014/main" val="1106822153"/>
                    </a:ext>
                  </a:extLst>
                </a:gridCol>
                <a:gridCol w="565966">
                  <a:extLst>
                    <a:ext uri="{9D8B030D-6E8A-4147-A177-3AD203B41FA5}">
                      <a16:colId xmlns:a16="http://schemas.microsoft.com/office/drawing/2014/main" val="3483923664"/>
                    </a:ext>
                  </a:extLst>
                </a:gridCol>
                <a:gridCol w="565966">
                  <a:extLst>
                    <a:ext uri="{9D8B030D-6E8A-4147-A177-3AD203B41FA5}">
                      <a16:colId xmlns:a16="http://schemas.microsoft.com/office/drawing/2014/main" val="2350548573"/>
                    </a:ext>
                  </a:extLst>
                </a:gridCol>
                <a:gridCol w="565966">
                  <a:extLst>
                    <a:ext uri="{9D8B030D-6E8A-4147-A177-3AD203B41FA5}">
                      <a16:colId xmlns:a16="http://schemas.microsoft.com/office/drawing/2014/main" val="2434393711"/>
                    </a:ext>
                  </a:extLst>
                </a:gridCol>
                <a:gridCol w="565966">
                  <a:extLst>
                    <a:ext uri="{9D8B030D-6E8A-4147-A177-3AD203B41FA5}">
                      <a16:colId xmlns:a16="http://schemas.microsoft.com/office/drawing/2014/main" val="2926381278"/>
                    </a:ext>
                  </a:extLst>
                </a:gridCol>
                <a:gridCol w="565966">
                  <a:extLst>
                    <a:ext uri="{9D8B030D-6E8A-4147-A177-3AD203B41FA5}">
                      <a16:colId xmlns:a16="http://schemas.microsoft.com/office/drawing/2014/main" val="1460574970"/>
                    </a:ext>
                  </a:extLst>
                </a:gridCol>
                <a:gridCol w="565966">
                  <a:extLst>
                    <a:ext uri="{9D8B030D-6E8A-4147-A177-3AD203B41FA5}">
                      <a16:colId xmlns:a16="http://schemas.microsoft.com/office/drawing/2014/main" val="1336277830"/>
                    </a:ext>
                  </a:extLst>
                </a:gridCol>
              </a:tblGrid>
              <a:tr h="4887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903417"/>
                  </a:ext>
                </a:extLst>
              </a:tr>
              <a:tr h="4887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438603"/>
                  </a:ext>
                </a:extLst>
              </a:tr>
              <a:tr h="4887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874397"/>
                  </a:ext>
                </a:extLst>
              </a:tr>
              <a:tr h="4887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497189"/>
                  </a:ext>
                </a:extLst>
              </a:tr>
              <a:tr h="4887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343034"/>
                  </a:ext>
                </a:extLst>
              </a:tr>
              <a:tr h="4887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69956"/>
                  </a:ext>
                </a:extLst>
              </a:tr>
              <a:tr h="50437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340775"/>
                  </a:ext>
                </a:extLst>
              </a:tr>
              <a:tr h="4887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609645"/>
                  </a:ext>
                </a:extLst>
              </a:tr>
            </a:tbl>
          </a:graphicData>
        </a:graphic>
      </p:graphicFrame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6FDFD6C-CDB8-D78F-D89C-86CFFDE7FEB5}"/>
              </a:ext>
            </a:extLst>
          </p:cNvPr>
          <p:cNvSpPr/>
          <p:nvPr/>
        </p:nvSpPr>
        <p:spPr>
          <a:xfrm>
            <a:off x="3973041" y="4781168"/>
            <a:ext cx="322512" cy="311827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758AC8-9EA0-B15B-5724-38A84B906F9D}"/>
              </a:ext>
            </a:extLst>
          </p:cNvPr>
          <p:cNvSpPr txBox="1"/>
          <p:nvPr/>
        </p:nvSpPr>
        <p:spPr>
          <a:xfrm>
            <a:off x="3333160" y="1700930"/>
            <a:ext cx="404278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8</a:t>
            </a:r>
          </a:p>
          <a:p>
            <a:r>
              <a:rPr lang="en-US" sz="3200" dirty="0"/>
              <a:t>7</a:t>
            </a:r>
          </a:p>
          <a:p>
            <a:r>
              <a:rPr lang="en-US" sz="3200" dirty="0"/>
              <a:t>6</a:t>
            </a:r>
          </a:p>
          <a:p>
            <a:r>
              <a:rPr lang="en-US" sz="3200" dirty="0"/>
              <a:t>5</a:t>
            </a:r>
          </a:p>
          <a:p>
            <a:r>
              <a:rPr lang="en-US" sz="3200" dirty="0"/>
              <a:t>4</a:t>
            </a:r>
          </a:p>
          <a:p>
            <a:r>
              <a:rPr lang="en-US" sz="3200" dirty="0"/>
              <a:t>3</a:t>
            </a:r>
          </a:p>
          <a:p>
            <a:r>
              <a:rPr lang="en-US" sz="3200" dirty="0"/>
              <a:t>2</a:t>
            </a:r>
          </a:p>
          <a:p>
            <a:r>
              <a:rPr lang="en-US" sz="3200" dirty="0"/>
              <a:t>1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5445EDE-CA8E-19E2-FAF0-7841214CDBFD}"/>
              </a:ext>
            </a:extLst>
          </p:cNvPr>
          <p:cNvSpPr/>
          <p:nvPr/>
        </p:nvSpPr>
        <p:spPr>
          <a:xfrm>
            <a:off x="7417554" y="3273086"/>
            <a:ext cx="322512" cy="311827"/>
          </a:xfrm>
          <a:prstGeom prst="triangl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13D97B88-75B8-AC7C-AFC3-9DFE2B6A0E63}"/>
              </a:ext>
            </a:extLst>
          </p:cNvPr>
          <p:cNvSpPr/>
          <p:nvPr/>
        </p:nvSpPr>
        <p:spPr>
          <a:xfrm>
            <a:off x="6797757" y="3273086"/>
            <a:ext cx="322512" cy="311827"/>
          </a:xfrm>
          <a:prstGeom prst="triangl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760AD4C8-8410-9118-DFA7-7D0111A81059}"/>
              </a:ext>
            </a:extLst>
          </p:cNvPr>
          <p:cNvSpPr/>
          <p:nvPr/>
        </p:nvSpPr>
        <p:spPr>
          <a:xfrm>
            <a:off x="6237776" y="1846582"/>
            <a:ext cx="322512" cy="311827"/>
          </a:xfrm>
          <a:prstGeom prst="triangl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E5D089B8-82D6-3570-E49A-43FD962C73D8}"/>
              </a:ext>
            </a:extLst>
          </p:cNvPr>
          <p:cNvSpPr/>
          <p:nvPr/>
        </p:nvSpPr>
        <p:spPr>
          <a:xfrm>
            <a:off x="5107180" y="2332136"/>
            <a:ext cx="322512" cy="311827"/>
          </a:xfrm>
          <a:prstGeom prst="triangl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629FD318-DE33-FD20-46F6-594EC548AC92}"/>
              </a:ext>
            </a:extLst>
          </p:cNvPr>
          <p:cNvSpPr/>
          <p:nvPr/>
        </p:nvSpPr>
        <p:spPr>
          <a:xfrm>
            <a:off x="4522380" y="3792340"/>
            <a:ext cx="322512" cy="311827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6760FC1E-E758-67B9-DA43-79D3003AD2AB}"/>
              </a:ext>
            </a:extLst>
          </p:cNvPr>
          <p:cNvSpPr/>
          <p:nvPr/>
        </p:nvSpPr>
        <p:spPr>
          <a:xfrm>
            <a:off x="7928346" y="4717372"/>
            <a:ext cx="322512" cy="311827"/>
          </a:xfrm>
          <a:prstGeom prst="triangl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Up 1">
            <a:extLst>
              <a:ext uri="{FF2B5EF4-FFF2-40B4-BE49-F238E27FC236}">
                <a16:creationId xmlns:a16="http://schemas.microsoft.com/office/drawing/2014/main" id="{B728A0D6-4C07-A5B4-EFA2-1BB7A2D5784B}"/>
              </a:ext>
            </a:extLst>
          </p:cNvPr>
          <p:cNvSpPr/>
          <p:nvPr/>
        </p:nvSpPr>
        <p:spPr>
          <a:xfrm>
            <a:off x="4526812" y="5794931"/>
            <a:ext cx="375682" cy="60605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C7E7117-8058-0912-1797-A32D86CC1E2A}"/>
              </a:ext>
            </a:extLst>
          </p:cNvPr>
          <p:cNvCxnSpPr>
            <a:cxnSpLocks/>
          </p:cNvCxnSpPr>
          <p:nvPr/>
        </p:nvCxnSpPr>
        <p:spPr>
          <a:xfrm flipV="1">
            <a:off x="4522380" y="3965356"/>
            <a:ext cx="3794049" cy="37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63FCFA-1BEA-2D02-427B-D2092E1C8D65}"/>
              </a:ext>
            </a:extLst>
          </p:cNvPr>
          <p:cNvCxnSpPr>
            <a:cxnSpLocks/>
          </p:cNvCxnSpPr>
          <p:nvPr/>
        </p:nvCxnSpPr>
        <p:spPr>
          <a:xfrm flipV="1">
            <a:off x="4721112" y="1846582"/>
            <a:ext cx="2399157" cy="20768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6C01FCE-89C8-5A6F-B082-814FA8560AA6}"/>
              </a:ext>
            </a:extLst>
          </p:cNvPr>
          <p:cNvSpPr txBox="1"/>
          <p:nvPr/>
        </p:nvSpPr>
        <p:spPr>
          <a:xfrm>
            <a:off x="2711303" y="1207455"/>
            <a:ext cx="455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Attacked</a:t>
            </a:r>
            <a:r>
              <a:rPr lang="en-US" dirty="0">
                <a:solidFill>
                  <a:srgbClr val="FF0000"/>
                </a:solidFill>
              </a:rPr>
              <a:t> – 1          1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518A27-9C74-CC36-7216-478DBB7B8B77}"/>
              </a:ext>
            </a:extLst>
          </p:cNvPr>
          <p:cNvSpPr txBox="1"/>
          <p:nvPr/>
        </p:nvSpPr>
        <p:spPr>
          <a:xfrm>
            <a:off x="2254103" y="763205"/>
            <a:ext cx="5011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Non-Attacked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– 6         5 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FE2085-886A-ADC5-3276-B24AD071D262}"/>
              </a:ext>
            </a:extLst>
          </p:cNvPr>
          <p:cNvCxnSpPr/>
          <p:nvPr/>
        </p:nvCxnSpPr>
        <p:spPr>
          <a:xfrm>
            <a:off x="4902494" y="4104167"/>
            <a:ext cx="1657794" cy="15753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8BDCD963-FC82-F9F8-88B3-CFE60C1090EA}"/>
              </a:ext>
            </a:extLst>
          </p:cNvPr>
          <p:cNvSpPr/>
          <p:nvPr/>
        </p:nvSpPr>
        <p:spPr>
          <a:xfrm>
            <a:off x="5677795" y="3782400"/>
            <a:ext cx="322512" cy="311827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03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9E4FB1-A963-53B4-369D-826B3A309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5E973E-ED91-DBD3-6B40-5D2B814B2916}"/>
              </a:ext>
            </a:extLst>
          </p:cNvPr>
          <p:cNvSpPr txBox="1"/>
          <p:nvPr/>
        </p:nvSpPr>
        <p:spPr>
          <a:xfrm>
            <a:off x="537473" y="318977"/>
            <a:ext cx="3758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Parent Chromosome - </a:t>
            </a:r>
            <a:r>
              <a:rPr lang="en-US" sz="2000" b="1" dirty="0"/>
              <a:t>24748552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8ECECAB-835F-AD89-87F1-810DE5AF83D5}"/>
              </a:ext>
            </a:extLst>
          </p:cNvPr>
          <p:cNvGraphicFramePr>
            <a:graphicFrameLocks noGrp="1"/>
          </p:cNvGraphicFramePr>
          <p:nvPr/>
        </p:nvGraphicFramePr>
        <p:xfrm>
          <a:off x="3832136" y="1754209"/>
          <a:ext cx="4527728" cy="392531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65966">
                  <a:extLst>
                    <a:ext uri="{9D8B030D-6E8A-4147-A177-3AD203B41FA5}">
                      <a16:colId xmlns:a16="http://schemas.microsoft.com/office/drawing/2014/main" val="3601585277"/>
                    </a:ext>
                  </a:extLst>
                </a:gridCol>
                <a:gridCol w="565966">
                  <a:extLst>
                    <a:ext uri="{9D8B030D-6E8A-4147-A177-3AD203B41FA5}">
                      <a16:colId xmlns:a16="http://schemas.microsoft.com/office/drawing/2014/main" val="1106822153"/>
                    </a:ext>
                  </a:extLst>
                </a:gridCol>
                <a:gridCol w="565966">
                  <a:extLst>
                    <a:ext uri="{9D8B030D-6E8A-4147-A177-3AD203B41FA5}">
                      <a16:colId xmlns:a16="http://schemas.microsoft.com/office/drawing/2014/main" val="3483923664"/>
                    </a:ext>
                  </a:extLst>
                </a:gridCol>
                <a:gridCol w="565966">
                  <a:extLst>
                    <a:ext uri="{9D8B030D-6E8A-4147-A177-3AD203B41FA5}">
                      <a16:colId xmlns:a16="http://schemas.microsoft.com/office/drawing/2014/main" val="2350548573"/>
                    </a:ext>
                  </a:extLst>
                </a:gridCol>
                <a:gridCol w="565966">
                  <a:extLst>
                    <a:ext uri="{9D8B030D-6E8A-4147-A177-3AD203B41FA5}">
                      <a16:colId xmlns:a16="http://schemas.microsoft.com/office/drawing/2014/main" val="2434393711"/>
                    </a:ext>
                  </a:extLst>
                </a:gridCol>
                <a:gridCol w="565966">
                  <a:extLst>
                    <a:ext uri="{9D8B030D-6E8A-4147-A177-3AD203B41FA5}">
                      <a16:colId xmlns:a16="http://schemas.microsoft.com/office/drawing/2014/main" val="2926381278"/>
                    </a:ext>
                  </a:extLst>
                </a:gridCol>
                <a:gridCol w="565966">
                  <a:extLst>
                    <a:ext uri="{9D8B030D-6E8A-4147-A177-3AD203B41FA5}">
                      <a16:colId xmlns:a16="http://schemas.microsoft.com/office/drawing/2014/main" val="1460574970"/>
                    </a:ext>
                  </a:extLst>
                </a:gridCol>
                <a:gridCol w="565966">
                  <a:extLst>
                    <a:ext uri="{9D8B030D-6E8A-4147-A177-3AD203B41FA5}">
                      <a16:colId xmlns:a16="http://schemas.microsoft.com/office/drawing/2014/main" val="1336277830"/>
                    </a:ext>
                  </a:extLst>
                </a:gridCol>
              </a:tblGrid>
              <a:tr h="4887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903417"/>
                  </a:ext>
                </a:extLst>
              </a:tr>
              <a:tr h="4887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438603"/>
                  </a:ext>
                </a:extLst>
              </a:tr>
              <a:tr h="4887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874397"/>
                  </a:ext>
                </a:extLst>
              </a:tr>
              <a:tr h="4887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497189"/>
                  </a:ext>
                </a:extLst>
              </a:tr>
              <a:tr h="4887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343034"/>
                  </a:ext>
                </a:extLst>
              </a:tr>
              <a:tr h="4887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69956"/>
                  </a:ext>
                </a:extLst>
              </a:tr>
              <a:tr h="50437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340775"/>
                  </a:ext>
                </a:extLst>
              </a:tr>
              <a:tr h="4887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609645"/>
                  </a:ext>
                </a:extLst>
              </a:tr>
            </a:tbl>
          </a:graphicData>
        </a:graphic>
      </p:graphicFrame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8EB5C0A-883D-4989-5634-5EC9E6F5DB38}"/>
              </a:ext>
            </a:extLst>
          </p:cNvPr>
          <p:cNvSpPr/>
          <p:nvPr/>
        </p:nvSpPr>
        <p:spPr>
          <a:xfrm>
            <a:off x="3973041" y="4781168"/>
            <a:ext cx="322512" cy="311827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D0F6AC-ADE1-006E-43DC-098144E61893}"/>
              </a:ext>
            </a:extLst>
          </p:cNvPr>
          <p:cNvSpPr txBox="1"/>
          <p:nvPr/>
        </p:nvSpPr>
        <p:spPr>
          <a:xfrm>
            <a:off x="3333160" y="1700930"/>
            <a:ext cx="404278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8</a:t>
            </a:r>
          </a:p>
          <a:p>
            <a:r>
              <a:rPr lang="en-US" sz="3200" dirty="0"/>
              <a:t>7</a:t>
            </a:r>
          </a:p>
          <a:p>
            <a:r>
              <a:rPr lang="en-US" sz="3200" dirty="0"/>
              <a:t>6</a:t>
            </a:r>
          </a:p>
          <a:p>
            <a:r>
              <a:rPr lang="en-US" sz="3200" dirty="0"/>
              <a:t>5</a:t>
            </a:r>
          </a:p>
          <a:p>
            <a:r>
              <a:rPr lang="en-US" sz="3200" dirty="0"/>
              <a:t>4</a:t>
            </a:r>
          </a:p>
          <a:p>
            <a:r>
              <a:rPr lang="en-US" sz="3200" dirty="0"/>
              <a:t>3</a:t>
            </a:r>
          </a:p>
          <a:p>
            <a:r>
              <a:rPr lang="en-US" sz="3200" dirty="0"/>
              <a:t>2</a:t>
            </a:r>
          </a:p>
          <a:p>
            <a:r>
              <a:rPr lang="en-US" sz="3200" dirty="0"/>
              <a:t>1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81F7AAD5-B58C-7DA5-6E07-4A23E40F0EED}"/>
              </a:ext>
            </a:extLst>
          </p:cNvPr>
          <p:cNvSpPr/>
          <p:nvPr/>
        </p:nvSpPr>
        <p:spPr>
          <a:xfrm>
            <a:off x="7417554" y="3273086"/>
            <a:ext cx="322512" cy="311827"/>
          </a:xfrm>
          <a:prstGeom prst="triangl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DFA1409-8809-F71B-3233-0F5E5E321779}"/>
              </a:ext>
            </a:extLst>
          </p:cNvPr>
          <p:cNvSpPr/>
          <p:nvPr/>
        </p:nvSpPr>
        <p:spPr>
          <a:xfrm>
            <a:off x="6797757" y="3273086"/>
            <a:ext cx="322512" cy="311827"/>
          </a:xfrm>
          <a:prstGeom prst="triangl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6333DFD5-5495-F132-C8EB-588E4FFCF44F}"/>
              </a:ext>
            </a:extLst>
          </p:cNvPr>
          <p:cNvSpPr/>
          <p:nvPr/>
        </p:nvSpPr>
        <p:spPr>
          <a:xfrm>
            <a:off x="6237776" y="1846582"/>
            <a:ext cx="322512" cy="311827"/>
          </a:xfrm>
          <a:prstGeom prst="triangl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1B924B9D-3451-9770-AA52-3EF24BB7FCC3}"/>
              </a:ext>
            </a:extLst>
          </p:cNvPr>
          <p:cNvSpPr/>
          <p:nvPr/>
        </p:nvSpPr>
        <p:spPr>
          <a:xfrm>
            <a:off x="5677795" y="3782400"/>
            <a:ext cx="322512" cy="311827"/>
          </a:xfrm>
          <a:prstGeom prst="triangl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A3B842C-F2DC-FBCA-BED3-3371FBB65E9C}"/>
              </a:ext>
            </a:extLst>
          </p:cNvPr>
          <p:cNvSpPr/>
          <p:nvPr/>
        </p:nvSpPr>
        <p:spPr>
          <a:xfrm>
            <a:off x="5107180" y="2332136"/>
            <a:ext cx="322512" cy="31182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D506125B-2C1E-6D01-15F7-913CF70B8AFB}"/>
              </a:ext>
            </a:extLst>
          </p:cNvPr>
          <p:cNvSpPr/>
          <p:nvPr/>
        </p:nvSpPr>
        <p:spPr>
          <a:xfrm>
            <a:off x="4522380" y="3792340"/>
            <a:ext cx="322512" cy="311827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BA38F9AF-6E2F-B400-8C9E-215128BC5082}"/>
              </a:ext>
            </a:extLst>
          </p:cNvPr>
          <p:cNvSpPr/>
          <p:nvPr/>
        </p:nvSpPr>
        <p:spPr>
          <a:xfrm>
            <a:off x="7928346" y="4717372"/>
            <a:ext cx="322512" cy="311827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Up 1">
            <a:extLst>
              <a:ext uri="{FF2B5EF4-FFF2-40B4-BE49-F238E27FC236}">
                <a16:creationId xmlns:a16="http://schemas.microsoft.com/office/drawing/2014/main" id="{52D76F74-B400-E890-34FC-5B0B9BBB5434}"/>
              </a:ext>
            </a:extLst>
          </p:cNvPr>
          <p:cNvSpPr/>
          <p:nvPr/>
        </p:nvSpPr>
        <p:spPr>
          <a:xfrm>
            <a:off x="5048683" y="5862051"/>
            <a:ext cx="375682" cy="60605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0005CFC-043E-7A34-CB32-5ED1721063CA}"/>
              </a:ext>
            </a:extLst>
          </p:cNvPr>
          <p:cNvCxnSpPr>
            <a:cxnSpLocks/>
          </p:cNvCxnSpPr>
          <p:nvPr/>
        </p:nvCxnSpPr>
        <p:spPr>
          <a:xfrm>
            <a:off x="5360709" y="2482508"/>
            <a:ext cx="2796067" cy="110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268A82-E2F4-FD17-3AEE-7AEA2AAA4265}"/>
              </a:ext>
            </a:extLst>
          </p:cNvPr>
          <p:cNvCxnSpPr>
            <a:cxnSpLocks/>
            <a:endCxn id="5" idx="0"/>
          </p:cNvCxnSpPr>
          <p:nvPr/>
        </p:nvCxnSpPr>
        <p:spPr>
          <a:xfrm flipV="1">
            <a:off x="5360709" y="1754209"/>
            <a:ext cx="735291" cy="7293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9D83193-1F27-93E7-E3A8-199DE7D2440F}"/>
              </a:ext>
            </a:extLst>
          </p:cNvPr>
          <p:cNvSpPr txBox="1"/>
          <p:nvPr/>
        </p:nvSpPr>
        <p:spPr>
          <a:xfrm>
            <a:off x="2711303" y="1207455"/>
            <a:ext cx="455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Attacked</a:t>
            </a:r>
            <a:r>
              <a:rPr lang="en-US" dirty="0">
                <a:solidFill>
                  <a:srgbClr val="FF0000"/>
                </a:solidFill>
              </a:rPr>
              <a:t> – 1          1          1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6BCEAC-6A19-18FE-8E1C-9BE40FFD4B9F}"/>
              </a:ext>
            </a:extLst>
          </p:cNvPr>
          <p:cNvSpPr txBox="1"/>
          <p:nvPr/>
        </p:nvSpPr>
        <p:spPr>
          <a:xfrm>
            <a:off x="2254103" y="763205"/>
            <a:ext cx="5011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Non-Attacked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– 6         5	4 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8313848-A912-405E-32B0-17D8279F68BC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5424365" y="2643963"/>
            <a:ext cx="2584609" cy="22293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803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02C32-1442-1D2A-2268-58C56B9A9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7FC403-52DC-7F12-1169-3A93EC0D9AD6}"/>
              </a:ext>
            </a:extLst>
          </p:cNvPr>
          <p:cNvSpPr txBox="1"/>
          <p:nvPr/>
        </p:nvSpPr>
        <p:spPr>
          <a:xfrm>
            <a:off x="537473" y="318977"/>
            <a:ext cx="3758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Parent Chromosome - </a:t>
            </a:r>
            <a:r>
              <a:rPr lang="en-US" sz="2000" b="1" dirty="0"/>
              <a:t>24748552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5A0E1F9-08A0-CABE-3F8A-A3B9ADF1CF72}"/>
              </a:ext>
            </a:extLst>
          </p:cNvPr>
          <p:cNvGraphicFramePr>
            <a:graphicFrameLocks noGrp="1"/>
          </p:cNvGraphicFramePr>
          <p:nvPr/>
        </p:nvGraphicFramePr>
        <p:xfrm>
          <a:off x="3832136" y="1754209"/>
          <a:ext cx="4527728" cy="392531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65966">
                  <a:extLst>
                    <a:ext uri="{9D8B030D-6E8A-4147-A177-3AD203B41FA5}">
                      <a16:colId xmlns:a16="http://schemas.microsoft.com/office/drawing/2014/main" val="3601585277"/>
                    </a:ext>
                  </a:extLst>
                </a:gridCol>
                <a:gridCol w="565966">
                  <a:extLst>
                    <a:ext uri="{9D8B030D-6E8A-4147-A177-3AD203B41FA5}">
                      <a16:colId xmlns:a16="http://schemas.microsoft.com/office/drawing/2014/main" val="1106822153"/>
                    </a:ext>
                  </a:extLst>
                </a:gridCol>
                <a:gridCol w="565966">
                  <a:extLst>
                    <a:ext uri="{9D8B030D-6E8A-4147-A177-3AD203B41FA5}">
                      <a16:colId xmlns:a16="http://schemas.microsoft.com/office/drawing/2014/main" val="3483923664"/>
                    </a:ext>
                  </a:extLst>
                </a:gridCol>
                <a:gridCol w="565966">
                  <a:extLst>
                    <a:ext uri="{9D8B030D-6E8A-4147-A177-3AD203B41FA5}">
                      <a16:colId xmlns:a16="http://schemas.microsoft.com/office/drawing/2014/main" val="2350548573"/>
                    </a:ext>
                  </a:extLst>
                </a:gridCol>
                <a:gridCol w="565966">
                  <a:extLst>
                    <a:ext uri="{9D8B030D-6E8A-4147-A177-3AD203B41FA5}">
                      <a16:colId xmlns:a16="http://schemas.microsoft.com/office/drawing/2014/main" val="2434393711"/>
                    </a:ext>
                  </a:extLst>
                </a:gridCol>
                <a:gridCol w="565966">
                  <a:extLst>
                    <a:ext uri="{9D8B030D-6E8A-4147-A177-3AD203B41FA5}">
                      <a16:colId xmlns:a16="http://schemas.microsoft.com/office/drawing/2014/main" val="2926381278"/>
                    </a:ext>
                  </a:extLst>
                </a:gridCol>
                <a:gridCol w="565966">
                  <a:extLst>
                    <a:ext uri="{9D8B030D-6E8A-4147-A177-3AD203B41FA5}">
                      <a16:colId xmlns:a16="http://schemas.microsoft.com/office/drawing/2014/main" val="1460574970"/>
                    </a:ext>
                  </a:extLst>
                </a:gridCol>
                <a:gridCol w="565966">
                  <a:extLst>
                    <a:ext uri="{9D8B030D-6E8A-4147-A177-3AD203B41FA5}">
                      <a16:colId xmlns:a16="http://schemas.microsoft.com/office/drawing/2014/main" val="1336277830"/>
                    </a:ext>
                  </a:extLst>
                </a:gridCol>
              </a:tblGrid>
              <a:tr h="4887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903417"/>
                  </a:ext>
                </a:extLst>
              </a:tr>
              <a:tr h="4887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438603"/>
                  </a:ext>
                </a:extLst>
              </a:tr>
              <a:tr h="4887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874397"/>
                  </a:ext>
                </a:extLst>
              </a:tr>
              <a:tr h="4887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497189"/>
                  </a:ext>
                </a:extLst>
              </a:tr>
              <a:tr h="4887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343034"/>
                  </a:ext>
                </a:extLst>
              </a:tr>
              <a:tr h="4887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69956"/>
                  </a:ext>
                </a:extLst>
              </a:tr>
              <a:tr h="50437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340775"/>
                  </a:ext>
                </a:extLst>
              </a:tr>
              <a:tr h="4887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609645"/>
                  </a:ext>
                </a:extLst>
              </a:tr>
            </a:tbl>
          </a:graphicData>
        </a:graphic>
      </p:graphicFrame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CAD7AEF6-D0E2-806D-6194-67250F203A68}"/>
              </a:ext>
            </a:extLst>
          </p:cNvPr>
          <p:cNvSpPr/>
          <p:nvPr/>
        </p:nvSpPr>
        <p:spPr>
          <a:xfrm>
            <a:off x="3973041" y="4781168"/>
            <a:ext cx="322512" cy="311827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1AE5A0-BBB7-FEC9-6CB2-FA6883FB3D0C}"/>
              </a:ext>
            </a:extLst>
          </p:cNvPr>
          <p:cNvSpPr txBox="1"/>
          <p:nvPr/>
        </p:nvSpPr>
        <p:spPr>
          <a:xfrm>
            <a:off x="3333160" y="1700930"/>
            <a:ext cx="404278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8</a:t>
            </a:r>
          </a:p>
          <a:p>
            <a:r>
              <a:rPr lang="en-US" sz="3200" dirty="0"/>
              <a:t>7</a:t>
            </a:r>
          </a:p>
          <a:p>
            <a:r>
              <a:rPr lang="en-US" sz="3200" dirty="0"/>
              <a:t>6</a:t>
            </a:r>
          </a:p>
          <a:p>
            <a:r>
              <a:rPr lang="en-US" sz="3200" dirty="0"/>
              <a:t>5</a:t>
            </a:r>
          </a:p>
          <a:p>
            <a:r>
              <a:rPr lang="en-US" sz="3200" dirty="0"/>
              <a:t>4</a:t>
            </a:r>
          </a:p>
          <a:p>
            <a:r>
              <a:rPr lang="en-US" sz="3200" dirty="0"/>
              <a:t>3</a:t>
            </a:r>
          </a:p>
          <a:p>
            <a:r>
              <a:rPr lang="en-US" sz="3200" dirty="0"/>
              <a:t>2</a:t>
            </a:r>
          </a:p>
          <a:p>
            <a:r>
              <a:rPr lang="en-US" sz="3200" dirty="0"/>
              <a:t>1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183FD25-D469-A00C-3E6B-FEFA3141DB6D}"/>
              </a:ext>
            </a:extLst>
          </p:cNvPr>
          <p:cNvSpPr/>
          <p:nvPr/>
        </p:nvSpPr>
        <p:spPr>
          <a:xfrm>
            <a:off x="7417554" y="3273086"/>
            <a:ext cx="322512" cy="311827"/>
          </a:xfrm>
          <a:prstGeom prst="triangl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CA8CAB99-9EFA-F542-1944-DA1372FC92A0}"/>
              </a:ext>
            </a:extLst>
          </p:cNvPr>
          <p:cNvSpPr/>
          <p:nvPr/>
        </p:nvSpPr>
        <p:spPr>
          <a:xfrm>
            <a:off x="6797757" y="3273086"/>
            <a:ext cx="322512" cy="311827"/>
          </a:xfrm>
          <a:prstGeom prst="triangl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7219EEC-EC57-15F0-1921-C02F9795C238}"/>
              </a:ext>
            </a:extLst>
          </p:cNvPr>
          <p:cNvSpPr/>
          <p:nvPr/>
        </p:nvSpPr>
        <p:spPr>
          <a:xfrm>
            <a:off x="6237776" y="1846582"/>
            <a:ext cx="322512" cy="311827"/>
          </a:xfrm>
          <a:prstGeom prst="triangl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782A769-F0C5-E071-119A-D6F3CF0BBFD7}"/>
              </a:ext>
            </a:extLst>
          </p:cNvPr>
          <p:cNvSpPr/>
          <p:nvPr/>
        </p:nvSpPr>
        <p:spPr>
          <a:xfrm>
            <a:off x="5677795" y="3782400"/>
            <a:ext cx="322512" cy="31182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4CC3325-E08B-8673-DE85-3DB7A013D4B8}"/>
              </a:ext>
            </a:extLst>
          </p:cNvPr>
          <p:cNvSpPr/>
          <p:nvPr/>
        </p:nvSpPr>
        <p:spPr>
          <a:xfrm>
            <a:off x="5107180" y="2332136"/>
            <a:ext cx="322512" cy="31182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8DA40F60-9DD4-2A2B-2569-248A32CAD6DA}"/>
              </a:ext>
            </a:extLst>
          </p:cNvPr>
          <p:cNvSpPr/>
          <p:nvPr/>
        </p:nvSpPr>
        <p:spPr>
          <a:xfrm>
            <a:off x="4522380" y="3792340"/>
            <a:ext cx="322512" cy="311827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B9BB6D3E-8CBB-11FF-6CCA-A68B2F81B838}"/>
              </a:ext>
            </a:extLst>
          </p:cNvPr>
          <p:cNvSpPr/>
          <p:nvPr/>
        </p:nvSpPr>
        <p:spPr>
          <a:xfrm>
            <a:off x="7928346" y="4717372"/>
            <a:ext cx="322512" cy="311827"/>
          </a:xfrm>
          <a:prstGeom prst="triangl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Up 1">
            <a:extLst>
              <a:ext uri="{FF2B5EF4-FFF2-40B4-BE49-F238E27FC236}">
                <a16:creationId xmlns:a16="http://schemas.microsoft.com/office/drawing/2014/main" id="{621DE2A4-BA41-A404-CC73-357D6CB588F4}"/>
              </a:ext>
            </a:extLst>
          </p:cNvPr>
          <p:cNvSpPr/>
          <p:nvPr/>
        </p:nvSpPr>
        <p:spPr>
          <a:xfrm>
            <a:off x="5624625" y="5829897"/>
            <a:ext cx="375682" cy="60605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24FA924-B755-1F5F-0632-DC856E5AC63F}"/>
              </a:ext>
            </a:extLst>
          </p:cNvPr>
          <p:cNvCxnSpPr>
            <a:cxnSpLocks/>
          </p:cNvCxnSpPr>
          <p:nvPr/>
        </p:nvCxnSpPr>
        <p:spPr>
          <a:xfrm flipV="1">
            <a:off x="5980248" y="3948253"/>
            <a:ext cx="2270610" cy="128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53B35B-DC6E-4930-41AA-B1CB7F96CDCD}"/>
              </a:ext>
            </a:extLst>
          </p:cNvPr>
          <p:cNvCxnSpPr>
            <a:cxnSpLocks/>
          </p:cNvCxnSpPr>
          <p:nvPr/>
        </p:nvCxnSpPr>
        <p:spPr>
          <a:xfrm flipV="1">
            <a:off x="5942561" y="1868914"/>
            <a:ext cx="2308297" cy="19673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E54214-21CF-4EB3-FE78-92574B2AF8AA}"/>
              </a:ext>
            </a:extLst>
          </p:cNvPr>
          <p:cNvSpPr txBox="1"/>
          <p:nvPr/>
        </p:nvSpPr>
        <p:spPr>
          <a:xfrm>
            <a:off x="2711303" y="1207455"/>
            <a:ext cx="455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Attacked</a:t>
            </a:r>
            <a:r>
              <a:rPr lang="en-US" dirty="0">
                <a:solidFill>
                  <a:srgbClr val="FF0000"/>
                </a:solidFill>
              </a:rPr>
              <a:t> – 1          1          1           0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BEA2AE-81DB-6915-4B28-7F87FF2F30F8}"/>
              </a:ext>
            </a:extLst>
          </p:cNvPr>
          <p:cNvSpPr txBox="1"/>
          <p:nvPr/>
        </p:nvSpPr>
        <p:spPr>
          <a:xfrm>
            <a:off x="2254103" y="763205"/>
            <a:ext cx="5011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Non-Attacked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– 6         5	4           4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A4204F-6CC9-DC9E-C115-048DD3330FD2}"/>
              </a:ext>
            </a:extLst>
          </p:cNvPr>
          <p:cNvCxnSpPr>
            <a:cxnSpLocks/>
          </p:cNvCxnSpPr>
          <p:nvPr/>
        </p:nvCxnSpPr>
        <p:spPr>
          <a:xfrm>
            <a:off x="6003851" y="4113058"/>
            <a:ext cx="1651591" cy="14290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684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BFAAE-F95C-DE82-48E7-F1CE26B1E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16548E-E564-E111-A992-E4D262CD3474}"/>
              </a:ext>
            </a:extLst>
          </p:cNvPr>
          <p:cNvSpPr txBox="1"/>
          <p:nvPr/>
        </p:nvSpPr>
        <p:spPr>
          <a:xfrm>
            <a:off x="537473" y="318977"/>
            <a:ext cx="3758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Parent Chromosome - </a:t>
            </a:r>
            <a:r>
              <a:rPr lang="en-US" sz="2000" b="1" dirty="0"/>
              <a:t>24748552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57A50BD-2A56-F71A-CE0F-EB3D07389269}"/>
              </a:ext>
            </a:extLst>
          </p:cNvPr>
          <p:cNvGraphicFramePr>
            <a:graphicFrameLocks noGrp="1"/>
          </p:cNvGraphicFramePr>
          <p:nvPr/>
        </p:nvGraphicFramePr>
        <p:xfrm>
          <a:off x="3832136" y="1754209"/>
          <a:ext cx="4527728" cy="392531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65966">
                  <a:extLst>
                    <a:ext uri="{9D8B030D-6E8A-4147-A177-3AD203B41FA5}">
                      <a16:colId xmlns:a16="http://schemas.microsoft.com/office/drawing/2014/main" val="3601585277"/>
                    </a:ext>
                  </a:extLst>
                </a:gridCol>
                <a:gridCol w="565966">
                  <a:extLst>
                    <a:ext uri="{9D8B030D-6E8A-4147-A177-3AD203B41FA5}">
                      <a16:colId xmlns:a16="http://schemas.microsoft.com/office/drawing/2014/main" val="1106822153"/>
                    </a:ext>
                  </a:extLst>
                </a:gridCol>
                <a:gridCol w="565966">
                  <a:extLst>
                    <a:ext uri="{9D8B030D-6E8A-4147-A177-3AD203B41FA5}">
                      <a16:colId xmlns:a16="http://schemas.microsoft.com/office/drawing/2014/main" val="3483923664"/>
                    </a:ext>
                  </a:extLst>
                </a:gridCol>
                <a:gridCol w="565966">
                  <a:extLst>
                    <a:ext uri="{9D8B030D-6E8A-4147-A177-3AD203B41FA5}">
                      <a16:colId xmlns:a16="http://schemas.microsoft.com/office/drawing/2014/main" val="2350548573"/>
                    </a:ext>
                  </a:extLst>
                </a:gridCol>
                <a:gridCol w="565966">
                  <a:extLst>
                    <a:ext uri="{9D8B030D-6E8A-4147-A177-3AD203B41FA5}">
                      <a16:colId xmlns:a16="http://schemas.microsoft.com/office/drawing/2014/main" val="2434393711"/>
                    </a:ext>
                  </a:extLst>
                </a:gridCol>
                <a:gridCol w="565966">
                  <a:extLst>
                    <a:ext uri="{9D8B030D-6E8A-4147-A177-3AD203B41FA5}">
                      <a16:colId xmlns:a16="http://schemas.microsoft.com/office/drawing/2014/main" val="2926381278"/>
                    </a:ext>
                  </a:extLst>
                </a:gridCol>
                <a:gridCol w="565966">
                  <a:extLst>
                    <a:ext uri="{9D8B030D-6E8A-4147-A177-3AD203B41FA5}">
                      <a16:colId xmlns:a16="http://schemas.microsoft.com/office/drawing/2014/main" val="1460574970"/>
                    </a:ext>
                  </a:extLst>
                </a:gridCol>
                <a:gridCol w="565966">
                  <a:extLst>
                    <a:ext uri="{9D8B030D-6E8A-4147-A177-3AD203B41FA5}">
                      <a16:colId xmlns:a16="http://schemas.microsoft.com/office/drawing/2014/main" val="1336277830"/>
                    </a:ext>
                  </a:extLst>
                </a:gridCol>
              </a:tblGrid>
              <a:tr h="4887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903417"/>
                  </a:ext>
                </a:extLst>
              </a:tr>
              <a:tr h="4887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438603"/>
                  </a:ext>
                </a:extLst>
              </a:tr>
              <a:tr h="4887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874397"/>
                  </a:ext>
                </a:extLst>
              </a:tr>
              <a:tr h="4887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497189"/>
                  </a:ext>
                </a:extLst>
              </a:tr>
              <a:tr h="4887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343034"/>
                  </a:ext>
                </a:extLst>
              </a:tr>
              <a:tr h="4887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69956"/>
                  </a:ext>
                </a:extLst>
              </a:tr>
              <a:tr h="50437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340775"/>
                  </a:ext>
                </a:extLst>
              </a:tr>
              <a:tr h="4887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609645"/>
                  </a:ext>
                </a:extLst>
              </a:tr>
            </a:tbl>
          </a:graphicData>
        </a:graphic>
      </p:graphicFrame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5F0E2AC-21B5-5AF8-7F10-91C2567FF059}"/>
              </a:ext>
            </a:extLst>
          </p:cNvPr>
          <p:cNvSpPr/>
          <p:nvPr/>
        </p:nvSpPr>
        <p:spPr>
          <a:xfrm>
            <a:off x="3973041" y="4781168"/>
            <a:ext cx="322512" cy="311827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CE6774-07A5-896B-7563-CED2F0B828E4}"/>
              </a:ext>
            </a:extLst>
          </p:cNvPr>
          <p:cNvSpPr txBox="1"/>
          <p:nvPr/>
        </p:nvSpPr>
        <p:spPr>
          <a:xfrm>
            <a:off x="3333160" y="1700930"/>
            <a:ext cx="404278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8</a:t>
            </a:r>
          </a:p>
          <a:p>
            <a:r>
              <a:rPr lang="en-US" sz="3200" dirty="0"/>
              <a:t>7</a:t>
            </a:r>
          </a:p>
          <a:p>
            <a:r>
              <a:rPr lang="en-US" sz="3200" dirty="0"/>
              <a:t>6</a:t>
            </a:r>
          </a:p>
          <a:p>
            <a:r>
              <a:rPr lang="en-US" sz="3200" dirty="0"/>
              <a:t>5</a:t>
            </a:r>
          </a:p>
          <a:p>
            <a:r>
              <a:rPr lang="en-US" sz="3200" dirty="0"/>
              <a:t>4</a:t>
            </a:r>
          </a:p>
          <a:p>
            <a:r>
              <a:rPr lang="en-US" sz="3200" dirty="0"/>
              <a:t>3</a:t>
            </a:r>
          </a:p>
          <a:p>
            <a:r>
              <a:rPr lang="en-US" sz="3200" dirty="0"/>
              <a:t>2</a:t>
            </a:r>
          </a:p>
          <a:p>
            <a:r>
              <a:rPr lang="en-US" sz="3200" dirty="0"/>
              <a:t>1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EFF4572F-2CCA-273A-5A79-4B065D24F0C5}"/>
              </a:ext>
            </a:extLst>
          </p:cNvPr>
          <p:cNvSpPr/>
          <p:nvPr/>
        </p:nvSpPr>
        <p:spPr>
          <a:xfrm>
            <a:off x="7417554" y="3273086"/>
            <a:ext cx="322512" cy="311827"/>
          </a:xfrm>
          <a:prstGeom prst="triangl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D7999B2-58AB-27F5-DEC1-E709FE710805}"/>
              </a:ext>
            </a:extLst>
          </p:cNvPr>
          <p:cNvSpPr/>
          <p:nvPr/>
        </p:nvSpPr>
        <p:spPr>
          <a:xfrm>
            <a:off x="6797757" y="3273086"/>
            <a:ext cx="322512" cy="311827"/>
          </a:xfrm>
          <a:prstGeom prst="triangl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87D05C9E-57DE-710A-ADE9-4E4C0B7FDFBA}"/>
              </a:ext>
            </a:extLst>
          </p:cNvPr>
          <p:cNvSpPr/>
          <p:nvPr/>
        </p:nvSpPr>
        <p:spPr>
          <a:xfrm>
            <a:off x="6237776" y="1846582"/>
            <a:ext cx="322512" cy="31182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9DED6602-DAE7-1989-F7A5-71819D2336F1}"/>
              </a:ext>
            </a:extLst>
          </p:cNvPr>
          <p:cNvSpPr/>
          <p:nvPr/>
        </p:nvSpPr>
        <p:spPr>
          <a:xfrm>
            <a:off x="5677795" y="3782400"/>
            <a:ext cx="322512" cy="31182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190B57D6-AD1F-7CD7-1814-BCC867357BE4}"/>
              </a:ext>
            </a:extLst>
          </p:cNvPr>
          <p:cNvSpPr/>
          <p:nvPr/>
        </p:nvSpPr>
        <p:spPr>
          <a:xfrm>
            <a:off x="5107180" y="2332136"/>
            <a:ext cx="322512" cy="31182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8D8B9984-5C9B-51A3-9A11-FDAC5581F34F}"/>
              </a:ext>
            </a:extLst>
          </p:cNvPr>
          <p:cNvSpPr/>
          <p:nvPr/>
        </p:nvSpPr>
        <p:spPr>
          <a:xfrm>
            <a:off x="4522380" y="3792340"/>
            <a:ext cx="322512" cy="311827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C00FED93-9C1A-B195-8590-8B3450FF8B6C}"/>
              </a:ext>
            </a:extLst>
          </p:cNvPr>
          <p:cNvSpPr/>
          <p:nvPr/>
        </p:nvSpPr>
        <p:spPr>
          <a:xfrm>
            <a:off x="7928346" y="4717372"/>
            <a:ext cx="322512" cy="311827"/>
          </a:xfrm>
          <a:prstGeom prst="triangl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Up 1">
            <a:extLst>
              <a:ext uri="{FF2B5EF4-FFF2-40B4-BE49-F238E27FC236}">
                <a16:creationId xmlns:a16="http://schemas.microsoft.com/office/drawing/2014/main" id="{C3206C21-2AB4-60C0-4B3F-758836F9E671}"/>
              </a:ext>
            </a:extLst>
          </p:cNvPr>
          <p:cNvSpPr/>
          <p:nvPr/>
        </p:nvSpPr>
        <p:spPr>
          <a:xfrm>
            <a:off x="6184606" y="5771898"/>
            <a:ext cx="375682" cy="60605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389142C-D770-A29A-75E4-BA54C40B0497}"/>
              </a:ext>
            </a:extLst>
          </p:cNvPr>
          <p:cNvCxnSpPr>
            <a:cxnSpLocks/>
          </p:cNvCxnSpPr>
          <p:nvPr/>
        </p:nvCxnSpPr>
        <p:spPr>
          <a:xfrm flipV="1">
            <a:off x="6553208" y="1965051"/>
            <a:ext cx="1571139" cy="128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F08A022-73D8-C663-8CBA-8886AE101048}"/>
              </a:ext>
            </a:extLst>
          </p:cNvPr>
          <p:cNvSpPr txBox="1"/>
          <p:nvPr/>
        </p:nvSpPr>
        <p:spPr>
          <a:xfrm>
            <a:off x="2711303" y="1207455"/>
            <a:ext cx="455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Attacked</a:t>
            </a:r>
            <a:r>
              <a:rPr lang="en-US" dirty="0">
                <a:solidFill>
                  <a:srgbClr val="FF0000"/>
                </a:solidFill>
              </a:rPr>
              <a:t> – 1          1          1           0         0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ACAA97-B72D-061B-D412-E92597805574}"/>
              </a:ext>
            </a:extLst>
          </p:cNvPr>
          <p:cNvSpPr txBox="1"/>
          <p:nvPr/>
        </p:nvSpPr>
        <p:spPr>
          <a:xfrm>
            <a:off x="2254103" y="763205"/>
            <a:ext cx="5011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Non-Attacked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– 6         5	4           4         3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37C12F-AA0E-46A4-E62D-33E753DF6CBE}"/>
              </a:ext>
            </a:extLst>
          </p:cNvPr>
          <p:cNvCxnSpPr>
            <a:cxnSpLocks/>
          </p:cNvCxnSpPr>
          <p:nvPr/>
        </p:nvCxnSpPr>
        <p:spPr>
          <a:xfrm>
            <a:off x="6553208" y="2188701"/>
            <a:ext cx="1571139" cy="1320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005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EA5DA2-9B42-01CF-10EF-D00F9703B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E05009-EFBF-EC83-657C-814B8AEFC40F}"/>
              </a:ext>
            </a:extLst>
          </p:cNvPr>
          <p:cNvSpPr txBox="1"/>
          <p:nvPr/>
        </p:nvSpPr>
        <p:spPr>
          <a:xfrm>
            <a:off x="537473" y="318977"/>
            <a:ext cx="3758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Parent Chromosome - </a:t>
            </a:r>
            <a:r>
              <a:rPr lang="en-US" sz="2000" b="1" dirty="0"/>
              <a:t>24748552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893F79-DF00-7A58-FAD2-03E1F7A83A44}"/>
              </a:ext>
            </a:extLst>
          </p:cNvPr>
          <p:cNvGraphicFramePr>
            <a:graphicFrameLocks noGrp="1"/>
          </p:cNvGraphicFramePr>
          <p:nvPr/>
        </p:nvGraphicFramePr>
        <p:xfrm>
          <a:off x="3832136" y="1754209"/>
          <a:ext cx="4527728" cy="392531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65966">
                  <a:extLst>
                    <a:ext uri="{9D8B030D-6E8A-4147-A177-3AD203B41FA5}">
                      <a16:colId xmlns:a16="http://schemas.microsoft.com/office/drawing/2014/main" val="3601585277"/>
                    </a:ext>
                  </a:extLst>
                </a:gridCol>
                <a:gridCol w="565966">
                  <a:extLst>
                    <a:ext uri="{9D8B030D-6E8A-4147-A177-3AD203B41FA5}">
                      <a16:colId xmlns:a16="http://schemas.microsoft.com/office/drawing/2014/main" val="1106822153"/>
                    </a:ext>
                  </a:extLst>
                </a:gridCol>
                <a:gridCol w="565966">
                  <a:extLst>
                    <a:ext uri="{9D8B030D-6E8A-4147-A177-3AD203B41FA5}">
                      <a16:colId xmlns:a16="http://schemas.microsoft.com/office/drawing/2014/main" val="3483923664"/>
                    </a:ext>
                  </a:extLst>
                </a:gridCol>
                <a:gridCol w="565966">
                  <a:extLst>
                    <a:ext uri="{9D8B030D-6E8A-4147-A177-3AD203B41FA5}">
                      <a16:colId xmlns:a16="http://schemas.microsoft.com/office/drawing/2014/main" val="2350548573"/>
                    </a:ext>
                  </a:extLst>
                </a:gridCol>
                <a:gridCol w="565966">
                  <a:extLst>
                    <a:ext uri="{9D8B030D-6E8A-4147-A177-3AD203B41FA5}">
                      <a16:colId xmlns:a16="http://schemas.microsoft.com/office/drawing/2014/main" val="2434393711"/>
                    </a:ext>
                  </a:extLst>
                </a:gridCol>
                <a:gridCol w="565966">
                  <a:extLst>
                    <a:ext uri="{9D8B030D-6E8A-4147-A177-3AD203B41FA5}">
                      <a16:colId xmlns:a16="http://schemas.microsoft.com/office/drawing/2014/main" val="2926381278"/>
                    </a:ext>
                  </a:extLst>
                </a:gridCol>
                <a:gridCol w="565966">
                  <a:extLst>
                    <a:ext uri="{9D8B030D-6E8A-4147-A177-3AD203B41FA5}">
                      <a16:colId xmlns:a16="http://schemas.microsoft.com/office/drawing/2014/main" val="1460574970"/>
                    </a:ext>
                  </a:extLst>
                </a:gridCol>
                <a:gridCol w="565966">
                  <a:extLst>
                    <a:ext uri="{9D8B030D-6E8A-4147-A177-3AD203B41FA5}">
                      <a16:colId xmlns:a16="http://schemas.microsoft.com/office/drawing/2014/main" val="1336277830"/>
                    </a:ext>
                  </a:extLst>
                </a:gridCol>
              </a:tblGrid>
              <a:tr h="4887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903417"/>
                  </a:ext>
                </a:extLst>
              </a:tr>
              <a:tr h="4887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438603"/>
                  </a:ext>
                </a:extLst>
              </a:tr>
              <a:tr h="4887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874397"/>
                  </a:ext>
                </a:extLst>
              </a:tr>
              <a:tr h="4887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497189"/>
                  </a:ext>
                </a:extLst>
              </a:tr>
              <a:tr h="4887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343034"/>
                  </a:ext>
                </a:extLst>
              </a:tr>
              <a:tr h="4887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69956"/>
                  </a:ext>
                </a:extLst>
              </a:tr>
              <a:tr h="50437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340775"/>
                  </a:ext>
                </a:extLst>
              </a:tr>
              <a:tr h="4887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609645"/>
                  </a:ext>
                </a:extLst>
              </a:tr>
            </a:tbl>
          </a:graphicData>
        </a:graphic>
      </p:graphicFrame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CD4DC8D7-6C87-060B-783B-11C4F0148B7B}"/>
              </a:ext>
            </a:extLst>
          </p:cNvPr>
          <p:cNvSpPr/>
          <p:nvPr/>
        </p:nvSpPr>
        <p:spPr>
          <a:xfrm>
            <a:off x="3973041" y="4781168"/>
            <a:ext cx="322512" cy="311827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6CBA22-55E0-5B9D-2FDF-38E3C5E77803}"/>
              </a:ext>
            </a:extLst>
          </p:cNvPr>
          <p:cNvSpPr txBox="1"/>
          <p:nvPr/>
        </p:nvSpPr>
        <p:spPr>
          <a:xfrm>
            <a:off x="3333160" y="1700930"/>
            <a:ext cx="404278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8</a:t>
            </a:r>
          </a:p>
          <a:p>
            <a:r>
              <a:rPr lang="en-US" sz="3200" dirty="0"/>
              <a:t>7</a:t>
            </a:r>
          </a:p>
          <a:p>
            <a:r>
              <a:rPr lang="en-US" sz="3200" dirty="0"/>
              <a:t>6</a:t>
            </a:r>
          </a:p>
          <a:p>
            <a:r>
              <a:rPr lang="en-US" sz="3200" dirty="0"/>
              <a:t>5</a:t>
            </a:r>
          </a:p>
          <a:p>
            <a:r>
              <a:rPr lang="en-US" sz="3200" dirty="0"/>
              <a:t>4</a:t>
            </a:r>
          </a:p>
          <a:p>
            <a:r>
              <a:rPr lang="en-US" sz="3200" dirty="0"/>
              <a:t>3</a:t>
            </a:r>
          </a:p>
          <a:p>
            <a:r>
              <a:rPr lang="en-US" sz="3200" dirty="0"/>
              <a:t>2</a:t>
            </a:r>
          </a:p>
          <a:p>
            <a:r>
              <a:rPr lang="en-US" sz="3200" dirty="0"/>
              <a:t>1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55FB7685-2941-4E32-67DC-6D7744F056DC}"/>
              </a:ext>
            </a:extLst>
          </p:cNvPr>
          <p:cNvSpPr/>
          <p:nvPr/>
        </p:nvSpPr>
        <p:spPr>
          <a:xfrm>
            <a:off x="6797757" y="3273086"/>
            <a:ext cx="322512" cy="31182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017BE47D-7F07-BA57-B287-868D2AAB3917}"/>
              </a:ext>
            </a:extLst>
          </p:cNvPr>
          <p:cNvSpPr/>
          <p:nvPr/>
        </p:nvSpPr>
        <p:spPr>
          <a:xfrm>
            <a:off x="6237776" y="1846582"/>
            <a:ext cx="322512" cy="31182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BC5F8783-344C-DF68-D880-9F5E78A0D531}"/>
              </a:ext>
            </a:extLst>
          </p:cNvPr>
          <p:cNvSpPr/>
          <p:nvPr/>
        </p:nvSpPr>
        <p:spPr>
          <a:xfrm>
            <a:off x="5677795" y="3782400"/>
            <a:ext cx="322512" cy="31182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048024EC-7874-0FCA-C349-1B3F334EC090}"/>
              </a:ext>
            </a:extLst>
          </p:cNvPr>
          <p:cNvSpPr/>
          <p:nvPr/>
        </p:nvSpPr>
        <p:spPr>
          <a:xfrm>
            <a:off x="5107180" y="2332136"/>
            <a:ext cx="322512" cy="31182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C2F91EF-BC09-FE86-2D2D-59A85B6BDD87}"/>
              </a:ext>
            </a:extLst>
          </p:cNvPr>
          <p:cNvSpPr/>
          <p:nvPr/>
        </p:nvSpPr>
        <p:spPr>
          <a:xfrm>
            <a:off x="4522380" y="3792340"/>
            <a:ext cx="322512" cy="311827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4D43DB98-2F7F-4430-5BD1-645F664ED933}"/>
              </a:ext>
            </a:extLst>
          </p:cNvPr>
          <p:cNvSpPr/>
          <p:nvPr/>
        </p:nvSpPr>
        <p:spPr>
          <a:xfrm>
            <a:off x="7928346" y="4717372"/>
            <a:ext cx="322512" cy="311827"/>
          </a:xfrm>
          <a:prstGeom prst="triangl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Up 1">
            <a:extLst>
              <a:ext uri="{FF2B5EF4-FFF2-40B4-BE49-F238E27FC236}">
                <a16:creationId xmlns:a16="http://schemas.microsoft.com/office/drawing/2014/main" id="{0A80B1B8-D9A0-64E7-3276-C97EBED3F4B9}"/>
              </a:ext>
            </a:extLst>
          </p:cNvPr>
          <p:cNvSpPr/>
          <p:nvPr/>
        </p:nvSpPr>
        <p:spPr>
          <a:xfrm>
            <a:off x="6797757" y="5856947"/>
            <a:ext cx="375682" cy="60605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BCA989-3AE5-6CAE-4443-62E19C2C36DA}"/>
              </a:ext>
            </a:extLst>
          </p:cNvPr>
          <p:cNvSpPr txBox="1"/>
          <p:nvPr/>
        </p:nvSpPr>
        <p:spPr>
          <a:xfrm>
            <a:off x="2711303" y="1207455"/>
            <a:ext cx="455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Attacked</a:t>
            </a:r>
            <a:r>
              <a:rPr lang="en-US" dirty="0">
                <a:solidFill>
                  <a:srgbClr val="FF0000"/>
                </a:solidFill>
              </a:rPr>
              <a:t> – 1          1          1           0         0           1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46E5DE-75A4-C50C-6818-4A0DF9F7538A}"/>
              </a:ext>
            </a:extLst>
          </p:cNvPr>
          <p:cNvSpPr txBox="1"/>
          <p:nvPr/>
        </p:nvSpPr>
        <p:spPr>
          <a:xfrm>
            <a:off x="2254103" y="763205"/>
            <a:ext cx="5011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Non-Attacked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– 6         5	4           4         3           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DBD947-744D-2641-C56D-67D7A0FF8180}"/>
              </a:ext>
            </a:extLst>
          </p:cNvPr>
          <p:cNvCxnSpPr>
            <a:cxnSpLocks/>
          </p:cNvCxnSpPr>
          <p:nvPr/>
        </p:nvCxnSpPr>
        <p:spPr>
          <a:xfrm>
            <a:off x="7060396" y="3540232"/>
            <a:ext cx="1190462" cy="999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EE46C46-73FF-5912-831C-0FC3A1E8F9F4}"/>
              </a:ext>
            </a:extLst>
          </p:cNvPr>
          <p:cNvCxnSpPr/>
          <p:nvPr/>
        </p:nvCxnSpPr>
        <p:spPr>
          <a:xfrm flipV="1">
            <a:off x="7120269" y="2400657"/>
            <a:ext cx="1130589" cy="9409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4006A86-73E8-8838-999E-F8224E753635}"/>
              </a:ext>
            </a:extLst>
          </p:cNvPr>
          <p:cNvCxnSpPr>
            <a:cxnSpLocks/>
          </p:cNvCxnSpPr>
          <p:nvPr/>
        </p:nvCxnSpPr>
        <p:spPr>
          <a:xfrm flipV="1">
            <a:off x="6906483" y="3428999"/>
            <a:ext cx="1344375" cy="130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2C8F3B9-50FE-68E7-2592-EA08DDD1BF19}"/>
              </a:ext>
            </a:extLst>
          </p:cNvPr>
          <p:cNvSpPr/>
          <p:nvPr/>
        </p:nvSpPr>
        <p:spPr>
          <a:xfrm>
            <a:off x="7417554" y="3273086"/>
            <a:ext cx="322512" cy="311827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56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45AB3F-6F49-2A81-98B1-449EE95EE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6AFBB-2832-ED97-1FA2-A72B78EAAABB}"/>
              </a:ext>
            </a:extLst>
          </p:cNvPr>
          <p:cNvSpPr txBox="1"/>
          <p:nvPr/>
        </p:nvSpPr>
        <p:spPr>
          <a:xfrm>
            <a:off x="537473" y="318977"/>
            <a:ext cx="3758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Parent Chromosome - </a:t>
            </a:r>
            <a:r>
              <a:rPr lang="en-US" sz="2000" b="1" dirty="0"/>
              <a:t>24748552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271A803-CCA7-CD57-401E-80BF7C7AB1AC}"/>
              </a:ext>
            </a:extLst>
          </p:cNvPr>
          <p:cNvGraphicFramePr>
            <a:graphicFrameLocks noGrp="1"/>
          </p:cNvGraphicFramePr>
          <p:nvPr/>
        </p:nvGraphicFramePr>
        <p:xfrm>
          <a:off x="3832136" y="1754209"/>
          <a:ext cx="4527728" cy="392531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65966">
                  <a:extLst>
                    <a:ext uri="{9D8B030D-6E8A-4147-A177-3AD203B41FA5}">
                      <a16:colId xmlns:a16="http://schemas.microsoft.com/office/drawing/2014/main" val="3601585277"/>
                    </a:ext>
                  </a:extLst>
                </a:gridCol>
                <a:gridCol w="565966">
                  <a:extLst>
                    <a:ext uri="{9D8B030D-6E8A-4147-A177-3AD203B41FA5}">
                      <a16:colId xmlns:a16="http://schemas.microsoft.com/office/drawing/2014/main" val="1106822153"/>
                    </a:ext>
                  </a:extLst>
                </a:gridCol>
                <a:gridCol w="565966">
                  <a:extLst>
                    <a:ext uri="{9D8B030D-6E8A-4147-A177-3AD203B41FA5}">
                      <a16:colId xmlns:a16="http://schemas.microsoft.com/office/drawing/2014/main" val="3483923664"/>
                    </a:ext>
                  </a:extLst>
                </a:gridCol>
                <a:gridCol w="565966">
                  <a:extLst>
                    <a:ext uri="{9D8B030D-6E8A-4147-A177-3AD203B41FA5}">
                      <a16:colId xmlns:a16="http://schemas.microsoft.com/office/drawing/2014/main" val="2350548573"/>
                    </a:ext>
                  </a:extLst>
                </a:gridCol>
                <a:gridCol w="565966">
                  <a:extLst>
                    <a:ext uri="{9D8B030D-6E8A-4147-A177-3AD203B41FA5}">
                      <a16:colId xmlns:a16="http://schemas.microsoft.com/office/drawing/2014/main" val="2434393711"/>
                    </a:ext>
                  </a:extLst>
                </a:gridCol>
                <a:gridCol w="565966">
                  <a:extLst>
                    <a:ext uri="{9D8B030D-6E8A-4147-A177-3AD203B41FA5}">
                      <a16:colId xmlns:a16="http://schemas.microsoft.com/office/drawing/2014/main" val="2926381278"/>
                    </a:ext>
                  </a:extLst>
                </a:gridCol>
                <a:gridCol w="565966">
                  <a:extLst>
                    <a:ext uri="{9D8B030D-6E8A-4147-A177-3AD203B41FA5}">
                      <a16:colId xmlns:a16="http://schemas.microsoft.com/office/drawing/2014/main" val="1460574970"/>
                    </a:ext>
                  </a:extLst>
                </a:gridCol>
                <a:gridCol w="565966">
                  <a:extLst>
                    <a:ext uri="{9D8B030D-6E8A-4147-A177-3AD203B41FA5}">
                      <a16:colId xmlns:a16="http://schemas.microsoft.com/office/drawing/2014/main" val="1336277830"/>
                    </a:ext>
                  </a:extLst>
                </a:gridCol>
              </a:tblGrid>
              <a:tr h="4887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903417"/>
                  </a:ext>
                </a:extLst>
              </a:tr>
              <a:tr h="4887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438603"/>
                  </a:ext>
                </a:extLst>
              </a:tr>
              <a:tr h="4887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874397"/>
                  </a:ext>
                </a:extLst>
              </a:tr>
              <a:tr h="4887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497189"/>
                  </a:ext>
                </a:extLst>
              </a:tr>
              <a:tr h="4887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343034"/>
                  </a:ext>
                </a:extLst>
              </a:tr>
              <a:tr h="4887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69956"/>
                  </a:ext>
                </a:extLst>
              </a:tr>
              <a:tr h="50437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340775"/>
                  </a:ext>
                </a:extLst>
              </a:tr>
              <a:tr h="4887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609645"/>
                  </a:ext>
                </a:extLst>
              </a:tr>
            </a:tbl>
          </a:graphicData>
        </a:graphic>
      </p:graphicFrame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061A7A38-945F-91D3-B875-6018296136D7}"/>
              </a:ext>
            </a:extLst>
          </p:cNvPr>
          <p:cNvSpPr/>
          <p:nvPr/>
        </p:nvSpPr>
        <p:spPr>
          <a:xfrm>
            <a:off x="3973041" y="4781168"/>
            <a:ext cx="322512" cy="311827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3D4BA6-0BF4-9E00-0C35-240AC1CD8811}"/>
              </a:ext>
            </a:extLst>
          </p:cNvPr>
          <p:cNvSpPr txBox="1"/>
          <p:nvPr/>
        </p:nvSpPr>
        <p:spPr>
          <a:xfrm>
            <a:off x="3333160" y="1700930"/>
            <a:ext cx="404278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8</a:t>
            </a:r>
          </a:p>
          <a:p>
            <a:r>
              <a:rPr lang="en-US" sz="3200" dirty="0"/>
              <a:t>7</a:t>
            </a:r>
          </a:p>
          <a:p>
            <a:r>
              <a:rPr lang="en-US" sz="3200" dirty="0"/>
              <a:t>6</a:t>
            </a:r>
          </a:p>
          <a:p>
            <a:r>
              <a:rPr lang="en-US" sz="3200" dirty="0"/>
              <a:t>5</a:t>
            </a:r>
          </a:p>
          <a:p>
            <a:r>
              <a:rPr lang="en-US" sz="3200" dirty="0"/>
              <a:t>4</a:t>
            </a:r>
          </a:p>
          <a:p>
            <a:r>
              <a:rPr lang="en-US" sz="3200" dirty="0"/>
              <a:t>3</a:t>
            </a:r>
          </a:p>
          <a:p>
            <a:r>
              <a:rPr lang="en-US" sz="3200" dirty="0"/>
              <a:t>2</a:t>
            </a:r>
          </a:p>
          <a:p>
            <a:r>
              <a:rPr lang="en-US" sz="3200" dirty="0"/>
              <a:t>1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2E08508C-EEC3-1A4F-A73C-6C2898EB61AF}"/>
              </a:ext>
            </a:extLst>
          </p:cNvPr>
          <p:cNvSpPr/>
          <p:nvPr/>
        </p:nvSpPr>
        <p:spPr>
          <a:xfrm>
            <a:off x="6797757" y="3273086"/>
            <a:ext cx="322512" cy="31182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4C264425-9824-6CA9-ED08-7D70F5D6BFF9}"/>
              </a:ext>
            </a:extLst>
          </p:cNvPr>
          <p:cNvSpPr/>
          <p:nvPr/>
        </p:nvSpPr>
        <p:spPr>
          <a:xfrm>
            <a:off x="6237776" y="1846582"/>
            <a:ext cx="322512" cy="31182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D1681978-68D5-AA8F-7940-1267129B409F}"/>
              </a:ext>
            </a:extLst>
          </p:cNvPr>
          <p:cNvSpPr/>
          <p:nvPr/>
        </p:nvSpPr>
        <p:spPr>
          <a:xfrm>
            <a:off x="5677795" y="3782400"/>
            <a:ext cx="322512" cy="31182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01846B79-0937-F6AD-AE34-82D0FB9087DB}"/>
              </a:ext>
            </a:extLst>
          </p:cNvPr>
          <p:cNvSpPr/>
          <p:nvPr/>
        </p:nvSpPr>
        <p:spPr>
          <a:xfrm>
            <a:off x="5107180" y="2332136"/>
            <a:ext cx="322512" cy="31182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F8B5532-4CA8-44DB-5153-C8EB472D9A0E}"/>
              </a:ext>
            </a:extLst>
          </p:cNvPr>
          <p:cNvSpPr/>
          <p:nvPr/>
        </p:nvSpPr>
        <p:spPr>
          <a:xfrm>
            <a:off x="4522380" y="3792340"/>
            <a:ext cx="322512" cy="311827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D120A7BF-177E-8A28-BE0E-DE3179DCB33C}"/>
              </a:ext>
            </a:extLst>
          </p:cNvPr>
          <p:cNvSpPr/>
          <p:nvPr/>
        </p:nvSpPr>
        <p:spPr>
          <a:xfrm>
            <a:off x="7928346" y="4717372"/>
            <a:ext cx="322512" cy="311827"/>
          </a:xfrm>
          <a:prstGeom prst="triangl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Up 1">
            <a:extLst>
              <a:ext uri="{FF2B5EF4-FFF2-40B4-BE49-F238E27FC236}">
                <a16:creationId xmlns:a16="http://schemas.microsoft.com/office/drawing/2014/main" id="{24D76735-B125-0D90-A5DA-2B515C2B4119}"/>
              </a:ext>
            </a:extLst>
          </p:cNvPr>
          <p:cNvSpPr/>
          <p:nvPr/>
        </p:nvSpPr>
        <p:spPr>
          <a:xfrm>
            <a:off x="7319122" y="5835438"/>
            <a:ext cx="375682" cy="60605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DA1CEE-7FD8-E31F-7814-6F8B26E60338}"/>
              </a:ext>
            </a:extLst>
          </p:cNvPr>
          <p:cNvSpPr txBox="1"/>
          <p:nvPr/>
        </p:nvSpPr>
        <p:spPr>
          <a:xfrm>
            <a:off x="2711303" y="1207454"/>
            <a:ext cx="564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Attacked</a:t>
            </a:r>
            <a:r>
              <a:rPr lang="en-US" dirty="0">
                <a:solidFill>
                  <a:srgbClr val="FF0000"/>
                </a:solidFill>
              </a:rPr>
              <a:t> – 1          1          1           0         0           1         0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2303B7-8536-94BF-A1EA-156BDAF4933F}"/>
              </a:ext>
            </a:extLst>
          </p:cNvPr>
          <p:cNvSpPr txBox="1"/>
          <p:nvPr/>
        </p:nvSpPr>
        <p:spPr>
          <a:xfrm>
            <a:off x="2254102" y="763205"/>
            <a:ext cx="610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Non-Attacked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– 6         5	4           4         3           1         1  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1385A5B-EC47-5DF1-179D-1F08F12010A7}"/>
              </a:ext>
            </a:extLst>
          </p:cNvPr>
          <p:cNvCxnSpPr>
            <a:cxnSpLocks/>
          </p:cNvCxnSpPr>
          <p:nvPr/>
        </p:nvCxnSpPr>
        <p:spPr>
          <a:xfrm>
            <a:off x="7496516" y="3453523"/>
            <a:ext cx="684569" cy="622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7C7A02E-1545-59BB-FDA3-1050E9B58A02}"/>
              </a:ext>
            </a:extLst>
          </p:cNvPr>
          <p:cNvCxnSpPr>
            <a:cxnSpLocks/>
          </p:cNvCxnSpPr>
          <p:nvPr/>
        </p:nvCxnSpPr>
        <p:spPr>
          <a:xfrm flipV="1">
            <a:off x="7463996" y="2758921"/>
            <a:ext cx="786862" cy="802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410381-0CE0-5B34-A312-A7522AB1D137}"/>
              </a:ext>
            </a:extLst>
          </p:cNvPr>
          <p:cNvCxnSpPr>
            <a:cxnSpLocks/>
          </p:cNvCxnSpPr>
          <p:nvPr/>
        </p:nvCxnSpPr>
        <p:spPr>
          <a:xfrm>
            <a:off x="7506963" y="3452831"/>
            <a:ext cx="743895" cy="29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7AC618D9-A7B8-5F03-B50F-80F43B3DE696}"/>
              </a:ext>
            </a:extLst>
          </p:cNvPr>
          <p:cNvSpPr/>
          <p:nvPr/>
        </p:nvSpPr>
        <p:spPr>
          <a:xfrm>
            <a:off x="7417554" y="3273086"/>
            <a:ext cx="322512" cy="31182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55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326</Words>
  <Application>Microsoft Office PowerPoint</Application>
  <PresentationFormat>Widescreen</PresentationFormat>
  <Paragraphs>107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8 Queen Problem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Shaikat Das Joy</dc:creator>
  <cp:lastModifiedBy>Shaikat Das Joy</cp:lastModifiedBy>
  <cp:revision>14</cp:revision>
  <dcterms:created xsi:type="dcterms:W3CDTF">2024-12-31T06:54:15Z</dcterms:created>
  <dcterms:modified xsi:type="dcterms:W3CDTF">2025-01-04T03:38:34Z</dcterms:modified>
</cp:coreProperties>
</file>