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2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92917C-5E88-4953-9D42-15EDD9A33C97}"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6036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73281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1758577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53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2996968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592917C-5E88-4953-9D42-15EDD9A33C97}" type="datetimeFigureOut">
              <a:rPr lang="ru-RU" smtClean="0"/>
              <a:t>03.03.2024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211695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592917C-5E88-4953-9D42-15EDD9A33C97}" type="datetimeFigureOut">
              <a:rPr lang="ru-RU" smtClean="0"/>
              <a:t>03.03.2024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2058508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92917C-5E88-4953-9D42-15EDD9A33C97}"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1828995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92917C-5E88-4953-9D42-15EDD9A33C97}"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52773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92917C-5E88-4953-9D42-15EDD9A33C97}"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15868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92917C-5E88-4953-9D42-15EDD9A33C97}"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250296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31968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92917C-5E88-4953-9D42-15EDD9A33C97}" type="datetimeFigureOut">
              <a:rPr lang="ru-RU" smtClean="0"/>
              <a:t>03.03.2024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428385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92917C-5E88-4953-9D42-15EDD9A33C97}" type="datetimeFigureOut">
              <a:rPr lang="ru-RU" smtClean="0"/>
              <a:t>03.03.2024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49791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592917C-5E88-4953-9D42-15EDD9A33C97}" type="datetimeFigureOut">
              <a:rPr lang="ru-RU" smtClean="0"/>
              <a:t>03.03.2024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419318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295437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92917C-5E88-4953-9D42-15EDD9A33C97}"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ED64BA-0337-48C2-9F31-0E32669137D6}" type="slidenum">
              <a:rPr lang="ru-RU" smtClean="0"/>
              <a:t>‹#›</a:t>
            </a:fld>
            <a:endParaRPr lang="ru-RU"/>
          </a:p>
        </p:txBody>
      </p:sp>
    </p:spTree>
    <p:extLst>
      <p:ext uri="{BB962C8B-B14F-4D97-AF65-F5344CB8AC3E}">
        <p14:creationId xmlns:p14="http://schemas.microsoft.com/office/powerpoint/2010/main" val="34559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592917C-5E88-4953-9D42-15EDD9A33C97}" type="datetimeFigureOut">
              <a:rPr lang="ru-RU" smtClean="0"/>
              <a:t>03.03.2024</a:t>
            </a:fld>
            <a:endParaRPr lang="ru-R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CED64BA-0337-48C2-9F31-0E32669137D6}" type="slidenum">
              <a:rPr lang="ru-RU" smtClean="0"/>
              <a:t>‹#›</a:t>
            </a:fld>
            <a:endParaRPr lang="ru-RU"/>
          </a:p>
        </p:txBody>
      </p:sp>
    </p:spTree>
    <p:extLst>
      <p:ext uri="{BB962C8B-B14F-4D97-AF65-F5344CB8AC3E}">
        <p14:creationId xmlns:p14="http://schemas.microsoft.com/office/powerpoint/2010/main" val="141974859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1BC4786-9E8F-4C75-ACAD-4A52C7A6609E}"/>
              </a:ext>
            </a:extLst>
          </p:cNvPr>
          <p:cNvSpPr/>
          <p:nvPr/>
        </p:nvSpPr>
        <p:spPr>
          <a:xfrm>
            <a:off x="4554747" y="396663"/>
            <a:ext cx="3082506" cy="830997"/>
          </a:xfrm>
          <a:prstGeom prst="rect">
            <a:avLst/>
          </a:prstGeom>
          <a:noFill/>
        </p:spPr>
        <p:txBody>
          <a:bodyPr wrap="squar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Gi</a:t>
            </a:r>
            <a:r>
              <a:rPr lang="az-Latn-AZ" sz="4800" b="0" cap="none" spc="0" dirty="0">
                <a:ln w="0"/>
                <a:solidFill>
                  <a:schemeClr val="accent1"/>
                </a:solidFill>
                <a:effectLst>
                  <a:outerShdw blurRad="38100" dist="25400" dir="5400000" algn="ctr" rotWithShape="0">
                    <a:srgbClr val="6E747A">
                      <a:alpha val="43000"/>
                    </a:srgbClr>
                  </a:outerShdw>
                </a:effectLst>
              </a:rPr>
              <a:t>t nədir</a:t>
            </a:r>
            <a:r>
              <a:rPr lang="en-US" sz="4800" b="0" cap="none" spc="0" dirty="0">
                <a:ln w="0"/>
                <a:solidFill>
                  <a:schemeClr val="accent1"/>
                </a:solidFill>
                <a:effectLst>
                  <a:outerShdw blurRad="38100" dist="25400" dir="5400000" algn="ctr" rotWithShape="0">
                    <a:srgbClr val="6E747A">
                      <a:alpha val="43000"/>
                    </a:srgbClr>
                  </a:outerShdw>
                </a:effectLst>
              </a:rPr>
              <a:t>?</a:t>
            </a:r>
            <a:endParaRPr lang="ru-RU"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D3D8EDE2-5EDC-4753-A22C-1B0FB5F67D7E}"/>
              </a:ext>
            </a:extLst>
          </p:cNvPr>
          <p:cNvSpPr txBox="1"/>
          <p:nvPr/>
        </p:nvSpPr>
        <p:spPr>
          <a:xfrm>
            <a:off x="1362974" y="1227660"/>
            <a:ext cx="9799607"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Kiçik bir layihənin versiyaya nəzarət sisteminin qurulmasına ehtiyac olmaya bilər, lakin böyük layihələri idarə etmək zəruridir. Tutaq ki, bir layihə üç proqramçı tərəfindən hazırlanıb. Hər bir proqramçı öz tapşırıqlarını izləyə bilər. Sonda hamısını bir araya gətirmək lazım olduqda bir çox dəyişikliklər edildiyindən problemlər yarana bilər. Versiya nəzarət sistemləri bu problemi həll etmək üçündür. Hər bir tərtibatçı layihədə baş verən dəyişiklikləri bilir və bu, vaxta çox qənaət etməyə imkan verir. Versiya idarəetmə sistemlərinin iki növü var. Bu, mərkəzləşdirilmiş versiyaya nəzarət sistemi və paylanmış versiyaya nəzarət sistemidir. Mərkəzləşdirilmiş versiyaya nəzarət sistemində mərkəzi server bütün faylları saxlayır. Mərkəzi server uğursuz olarsa, komanda birgə iş görə bilməz. Mərkəzi serverin diski zədələnibsə və ehtiyat nüvəsi yoxdursa </a:t>
            </a:r>
            <a:r>
              <a:rPr lang="en-US" sz="2400" dirty="0">
                <a:latin typeface="Times New Roman" panose="02020603050405020304" pitchFamily="18" charset="0"/>
                <a:cs typeface="Times New Roman" panose="02020603050405020304" pitchFamily="18" charset="0"/>
              </a:rPr>
              <a:t>b</a:t>
            </a:r>
            <a:r>
              <a:rPr lang="az-Latn-AZ" sz="2400" dirty="0">
                <a:latin typeface="Times New Roman" panose="02020603050405020304" pitchFamily="18" charset="0"/>
                <a:cs typeface="Times New Roman" panose="02020603050405020304" pitchFamily="18" charset="0"/>
              </a:rPr>
              <a:t>ütün layihənin tarixi itirilə bilər. </a:t>
            </a:r>
          </a:p>
          <a:p>
            <a:r>
              <a:rPr lang="az-Latn-AZ" sz="2400" dirty="0">
                <a:latin typeface="Times New Roman" panose="02020603050405020304" pitchFamily="18" charset="0"/>
                <a:cs typeface="Times New Roman" panose="02020603050405020304" pitchFamily="18" charset="0"/>
              </a:rPr>
              <a:t>  Git açıq mənbəli paylanmış versiyaya nəzarət sistemidir və SVN, CVS və Mercurial kimi digər versiya idarəetmə sistemlərindən məşhurdur. Baza və layihə ilə bağlı bütün faylları saxlamaq üçün data sahəsidir.</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61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E5769-628A-4140-88D5-A17A595FFB98}"/>
              </a:ext>
            </a:extLst>
          </p:cNvPr>
          <p:cNvSpPr txBox="1"/>
          <p:nvPr/>
        </p:nvSpPr>
        <p:spPr>
          <a:xfrm>
            <a:off x="651803" y="295422"/>
            <a:ext cx="10888394" cy="7109639"/>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24.</a:t>
            </a:r>
            <a:r>
              <a:rPr lang="az-Latn-AZ" sz="2400" b="1" dirty="0">
                <a:latin typeface="Times New Roman" panose="02020603050405020304" pitchFamily="18" charset="0"/>
                <a:cs typeface="Times New Roman" panose="02020603050405020304" pitchFamily="18" charset="0"/>
              </a:rPr>
              <a:t>git remote </a:t>
            </a:r>
            <a:r>
              <a:rPr lang="az-Latn-AZ" sz="2400" dirty="0">
                <a:latin typeface="Times New Roman" panose="02020603050405020304" pitchFamily="18" charset="0"/>
                <a:cs typeface="Times New Roman" panose="02020603050405020304" pitchFamily="18" charset="0"/>
              </a:rPr>
              <a:t>əmri sərhəd kimi fəaliyyət göstərir və lokaldakı fayl ilə repodakı faylı əlaqələndirir.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25.</a:t>
            </a:r>
            <a:r>
              <a:rPr lang="az-Latn-AZ" sz="2400" b="1" dirty="0">
                <a:latin typeface="Times New Roman" panose="02020603050405020304" pitchFamily="18" charset="0"/>
                <a:cs typeface="Times New Roman" panose="02020603050405020304" pitchFamily="18" charset="0"/>
              </a:rPr>
              <a:t>git </a:t>
            </a:r>
            <a:r>
              <a:rPr lang="en-US" sz="2400" b="1" dirty="0" err="1">
                <a:latin typeface="Times New Roman" panose="02020603050405020304" pitchFamily="18" charset="0"/>
                <a:cs typeface="Times New Roman" panose="02020603050405020304" pitchFamily="18" charset="0"/>
              </a:rPr>
              <a:t>whatchan</a:t>
            </a:r>
            <a:r>
              <a:rPr lang="az-Latn-AZ" sz="2400" b="1" dirty="0">
                <a:latin typeface="Times New Roman" panose="02020603050405020304" pitchFamily="18" charset="0"/>
                <a:cs typeface="Times New Roman" panose="02020603050405020304" pitchFamily="18" charset="0"/>
              </a:rPr>
              <a:t>ged</a:t>
            </a:r>
            <a:r>
              <a:rPr lang="en-US" sz="2400" b="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əmri git log ilə eyni öhdəliklərə malikdir.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26.</a:t>
            </a:r>
            <a:r>
              <a:rPr lang="az-Latn-AZ" sz="2400" b="1" dirty="0">
                <a:latin typeface="Times New Roman" panose="02020603050405020304" pitchFamily="18" charset="0"/>
                <a:cs typeface="Times New Roman" panose="02020603050405020304" pitchFamily="18" charset="0"/>
              </a:rPr>
              <a:t>git rm </a:t>
            </a:r>
            <a:r>
              <a:rPr lang="az-Latn-AZ" sz="2400" dirty="0">
                <a:latin typeface="Times New Roman" panose="02020603050405020304" pitchFamily="18" charset="0"/>
                <a:cs typeface="Times New Roman" panose="02020603050405020304" pitchFamily="18" charset="0"/>
              </a:rPr>
              <a:t>əmri kod bazasından əmrləri silmək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27.</a:t>
            </a:r>
            <a:r>
              <a:rPr lang="az-Latn-AZ" sz="2400" b="1" dirty="0">
                <a:latin typeface="Times New Roman" panose="02020603050405020304" pitchFamily="18" charset="0"/>
                <a:cs typeface="Times New Roman" panose="02020603050405020304" pitchFamily="18" charset="0"/>
              </a:rPr>
              <a:t>git stash </a:t>
            </a:r>
            <a:r>
              <a:rPr lang="az-Latn-AZ" sz="2400" dirty="0">
                <a:latin typeface="Times New Roman" panose="02020603050405020304" pitchFamily="18" charset="0"/>
                <a:cs typeface="Times New Roman" panose="02020603050405020304" pitchFamily="18" charset="0"/>
              </a:rPr>
              <a:t>əmri dəyişdirilmiş fayllarınızı müvəqqəti olaraq yadda saxlamağa imkan verir.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28.</a:t>
            </a:r>
            <a:r>
              <a:rPr lang="az-Latn-AZ" sz="2400" b="1" dirty="0">
                <a:latin typeface="Times New Roman" panose="02020603050405020304" pitchFamily="18" charset="0"/>
                <a:cs typeface="Times New Roman" panose="02020603050405020304" pitchFamily="18" charset="0"/>
              </a:rPr>
              <a:t>git arcive </a:t>
            </a:r>
            <a:r>
              <a:rPr lang="az-Latn-AZ" sz="2400" dirty="0">
                <a:latin typeface="Times New Roman" panose="02020603050405020304" pitchFamily="18" charset="0"/>
                <a:cs typeface="Times New Roman" panose="02020603050405020304" pitchFamily="18" charset="0"/>
              </a:rPr>
              <a:t>əmri birdən çox faylı bir faylda birləşdirməyə imkan verir.Bu o deməkdir ki siz şəxsi faylı əldə etmək üçün arxivdəki faylları açmalısınız.</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29.</a:t>
            </a:r>
            <a:r>
              <a:rPr lang="az-Latn-AZ" sz="2400" b="1" dirty="0">
                <a:latin typeface="Times New Roman" panose="02020603050405020304" pitchFamily="18" charset="0"/>
                <a:cs typeface="Times New Roman" panose="02020603050405020304" pitchFamily="18" charset="0"/>
              </a:rPr>
              <a:t>git shortlog </a:t>
            </a:r>
            <a:r>
              <a:rPr lang="az-Latn-AZ" sz="2400" dirty="0">
                <a:latin typeface="Times New Roman" panose="02020603050405020304" pitchFamily="18" charset="0"/>
                <a:cs typeface="Times New Roman" panose="02020603050405020304" pitchFamily="18" charset="0"/>
              </a:rPr>
              <a:t>əmri sizə git log əmrindən xülasə göstərir. Qısa xülasə ilə maraqlanırsızsa bu əmr faydalıdır.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30</a:t>
            </a:r>
            <a:r>
              <a:rPr lang="az-Latn-AZ" sz="2400" b="1" dirty="0">
                <a:latin typeface="Times New Roman" panose="02020603050405020304" pitchFamily="18" charset="0"/>
                <a:cs typeface="Times New Roman" panose="02020603050405020304" pitchFamily="18" charset="0"/>
              </a:rPr>
              <a:t>.git citool </a:t>
            </a:r>
            <a:r>
              <a:rPr lang="az-Latn-AZ" sz="2400" dirty="0">
                <a:latin typeface="Times New Roman" panose="02020603050405020304" pitchFamily="18" charset="0"/>
                <a:cs typeface="Times New Roman" panose="02020603050405020304" pitchFamily="18" charset="0"/>
              </a:rPr>
              <a:t>əmri  git öhdəliyinin qrafik alternatividir.</a:t>
            </a:r>
          </a:p>
          <a:p>
            <a:endParaRPr lang="az-Latn-AZ"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00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738660-2373-4180-826D-6F4F68505693}"/>
              </a:ext>
            </a:extLst>
          </p:cNvPr>
          <p:cNvSpPr txBox="1"/>
          <p:nvPr/>
        </p:nvSpPr>
        <p:spPr>
          <a:xfrm>
            <a:off x="517584" y="621102"/>
            <a:ext cx="10472468" cy="2677656"/>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Hər bir tərtibatçının yerli depo (local warehouse) kimi tanınan iş nüsxəsi kimi öz şəxsi işləmə sahəsi var. İnternet bağlantısı olmadıqda yerli depoda dəyişikliklər edilə bilər. Onlar oflayn olduqda isə dəyişikliklər etmək və qeydlərə baxmaq mümkündür. İnternet bağlantısı qurulduqdan sonra isə dəyişikliklər əsas serverə ötürülə bilər. Əsas serverdə problem olarsa, o, yerli depo istifadə edərək bərpa edilə bilər. Ümumiyyətlə, proqram təminatının daha yaxşı inkişafı üçün Git-də bir çox funksiyalar mövcuddur. O, paylanmış, sürətli, etibarlı və təhlükəsizdir.</a:t>
            </a:r>
            <a:endParaRPr lang="ru-RU" sz="2400" dirty="0">
              <a:latin typeface="Times New Roman" panose="02020603050405020304" pitchFamily="18" charset="0"/>
              <a:cs typeface="Times New Roman" panose="02020603050405020304" pitchFamily="18" charset="0"/>
            </a:endParaRPr>
          </a:p>
        </p:txBody>
      </p:sp>
      <p:pic>
        <p:nvPicPr>
          <p:cNvPr id="1026" name="Picture 2" descr="Update now! Two critical flaws in Git's code found, patched">
            <a:extLst>
              <a:ext uri="{FF2B5EF4-FFF2-40B4-BE49-F238E27FC236}">
                <a16:creationId xmlns:a16="http://schemas.microsoft.com/office/drawing/2014/main" id="{D9510451-A4FE-4645-BC3B-2F96E6954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588" y="3429000"/>
            <a:ext cx="8902460" cy="295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3914EC2-8186-4E6C-BB5F-4C45D866A0CD}"/>
              </a:ext>
            </a:extLst>
          </p:cNvPr>
          <p:cNvSpPr/>
          <p:nvPr/>
        </p:nvSpPr>
        <p:spPr>
          <a:xfrm>
            <a:off x="3723540" y="356566"/>
            <a:ext cx="3640740" cy="830997"/>
          </a:xfrm>
          <a:prstGeom prst="rect">
            <a:avLst/>
          </a:prstGeom>
          <a:noFill/>
        </p:spPr>
        <p:txBody>
          <a:bodyPr wrap="none" lIns="91440" tIns="45720" rIns="91440" bIns="45720">
            <a:spAutoFit/>
          </a:bodyPr>
          <a:lstStyle/>
          <a:p>
            <a:pPr algn="ctr"/>
            <a:r>
              <a:rPr lang="az-Latn-AZ" sz="4800" dirty="0">
                <a:ln w="0"/>
                <a:solidFill>
                  <a:schemeClr val="accent1"/>
                </a:solidFill>
                <a:effectLst>
                  <a:outerShdw blurRad="38100" dist="25400" dir="5400000" algn="ctr" rotWithShape="0">
                    <a:srgbClr val="6E747A">
                      <a:alpha val="43000"/>
                    </a:srgbClr>
                  </a:outerShdw>
                </a:effectLst>
                <a:latin typeface="+mj-lt"/>
              </a:rPr>
              <a:t>GitHub nədir</a:t>
            </a:r>
            <a:r>
              <a:rPr lang="en-US" sz="4800" dirty="0">
                <a:ln w="0"/>
                <a:solidFill>
                  <a:schemeClr val="accent1"/>
                </a:solidFill>
                <a:effectLst>
                  <a:outerShdw blurRad="38100" dist="25400" dir="5400000" algn="ctr" rotWithShape="0">
                    <a:srgbClr val="6E747A">
                      <a:alpha val="43000"/>
                    </a:srgbClr>
                  </a:outerShdw>
                </a:effectLst>
                <a:latin typeface="+mj-lt"/>
              </a:rPr>
              <a:t>?</a:t>
            </a:r>
            <a:endParaRPr lang="ru-RU" sz="4800" b="0" cap="none" spc="0" dirty="0">
              <a:ln w="0"/>
              <a:solidFill>
                <a:schemeClr val="accent1"/>
              </a:solidFill>
              <a:effectLst>
                <a:outerShdw blurRad="38100" dist="25400" dir="5400000" algn="ctr" rotWithShape="0">
                  <a:srgbClr val="6E747A">
                    <a:alpha val="43000"/>
                  </a:srgbClr>
                </a:outerShdw>
              </a:effectLst>
              <a:latin typeface="+mj-lt"/>
            </a:endParaRPr>
          </a:p>
        </p:txBody>
      </p:sp>
      <p:sp>
        <p:nvSpPr>
          <p:cNvPr id="3" name="TextBox 2">
            <a:extLst>
              <a:ext uri="{FF2B5EF4-FFF2-40B4-BE49-F238E27FC236}">
                <a16:creationId xmlns:a16="http://schemas.microsoft.com/office/drawing/2014/main" id="{AE076669-D12C-4FFD-A7BE-A71E1E88B929}"/>
              </a:ext>
            </a:extLst>
          </p:cNvPr>
          <p:cNvSpPr txBox="1"/>
          <p:nvPr/>
        </p:nvSpPr>
        <p:spPr>
          <a:xfrm>
            <a:off x="633046" y="1375717"/>
            <a:ext cx="6936634" cy="4893647"/>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Github, Git versiyasına nəzarət deposu üçün veb əsaslı hostinq xidmətidir. O, mənbə kodunun idarə edilməsi və paylanmış versiyaya nəzarət kimi xidmətlər təqdim edir.</a:t>
            </a:r>
          </a:p>
          <a:p>
            <a:r>
              <a:rPr lang="az-Latn-AZ" sz="2400" dirty="0">
                <a:latin typeface="Times New Roman" panose="02020603050405020304" pitchFamily="18" charset="0"/>
                <a:cs typeface="Times New Roman" panose="02020603050405020304" pitchFamily="18" charset="0"/>
              </a:rPr>
              <a:t>Bu sistem 250 milyondan çox layihə saxlayır və 80 milyondan çox istifadəçiyə xidmət göstərir. Bazarda bir çox rəqibi olsa da, istifadəçi sayına və paylaşılan layihələrə görə ən çox istifadə edilən github sistemidir.</a:t>
            </a:r>
          </a:p>
          <a:p>
            <a:r>
              <a:rPr lang="az-Latn-AZ" sz="2400" dirty="0">
                <a:latin typeface="Times New Roman" panose="02020603050405020304" pitchFamily="18" charset="0"/>
                <a:cs typeface="Times New Roman" panose="02020603050405020304" pitchFamily="18" charset="0"/>
              </a:rPr>
              <a:t>Github hər bir layihə üçün giriş nəzarəti, sorğular və tapşırıqların idarə edilməsini, layihə üzərində komanda şəklində, eyni zamanda layihənin müxtəlif hissələrində işləmək sərbəstliyini təmin edir.</a:t>
            </a:r>
          </a:p>
          <a:p>
            <a:r>
              <a:rPr lang="az-Latn-AZ" sz="2400" dirty="0">
                <a:latin typeface="Times New Roman" panose="02020603050405020304" pitchFamily="18" charset="0"/>
                <a:cs typeface="Times New Roman" panose="02020603050405020304" pitchFamily="18" charset="0"/>
              </a:rPr>
              <a:t> </a:t>
            </a:r>
          </a:p>
        </p:txBody>
      </p:sp>
      <p:pic>
        <p:nvPicPr>
          <p:cNvPr id="4" name="Рисунок 3">
            <a:extLst>
              <a:ext uri="{FF2B5EF4-FFF2-40B4-BE49-F238E27FC236}">
                <a16:creationId xmlns:a16="http://schemas.microsoft.com/office/drawing/2014/main" id="{7F2E1BCF-6F70-4F26-B57D-603AAF966870}"/>
              </a:ext>
            </a:extLst>
          </p:cNvPr>
          <p:cNvPicPr>
            <a:picLocks noChangeAspect="1"/>
          </p:cNvPicPr>
          <p:nvPr/>
        </p:nvPicPr>
        <p:blipFill>
          <a:blip r:embed="rId2"/>
          <a:stretch>
            <a:fillRect/>
          </a:stretch>
        </p:blipFill>
        <p:spPr>
          <a:xfrm>
            <a:off x="7569680" y="1524622"/>
            <a:ext cx="4224068" cy="4452995"/>
          </a:xfrm>
          <a:prstGeom prst="rect">
            <a:avLst/>
          </a:prstGeom>
        </p:spPr>
      </p:pic>
    </p:spTree>
    <p:extLst>
      <p:ext uri="{BB962C8B-B14F-4D97-AF65-F5344CB8AC3E}">
        <p14:creationId xmlns:p14="http://schemas.microsoft.com/office/powerpoint/2010/main" val="37984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A50D6-04FE-4248-A2FA-8295E1B1700D}"/>
              </a:ext>
            </a:extLst>
          </p:cNvPr>
          <p:cNvSpPr txBox="1"/>
          <p:nvPr/>
        </p:nvSpPr>
        <p:spPr>
          <a:xfrm>
            <a:off x="914400" y="552091"/>
            <a:ext cx="9213011" cy="3046988"/>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 </a:t>
            </a:r>
          </a:p>
          <a:p>
            <a:r>
              <a:rPr lang="az-Latn-AZ" sz="2400" dirty="0">
                <a:latin typeface="Times New Roman" panose="02020603050405020304" pitchFamily="18" charset="0"/>
                <a:cs typeface="Times New Roman" panose="02020603050405020304" pitchFamily="18" charset="0"/>
              </a:rPr>
              <a:t>Ümumiləşdirsək, Git və Github sözləri oxşardır, lakin fərqli anlayışlardır. Git etibarlı və dəqiq proqram təminatı hazırlamaq üçün mənbə kodunun idarə edilməsini təmin edən açıq mənbəli versiyaya nəzarət sistemidir. Github isə Git repozitoriyası üçün veb əsaslı hostinq xidmətidir.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Hər iki texnologiya versiya nəzarəti ilə əlaqəlidir və keyfiyyətli proqram yaratmağa xidmət edir.</a:t>
            </a:r>
            <a:endParaRPr lang="ru-RU" sz="24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8A85372F-7CC4-4056-AFCD-C96CFDF26271}"/>
              </a:ext>
            </a:extLst>
          </p:cNvPr>
          <p:cNvSpPr/>
          <p:nvPr/>
        </p:nvSpPr>
        <p:spPr>
          <a:xfrm>
            <a:off x="3629997" y="3599079"/>
            <a:ext cx="3781806" cy="830997"/>
          </a:xfrm>
          <a:prstGeom prst="rect">
            <a:avLst/>
          </a:prstGeom>
          <a:noFill/>
        </p:spPr>
        <p:txBody>
          <a:bodyPr wrap="none" lIns="91440" tIns="45720" rIns="91440" bIns="45720">
            <a:spAutoFit/>
          </a:bodyPr>
          <a:lstStyle/>
          <a:p>
            <a:pPr algn="ctr"/>
            <a:r>
              <a:rPr lang="az-Latn-AZ" sz="4800" dirty="0">
                <a:ln w="0"/>
                <a:solidFill>
                  <a:schemeClr val="accent1"/>
                </a:solidFill>
                <a:effectLst>
                  <a:outerShdw blurRad="38100" dist="25400" dir="5400000" algn="ctr" rotWithShape="0">
                    <a:srgbClr val="6E747A">
                      <a:alpha val="43000"/>
                    </a:srgbClr>
                  </a:outerShdw>
                </a:effectLst>
              </a:rPr>
              <a:t>GitBash nədir</a:t>
            </a:r>
            <a:r>
              <a:rPr lang="en-US" sz="4800" dirty="0">
                <a:ln w="0"/>
                <a:solidFill>
                  <a:schemeClr val="accent1"/>
                </a:solidFill>
                <a:effectLst>
                  <a:outerShdw blurRad="38100" dist="25400" dir="5400000" algn="ctr" rotWithShape="0">
                    <a:srgbClr val="6E747A">
                      <a:alpha val="43000"/>
                    </a:srgbClr>
                  </a:outerShdw>
                </a:effectLst>
              </a:rPr>
              <a:t>?</a:t>
            </a:r>
            <a:endParaRPr lang="ru-RU"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458ED0D4-9C41-448C-8311-9E82E8D1FF71}"/>
              </a:ext>
            </a:extLst>
          </p:cNvPr>
          <p:cNvSpPr txBox="1"/>
          <p:nvPr/>
        </p:nvSpPr>
        <p:spPr>
          <a:xfrm>
            <a:off x="1104181" y="4430077"/>
            <a:ext cx="5469147" cy="2308324"/>
          </a:xfrm>
          <a:prstGeom prst="rect">
            <a:avLst/>
          </a:prstGeom>
          <a:noFill/>
        </p:spPr>
        <p:txBody>
          <a:bodyPr wrap="square" rtlCol="0">
            <a:spAutoFit/>
          </a:bodyPr>
          <a:lstStyle/>
          <a:p>
            <a:r>
              <a:rPr lang="az-Latn-AZ" sz="2400" b="1" dirty="0">
                <a:latin typeface="Times New Roman" panose="02020603050405020304" pitchFamily="18" charset="0"/>
                <a:cs typeface="Times New Roman" panose="02020603050405020304" pitchFamily="18" charset="0"/>
              </a:rPr>
              <a:t> Git Bash</a:t>
            </a:r>
            <a:r>
              <a:rPr lang="az-Latn-AZ" sz="2400" dirty="0">
                <a:latin typeface="Times New Roman" panose="02020603050405020304" pitchFamily="18" charset="0"/>
                <a:cs typeface="Times New Roman" panose="02020603050405020304" pitchFamily="18" charset="0"/>
              </a:rPr>
              <a:t> — istifadəçilərin Git əmrlərini istifadə edə biləcəkləri bir əmr sətridir</a:t>
            </a:r>
          </a:p>
          <a:p>
            <a:r>
              <a:rPr lang="az-Latn-AZ" sz="2400" dirty="0">
                <a:latin typeface="Times New Roman" panose="02020603050405020304" pitchFamily="18" charset="0"/>
                <a:cs typeface="Times New Roman" panose="02020603050405020304" pitchFamily="18" charset="0"/>
              </a:rPr>
              <a:t> Git Bash’i Windows ƏS-nə qurmaq, hər hansısa sadə tətbiqi yükləmək kimi asandır. Rəsmi saytdan rahatlıqla yükləmək mümkündür.</a:t>
            </a:r>
            <a:endParaRPr lang="ru-RU" sz="2400" dirty="0">
              <a:latin typeface="Times New Roman" panose="02020603050405020304" pitchFamily="18" charset="0"/>
              <a:cs typeface="Times New Roman" panose="02020603050405020304" pitchFamily="18" charset="0"/>
            </a:endParaRPr>
          </a:p>
        </p:txBody>
      </p:sp>
      <p:pic>
        <p:nvPicPr>
          <p:cNvPr id="2052" name="Picture 4" descr="Git Bash nədir və necə quraşdırılır? | by Ibrahim Aliyev | Medium">
            <a:extLst>
              <a:ext uri="{FF2B5EF4-FFF2-40B4-BE49-F238E27FC236}">
                <a16:creationId xmlns:a16="http://schemas.microsoft.com/office/drawing/2014/main" id="{9D245174-A5FD-4C82-9708-51A439FC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026" y="4014577"/>
            <a:ext cx="3467819" cy="264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9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73B990B-5270-45D6-AF68-3BFBF6A7FC6C}"/>
              </a:ext>
            </a:extLst>
          </p:cNvPr>
          <p:cNvSpPr/>
          <p:nvPr/>
        </p:nvSpPr>
        <p:spPr>
          <a:xfrm>
            <a:off x="3539924" y="0"/>
            <a:ext cx="4215000" cy="830997"/>
          </a:xfrm>
          <a:prstGeom prst="rect">
            <a:avLst/>
          </a:prstGeom>
          <a:noFill/>
        </p:spPr>
        <p:txBody>
          <a:bodyPr wrap="none" lIns="91440" tIns="45720" rIns="91440" bIns="45720">
            <a:spAutoFit/>
          </a:bodyPr>
          <a:lstStyle/>
          <a:p>
            <a:pPr algn="ctr"/>
            <a:r>
              <a:rPr lang="az-Latn-AZ" sz="4800" dirty="0">
                <a:ln w="0"/>
                <a:solidFill>
                  <a:schemeClr val="accent1"/>
                </a:solidFill>
                <a:effectLst>
                  <a:outerShdw blurRad="38100" dist="25400" dir="5400000" algn="ctr" rotWithShape="0">
                    <a:srgbClr val="6E747A">
                      <a:alpha val="43000"/>
                    </a:srgbClr>
                  </a:outerShdw>
                </a:effectLst>
              </a:rPr>
              <a:t>Git komandaları</a:t>
            </a:r>
            <a:endParaRPr lang="ru-RU" sz="48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FDD0D40D-2080-47F1-8869-A40E412679B2}"/>
              </a:ext>
            </a:extLst>
          </p:cNvPr>
          <p:cNvSpPr txBox="1"/>
          <p:nvPr/>
        </p:nvSpPr>
        <p:spPr>
          <a:xfrm>
            <a:off x="1280161" y="1139483"/>
            <a:ext cx="9186202" cy="5262979"/>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1.</a:t>
            </a:r>
            <a:r>
              <a:rPr lang="az-Latn-AZ" sz="2400" b="1" dirty="0">
                <a:latin typeface="Times New Roman" panose="02020603050405020304" pitchFamily="18" charset="0"/>
                <a:cs typeface="Times New Roman" panose="02020603050405020304" pitchFamily="18" charset="0"/>
              </a:rPr>
              <a:t>git init  </a:t>
            </a:r>
            <a:r>
              <a:rPr lang="az-Latn-AZ" sz="2400" dirty="0">
                <a:latin typeface="Times New Roman" panose="02020603050405020304" pitchFamily="18" charset="0"/>
                <a:cs typeface="Times New Roman" panose="02020603050405020304" pitchFamily="18" charset="0"/>
              </a:rPr>
              <a:t>əmri boş deponu işə salmaq üçün istifadə olunur.O</a:t>
            </a:r>
            <a:r>
              <a:rPr lang="en-US" sz="2400" dirty="0">
                <a:latin typeface="Times New Roman" panose="02020603050405020304" pitchFamily="18" charset="0"/>
                <a:cs typeface="Times New Roman" panose="02020603050405020304" pitchFamily="18" charset="0"/>
              </a:rPr>
              <a:t>,</a:t>
            </a:r>
            <a:r>
              <a:rPr lang="az-Latn-AZ" sz="2400" dirty="0">
                <a:latin typeface="Times New Roman" panose="02020603050405020304" pitchFamily="18" charset="0"/>
                <a:cs typeface="Times New Roman" panose="02020603050405020304" pitchFamily="18" charset="0"/>
              </a:rPr>
              <a:t> cari iş qovluğunda git qovluğu yaradır.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a:t>
            </a:r>
            <a:r>
              <a:rPr lang="az-Latn-AZ" sz="2400" b="1" dirty="0">
                <a:latin typeface="Times New Roman" panose="02020603050405020304" pitchFamily="18" charset="0"/>
                <a:cs typeface="Times New Roman" panose="02020603050405020304" pitchFamily="18" charset="0"/>
              </a:rPr>
              <a:t>git commit </a:t>
            </a:r>
            <a:r>
              <a:rPr lang="az-Latn-AZ" sz="2400" dirty="0">
                <a:latin typeface="Times New Roman" panose="02020603050405020304" pitchFamily="18" charset="0"/>
                <a:cs typeface="Times New Roman" panose="02020603050405020304" pitchFamily="18" charset="0"/>
              </a:rPr>
              <a:t>əmri dəyişiklikləri yerli depoda saxlamaq üçün istifadə olunur.</a:t>
            </a:r>
          </a:p>
          <a:p>
            <a:r>
              <a:rPr lang="az-Latn-AZ" sz="2400" dirty="0">
                <a:latin typeface="Times New Roman" panose="02020603050405020304" pitchFamily="18" charset="0"/>
                <a:cs typeface="Times New Roman" panose="02020603050405020304" pitchFamily="18" charset="0"/>
              </a:rPr>
              <a:t>Nümunə</a:t>
            </a:r>
            <a:r>
              <a:rPr lang="en-US" sz="2400" dirty="0">
                <a:latin typeface="Times New Roman" panose="02020603050405020304" pitchFamily="18" charset="0"/>
                <a:cs typeface="Times New Roman" panose="02020603050405020304" pitchFamily="18" charset="0"/>
              </a:rPr>
              <a:t>:</a:t>
            </a:r>
            <a:r>
              <a:rPr lang="az-Latn-AZ" sz="2400" dirty="0">
                <a:latin typeface="Times New Roman" panose="02020603050405020304" pitchFamily="18" charset="0"/>
                <a:cs typeface="Times New Roman" panose="02020603050405020304" pitchFamily="18" charset="0"/>
              </a:rPr>
              <a:t> git commit-m</a:t>
            </a:r>
            <a:r>
              <a:rPr lang="en-US" sz="2400"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betta gamma</a:t>
            </a:r>
            <a:r>
              <a:rPr lang="en-US" sz="2400" dirty="0">
                <a:latin typeface="Times New Roman" panose="02020603050405020304" pitchFamily="18" charset="0"/>
                <a:cs typeface="Times New Roman" panose="02020603050405020304" pitchFamily="18" charset="0"/>
              </a:rPr>
              <a:t>”</a:t>
            </a:r>
            <a:endParaRPr lang="az-Latn-AZ"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3.</a:t>
            </a:r>
            <a:r>
              <a:rPr lang="az-Latn-AZ" sz="2400" b="1" dirty="0">
                <a:latin typeface="Times New Roman" panose="02020603050405020304" pitchFamily="18" charset="0"/>
                <a:cs typeface="Times New Roman" panose="02020603050405020304" pitchFamily="18" charset="0"/>
              </a:rPr>
              <a:t>git add </a:t>
            </a:r>
            <a:r>
              <a:rPr lang="az-Latn-AZ" sz="2400" dirty="0">
                <a:latin typeface="Times New Roman" panose="02020603050405020304" pitchFamily="18" charset="0"/>
                <a:cs typeface="Times New Roman" panose="02020603050405020304" pitchFamily="18" charset="0"/>
              </a:rPr>
              <a:t>əmri hazırki  qovluqdakı dəyişiklikləri səhnələşdirmə sahəsinə əlavə etmək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4</a:t>
            </a:r>
            <a:r>
              <a:rPr lang="az-Latn-AZ" sz="2400" b="1" dirty="0">
                <a:latin typeface="Times New Roman" panose="02020603050405020304" pitchFamily="18" charset="0"/>
                <a:cs typeface="Times New Roman" panose="02020603050405020304" pitchFamily="18" charset="0"/>
              </a:rPr>
              <a:t>.git status </a:t>
            </a:r>
            <a:r>
              <a:rPr lang="az-Latn-AZ" sz="2400" dirty="0">
                <a:latin typeface="Times New Roman" panose="02020603050405020304" pitchFamily="18" charset="0"/>
                <a:cs typeface="Times New Roman" panose="02020603050405020304" pitchFamily="18" charset="0"/>
              </a:rPr>
              <a:t>əmri cari deponun vəziyyətini və səhnələşdirmə sahəsini göstərmək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g</a:t>
            </a:r>
            <a:r>
              <a:rPr lang="az-Latn-AZ" sz="2400" b="1" dirty="0">
                <a:latin typeface="Times New Roman" panose="02020603050405020304" pitchFamily="18" charset="0"/>
                <a:cs typeface="Times New Roman" panose="02020603050405020304" pitchFamily="18" charset="0"/>
              </a:rPr>
              <a:t>it push </a:t>
            </a:r>
            <a:r>
              <a:rPr lang="az-Latn-AZ" sz="2400" dirty="0">
                <a:latin typeface="Times New Roman" panose="02020603050405020304" pitchFamily="18" charset="0"/>
                <a:cs typeface="Times New Roman" panose="02020603050405020304" pitchFamily="18" charset="0"/>
              </a:rPr>
              <a:t>əmri məzmunu yerli depodan uzaq depoya yükləmək</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46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27F6CC-A42C-4999-B910-BF7BE2BF9A89}"/>
              </a:ext>
            </a:extLst>
          </p:cNvPr>
          <p:cNvSpPr txBox="1"/>
          <p:nvPr/>
        </p:nvSpPr>
        <p:spPr>
          <a:xfrm>
            <a:off x="1702190" y="520503"/>
            <a:ext cx="9664505" cy="6370975"/>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üçün istifadə olunur.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6.Git</a:t>
            </a:r>
            <a:r>
              <a:rPr lang="az-Latn-AZ" sz="2400" dirty="0">
                <a:latin typeface="Times New Roman" panose="02020603050405020304" pitchFamily="18" charset="0"/>
                <a:cs typeface="Times New Roman" panose="02020603050405020304" pitchFamily="18" charset="0"/>
              </a:rPr>
              <a:t>-i quraşdırdıqdan sonra şəxsiyyətinizi təyin etməlisiniz .</a:t>
            </a:r>
          </a:p>
          <a:p>
            <a:r>
              <a:rPr lang="az-Latn-AZ" sz="2400" dirty="0">
                <a:latin typeface="Times New Roman" panose="02020603050405020304" pitchFamily="18" charset="0"/>
                <a:cs typeface="Times New Roman" panose="02020603050405020304" pitchFamily="18" charset="0"/>
              </a:rPr>
              <a:t>-adınız</a:t>
            </a:r>
          </a:p>
          <a:p>
            <a:r>
              <a:rPr lang="az-Latn-AZ" sz="2400" dirty="0">
                <a:latin typeface="Times New Roman" panose="02020603050405020304" pitchFamily="18" charset="0"/>
                <a:cs typeface="Times New Roman" panose="02020603050405020304" pitchFamily="18" charset="0"/>
              </a:rPr>
              <a:t>-e-poçt ünvanınız</a:t>
            </a:r>
          </a:p>
          <a:p>
            <a:r>
              <a:rPr lang="az-Latn-AZ" sz="2400" b="1" dirty="0">
                <a:latin typeface="Times New Roman" panose="02020603050405020304" pitchFamily="18" charset="0"/>
                <a:cs typeface="Times New Roman" panose="02020603050405020304" pitchFamily="18" charset="0"/>
              </a:rPr>
              <a:t>git config </a:t>
            </a:r>
            <a:r>
              <a:rPr lang="az-Latn-AZ" sz="2400" dirty="0">
                <a:latin typeface="Times New Roman" panose="02020603050405020304" pitchFamily="18" charset="0"/>
                <a:cs typeface="Times New Roman" panose="02020603050405020304" pitchFamily="18" charset="0"/>
              </a:rPr>
              <a:t>əmri bu vəzifəni yerinə yetirməyə imkan verir.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7.</a:t>
            </a:r>
            <a:r>
              <a:rPr lang="az-Latn-AZ" sz="2400" b="1" dirty="0">
                <a:latin typeface="Times New Roman" panose="02020603050405020304" pitchFamily="18" charset="0"/>
                <a:cs typeface="Times New Roman" panose="02020603050405020304" pitchFamily="18" charset="0"/>
              </a:rPr>
              <a:t>git clone </a:t>
            </a:r>
            <a:r>
              <a:rPr lang="az-Latn-AZ" sz="2400" dirty="0">
                <a:latin typeface="Times New Roman" panose="02020603050405020304" pitchFamily="18" charset="0"/>
                <a:cs typeface="Times New Roman" panose="02020603050405020304" pitchFamily="18" charset="0"/>
              </a:rPr>
              <a:t>əmri daxili olaraq  yeni repozitori yaratmaq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8.</a:t>
            </a:r>
            <a:r>
              <a:rPr lang="az-Latn-AZ" sz="2400" b="1" dirty="0">
                <a:latin typeface="Times New Roman" panose="02020603050405020304" pitchFamily="18" charset="0"/>
                <a:cs typeface="Times New Roman" panose="02020603050405020304" pitchFamily="18" charset="0"/>
              </a:rPr>
              <a:t>git clean </a:t>
            </a:r>
            <a:r>
              <a:rPr lang="az-Latn-AZ" sz="2400" dirty="0">
                <a:latin typeface="Times New Roman" panose="02020603050405020304" pitchFamily="18" charset="0"/>
                <a:cs typeface="Times New Roman" panose="02020603050405020304" pitchFamily="18" charset="0"/>
              </a:rPr>
              <a:t>əmri iş qovluğunda izlənilməmişfayllarısilmək üçün istifadə olunur.</a:t>
            </a:r>
          </a:p>
          <a:p>
            <a:r>
              <a:rPr lang="az-Latn-AZ" sz="2400" dirty="0">
                <a:latin typeface="Times New Roman" panose="02020603050405020304" pitchFamily="18" charset="0"/>
                <a:cs typeface="Times New Roman" panose="02020603050405020304" pitchFamily="18" charset="0"/>
              </a:rPr>
              <a:t> İzlənilməmiş fayllar anbar kataloqunuzdakı fayllardır, lakin hələ səhnə sahəsinə əlavə olunmayıb.</a:t>
            </a:r>
            <a:endParaRPr lang="en-US"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9.</a:t>
            </a:r>
            <a:r>
              <a:rPr lang="az-Latn-AZ" sz="2400" b="1" dirty="0">
                <a:latin typeface="Times New Roman" panose="02020603050405020304" pitchFamily="18" charset="0"/>
                <a:cs typeface="Times New Roman" panose="02020603050405020304" pitchFamily="18" charset="0"/>
              </a:rPr>
              <a:t>git version </a:t>
            </a:r>
            <a:r>
              <a:rPr lang="az-Latn-AZ" sz="2400" dirty="0">
                <a:latin typeface="Times New Roman" panose="02020603050405020304" pitchFamily="18" charset="0"/>
                <a:cs typeface="Times New Roman" panose="02020603050405020304" pitchFamily="18" charset="0"/>
              </a:rPr>
              <a:t>əmri gitin cari versiyasını yoxlamaq üçün istifadə olunur.</a:t>
            </a:r>
          </a:p>
          <a:p>
            <a:endParaRPr lang="en-US"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48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02355-EB9E-4D29-A0F7-D0CEA675A8F4}"/>
              </a:ext>
            </a:extLst>
          </p:cNvPr>
          <p:cNvSpPr txBox="1"/>
          <p:nvPr/>
        </p:nvSpPr>
        <p:spPr>
          <a:xfrm>
            <a:off x="1406768" y="858128"/>
            <a:ext cx="9284677" cy="5632311"/>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10.</a:t>
            </a:r>
            <a:r>
              <a:rPr lang="az-Latn-AZ" sz="2400" b="1" dirty="0">
                <a:latin typeface="Times New Roman" panose="02020603050405020304" pitchFamily="18" charset="0"/>
                <a:cs typeface="Times New Roman" panose="02020603050405020304" pitchFamily="18" charset="0"/>
              </a:rPr>
              <a:t>git log </a:t>
            </a:r>
            <a:r>
              <a:rPr lang="az-Latn-AZ" sz="2400" dirty="0">
                <a:latin typeface="Times New Roman" panose="02020603050405020304" pitchFamily="18" charset="0"/>
                <a:cs typeface="Times New Roman" panose="02020603050405020304" pitchFamily="18" charset="0"/>
              </a:rPr>
              <a:t>əmri yerinə yetirilən anlıq görüntüləri müşahidə etmək imkanı verir. Bu layihə tarixçəsini siyahıya almağa,onu süzgəcdən keçirməyə və xüsusi dəyişiklikləri axtarmağa imkan verir.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11.</a:t>
            </a:r>
            <a:r>
              <a:rPr lang="az-Latn-AZ" sz="2400" b="1" dirty="0">
                <a:latin typeface="Times New Roman" panose="02020603050405020304" pitchFamily="18" charset="0"/>
                <a:cs typeface="Times New Roman" panose="02020603050405020304" pitchFamily="18" charset="0"/>
              </a:rPr>
              <a:t>git sho</a:t>
            </a:r>
            <a:r>
              <a:rPr lang="en-US" sz="2400" b="1" dirty="0">
                <a:latin typeface="Times New Roman" panose="02020603050405020304" pitchFamily="18" charset="0"/>
                <a:cs typeface="Times New Roman" panose="02020603050405020304" pitchFamily="18" charset="0"/>
              </a:rPr>
              <a:t>w</a:t>
            </a:r>
            <a:r>
              <a:rPr lang="az-Latn-AZ" sz="2400" b="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bloblar,ağaclar,teqlər və öhdəliklər kimi Git obyektlərində genişləndirilmiş təfərrüfatlara baxmaq üçün istifadə olunan komanda xətti yardım proqramıdır.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12.</a:t>
            </a:r>
            <a:r>
              <a:rPr lang="az-Latn-AZ" sz="2400" b="1" dirty="0">
                <a:latin typeface="Times New Roman" panose="02020603050405020304" pitchFamily="18" charset="0"/>
                <a:cs typeface="Times New Roman" panose="02020603050405020304" pitchFamily="18" charset="0"/>
              </a:rPr>
              <a:t>git diff </a:t>
            </a:r>
            <a:r>
              <a:rPr lang="az-Latn-AZ" sz="2400" dirty="0">
                <a:latin typeface="Times New Roman" panose="02020603050405020304" pitchFamily="18" charset="0"/>
                <a:cs typeface="Times New Roman" panose="02020603050405020304" pitchFamily="18" charset="0"/>
              </a:rPr>
              <a:t>əmri layihənizdəki dəyişiklikləri görməyə,müqayisə etməyə və anlamağa kömək edir.Siz onu bir çox fərqli vəziyyətlərdə istifadə edə bilərsiniz.Məsələn iş və öhdəliklərdəki köhnə dəyişikliklərə baxmaq üçün.</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13.</a:t>
            </a:r>
            <a:r>
              <a:rPr lang="az-Latn-AZ" sz="2400" b="1" dirty="0">
                <a:latin typeface="Times New Roman" panose="02020603050405020304" pitchFamily="18" charset="0"/>
                <a:cs typeface="Times New Roman" panose="02020603050405020304" pitchFamily="18" charset="0"/>
              </a:rPr>
              <a:t>git blame </a:t>
            </a:r>
            <a:r>
              <a:rPr lang="az-Latn-AZ" sz="2400" dirty="0">
                <a:latin typeface="Times New Roman" panose="02020603050405020304" pitchFamily="18" charset="0"/>
                <a:cs typeface="Times New Roman" panose="02020603050405020304" pitchFamily="18" charset="0"/>
              </a:rPr>
              <a:t>əmri faylın məzmununu sətir-sətir yoxlamaq və hər sətrin sonuncu dəfə nə vaxt dəyişdirildiyini və dəyişiklikləri müəllifinin kim olduğunu bilmək üçün istifadə olunur.</a:t>
            </a:r>
          </a:p>
        </p:txBody>
      </p:sp>
    </p:spTree>
    <p:extLst>
      <p:ext uri="{BB962C8B-B14F-4D97-AF65-F5344CB8AC3E}">
        <p14:creationId xmlns:p14="http://schemas.microsoft.com/office/powerpoint/2010/main" val="392842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776CC-467B-47B2-BF5F-9E7714E962BB}"/>
              </a:ext>
            </a:extLst>
          </p:cNvPr>
          <p:cNvSpPr txBox="1"/>
          <p:nvPr/>
        </p:nvSpPr>
        <p:spPr>
          <a:xfrm>
            <a:off x="1348154" y="590843"/>
            <a:ext cx="9495692" cy="6001643"/>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14.</a:t>
            </a:r>
            <a:r>
              <a:rPr lang="az-Latn-AZ" sz="2400" b="1" dirty="0">
                <a:latin typeface="Times New Roman" panose="02020603050405020304" pitchFamily="18" charset="0"/>
                <a:cs typeface="Times New Roman" panose="02020603050405020304" pitchFamily="18" charset="0"/>
              </a:rPr>
              <a:t>git-sizer</a:t>
            </a:r>
            <a:r>
              <a:rPr lang="az-Latn-AZ" sz="2400" dirty="0">
                <a:latin typeface="Times New Roman" panose="02020603050405020304" pitchFamily="18" charset="0"/>
                <a:cs typeface="Times New Roman" panose="02020603050405020304" pitchFamily="18" charset="0"/>
              </a:rPr>
              <a:t> əmri sizə problem və ya narahatçılıqlara səbəb ola biləcəkləri qeyd edərək, yerli git deposu üçün müxtəlif ölçülər hazırlayır.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15.</a:t>
            </a:r>
            <a:r>
              <a:rPr lang="az-Latn-AZ" sz="2400" b="1" dirty="0">
                <a:latin typeface="Times New Roman" panose="02020603050405020304" pitchFamily="18" charset="0"/>
                <a:cs typeface="Times New Roman" panose="02020603050405020304" pitchFamily="18" charset="0"/>
              </a:rPr>
              <a:t>git branch </a:t>
            </a:r>
            <a:r>
              <a:rPr lang="az-Latn-AZ" sz="2400" dirty="0">
                <a:latin typeface="Times New Roman" panose="02020603050405020304" pitchFamily="18" charset="0"/>
                <a:cs typeface="Times New Roman" panose="02020603050405020304" pitchFamily="18" charset="0"/>
              </a:rPr>
              <a:t>əmri ümumi təyinatlı bazanı idarə etməyə imkan verir.Bu, tək bir depo daxilində təcrid olunmuş şaxələr yaratmağa imkan verir.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16.</a:t>
            </a:r>
            <a:r>
              <a:rPr lang="az-Latn-AZ" sz="2400" b="1" dirty="0">
                <a:latin typeface="Times New Roman" panose="02020603050405020304" pitchFamily="18" charset="0"/>
                <a:cs typeface="Times New Roman" panose="02020603050405020304" pitchFamily="18" charset="0"/>
              </a:rPr>
              <a:t>git checkout </a:t>
            </a:r>
            <a:r>
              <a:rPr lang="az-Latn-AZ" sz="2400" dirty="0">
                <a:latin typeface="Times New Roman" panose="02020603050405020304" pitchFamily="18" charset="0"/>
                <a:cs typeface="Times New Roman" panose="02020603050405020304" pitchFamily="18" charset="0"/>
              </a:rPr>
              <a:t>əmri köhnə öhdəlikləri və köhnə reviziyaları yoxlamaqdan əlavə ,depolarda naviqasiya vasitəsidir.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17.</a:t>
            </a:r>
            <a:r>
              <a:rPr lang="az-Latn-AZ" sz="2400" b="1" dirty="0">
                <a:latin typeface="Times New Roman" panose="02020603050405020304" pitchFamily="18" charset="0"/>
                <a:cs typeface="Times New Roman" panose="02020603050405020304" pitchFamily="18" charset="0"/>
              </a:rPr>
              <a:t>git fetch </a:t>
            </a:r>
            <a:r>
              <a:rPr lang="az-Latn-AZ" sz="2400" dirty="0">
                <a:latin typeface="Times New Roman" panose="02020603050405020304" pitchFamily="18" charset="0"/>
                <a:cs typeface="Times New Roman" panose="02020603050405020304" pitchFamily="18" charset="0"/>
              </a:rPr>
              <a:t>əmri deponu bütün əlaqəli öhdəlikləri və faylları ilə  birlikdə başqa bir depodan endirir.Lakin bu komanda heç bir əmri yerli depoya inteqrasiya etməyə çalışmır.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18.</a:t>
            </a:r>
            <a:r>
              <a:rPr lang="az-Latn-AZ" sz="2400" b="1" dirty="0">
                <a:latin typeface="Times New Roman" panose="02020603050405020304" pitchFamily="18" charset="0"/>
                <a:cs typeface="Times New Roman" panose="02020603050405020304" pitchFamily="18" charset="0"/>
              </a:rPr>
              <a:t>git merge </a:t>
            </a:r>
            <a:r>
              <a:rPr lang="az-Latn-AZ" sz="2400" dirty="0">
                <a:latin typeface="Times New Roman" panose="02020603050405020304" pitchFamily="18" charset="0"/>
                <a:cs typeface="Times New Roman" panose="02020603050405020304" pitchFamily="18" charset="0"/>
              </a:rPr>
              <a:t>əmri fərqli bazalardakı dəyişiklikləri birləşdirməyin güclü yoludur.Layihə tarixçəsini git bazası ilə birləşdirdikdən sonra ,git merge əmri onu yenidən bir araya gətirməyə imkan verir.</a:t>
            </a:r>
          </a:p>
        </p:txBody>
      </p:sp>
    </p:spTree>
    <p:extLst>
      <p:ext uri="{BB962C8B-B14F-4D97-AF65-F5344CB8AC3E}">
        <p14:creationId xmlns:p14="http://schemas.microsoft.com/office/powerpoint/2010/main" val="348560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85A673-B6F5-4662-9F60-D5B49444BBD8}"/>
              </a:ext>
            </a:extLst>
          </p:cNvPr>
          <p:cNvSpPr txBox="1"/>
          <p:nvPr/>
        </p:nvSpPr>
        <p:spPr>
          <a:xfrm>
            <a:off x="1390357" y="428178"/>
            <a:ext cx="9906000" cy="6001643"/>
          </a:xfrm>
          <a:prstGeom prst="rect">
            <a:avLst/>
          </a:prstGeom>
          <a:noFill/>
        </p:spPr>
        <p:txBody>
          <a:bodyPr wrap="square" rtlCol="0">
            <a:spAutoFit/>
          </a:bodyPr>
          <a:lstStyle/>
          <a:p>
            <a:r>
              <a:rPr lang="az-Latn-AZ" sz="2400" dirty="0">
                <a:latin typeface="Times New Roman" panose="02020603050405020304" pitchFamily="18" charset="0"/>
                <a:cs typeface="Times New Roman" panose="02020603050405020304" pitchFamily="18" charset="0"/>
              </a:rPr>
              <a:t>19</a:t>
            </a:r>
            <a:r>
              <a:rPr lang="az-Latn-AZ" sz="2400" b="1" dirty="0">
                <a:latin typeface="Times New Roman" panose="02020603050405020304" pitchFamily="18" charset="0"/>
                <a:cs typeface="Times New Roman" panose="02020603050405020304" pitchFamily="18" charset="0"/>
              </a:rPr>
              <a:t>.git pull </a:t>
            </a:r>
            <a:r>
              <a:rPr lang="az-Latn-AZ" sz="2400" dirty="0">
                <a:latin typeface="Times New Roman" panose="02020603050405020304" pitchFamily="18" charset="0"/>
                <a:cs typeface="Times New Roman" panose="02020603050405020304" pitchFamily="18" charset="0"/>
              </a:rPr>
              <a:t>əmri uzaq depodan məzmunu götürmək və endirmək və həmin məzmuna uyğunlaşdırmaq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20.</a:t>
            </a:r>
            <a:r>
              <a:rPr lang="az-Latn-AZ" sz="2400" b="1" dirty="0">
                <a:latin typeface="Times New Roman" panose="02020603050405020304" pitchFamily="18" charset="0"/>
                <a:cs typeface="Times New Roman" panose="02020603050405020304" pitchFamily="18" charset="0"/>
              </a:rPr>
              <a:t>git verify-commit </a:t>
            </a:r>
            <a:r>
              <a:rPr lang="az-Latn-AZ" sz="2400" dirty="0">
                <a:latin typeface="Times New Roman" panose="02020603050405020304" pitchFamily="18" charset="0"/>
                <a:cs typeface="Times New Roman" panose="02020603050405020304" pitchFamily="18" charset="0"/>
              </a:rPr>
              <a:t>əmri mənbə kodunu qablaşdırdaqdan sonra dəyişmədiyinəəmin olmaq və yoxlamaq üçün istifadə olunur.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21.</a:t>
            </a:r>
            <a:r>
              <a:rPr lang="az-Latn-AZ" sz="2400" b="1" dirty="0">
                <a:latin typeface="Times New Roman" panose="02020603050405020304" pitchFamily="18" charset="0"/>
                <a:cs typeface="Times New Roman" panose="02020603050405020304" pitchFamily="18" charset="0"/>
              </a:rPr>
              <a:t>git cherry-pick </a:t>
            </a:r>
            <a:r>
              <a:rPr lang="az-Latn-AZ" sz="2400" dirty="0">
                <a:latin typeface="Times New Roman" panose="02020603050405020304" pitchFamily="18" charset="0"/>
                <a:cs typeface="Times New Roman" panose="02020603050405020304" pitchFamily="18" charset="0"/>
              </a:rPr>
              <a:t>əmri bir bazadan öhdəlik seçmək və onu başqa bazaya tətbiq etmək üçün istifadə olunur.Həmçinin bu əmr dəyişiklikləri ləğv etmək üçün faydalı ola bilər.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22.</a:t>
            </a:r>
            <a:r>
              <a:rPr lang="az-Latn-AZ" sz="2400" b="1" dirty="0">
                <a:latin typeface="Times New Roman" panose="02020603050405020304" pitchFamily="18" charset="0"/>
                <a:cs typeface="Times New Roman" panose="02020603050405020304" pitchFamily="18" charset="0"/>
              </a:rPr>
              <a:t>git bisect </a:t>
            </a:r>
            <a:r>
              <a:rPr lang="az-Latn-AZ" sz="2400" dirty="0">
                <a:latin typeface="Times New Roman" panose="02020603050405020304" pitchFamily="18" charset="0"/>
                <a:cs typeface="Times New Roman" panose="02020603050405020304" pitchFamily="18" charset="0"/>
              </a:rPr>
              <a:t>əmri səhv təqdim edən öhdəliyi tapmaq üçün ikili axtarışdan istifadə edir.</a:t>
            </a:r>
          </a:p>
          <a:p>
            <a:endParaRPr lang="az-Latn-AZ" sz="2400" dirty="0">
              <a:latin typeface="Times New Roman" panose="02020603050405020304" pitchFamily="18" charset="0"/>
              <a:cs typeface="Times New Roman" panose="02020603050405020304" pitchFamily="18" charset="0"/>
            </a:endParaRPr>
          </a:p>
          <a:p>
            <a:r>
              <a:rPr lang="az-Latn-AZ" sz="2400" dirty="0">
                <a:latin typeface="Times New Roman" panose="02020603050405020304" pitchFamily="18" charset="0"/>
                <a:cs typeface="Times New Roman" panose="02020603050405020304" pitchFamily="18" charset="0"/>
              </a:rPr>
              <a:t>23.</a:t>
            </a:r>
            <a:r>
              <a:rPr lang="az-Latn-AZ" sz="2400" b="1" dirty="0">
                <a:latin typeface="Times New Roman" panose="02020603050405020304" pitchFamily="18" charset="0"/>
                <a:cs typeface="Times New Roman" panose="02020603050405020304" pitchFamily="18" charset="0"/>
              </a:rPr>
              <a:t>git rebase </a:t>
            </a:r>
            <a:r>
              <a:rPr lang="az-Latn-AZ" sz="2400" dirty="0">
                <a:latin typeface="Times New Roman" panose="02020603050405020304" pitchFamily="18" charset="0"/>
                <a:cs typeface="Times New Roman" panose="02020603050405020304" pitchFamily="18" charset="0"/>
              </a:rPr>
              <a:t>əmri git merge əmrinə bənzəyir. Bir depodan birləşdirmək üçün bir neçə şəxsi depo olduqda Git rebase əmrindən istifadə etməlisiniz.Git rebase əmri icra tarixini yenidən yazır.</a:t>
            </a:r>
          </a:p>
        </p:txBody>
      </p:sp>
    </p:spTree>
    <p:extLst>
      <p:ext uri="{BB962C8B-B14F-4D97-AF65-F5344CB8AC3E}">
        <p14:creationId xmlns:p14="http://schemas.microsoft.com/office/powerpoint/2010/main" val="1290982727"/>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TM04033925[[fn=Капля]]</Template>
  <TotalTime>291</TotalTime>
  <Words>1095</Words>
  <Application>Microsoft Office PowerPoint</Application>
  <PresentationFormat>Широкоэкранный</PresentationFormat>
  <Paragraphs>78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Times New Roman</vt:lpstr>
      <vt:lpstr>Tw Cen MT</vt:lpstr>
      <vt:lpstr>Капля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Lenovo</cp:lastModifiedBy>
  <cp:revision>5</cp:revision>
  <dcterms:created xsi:type="dcterms:W3CDTF">2024-03-03T05:07:45Z</dcterms:created>
  <dcterms:modified xsi:type="dcterms:W3CDTF">2024-03-03T16:09:41Z</dcterms:modified>
</cp:coreProperties>
</file>