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2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375082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301139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2047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2110438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309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3958432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4037871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264526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189346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BE16001-28D8-43FA-AE1F-32A743BAAA5F}" type="datetimeFigureOut">
              <a:rPr lang="ru-RU" smtClean="0"/>
              <a:t>03.03.2024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259698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BE16001-28D8-43FA-AE1F-32A743BAAA5F}"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238792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BE16001-28D8-43FA-AE1F-32A743BAAA5F}" type="datetimeFigureOut">
              <a:rPr lang="ru-RU" smtClean="0"/>
              <a:t>03.03.2024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369210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BE16001-28D8-43FA-AE1F-32A743BAAA5F}" type="datetimeFigureOut">
              <a:rPr lang="ru-RU" smtClean="0"/>
              <a:t>03.03.2024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254714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16001-28D8-43FA-AE1F-32A743BAAA5F}" type="datetimeFigureOut">
              <a:rPr lang="ru-RU" smtClean="0"/>
              <a:t>03.03.2024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147865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BE16001-28D8-43FA-AE1F-32A743BAAA5F}"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125117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BE16001-28D8-43FA-AE1F-32A743BAAA5F}" type="datetimeFigureOut">
              <a:rPr lang="ru-RU" smtClean="0"/>
              <a:t>03.03.2024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FFE9D31-7FA5-4447-B567-D2566FDC77AE}" type="slidenum">
              <a:rPr lang="ru-RU" smtClean="0"/>
              <a:t>‹#›</a:t>
            </a:fld>
            <a:endParaRPr lang="ru-RU"/>
          </a:p>
        </p:txBody>
      </p:sp>
    </p:spTree>
    <p:extLst>
      <p:ext uri="{BB962C8B-B14F-4D97-AF65-F5344CB8AC3E}">
        <p14:creationId xmlns:p14="http://schemas.microsoft.com/office/powerpoint/2010/main" val="153520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E16001-28D8-43FA-AE1F-32A743BAAA5F}" type="datetimeFigureOut">
              <a:rPr lang="ru-RU" smtClean="0"/>
              <a:t>03.03.2024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FE9D31-7FA5-4447-B567-D2566FDC77AE}" type="slidenum">
              <a:rPr lang="ru-RU" smtClean="0"/>
              <a:t>‹#›</a:t>
            </a:fld>
            <a:endParaRPr lang="ru-RU"/>
          </a:p>
        </p:txBody>
      </p:sp>
    </p:spTree>
    <p:extLst>
      <p:ext uri="{BB962C8B-B14F-4D97-AF65-F5344CB8AC3E}">
        <p14:creationId xmlns:p14="http://schemas.microsoft.com/office/powerpoint/2010/main" val="390562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90397D13-2D77-4D0B-9D52-4F40A14937F9}"/>
              </a:ext>
            </a:extLst>
          </p:cNvPr>
          <p:cNvSpPr/>
          <p:nvPr/>
        </p:nvSpPr>
        <p:spPr>
          <a:xfrm>
            <a:off x="3727126" y="293147"/>
            <a:ext cx="4125956"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az-Latn-AZ" sz="5400" b="1" cap="none" spc="0" dirty="0">
                <a:ln/>
                <a:solidFill>
                  <a:schemeClr val="accent4"/>
                </a:solidFill>
                <a:effectLst/>
              </a:rPr>
              <a:t> </a:t>
            </a:r>
            <a:r>
              <a:rPr lang="az-Latn-AZ" sz="4800" b="1" dirty="0">
                <a:ln/>
                <a:solidFill>
                  <a:schemeClr val="accent4"/>
                </a:solidFill>
              </a:rPr>
              <a:t> </a:t>
            </a:r>
            <a:endParaRPr lang="ru-RU" sz="5400" b="1" cap="none" spc="0" dirty="0">
              <a:ln/>
              <a:solidFill>
                <a:schemeClr val="accent4"/>
              </a:solidFill>
              <a:effectLst/>
            </a:endParaRPr>
          </a:p>
        </p:txBody>
      </p:sp>
      <p:sp>
        <p:nvSpPr>
          <p:cNvPr id="7" name="TextBox 6">
            <a:extLst>
              <a:ext uri="{FF2B5EF4-FFF2-40B4-BE49-F238E27FC236}">
                <a16:creationId xmlns:a16="http://schemas.microsoft.com/office/drawing/2014/main" id="{F41391A5-5F98-4612-B80B-3977541815F2}"/>
              </a:ext>
            </a:extLst>
          </p:cNvPr>
          <p:cNvSpPr txBox="1"/>
          <p:nvPr/>
        </p:nvSpPr>
        <p:spPr>
          <a:xfrm>
            <a:off x="1389529" y="1399418"/>
            <a:ext cx="10031506"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Linux (Linuks) çox populyar, sərbəst paylanan və Microsoft Windows-a güclü bir alternativ təşkil edən azad və açıq mənbəli əməliyyat sistemidir. Linux azad şəkildə, təmənasız yayılan əməliyyat sistemdir. O, bütün müasir əməliyyat sistemlerinə xas olan xüsusiyyətlərə malikdir. Dünyada yüz minlərlə insan Linuxdan istifadə edir. Tətbiqi və sistem proqramları ilə birlikdə gələn Linux tam funksional universal əməliyyət sitemidir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Linux hər hansı bir komputer sistemində problemsiz işləmə qabiliyyətinə malikdir. Çox geniş bir təchizat dəstəyinə malik olan Linux , noutbuk, server kompüterləri, ağıllı telefon, stolüstü kompüterlər kimi hər bir platformada tam bir uyğunlaşma içərisində işləmək qabiliyyətinə malikdir.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Linux adətən server və iş stansiyalarında istifadə olunsa da onu şəxsi komputerlərdə də istifadə edənlər çoxluq təşkil edir. Təbii ki,bu halda redaktə edilən kodların və azad proqram anlayışının təsiri böyükdür</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10" name="Прямоугольник 9">
            <a:extLst>
              <a:ext uri="{FF2B5EF4-FFF2-40B4-BE49-F238E27FC236}">
                <a16:creationId xmlns:a16="http://schemas.microsoft.com/office/drawing/2014/main" id="{079C058F-C9AB-41D0-90BC-B0398B492DEE}"/>
              </a:ext>
            </a:extLst>
          </p:cNvPr>
          <p:cNvSpPr/>
          <p:nvPr/>
        </p:nvSpPr>
        <p:spPr>
          <a:xfrm>
            <a:off x="3703281" y="476088"/>
            <a:ext cx="3743332"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ln/>
                <a:solidFill>
                  <a:schemeClr val="accent3"/>
                </a:solidFill>
              </a:rPr>
              <a:t>Linux n</a:t>
            </a:r>
            <a:r>
              <a:rPr lang="az-Latn-AZ" sz="4800" b="1" dirty="0">
                <a:ln/>
                <a:solidFill>
                  <a:schemeClr val="accent3"/>
                </a:solidFill>
              </a:rPr>
              <a:t>ədir</a:t>
            </a:r>
            <a:r>
              <a:rPr lang="en-US" sz="4800" b="1" dirty="0">
                <a:ln/>
                <a:solidFill>
                  <a:schemeClr val="accent3"/>
                </a:solidFill>
              </a:rPr>
              <a:t>?</a:t>
            </a:r>
            <a:endParaRPr lang="ru-RU" sz="4800" b="1" cap="none" spc="0" dirty="0">
              <a:ln/>
              <a:solidFill>
                <a:schemeClr val="accent3"/>
              </a:solidFill>
              <a:effectLst/>
            </a:endParaRPr>
          </a:p>
        </p:txBody>
      </p:sp>
    </p:spTree>
    <p:extLst>
      <p:ext uri="{BB962C8B-B14F-4D97-AF65-F5344CB8AC3E}">
        <p14:creationId xmlns:p14="http://schemas.microsoft.com/office/powerpoint/2010/main" val="410433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ux Nedir? - Teknogof">
            <a:extLst>
              <a:ext uri="{FF2B5EF4-FFF2-40B4-BE49-F238E27FC236}">
                <a16:creationId xmlns:a16="http://schemas.microsoft.com/office/drawing/2014/main" id="{BE3A61CE-EC34-4E07-AD92-A03E59EEB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153" y="366991"/>
            <a:ext cx="5414682" cy="40257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BF23E8-1F48-48B7-A74B-157221F7BDBC}"/>
              </a:ext>
            </a:extLst>
          </p:cNvPr>
          <p:cNvSpPr txBox="1"/>
          <p:nvPr/>
        </p:nvSpPr>
        <p:spPr>
          <a:xfrm>
            <a:off x="1039905" y="0"/>
            <a:ext cx="5414682" cy="5262979"/>
          </a:xfrm>
          <a:prstGeom prst="rect">
            <a:avLst/>
          </a:prstGeom>
          <a:noFill/>
        </p:spPr>
        <p:txBody>
          <a:bodyPr wrap="square" rtlCol="0">
            <a:spAutoFit/>
          </a:bodyPr>
          <a:lstStyle/>
          <a:p>
            <a:r>
              <a:rPr lang="az-Latn-AZ" sz="2400" b="1" dirty="0">
                <a:solidFill>
                  <a:srgbClr val="FFFF00"/>
                </a:solidFill>
                <a:latin typeface="Times New Roman" panose="02020603050405020304" pitchFamily="18" charset="0"/>
                <a:cs typeface="Times New Roman" panose="02020603050405020304" pitchFamily="18" charset="0"/>
              </a:rPr>
              <a:t>Pulsuz olması.</a:t>
            </a:r>
            <a:r>
              <a:rPr lang="az-Latn-AZ" sz="2400" dirty="0">
                <a:latin typeface="Times New Roman" panose="02020603050405020304" pitchFamily="18" charset="0"/>
                <a:cs typeface="Times New Roman" panose="02020603050405020304" pitchFamily="18" charset="0"/>
              </a:rPr>
              <a:t> Linux Açıq Lisenziya Razılaşmasına əsasən pulsuz şəkildə yayılır.</a:t>
            </a:r>
          </a:p>
          <a:p>
            <a:r>
              <a:rPr lang="az-Latn-AZ" sz="2400" dirty="0">
                <a:latin typeface="Times New Roman" panose="02020603050405020304" pitchFamily="18" charset="0"/>
                <a:cs typeface="Times New Roman" panose="02020603050405020304" pitchFamily="18" charset="0"/>
              </a:rPr>
              <a:t> </a:t>
            </a:r>
            <a:r>
              <a:rPr lang="az-Latn-AZ" sz="2400" dirty="0">
                <a:solidFill>
                  <a:srgbClr val="FFFF00"/>
                </a:solidFill>
                <a:latin typeface="Times New Roman" panose="02020603050405020304" pitchFamily="18" charset="0"/>
                <a:cs typeface="Times New Roman" panose="02020603050405020304" pitchFamily="18" charset="0"/>
              </a:rPr>
              <a:t>Etibarlılıq.</a:t>
            </a:r>
            <a:r>
              <a:rPr lang="az-Latn-AZ" sz="2400" dirty="0">
                <a:latin typeface="Times New Roman" panose="02020603050405020304" pitchFamily="18" charset="0"/>
                <a:cs typeface="Times New Roman" panose="02020603050405020304" pitchFamily="18" charset="0"/>
              </a:rPr>
              <a:t> Digər Unix əsaslı ƏS-ləri kimi Linux da yüksək etibarlılıqla xarakterizə olunur. </a:t>
            </a:r>
            <a:r>
              <a:rPr lang="az-Latn-AZ" sz="2400" dirty="0">
                <a:solidFill>
                  <a:srgbClr val="FFFF00"/>
                </a:solidFill>
                <a:latin typeface="Times New Roman" panose="02020603050405020304" pitchFamily="18" charset="0"/>
                <a:cs typeface="Times New Roman" panose="02020603050405020304" pitchFamily="18" charset="0"/>
              </a:rPr>
              <a:t>Təhlükəsizlik. </a:t>
            </a:r>
            <a:r>
              <a:rPr lang="az-Latn-AZ" sz="2400" dirty="0">
                <a:latin typeface="Times New Roman" panose="02020603050405020304" pitchFamily="18" charset="0"/>
                <a:cs typeface="Times New Roman" panose="02020603050405020304" pitchFamily="18" charset="0"/>
              </a:rPr>
              <a:t>Linuxu Seçməklə siz kompüter viruslarını tamamilə unuda bilərsiz və həmçinin, heç bir antivirusa ehtiyacınız olmayacaq.</a:t>
            </a:r>
          </a:p>
          <a:p>
            <a:r>
              <a:rPr lang="az-Latn-AZ" sz="2400" dirty="0">
                <a:solidFill>
                  <a:srgbClr val="FFFF00"/>
                </a:solidFill>
                <a:latin typeface="Times New Roman" panose="02020603050405020304" pitchFamily="18" charset="0"/>
                <a:cs typeface="Times New Roman" panose="02020603050405020304" pitchFamily="18" charset="0"/>
              </a:rPr>
              <a:t>Universallıq.</a:t>
            </a:r>
            <a:r>
              <a:rPr lang="az-Latn-AZ" sz="2400" dirty="0">
                <a:latin typeface="Times New Roman" panose="02020603050405020304" pitchFamily="18" charset="0"/>
                <a:cs typeface="Times New Roman" panose="02020603050405020304" pitchFamily="18" charset="0"/>
              </a:rPr>
              <a:t>Linuxun hər hansı distributivini seçməklə, yerinə yetirilən məsələlərdən asılı olaraq sistemi müxtəlif kompüterlərdə müxtəlif şəkildə tənzimləyə bilərsiniz.</a:t>
            </a:r>
          </a:p>
        </p:txBody>
      </p:sp>
      <p:sp>
        <p:nvSpPr>
          <p:cNvPr id="4" name="TextBox 3">
            <a:extLst>
              <a:ext uri="{FF2B5EF4-FFF2-40B4-BE49-F238E27FC236}">
                <a16:creationId xmlns:a16="http://schemas.microsoft.com/office/drawing/2014/main" id="{2B4CE027-0100-4AE7-8F45-10E23F7380CC}"/>
              </a:ext>
            </a:extLst>
          </p:cNvPr>
          <p:cNvSpPr txBox="1"/>
          <p:nvPr/>
        </p:nvSpPr>
        <p:spPr>
          <a:xfrm>
            <a:off x="1039905" y="5200923"/>
            <a:ext cx="8606119" cy="830997"/>
          </a:xfrm>
          <a:prstGeom prst="rect">
            <a:avLst/>
          </a:prstGeom>
          <a:noFill/>
        </p:spPr>
        <p:txBody>
          <a:bodyPr wrap="square" rtlCol="0">
            <a:spAutoFit/>
          </a:bodyPr>
          <a:lstStyle/>
          <a:p>
            <a:r>
              <a:rPr lang="az-Latn-AZ" sz="2400" dirty="0">
                <a:solidFill>
                  <a:srgbClr val="FFFF00"/>
                </a:solidFill>
                <a:latin typeface="Times New Roman" panose="02020603050405020304" pitchFamily="18" charset="0"/>
                <a:cs typeface="Times New Roman" panose="02020603050405020304" pitchFamily="18" charset="0"/>
              </a:rPr>
              <a:t>Məhsuldarlıq.</a:t>
            </a:r>
            <a:r>
              <a:rPr lang="az-Latn-AZ" sz="2400" dirty="0">
                <a:latin typeface="Times New Roman" panose="02020603050405020304" pitchFamily="18" charset="0"/>
                <a:cs typeface="Times New Roman" panose="02020603050405020304" pitchFamily="18" charset="0"/>
              </a:rPr>
              <a:t> Linuxu istənilən məsələnin həlli üçün təmzinləmək və beləliklə, maksimum məhsuldarlığa nail olmaq mümkündür. </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69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7B80651-B398-421D-BA3B-6C5606548ACE}"/>
              </a:ext>
            </a:extLst>
          </p:cNvPr>
          <p:cNvSpPr/>
          <p:nvPr/>
        </p:nvSpPr>
        <p:spPr>
          <a:xfrm>
            <a:off x="2941049" y="0"/>
            <a:ext cx="5182829"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az-Latn-AZ" sz="4800" b="1" cap="none" spc="0" dirty="0">
                <a:ln/>
                <a:solidFill>
                  <a:schemeClr val="accent3"/>
                </a:solidFill>
                <a:effectLst/>
              </a:rPr>
              <a:t>Linux komandları</a:t>
            </a:r>
            <a:endParaRPr lang="ru-RU" sz="4800" b="1" cap="none" spc="0" dirty="0">
              <a:ln/>
              <a:solidFill>
                <a:schemeClr val="accent3"/>
              </a:solidFill>
              <a:effectLst/>
            </a:endParaRPr>
          </a:p>
        </p:txBody>
      </p:sp>
      <p:sp>
        <p:nvSpPr>
          <p:cNvPr id="4" name="TextBox 3">
            <a:extLst>
              <a:ext uri="{FF2B5EF4-FFF2-40B4-BE49-F238E27FC236}">
                <a16:creationId xmlns:a16="http://schemas.microsoft.com/office/drawing/2014/main" id="{F2AEE18E-72B7-4F93-92CC-58FEE939D0C8}"/>
              </a:ext>
            </a:extLst>
          </p:cNvPr>
          <p:cNvSpPr txBox="1"/>
          <p:nvPr/>
        </p:nvSpPr>
        <p:spPr>
          <a:xfrm>
            <a:off x="407136" y="856357"/>
            <a:ext cx="11134164" cy="6001643"/>
          </a:xfrm>
          <a:prstGeom prst="rect">
            <a:avLst/>
          </a:prstGeom>
          <a:noFill/>
        </p:spPr>
        <p:txBody>
          <a:bodyPr wrap="square" rtlCol="0">
            <a:spAutoFit/>
          </a:bodyPr>
          <a:lstStyle/>
          <a:p>
            <a:r>
              <a:rPr lang="az-Latn-AZ" sz="2400" b="1" dirty="0">
                <a:solidFill>
                  <a:srgbClr val="FFFF00"/>
                </a:solidFill>
                <a:latin typeface="Times New Roman" panose="02020603050405020304" pitchFamily="18" charset="0"/>
                <a:cs typeface="Times New Roman" panose="02020603050405020304" pitchFamily="18" charset="0"/>
              </a:rPr>
              <a:t>1.</a:t>
            </a:r>
            <a:r>
              <a:rPr lang="az-Latn-AZ" sz="2400" b="1" dirty="0">
                <a:latin typeface="Times New Roman" panose="02020603050405020304" pitchFamily="18" charset="0"/>
                <a:cs typeface="Times New Roman" panose="02020603050405020304" pitchFamily="18" charset="0"/>
              </a:rPr>
              <a:t>ls-</a:t>
            </a:r>
            <a:r>
              <a:rPr lang="az-Latn-AZ" sz="2400" dirty="0">
                <a:latin typeface="Times New Roman" panose="02020603050405020304" pitchFamily="18" charset="0"/>
                <a:cs typeface="Times New Roman" panose="02020603050405020304" pitchFamily="18" charset="0"/>
              </a:rPr>
              <a:t> olduğunuz directory-də hansı faylların olduğunu göstərir. Gizli(hidden) faylları göstərmək üçün isə </a:t>
            </a:r>
            <a:r>
              <a:rPr lang="az-Latn-AZ" sz="2400" b="1" dirty="0">
                <a:latin typeface="Times New Roman" panose="02020603050405020304" pitchFamily="18" charset="0"/>
                <a:cs typeface="Times New Roman" panose="02020603050405020304" pitchFamily="18" charset="0"/>
              </a:rPr>
              <a:t>ls -a</a:t>
            </a:r>
            <a:r>
              <a:rPr lang="az-Latn-AZ" sz="2400" dirty="0">
                <a:latin typeface="Times New Roman" panose="02020603050405020304" pitchFamily="18" charset="0"/>
                <a:cs typeface="Times New Roman" panose="02020603050405020304" pitchFamily="18" charset="0"/>
              </a:rPr>
              <a:t> commandından istifadə edirik.Bütün faylları göstərmək üçün </a:t>
            </a:r>
            <a:r>
              <a:rPr lang="az-Latn-AZ" sz="2400" b="1" dirty="0">
                <a:latin typeface="Times New Roman" panose="02020603050405020304" pitchFamily="18" charset="0"/>
                <a:cs typeface="Times New Roman" panose="02020603050405020304" pitchFamily="18" charset="0"/>
              </a:rPr>
              <a:t>ls -R</a:t>
            </a:r>
            <a:r>
              <a:rPr lang="az-Latn-AZ" sz="2400" dirty="0">
                <a:latin typeface="Times New Roman" panose="02020603050405020304" pitchFamily="18" charset="0"/>
                <a:cs typeface="Times New Roman" panose="02020603050405020304" pitchFamily="18" charset="0"/>
              </a:rPr>
              <a:t> commandından istifadə edirik. Fayllar haqqında ətraflı məlumat almaq üçün </a:t>
            </a:r>
            <a:r>
              <a:rPr lang="az-Latn-AZ" sz="2400" b="1" dirty="0">
                <a:latin typeface="Times New Roman" panose="02020603050405020304" pitchFamily="18" charset="0"/>
                <a:cs typeface="Times New Roman" panose="02020603050405020304" pitchFamily="18" charset="0"/>
              </a:rPr>
              <a:t>ls -al</a:t>
            </a:r>
            <a:r>
              <a:rPr lang="az-Latn-AZ" sz="2400" dirty="0">
                <a:latin typeface="Times New Roman" panose="02020603050405020304" pitchFamily="18" charset="0"/>
                <a:cs typeface="Times New Roman" panose="02020603050405020304" pitchFamily="18" charset="0"/>
              </a:rPr>
              <a:t> commandından istifadə olunur.</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2. </a:t>
            </a:r>
            <a:r>
              <a:rPr lang="az-Latn-AZ" sz="2400" b="1" dirty="0">
                <a:latin typeface="Times New Roman" panose="02020603050405020304" pitchFamily="18" charset="0"/>
                <a:cs typeface="Times New Roman" panose="02020603050405020304" pitchFamily="18" charset="0"/>
              </a:rPr>
              <a:t>cd-</a:t>
            </a:r>
            <a:r>
              <a:rPr lang="az-Latn-AZ" sz="2400" dirty="0">
                <a:latin typeface="Times New Roman" panose="02020603050405020304" pitchFamily="18" charset="0"/>
                <a:cs typeface="Times New Roman" panose="02020603050405020304" pitchFamily="18" charset="0"/>
              </a:rPr>
              <a:t> directory-ə getmək üçün istifadə edirik məsələn “</a:t>
            </a:r>
            <a:r>
              <a:rPr lang="az-Latn-AZ" sz="2400" b="1" dirty="0">
                <a:latin typeface="Times New Roman" panose="02020603050405020304" pitchFamily="18" charset="0"/>
                <a:cs typeface="Times New Roman" panose="02020603050405020304" pitchFamily="18" charset="0"/>
              </a:rPr>
              <a:t>cd /etc”</a:t>
            </a:r>
            <a:r>
              <a:rPr lang="az-Latn-AZ" sz="2400" dirty="0">
                <a:latin typeface="Times New Roman" panose="02020603050405020304" pitchFamily="18" charset="0"/>
                <a:cs typeface="Times New Roman" panose="02020603050405020304" pitchFamily="18" charset="0"/>
              </a:rPr>
              <a:t> yazdığımız zaman </a:t>
            </a:r>
            <a:r>
              <a:rPr lang="az-Latn-AZ" sz="2400" b="1" dirty="0">
                <a:latin typeface="Times New Roman" panose="02020603050405020304" pitchFamily="18" charset="0"/>
                <a:cs typeface="Times New Roman" panose="02020603050405020304" pitchFamily="18" charset="0"/>
              </a:rPr>
              <a:t>etc</a:t>
            </a:r>
            <a:r>
              <a:rPr lang="az-Latn-AZ" sz="2400" dirty="0">
                <a:latin typeface="Times New Roman" panose="02020603050405020304" pitchFamily="18" charset="0"/>
                <a:cs typeface="Times New Roman" panose="02020603050405020304" pitchFamily="18" charset="0"/>
              </a:rPr>
              <a:t> directory-sinə keçid edəcəkdir.</a:t>
            </a:r>
          </a:p>
          <a:p>
            <a:r>
              <a:rPr lang="az-Latn-AZ" sz="2400" b="1" dirty="0">
                <a:latin typeface="Times New Roman" panose="02020603050405020304" pitchFamily="18" charset="0"/>
                <a:cs typeface="Times New Roman" panose="02020603050405020304" pitchFamily="18" charset="0"/>
              </a:rPr>
              <a:t>cd ..</a:t>
            </a:r>
            <a:r>
              <a:rPr lang="az-Latn-AZ" sz="2400" dirty="0">
                <a:latin typeface="Times New Roman" panose="02020603050405020304" pitchFamily="18" charset="0"/>
                <a:cs typeface="Times New Roman" panose="02020603050405020304" pitchFamily="18" charset="0"/>
              </a:rPr>
              <a:t> üst folderə keçid etmək üçün istifadə olunur</a:t>
            </a:r>
          </a:p>
          <a:p>
            <a:r>
              <a:rPr lang="az-Latn-AZ" sz="2400" b="1" dirty="0">
                <a:latin typeface="Times New Roman" panose="02020603050405020304" pitchFamily="18" charset="0"/>
                <a:cs typeface="Times New Roman" panose="02020603050405020304" pitchFamily="18" charset="0"/>
              </a:rPr>
              <a:t>cd </a:t>
            </a:r>
            <a:r>
              <a:rPr lang="az-Latn-AZ" sz="2400" dirty="0">
                <a:latin typeface="Times New Roman" panose="02020603050405020304" pitchFamily="18" charset="0"/>
                <a:cs typeface="Times New Roman" panose="02020603050405020304" pitchFamily="18" charset="0"/>
              </a:rPr>
              <a:t>— əvvəlki directoryə getmək üçün istifadə olunur.</a:t>
            </a:r>
          </a:p>
          <a:p>
            <a:r>
              <a:rPr lang="az-Latn-AZ" sz="2400" b="1" dirty="0">
                <a:latin typeface="Times New Roman" panose="02020603050405020304" pitchFamily="18" charset="0"/>
                <a:cs typeface="Times New Roman" panose="02020603050405020304" pitchFamily="18" charset="0"/>
              </a:rPr>
              <a:t>cd</a:t>
            </a:r>
            <a:r>
              <a:rPr lang="az-Latn-AZ" sz="2400" dirty="0">
                <a:latin typeface="Times New Roman" panose="02020603050405020304" pitchFamily="18" charset="0"/>
                <a:cs typeface="Times New Roman" panose="02020603050405020304" pitchFamily="18" charset="0"/>
              </a:rPr>
              <a:t> komandası böyük, kiçik hərflərə həssasdır. </a:t>
            </a:r>
            <a:r>
              <a:rPr lang="az-Latn-AZ" sz="2400" b="1" dirty="0">
                <a:latin typeface="Times New Roman" panose="02020603050405020304" pitchFamily="18" charset="0"/>
                <a:cs typeface="Times New Roman" panose="02020603050405020304" pitchFamily="18" charset="0"/>
              </a:rPr>
              <a:t>cd document</a:t>
            </a:r>
            <a:r>
              <a:rPr lang="az-Latn-AZ" sz="2400" dirty="0">
                <a:latin typeface="Times New Roman" panose="02020603050405020304" pitchFamily="18" charset="0"/>
                <a:cs typeface="Times New Roman" panose="02020603050405020304" pitchFamily="18" charset="0"/>
              </a:rPr>
              <a:t> ilə </a:t>
            </a:r>
            <a:r>
              <a:rPr lang="az-Latn-AZ" sz="2400" b="1" dirty="0">
                <a:latin typeface="Times New Roman" panose="02020603050405020304" pitchFamily="18" charset="0"/>
                <a:cs typeface="Times New Roman" panose="02020603050405020304" pitchFamily="18" charset="0"/>
              </a:rPr>
              <a:t>cd Document</a:t>
            </a:r>
            <a:r>
              <a:rPr lang="az-Latn-AZ" sz="2400" dirty="0">
                <a:latin typeface="Times New Roman" panose="02020603050405020304" pitchFamily="18" charset="0"/>
                <a:cs typeface="Times New Roman" panose="02020603050405020304" pitchFamily="18" charset="0"/>
              </a:rPr>
              <a:t> tamamilə fərqlidir .</a:t>
            </a:r>
          </a:p>
          <a:p>
            <a:r>
              <a:rPr lang="az-Latn-AZ" sz="2400" dirty="0">
                <a:latin typeface="Times New Roman" panose="02020603050405020304" pitchFamily="18" charset="0"/>
                <a:cs typeface="Times New Roman" panose="02020603050405020304" pitchFamily="18" charset="0"/>
              </a:rPr>
              <a:t>“My Project” adlı directoryə getmək istədiyimiz zaman </a:t>
            </a:r>
            <a:r>
              <a:rPr lang="az-Latn-AZ" sz="2400" b="1" dirty="0">
                <a:latin typeface="Times New Roman" panose="02020603050405020304" pitchFamily="18" charset="0"/>
                <a:cs typeface="Times New Roman" panose="02020603050405020304" pitchFamily="18" charset="0"/>
              </a:rPr>
              <a:t>cd My\ Project</a:t>
            </a:r>
            <a:r>
              <a:rPr lang="az-Latn-AZ" sz="2400" dirty="0">
                <a:latin typeface="Times New Roman" panose="02020603050405020304" pitchFamily="18" charset="0"/>
                <a:cs typeface="Times New Roman" panose="02020603050405020304" pitchFamily="18" charset="0"/>
              </a:rPr>
              <a:t> şəklində yazmaq lazımdır əks halda belə bir folder olmadığını söyləyəcəkdir.</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3. </a:t>
            </a:r>
            <a:r>
              <a:rPr lang="az-Latn-AZ" sz="2400" b="1" dirty="0">
                <a:latin typeface="Times New Roman" panose="02020603050405020304" pitchFamily="18" charset="0"/>
                <a:cs typeface="Times New Roman" panose="02020603050405020304" pitchFamily="18" charset="0"/>
              </a:rPr>
              <a:t>mkdir </a:t>
            </a:r>
            <a:r>
              <a:rPr lang="az-Latn-AZ" sz="2400" dirty="0">
                <a:latin typeface="Times New Roman" panose="02020603050405020304" pitchFamily="18" charset="0"/>
                <a:cs typeface="Times New Roman" panose="02020603050405020304" pitchFamily="18" charset="0"/>
              </a:rPr>
              <a:t>— yeni bir directory yaratmaq istədiyimiz zaman bu komandadan istifadə edirik.Nümunə</a:t>
            </a:r>
            <a:r>
              <a:rPr lang="en-US" sz="2400" dirty="0">
                <a:latin typeface="Times New Roman" panose="02020603050405020304" pitchFamily="18" charset="0"/>
                <a:cs typeface="Times New Roman" panose="02020603050405020304" pitchFamily="18" charset="0"/>
              </a:rPr>
              <a:t>:</a:t>
            </a:r>
            <a:r>
              <a:rPr lang="az-Latn-AZ" sz="2400" dirty="0">
                <a:latin typeface="Times New Roman" panose="02020603050405020304" pitchFamily="18" charset="0"/>
                <a:cs typeface="Times New Roman" panose="02020603050405020304" pitchFamily="18" charset="0"/>
              </a:rPr>
              <a:t> </a:t>
            </a:r>
            <a:r>
              <a:rPr lang="az-Latn-AZ" sz="2400" b="1" dirty="0">
                <a:latin typeface="Times New Roman" panose="02020603050405020304" pitchFamily="18" charset="0"/>
                <a:cs typeface="Times New Roman" panose="02020603050405020304" pitchFamily="18" charset="0"/>
              </a:rPr>
              <a:t>mkdir codes</a:t>
            </a:r>
          </a:p>
        </p:txBody>
      </p:sp>
    </p:spTree>
    <p:extLst>
      <p:ext uri="{BB962C8B-B14F-4D97-AF65-F5344CB8AC3E}">
        <p14:creationId xmlns:p14="http://schemas.microsoft.com/office/powerpoint/2010/main" val="357233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239DD-6FA8-4F77-BC47-0D10C0180093}"/>
              </a:ext>
            </a:extLst>
          </p:cNvPr>
          <p:cNvSpPr txBox="1"/>
          <p:nvPr/>
        </p:nvSpPr>
        <p:spPr>
          <a:xfrm>
            <a:off x="930975" y="389288"/>
            <a:ext cx="10197099" cy="7109639"/>
          </a:xfrm>
          <a:prstGeom prst="rect">
            <a:avLst/>
          </a:prstGeom>
          <a:noFill/>
        </p:spPr>
        <p:txBody>
          <a:bodyPr wrap="square" rtlCol="0">
            <a:spAutoFit/>
          </a:bodyPr>
          <a:lstStyle/>
          <a:p>
            <a:r>
              <a:rPr lang="ru-RU" b="1" dirty="0">
                <a:solidFill>
                  <a:srgbClr val="FFFF00"/>
                </a:solidFill>
              </a:rPr>
              <a:t>4.</a:t>
            </a:r>
            <a:r>
              <a:rPr lang="az-Latn-AZ" sz="2400" b="1" dirty="0">
                <a:solidFill>
                  <a:srgbClr val="FFFF00"/>
                </a:solidFill>
                <a:latin typeface="Times New Roman" panose="02020603050405020304" pitchFamily="18" charset="0"/>
                <a:cs typeface="Times New Roman" panose="02020603050405020304" pitchFamily="18" charset="0"/>
              </a:rPr>
              <a:t> </a:t>
            </a:r>
            <a:r>
              <a:rPr lang="az-Latn-AZ" sz="2400" b="1" dirty="0">
                <a:latin typeface="Times New Roman" panose="02020603050405020304" pitchFamily="18" charset="0"/>
                <a:cs typeface="Times New Roman" panose="02020603050405020304" pitchFamily="18" charset="0"/>
              </a:rPr>
              <a:t>rmdir </a:t>
            </a:r>
            <a:r>
              <a:rPr lang="az-Latn-AZ" sz="2400" dirty="0">
                <a:latin typeface="Times New Roman" panose="02020603050405020304" pitchFamily="18" charset="0"/>
                <a:cs typeface="Times New Roman" panose="02020603050405020304" pitchFamily="18" charset="0"/>
              </a:rPr>
              <a:t>— boş bir directoryni silmək üçün istifadə edirik. </a:t>
            </a:r>
            <a:r>
              <a:rPr lang="en-US" sz="2400" dirty="0">
                <a:latin typeface="Times New Roman" panose="02020603050405020304" pitchFamily="18" charset="0"/>
                <a:cs typeface="Times New Roman" panose="02020603050405020304" pitchFamily="18" charset="0"/>
              </a:rPr>
              <a:t>N</a:t>
            </a:r>
            <a:r>
              <a:rPr lang="az-Latn-AZ" sz="2400" dirty="0">
                <a:latin typeface="Times New Roman" panose="02020603050405020304" pitchFamily="18" charset="0"/>
                <a:cs typeface="Times New Roman" panose="02020603050405020304" pitchFamily="18" charset="0"/>
              </a:rPr>
              <a:t>ümunə</a:t>
            </a:r>
            <a:r>
              <a:rPr lang="en-US" sz="2400" dirty="0">
                <a:latin typeface="Times New Roman" panose="02020603050405020304" pitchFamily="18" charset="0"/>
                <a:cs typeface="Times New Roman" panose="02020603050405020304" pitchFamily="18" charset="0"/>
              </a:rPr>
              <a:t>:</a:t>
            </a:r>
            <a:r>
              <a:rPr lang="az-Latn-AZ" sz="2400" dirty="0">
                <a:latin typeface="Times New Roman" panose="02020603050405020304" pitchFamily="18" charset="0"/>
                <a:cs typeface="Times New Roman" panose="02020603050405020304" pitchFamily="18" charset="0"/>
              </a:rPr>
              <a:t>rmdir codes</a:t>
            </a:r>
          </a:p>
          <a:p>
            <a:endParaRPr lang="az-Latn-AZ" sz="2400" dirty="0">
              <a:latin typeface="Times New Roman" panose="02020603050405020304" pitchFamily="18" charset="0"/>
              <a:cs typeface="Times New Roman" panose="02020603050405020304" pitchFamily="18" charset="0"/>
            </a:endParaRPr>
          </a:p>
          <a:p>
            <a:r>
              <a:rPr lang="ru-RU" b="1" dirty="0">
                <a:solidFill>
                  <a:srgbClr val="FFFF00"/>
                </a:solidFill>
              </a:rPr>
              <a:t>5.</a:t>
            </a:r>
            <a:r>
              <a:rPr lang="az-Latn-AZ" sz="2400" b="1" dirty="0">
                <a:solidFill>
                  <a:srgbClr val="FFFF00"/>
                </a:solidFill>
                <a:latin typeface="Times New Roman" panose="02020603050405020304" pitchFamily="18" charset="0"/>
                <a:cs typeface="Times New Roman" panose="02020603050405020304" pitchFamily="18" charset="0"/>
              </a:rPr>
              <a:t> </a:t>
            </a:r>
            <a:r>
              <a:rPr lang="az-Latn-AZ" sz="2400" b="1" dirty="0">
                <a:latin typeface="Times New Roman" panose="02020603050405020304" pitchFamily="18" charset="0"/>
                <a:cs typeface="Times New Roman" panose="02020603050405020304" pitchFamily="18" charset="0"/>
              </a:rPr>
              <a:t>rm — fayl </a:t>
            </a:r>
            <a:r>
              <a:rPr lang="az-Latn-AZ" sz="2400" dirty="0">
                <a:latin typeface="Times New Roman" panose="02020603050405020304" pitchFamily="18" charset="0"/>
                <a:cs typeface="Times New Roman" panose="02020603050405020304" pitchFamily="18" charset="0"/>
              </a:rPr>
              <a:t>və directory-ni silmək üçün istifadə edirik. rm -r komandası sadəcə directory-ni silir. rm -rf dediyimiz zaman həm directoryni həmdə içərisindəki faylları silirik.</a:t>
            </a:r>
          </a:p>
          <a:p>
            <a:endParaRPr lang="az-Latn-AZ" sz="2400" b="1" dirty="0">
              <a:solidFill>
                <a:srgbClr val="FFFF00"/>
              </a:solidFill>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6. </a:t>
            </a:r>
            <a:r>
              <a:rPr lang="az-Latn-AZ" sz="2400" b="1" dirty="0">
                <a:latin typeface="Times New Roman" panose="02020603050405020304" pitchFamily="18" charset="0"/>
                <a:cs typeface="Times New Roman" panose="02020603050405020304" pitchFamily="18" charset="0"/>
              </a:rPr>
              <a:t>touch</a:t>
            </a:r>
            <a:r>
              <a:rPr lang="az-Latn-AZ" sz="2400" dirty="0">
                <a:latin typeface="Times New Roman" panose="02020603050405020304" pitchFamily="18" charset="0"/>
                <a:cs typeface="Times New Roman" panose="02020603050405020304" pitchFamily="18" charset="0"/>
              </a:rPr>
              <a:t> — yeni bir fayl yaratmaq üçün istifadə edirik. Boş bir .txt faylından .zip faylına qədər hamısını yaratmaq üçün istifadə edə bilərik.</a:t>
            </a:r>
          </a:p>
          <a:p>
            <a:endParaRPr lang="az-Latn-AZ" sz="2400" dirty="0">
              <a:latin typeface="Times New Roman" panose="02020603050405020304" pitchFamily="18" charset="0"/>
              <a:cs typeface="Times New Roman" panose="02020603050405020304" pitchFamily="18" charset="0"/>
            </a:endParaRPr>
          </a:p>
          <a:p>
            <a:r>
              <a:rPr lang="az-Latn-AZ" sz="2400" dirty="0">
                <a:solidFill>
                  <a:srgbClr val="FFFF00"/>
                </a:solidFill>
                <a:latin typeface="Times New Roman" panose="02020603050405020304" pitchFamily="18" charset="0"/>
                <a:cs typeface="Times New Roman" panose="02020603050405020304" pitchFamily="18" charset="0"/>
              </a:rPr>
              <a:t>7. </a:t>
            </a:r>
            <a:r>
              <a:rPr lang="az-Latn-AZ" sz="2400" b="1" dirty="0">
                <a:latin typeface="Times New Roman" panose="02020603050405020304" pitchFamily="18" charset="0"/>
                <a:cs typeface="Times New Roman" panose="02020603050405020304" pitchFamily="18" charset="0"/>
              </a:rPr>
              <a:t>man &amp; — help </a:t>
            </a:r>
            <a:r>
              <a:rPr lang="az-Latn-AZ" sz="2400" dirty="0">
                <a:latin typeface="Times New Roman" panose="02020603050405020304" pitchFamily="18" charset="0"/>
                <a:cs typeface="Times New Roman" panose="02020603050405020304" pitchFamily="18" charset="0"/>
              </a:rPr>
              <a:t>— bir komanda və onun necə istifadə olunacağı haqqında məlumat verir. </a:t>
            </a:r>
          </a:p>
          <a:p>
            <a:endParaRPr lang="en-US"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8. </a:t>
            </a:r>
            <a:r>
              <a:rPr lang="az-Latn-AZ" sz="2400" b="1" dirty="0">
                <a:latin typeface="Times New Roman" panose="02020603050405020304" pitchFamily="18" charset="0"/>
                <a:cs typeface="Times New Roman" panose="02020603050405020304" pitchFamily="18" charset="0"/>
              </a:rPr>
              <a:t>cp </a:t>
            </a:r>
            <a:r>
              <a:rPr lang="az-Latn-AZ" sz="2400" dirty="0">
                <a:latin typeface="Times New Roman" panose="02020603050405020304" pitchFamily="18" charset="0"/>
                <a:cs typeface="Times New Roman" panose="02020603050405020304" pitchFamily="18" charset="0"/>
              </a:rPr>
              <a:t>— faylları kopyalamaq üçün istiadə olunur. 2 parametr qəbul edir: kopyası alınacaq ünvan , kopyalanacaq ünvan.</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9. </a:t>
            </a:r>
            <a:r>
              <a:rPr lang="az-Latn-AZ" sz="2400" b="1" dirty="0">
                <a:latin typeface="Times New Roman" panose="02020603050405020304" pitchFamily="18" charset="0"/>
                <a:cs typeface="Times New Roman" panose="02020603050405020304" pitchFamily="18" charset="0"/>
              </a:rPr>
              <a:t>mv </a:t>
            </a:r>
            <a:r>
              <a:rPr lang="az-Latn-AZ" sz="2400" dirty="0">
                <a:latin typeface="Times New Roman" panose="02020603050405020304" pitchFamily="18" charset="0"/>
                <a:cs typeface="Times New Roman" panose="02020603050405020304" pitchFamily="18" charset="0"/>
              </a:rPr>
              <a:t>— faylı  bir ünvandan başqa ünvana daşımaq üçün istifadə olunur. Faylın adın dəyişmək istdədikdə də bu komandadan istifadə edə bilərik. </a:t>
            </a:r>
          </a:p>
          <a:p>
            <a:endParaRPr lang="en-US" sz="2400" dirty="0">
              <a:latin typeface="Times New Roman" panose="02020603050405020304" pitchFamily="18" charset="0"/>
              <a:cs typeface="Times New Roman" panose="02020603050405020304" pitchFamily="18" charset="0"/>
            </a:endParaRPr>
          </a:p>
          <a:p>
            <a:endParaRPr lang="az-Latn-A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26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B4475-3274-4173-95E3-DBA77AD37553}"/>
              </a:ext>
            </a:extLst>
          </p:cNvPr>
          <p:cNvSpPr txBox="1"/>
          <p:nvPr/>
        </p:nvSpPr>
        <p:spPr>
          <a:xfrm>
            <a:off x="1035171" y="58846"/>
            <a:ext cx="9719094" cy="6740307"/>
          </a:xfrm>
          <a:prstGeom prst="rect">
            <a:avLst/>
          </a:prstGeom>
          <a:noFill/>
        </p:spPr>
        <p:txBody>
          <a:bodyPr wrap="square" rtlCol="0">
            <a:spAutoFit/>
          </a:bodyPr>
          <a:lstStyle/>
          <a:p>
            <a:endParaRPr lang="az-Latn-AZ" sz="2400" b="1" dirty="0">
              <a:latin typeface="Times New Roman" panose="02020603050405020304" pitchFamily="18" charset="0"/>
              <a:cs typeface="Times New Roman" panose="02020603050405020304" pitchFamily="18" charset="0"/>
            </a:endParaRPr>
          </a:p>
          <a:p>
            <a:r>
              <a:rPr lang="az-Latn-AZ" sz="2400" b="1" dirty="0">
                <a:latin typeface="Times New Roman" panose="02020603050405020304" pitchFamily="18" charset="0"/>
                <a:cs typeface="Times New Roman" panose="02020603050405020304" pitchFamily="18" charset="0"/>
              </a:rPr>
              <a:t>cp</a:t>
            </a:r>
            <a:r>
              <a:rPr lang="az-Latn-AZ" sz="2400" dirty="0">
                <a:latin typeface="Times New Roman" panose="02020603050405020304" pitchFamily="18" charset="0"/>
                <a:cs typeface="Times New Roman" panose="02020603050405020304" pitchFamily="18" charset="0"/>
              </a:rPr>
              <a:t> komandası kimi bu komand da iki parametr qəbul edir.</a:t>
            </a:r>
          </a:p>
          <a:p>
            <a:endParaRPr lang="az-Latn-AZ" sz="2400" b="1"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10</a:t>
            </a:r>
            <a:r>
              <a:rPr lang="az-Latn-AZ" sz="2400" b="1" dirty="0">
                <a:latin typeface="Times New Roman" panose="02020603050405020304" pitchFamily="18" charset="0"/>
                <a:cs typeface="Times New Roman" panose="02020603050405020304" pitchFamily="18" charset="0"/>
              </a:rPr>
              <a:t>. locate </a:t>
            </a:r>
            <a:r>
              <a:rPr lang="az-Latn-AZ" sz="2400" dirty="0">
                <a:latin typeface="Times New Roman" panose="02020603050405020304" pitchFamily="18" charset="0"/>
                <a:cs typeface="Times New Roman" panose="02020603050405020304" pitchFamily="18" charset="0"/>
              </a:rPr>
              <a:t>— hər hansı faylı axtaran zaman istifadə edə bilərik. Faylın tam adını bilmiriksə </a:t>
            </a:r>
            <a:r>
              <a:rPr lang="az-Latn-AZ" sz="2400" b="1" dirty="0">
                <a:latin typeface="Times New Roman" panose="02020603050405020304" pitchFamily="18" charset="0"/>
                <a:cs typeface="Times New Roman" panose="02020603050405020304" pitchFamily="18" charset="0"/>
              </a:rPr>
              <a:t>locate “word”</a:t>
            </a:r>
            <a:r>
              <a:rPr lang="az-Latn-AZ" sz="2400" dirty="0">
                <a:latin typeface="Times New Roman" panose="02020603050405020304" pitchFamily="18" charset="0"/>
                <a:cs typeface="Times New Roman" panose="02020603050405020304" pitchFamily="18" charset="0"/>
              </a:rPr>
              <a:t> deyib axtarış edə bilərik </a:t>
            </a:r>
            <a:r>
              <a:rPr lang="az-Latn-AZ" sz="2400" b="1" dirty="0">
                <a:latin typeface="Times New Roman" panose="02020603050405020304" pitchFamily="18" charset="0"/>
                <a:cs typeface="Times New Roman" panose="02020603050405020304" pitchFamily="18" charset="0"/>
              </a:rPr>
              <a:t>-i</a:t>
            </a:r>
            <a:r>
              <a:rPr lang="az-Latn-AZ" sz="2400" dirty="0">
                <a:latin typeface="Times New Roman" panose="02020603050405020304" pitchFamily="18" charset="0"/>
                <a:cs typeface="Times New Roman" panose="02020603050405020304" pitchFamily="18" charset="0"/>
              </a:rPr>
              <a:t> komandasından istifadə etsək sözün böyük ya kiçik hərflərlə yazılmasına diqqət etməyəcək, o söz olan bütün faylların listin gətirəcəkdir. “</a:t>
            </a:r>
            <a:r>
              <a:rPr lang="az-Latn-AZ" sz="2400" b="1" dirty="0">
                <a:latin typeface="Times New Roman" panose="02020603050405020304" pitchFamily="18" charset="0"/>
                <a:cs typeface="Times New Roman" panose="02020603050405020304" pitchFamily="18" charset="0"/>
              </a:rPr>
              <a:t>locate -i hello” .</a:t>
            </a:r>
            <a:r>
              <a:rPr lang="az-Latn-AZ" sz="2400" dirty="0">
                <a:latin typeface="Times New Roman" panose="02020603050405020304" pitchFamily="18" charset="0"/>
                <a:cs typeface="Times New Roman" panose="02020603050405020304" pitchFamily="18" charset="0"/>
              </a:rPr>
              <a:t> </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11. </a:t>
            </a:r>
            <a:r>
              <a:rPr lang="az-Latn-AZ" sz="2400" b="1" dirty="0">
                <a:latin typeface="Times New Roman" panose="02020603050405020304" pitchFamily="18" charset="0"/>
                <a:cs typeface="Times New Roman" panose="02020603050405020304" pitchFamily="18" charset="0"/>
              </a:rPr>
              <a:t>cat </a:t>
            </a:r>
            <a:r>
              <a:rPr lang="az-Latn-AZ" sz="2400" dirty="0">
                <a:latin typeface="Times New Roman" panose="02020603050405020304" pitchFamily="18" charset="0"/>
                <a:cs typeface="Times New Roman" panose="02020603050405020304" pitchFamily="18" charset="0"/>
              </a:rPr>
              <a:t>— əsasən mətn olmaq üzrə bəzi dataları bir fayla yazdırmağa kömək edir .“</a:t>
            </a:r>
            <a:r>
              <a:rPr lang="az-Latn-AZ" sz="2400" b="1" dirty="0">
                <a:latin typeface="Times New Roman" panose="02020603050405020304" pitchFamily="18" charset="0"/>
                <a:cs typeface="Times New Roman" panose="02020603050405020304" pitchFamily="18" charset="0"/>
              </a:rPr>
              <a:t>echo hello, my name is alok &gt;&gt; new.txt</a:t>
            </a:r>
            <a:r>
              <a:rPr lang="az-Latn-AZ" sz="2400" dirty="0">
                <a:latin typeface="Times New Roman" panose="02020603050405020304" pitchFamily="18" charset="0"/>
                <a:cs typeface="Times New Roman" panose="02020603050405020304" pitchFamily="18" charset="0"/>
              </a:rPr>
              <a:t>” burada </a:t>
            </a:r>
            <a:r>
              <a:rPr lang="az-Latn-AZ" sz="2400" b="1" dirty="0">
                <a:latin typeface="Times New Roman" panose="02020603050405020304" pitchFamily="18" charset="0"/>
                <a:cs typeface="Times New Roman" panose="02020603050405020304" pitchFamily="18" charset="0"/>
              </a:rPr>
              <a:t>&gt;&gt;</a:t>
            </a:r>
            <a:r>
              <a:rPr lang="az-Latn-AZ" sz="2400" dirty="0">
                <a:latin typeface="Times New Roman" panose="02020603050405020304" pitchFamily="18" charset="0"/>
                <a:cs typeface="Times New Roman" panose="02020603050405020304" pitchFamily="18" charset="0"/>
              </a:rPr>
              <a:t> simvolları mətnə yazdırmaq işini görür.</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12. </a:t>
            </a:r>
            <a:r>
              <a:rPr lang="az-Latn-AZ" sz="2400" b="1" dirty="0">
                <a:latin typeface="Times New Roman" panose="02020603050405020304" pitchFamily="18" charset="0"/>
                <a:cs typeface="Times New Roman" panose="02020603050405020304" pitchFamily="18" charset="0"/>
              </a:rPr>
              <a:t>nano &amp; vi</a:t>
            </a:r>
            <a:r>
              <a:rPr lang="az-Latn-AZ" sz="2400" dirty="0">
                <a:latin typeface="Times New Roman" panose="02020603050405020304" pitchFamily="18" charset="0"/>
                <a:cs typeface="Times New Roman" panose="02020603050405020304" pitchFamily="18" charset="0"/>
              </a:rPr>
              <a:t> — Linuxda hazır yüklü olaraq gələn text editorlar. </a:t>
            </a:r>
            <a:r>
              <a:rPr lang="az-Latn-AZ" sz="2400" b="1" dirty="0">
                <a:latin typeface="Times New Roman" panose="02020603050405020304" pitchFamily="18" charset="0"/>
                <a:cs typeface="Times New Roman" panose="02020603050405020304" pitchFamily="18" charset="0"/>
              </a:rPr>
              <a:t>nano</a:t>
            </a:r>
            <a:r>
              <a:rPr lang="az-Latn-AZ" sz="2400" dirty="0">
                <a:latin typeface="Times New Roman" panose="02020603050405020304" pitchFamily="18" charset="0"/>
                <a:cs typeface="Times New Roman" panose="02020603050405020304" pitchFamily="18" charset="0"/>
              </a:rPr>
              <a:t> bəlli keyword-ləri rəngli ifadə edən və bir çox dil dəstəyi olan editordur. </a:t>
            </a:r>
            <a:r>
              <a:rPr lang="az-Latn-AZ" sz="2400" b="1" dirty="0">
                <a:latin typeface="Times New Roman" panose="02020603050405020304" pitchFamily="18" charset="0"/>
                <a:cs typeface="Times New Roman" panose="02020603050405020304" pitchFamily="18" charset="0"/>
              </a:rPr>
              <a:t>vi</a:t>
            </a:r>
            <a:r>
              <a:rPr lang="az-Latn-AZ" sz="2400" dirty="0">
                <a:latin typeface="Times New Roman" panose="02020603050405020304" pitchFamily="18" charset="0"/>
                <a:cs typeface="Times New Roman" panose="02020603050405020304" pitchFamily="18" charset="0"/>
              </a:rPr>
              <a:t> nanodan daha sadədir. Məsələn</a:t>
            </a:r>
            <a:r>
              <a:rPr lang="en-US" sz="2400" dirty="0">
                <a:latin typeface="Times New Roman" panose="02020603050405020304" pitchFamily="18" charset="0"/>
                <a:cs typeface="Times New Roman" panose="02020603050405020304" pitchFamily="18" charset="0"/>
              </a:rPr>
              <a:t>:</a:t>
            </a:r>
            <a:r>
              <a:rPr lang="az-Latn-AZ" sz="2400" b="1" dirty="0">
                <a:latin typeface="Times New Roman" panose="02020603050405020304" pitchFamily="18" charset="0"/>
                <a:cs typeface="Times New Roman" panose="02020603050405020304" pitchFamily="18" charset="0"/>
              </a:rPr>
              <a:t>test.txt</a:t>
            </a:r>
            <a:r>
              <a:rPr lang="az-Latn-AZ" sz="2400" dirty="0">
                <a:latin typeface="Times New Roman" panose="02020603050405020304" pitchFamily="18" charset="0"/>
                <a:cs typeface="Times New Roman" panose="02020603050405020304" pitchFamily="18" charset="0"/>
              </a:rPr>
              <a:t> adında fayl yaratmaq istəyirkisə </a:t>
            </a:r>
            <a:r>
              <a:rPr lang="az-Latn-AZ" sz="2400" b="1" dirty="0">
                <a:latin typeface="Times New Roman" panose="02020603050405020304" pitchFamily="18" charset="0"/>
                <a:cs typeface="Times New Roman" panose="02020603050405020304" pitchFamily="18" charset="0"/>
              </a:rPr>
              <a:t>nano text.txt</a:t>
            </a:r>
            <a:r>
              <a:rPr lang="az-Latn-AZ" sz="2400" dirty="0">
                <a:latin typeface="Times New Roman" panose="02020603050405020304" pitchFamily="18" charset="0"/>
                <a:cs typeface="Times New Roman" panose="02020603050405020304" pitchFamily="18" charset="0"/>
              </a:rPr>
              <a:t> komandasından istifadə edirik. Faylı yadda saxlamaq üçün </a:t>
            </a:r>
            <a:r>
              <a:rPr lang="az-Latn-AZ" sz="2400" b="1" dirty="0">
                <a:latin typeface="Times New Roman" panose="02020603050405020304" pitchFamily="18" charset="0"/>
                <a:cs typeface="Times New Roman" panose="02020603050405020304" pitchFamily="18" charset="0"/>
              </a:rPr>
              <a:t>Ctrl+X</a:t>
            </a:r>
            <a:r>
              <a:rPr lang="az-Latn-AZ" sz="2400" dirty="0">
                <a:latin typeface="Times New Roman" panose="02020603050405020304" pitchFamily="18" charset="0"/>
                <a:cs typeface="Times New Roman" panose="02020603050405020304" pitchFamily="18" charset="0"/>
              </a:rPr>
              <a:t> və </a:t>
            </a:r>
            <a:r>
              <a:rPr lang="az-Latn-AZ" sz="2400" b="1" dirty="0">
                <a:latin typeface="Times New Roman" panose="02020603050405020304" pitchFamily="18" charset="0"/>
                <a:cs typeface="Times New Roman" panose="02020603050405020304" pitchFamily="18" charset="0"/>
              </a:rPr>
              <a:t>Y(əks halda N)</a:t>
            </a:r>
            <a:r>
              <a:rPr lang="az-Latn-AZ" sz="2400" dirty="0">
                <a:latin typeface="Times New Roman" panose="02020603050405020304" pitchFamily="18" charset="0"/>
                <a:cs typeface="Times New Roman" panose="02020603050405020304" pitchFamily="18" charset="0"/>
              </a:rPr>
              <a:t> edərik.</a:t>
            </a:r>
            <a:endParaRPr lang="en-US" sz="2400" dirty="0">
              <a:latin typeface="Times New Roman" panose="02020603050405020304" pitchFamily="18" charset="0"/>
              <a:cs typeface="Times New Roman" panose="02020603050405020304" pitchFamily="18" charset="0"/>
            </a:endParaRPr>
          </a:p>
          <a:p>
            <a:endParaRPr lang="az-Latn-A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68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24FD0-C7C8-4EB1-8170-F1FA55F00EA9}"/>
              </a:ext>
            </a:extLst>
          </p:cNvPr>
          <p:cNvSpPr txBox="1"/>
          <p:nvPr/>
        </p:nvSpPr>
        <p:spPr>
          <a:xfrm>
            <a:off x="1035170" y="603848"/>
            <a:ext cx="9368287" cy="5632311"/>
          </a:xfrm>
          <a:prstGeom prst="rect">
            <a:avLst/>
          </a:prstGeom>
          <a:noFill/>
        </p:spPr>
        <p:txBody>
          <a:bodyPr wrap="square" rtlCol="0">
            <a:spAutoFit/>
          </a:bodyPr>
          <a:lstStyle/>
          <a:p>
            <a:r>
              <a:rPr lang="az-Latn-AZ" sz="2400" b="1" dirty="0">
                <a:solidFill>
                  <a:srgbClr val="FFFF00"/>
                </a:solidFill>
                <a:latin typeface="Times New Roman" panose="02020603050405020304" pitchFamily="18" charset="0"/>
                <a:cs typeface="Times New Roman" panose="02020603050405020304" pitchFamily="18" charset="0"/>
              </a:rPr>
              <a:t>13. </a:t>
            </a:r>
            <a:r>
              <a:rPr lang="az-Latn-AZ" sz="2400" b="1" dirty="0">
                <a:latin typeface="Times New Roman" panose="02020603050405020304" pitchFamily="18" charset="0"/>
                <a:cs typeface="Times New Roman" panose="02020603050405020304" pitchFamily="18" charset="0"/>
              </a:rPr>
              <a:t>sudo </a:t>
            </a:r>
            <a:r>
              <a:rPr lang="az-Latn-AZ" sz="2400" dirty="0">
                <a:latin typeface="Times New Roman" panose="02020603050405020304" pitchFamily="18" charset="0"/>
                <a:cs typeface="Times New Roman" panose="02020603050405020304" pitchFamily="18" charset="0"/>
              </a:rPr>
              <a:t>— Linuxda çox istifadə olunan komandalardandır . </a:t>
            </a:r>
            <a:r>
              <a:rPr lang="az-Latn-AZ" sz="2400" b="1" dirty="0">
                <a:latin typeface="Times New Roman" panose="02020603050405020304" pitchFamily="18" charset="0"/>
                <a:cs typeface="Times New Roman" panose="02020603050405020304" pitchFamily="18" charset="0"/>
              </a:rPr>
              <a:t>“SuperUser Do”</a:t>
            </a:r>
            <a:r>
              <a:rPr lang="az-Latn-AZ" sz="2400" dirty="0">
                <a:latin typeface="Times New Roman" panose="02020603050405020304" pitchFamily="18" charset="0"/>
                <a:cs typeface="Times New Roman" panose="02020603050405020304" pitchFamily="18" charset="0"/>
              </a:rPr>
              <a:t> mənasını verir. Əyər komandaları administrator və ya root olaraq yazmaq istəyiriksə istifadə edə bilərik.</a:t>
            </a:r>
            <a:r>
              <a:rPr lang="az-Latn-AZ" sz="2400" b="1" dirty="0">
                <a:latin typeface="Times New Roman" panose="02020603050405020304" pitchFamily="18" charset="0"/>
                <a:cs typeface="Times New Roman" panose="02020603050405020304" pitchFamily="18" charset="0"/>
              </a:rPr>
              <a:t> su</a:t>
            </a:r>
            <a:r>
              <a:rPr lang="az-Latn-AZ" sz="2400" dirty="0">
                <a:latin typeface="Times New Roman" panose="02020603050405020304" pitchFamily="18" charset="0"/>
                <a:cs typeface="Times New Roman" panose="02020603050405020304" pitchFamily="18" charset="0"/>
              </a:rPr>
              <a:t> komandasını istifadə edə bilməymiz üçün parol təyin etməyimiz lazımdır.</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14. </a:t>
            </a:r>
            <a:r>
              <a:rPr lang="az-Latn-AZ" sz="2400" b="1" dirty="0">
                <a:latin typeface="Times New Roman" panose="02020603050405020304" pitchFamily="18" charset="0"/>
                <a:cs typeface="Times New Roman" panose="02020603050405020304" pitchFamily="18" charset="0"/>
              </a:rPr>
              <a:t>df </a:t>
            </a:r>
            <a:r>
              <a:rPr lang="az-Latn-AZ" sz="2400" dirty="0">
                <a:latin typeface="Times New Roman" panose="02020603050405020304" pitchFamily="18" charset="0"/>
                <a:cs typeface="Times New Roman" panose="02020603050405020304" pitchFamily="18" charset="0"/>
              </a:rPr>
              <a:t>— sistemimizdə istifadə oluna bilən disk yerini göstərmək üçün istifadə olunur. Terminala </a:t>
            </a:r>
            <a:r>
              <a:rPr lang="az-Latn-AZ" sz="2400" b="1" dirty="0">
                <a:latin typeface="Times New Roman" panose="02020603050405020304" pitchFamily="18" charset="0"/>
                <a:cs typeface="Times New Roman" panose="02020603050405020304" pitchFamily="18" charset="0"/>
              </a:rPr>
              <a:t>df</a:t>
            </a:r>
            <a:r>
              <a:rPr lang="az-Latn-AZ" sz="2400" dirty="0">
                <a:latin typeface="Times New Roman" panose="02020603050405020304" pitchFamily="18" charset="0"/>
                <a:cs typeface="Times New Roman" panose="02020603050405020304" pitchFamily="18" charset="0"/>
              </a:rPr>
              <a:t> yazıb enter etdiyiniz zaman Kb və % olaraq görə bilərsiniz. Megabayt olaraq görmək istəyiriksə </a:t>
            </a:r>
            <a:r>
              <a:rPr lang="az-Latn-AZ" sz="2400" b="1" dirty="0">
                <a:latin typeface="Times New Roman" panose="02020603050405020304" pitchFamily="18" charset="0"/>
                <a:cs typeface="Times New Roman" panose="02020603050405020304" pitchFamily="18" charset="0"/>
              </a:rPr>
              <a:t>df -m</a:t>
            </a:r>
            <a:r>
              <a:rPr lang="az-Latn-AZ" sz="2400" dirty="0">
                <a:latin typeface="Times New Roman" panose="02020603050405020304" pitchFamily="18" charset="0"/>
                <a:cs typeface="Times New Roman" panose="02020603050405020304" pitchFamily="18" charset="0"/>
              </a:rPr>
              <a:t> komandasından istifadə olunur.</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15. </a:t>
            </a:r>
            <a:r>
              <a:rPr lang="az-Latn-AZ" sz="2400" b="1" dirty="0">
                <a:latin typeface="Times New Roman" panose="02020603050405020304" pitchFamily="18" charset="0"/>
                <a:cs typeface="Times New Roman" panose="02020603050405020304" pitchFamily="18" charset="0"/>
              </a:rPr>
              <a:t>du </a:t>
            </a:r>
            <a:r>
              <a:rPr lang="az-Latn-AZ" sz="2400" dirty="0">
                <a:latin typeface="Times New Roman" panose="02020603050405020304" pitchFamily="18" charset="0"/>
                <a:cs typeface="Times New Roman" panose="02020603050405020304" pitchFamily="18" charset="0"/>
              </a:rPr>
              <a:t>— sistemdəki hər hansı bir faylın diskdən nə qədər istifadə etdiyini göstərir. </a:t>
            </a:r>
            <a:r>
              <a:rPr lang="az-Latn-AZ" sz="2400" b="1" dirty="0">
                <a:latin typeface="Times New Roman" panose="02020603050405020304" pitchFamily="18" charset="0"/>
                <a:cs typeface="Times New Roman" panose="02020603050405020304" pitchFamily="18" charset="0"/>
              </a:rPr>
              <a:t>du</a:t>
            </a:r>
            <a:r>
              <a:rPr lang="az-Latn-AZ" sz="2400" dirty="0">
                <a:latin typeface="Times New Roman" panose="02020603050405020304" pitchFamily="18" charset="0"/>
                <a:cs typeface="Times New Roman" panose="02020603050405020304" pitchFamily="18" charset="0"/>
              </a:rPr>
              <a:t> fayl adı yazaraq nə qədər istifadə etdiyini görə bilərik. Bir qovluqdakı bütün faylların ölçüsünü görmək üçün </a:t>
            </a:r>
            <a:r>
              <a:rPr lang="az-Latn-AZ" sz="2400" b="1" dirty="0">
                <a:latin typeface="Times New Roman" panose="02020603050405020304" pitchFamily="18" charset="0"/>
                <a:cs typeface="Times New Roman" panose="02020603050405020304" pitchFamily="18" charset="0"/>
              </a:rPr>
              <a:t>ls -lah</a:t>
            </a:r>
            <a:r>
              <a:rPr lang="az-Latn-AZ" sz="2400" dirty="0">
                <a:latin typeface="Times New Roman" panose="02020603050405020304" pitchFamily="18" charset="0"/>
                <a:cs typeface="Times New Roman" panose="02020603050405020304" pitchFamily="18" charset="0"/>
              </a:rPr>
              <a:t> komandasını istifadə edə bilərik.</a:t>
            </a:r>
          </a:p>
          <a:p>
            <a:endParaRPr lang="az-Latn-A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55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38778-3AF2-482E-90F6-FA10B6422E13}"/>
              </a:ext>
            </a:extLst>
          </p:cNvPr>
          <p:cNvSpPr txBox="1"/>
          <p:nvPr/>
        </p:nvSpPr>
        <p:spPr>
          <a:xfrm>
            <a:off x="1345722" y="448573"/>
            <a:ext cx="8833448" cy="7109639"/>
          </a:xfrm>
          <a:prstGeom prst="rect">
            <a:avLst/>
          </a:prstGeom>
          <a:noFill/>
        </p:spPr>
        <p:txBody>
          <a:bodyPr wrap="square" rtlCol="0">
            <a:spAutoFit/>
          </a:bodyPr>
          <a:lstStyle/>
          <a:p>
            <a:r>
              <a:rPr lang="az-Latn-AZ" sz="2400" b="1" dirty="0">
                <a:solidFill>
                  <a:srgbClr val="FFFF00"/>
                </a:solidFill>
                <a:latin typeface="Times New Roman" panose="02020603050405020304" pitchFamily="18" charset="0"/>
                <a:cs typeface="Times New Roman" panose="02020603050405020304" pitchFamily="18" charset="0"/>
              </a:rPr>
              <a:t>16. </a:t>
            </a:r>
            <a:r>
              <a:rPr lang="az-Latn-AZ" sz="2400" b="1" dirty="0">
                <a:latin typeface="Times New Roman" panose="02020603050405020304" pitchFamily="18" charset="0"/>
                <a:cs typeface="Times New Roman" panose="02020603050405020304" pitchFamily="18" charset="0"/>
              </a:rPr>
              <a:t>zip, unzip </a:t>
            </a:r>
            <a:r>
              <a:rPr lang="az-Latn-AZ" sz="2400" dirty="0">
                <a:latin typeface="Times New Roman" panose="02020603050405020304" pitchFamily="18" charset="0"/>
                <a:cs typeface="Times New Roman" panose="02020603050405020304" pitchFamily="18" charset="0"/>
              </a:rPr>
              <a:t>— zip faylına arxivləmək istədiyimiz zaman  </a:t>
            </a:r>
            <a:r>
              <a:rPr lang="az-Latn-AZ" sz="2400" b="1" dirty="0">
                <a:latin typeface="Times New Roman" panose="02020603050405020304" pitchFamily="18" charset="0"/>
                <a:cs typeface="Times New Roman" panose="02020603050405020304" pitchFamily="18" charset="0"/>
              </a:rPr>
              <a:t>zip</a:t>
            </a:r>
            <a:r>
              <a:rPr lang="az-Latn-AZ" sz="2400" dirty="0">
                <a:latin typeface="Times New Roman" panose="02020603050405020304" pitchFamily="18" charset="0"/>
                <a:cs typeface="Times New Roman" panose="02020603050405020304" pitchFamily="18" charset="0"/>
              </a:rPr>
              <a:t> komandasından, arxivdən çıxarmaq istədiymizdə isə </a:t>
            </a:r>
            <a:r>
              <a:rPr lang="az-Latn-AZ" sz="2400" b="1" dirty="0">
                <a:latin typeface="Times New Roman" panose="02020603050405020304" pitchFamily="18" charset="0"/>
                <a:cs typeface="Times New Roman" panose="02020603050405020304" pitchFamily="18" charset="0"/>
              </a:rPr>
              <a:t>unzip</a:t>
            </a:r>
            <a:r>
              <a:rPr lang="az-Latn-AZ" sz="2400" dirty="0">
                <a:latin typeface="Times New Roman" panose="02020603050405020304" pitchFamily="18" charset="0"/>
                <a:cs typeface="Times New Roman" panose="02020603050405020304" pitchFamily="18" charset="0"/>
              </a:rPr>
              <a:t> komandasından istifadə edə bilərik.</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17. </a:t>
            </a:r>
            <a:r>
              <a:rPr lang="az-Latn-AZ" sz="2400" b="1" dirty="0">
                <a:latin typeface="Times New Roman" panose="02020603050405020304" pitchFamily="18" charset="0"/>
                <a:cs typeface="Times New Roman" panose="02020603050405020304" pitchFamily="18" charset="0"/>
              </a:rPr>
              <a:t>uname</a:t>
            </a:r>
            <a:r>
              <a:rPr lang="az-Latn-AZ" sz="2400" b="1" dirty="0">
                <a:solidFill>
                  <a:srgbClr val="FFFF00"/>
                </a:solidFill>
                <a:latin typeface="Times New Roman" panose="02020603050405020304" pitchFamily="18" charset="0"/>
                <a:cs typeface="Times New Roman" panose="02020603050405020304" pitchFamily="18" charset="0"/>
              </a:rPr>
              <a:t> </a:t>
            </a:r>
            <a:r>
              <a:rPr lang="az-Latn-AZ" sz="2400" dirty="0">
                <a:latin typeface="Times New Roman" panose="02020603050405020304" pitchFamily="18" charset="0"/>
                <a:cs typeface="Times New Roman" panose="02020603050405020304" pitchFamily="18" charset="0"/>
              </a:rPr>
              <a:t>— Linux distornuzun işlədiyi sistem haqqında məlumat verir. </a:t>
            </a:r>
            <a:r>
              <a:rPr lang="az-Latn-AZ" sz="2400" b="1" dirty="0">
                <a:latin typeface="Times New Roman" panose="02020603050405020304" pitchFamily="18" charset="0"/>
                <a:cs typeface="Times New Roman" panose="02020603050405020304" pitchFamily="18" charset="0"/>
              </a:rPr>
              <a:t>uname -a</a:t>
            </a:r>
            <a:r>
              <a:rPr lang="az-Latn-AZ" sz="2400" dirty="0">
                <a:latin typeface="Times New Roman" panose="02020603050405020304" pitchFamily="18" charset="0"/>
                <a:cs typeface="Times New Roman" panose="02020603050405020304" pitchFamily="18" charset="0"/>
              </a:rPr>
              <a:t> komandası isə sistem haqqında daha çox məlumat verir.</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18. </a:t>
            </a:r>
            <a:r>
              <a:rPr lang="az-Latn-AZ" sz="2400" b="1" dirty="0">
                <a:latin typeface="Times New Roman" panose="02020603050405020304" pitchFamily="18" charset="0"/>
                <a:cs typeface="Times New Roman" panose="02020603050405020304" pitchFamily="18" charset="0"/>
              </a:rPr>
              <a:t>apt-get (Debian təməlli) , yum (RHCE) təməlli </a:t>
            </a:r>
            <a:r>
              <a:rPr lang="az-Latn-AZ" sz="2400" dirty="0">
                <a:latin typeface="Times New Roman" panose="02020603050405020304" pitchFamily="18" charset="0"/>
                <a:cs typeface="Times New Roman" panose="02020603050405020304" pitchFamily="18" charset="0"/>
              </a:rPr>
              <a:t>— paketləri endirmək üçün istifadə etdiyimiz komandadır. root privileges tələb edir </a:t>
            </a:r>
            <a:r>
              <a:rPr lang="az-Latn-AZ" sz="2400" b="1" dirty="0">
                <a:latin typeface="Times New Roman" panose="02020603050405020304" pitchFamily="18" charset="0"/>
                <a:cs typeface="Times New Roman" panose="02020603050405020304" pitchFamily="18" charset="0"/>
              </a:rPr>
              <a:t>sudo</a:t>
            </a:r>
            <a:r>
              <a:rPr lang="az-Latn-AZ" sz="2400" dirty="0">
                <a:latin typeface="Times New Roman" panose="02020603050405020304" pitchFamily="18" charset="0"/>
                <a:cs typeface="Times New Roman" panose="02020603050405020304" pitchFamily="18" charset="0"/>
              </a:rPr>
              <a:t> komandası ilə istifadə edilir. Update etmək üçün</a:t>
            </a:r>
          </a:p>
          <a:p>
            <a:r>
              <a:rPr lang="az-Latn-AZ" sz="2400" b="1" dirty="0">
                <a:latin typeface="Times New Roman" panose="02020603050405020304" pitchFamily="18" charset="0"/>
                <a:cs typeface="Times New Roman" panose="02020603050405020304" pitchFamily="18" charset="0"/>
              </a:rPr>
              <a:t>apt-get update</a:t>
            </a:r>
            <a:r>
              <a:rPr lang="az-Latn-AZ" sz="2400" dirty="0">
                <a:latin typeface="Times New Roman" panose="02020603050405020304" pitchFamily="18" charset="0"/>
                <a:cs typeface="Times New Roman" panose="02020603050405020304" pitchFamily="18" charset="0"/>
              </a:rPr>
              <a:t> komandasından , upgrade etmək üçün isə </a:t>
            </a:r>
            <a:r>
              <a:rPr lang="az-Latn-AZ" sz="2400" b="1" dirty="0">
                <a:latin typeface="Times New Roman" panose="02020603050405020304" pitchFamily="18" charset="0"/>
                <a:cs typeface="Times New Roman" panose="02020603050405020304" pitchFamily="18" charset="0"/>
              </a:rPr>
              <a:t>apt-get upgrade</a:t>
            </a:r>
            <a:r>
              <a:rPr lang="az-Latn-AZ" sz="2400" dirty="0">
                <a:latin typeface="Times New Roman" panose="02020603050405020304" pitchFamily="18" charset="0"/>
                <a:cs typeface="Times New Roman" panose="02020603050405020304" pitchFamily="18" charset="0"/>
              </a:rPr>
              <a:t> komandasından istifadə olunur</a:t>
            </a:r>
          </a:p>
          <a:p>
            <a:endParaRPr lang="az-Latn-AZ" sz="2400" dirty="0">
              <a:latin typeface="Times New Roman" panose="02020603050405020304" pitchFamily="18" charset="0"/>
              <a:cs typeface="Times New Roman" panose="02020603050405020304" pitchFamily="18" charset="0"/>
            </a:endParaRPr>
          </a:p>
          <a:p>
            <a:r>
              <a:rPr lang="az-Latn-AZ" sz="2400" b="1" dirty="0">
                <a:solidFill>
                  <a:srgbClr val="FFFF00"/>
                </a:solidFill>
                <a:latin typeface="Times New Roman" panose="02020603050405020304" pitchFamily="18" charset="0"/>
                <a:cs typeface="Times New Roman" panose="02020603050405020304" pitchFamily="18" charset="0"/>
              </a:rPr>
              <a:t>19.</a:t>
            </a:r>
            <a:r>
              <a:rPr lang="az-Latn-AZ" sz="2400" b="1" dirty="0">
                <a:latin typeface="Times New Roman" panose="02020603050405020304" pitchFamily="18" charset="0"/>
                <a:cs typeface="Times New Roman" panose="02020603050405020304" pitchFamily="18" charset="0"/>
              </a:rPr>
              <a:t>find — locate</a:t>
            </a:r>
            <a:r>
              <a:rPr lang="az-Latn-AZ" sz="2400" dirty="0">
                <a:latin typeface="Times New Roman" panose="02020603050405020304" pitchFamily="18" charset="0"/>
                <a:cs typeface="Times New Roman" panose="02020603050405020304" pitchFamily="18" charset="0"/>
              </a:rPr>
              <a:t> komandası kimi faylları və directoryləri axtarmağa kömək edir, fərq ondadır ki, müəyyən directory daxilində axtarış edir.</a:t>
            </a:r>
          </a:p>
          <a:p>
            <a:endParaRPr lang="az-Latn-AZ" sz="2400" dirty="0">
              <a:latin typeface="Times New Roman" panose="02020603050405020304" pitchFamily="18" charset="0"/>
              <a:cs typeface="Times New Roman" panose="02020603050405020304" pitchFamily="18" charset="0"/>
            </a:endParaRPr>
          </a:p>
          <a:p>
            <a:endParaRPr lang="az-Latn-AZ" sz="2400" dirty="0">
              <a:latin typeface="Times New Roman" panose="02020603050405020304" pitchFamily="18" charset="0"/>
              <a:cs typeface="Times New Roman" panose="02020603050405020304" pitchFamily="18" charset="0"/>
            </a:endParaRPr>
          </a:p>
          <a:p>
            <a:endParaRPr lang="az-Latn-A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62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BD13545-1680-4CEC-A409-BEB804B5B985}"/>
              </a:ext>
            </a:extLst>
          </p:cNvPr>
          <p:cNvSpPr/>
          <p:nvPr/>
        </p:nvSpPr>
        <p:spPr>
          <a:xfrm>
            <a:off x="1069676" y="499704"/>
            <a:ext cx="8091577" cy="1569660"/>
          </a:xfrm>
          <a:prstGeom prst="rect">
            <a:avLst/>
          </a:prstGeom>
        </p:spPr>
        <p:txBody>
          <a:bodyPr wrap="square">
            <a:spAutoFit/>
          </a:bodyPr>
          <a:lstStyle/>
          <a:p>
            <a:r>
              <a:rPr lang="az-Latn-AZ" sz="2400" b="1" dirty="0">
                <a:solidFill>
                  <a:srgbClr val="FFFF00"/>
                </a:solidFill>
                <a:latin typeface="Times New Roman" panose="02020603050405020304" pitchFamily="18" charset="0"/>
                <a:cs typeface="Times New Roman" panose="02020603050405020304" pitchFamily="18" charset="0"/>
              </a:rPr>
              <a:t>20. </a:t>
            </a:r>
            <a:r>
              <a:rPr lang="az-Latn-AZ" sz="2400" b="1" dirty="0">
                <a:solidFill>
                  <a:srgbClr val="242424"/>
                </a:solidFill>
                <a:latin typeface="Times New Roman" panose="02020603050405020304" pitchFamily="18" charset="0"/>
                <a:cs typeface="Times New Roman" panose="02020603050405020304" pitchFamily="18" charset="0"/>
              </a:rPr>
              <a:t>hostname </a:t>
            </a:r>
            <a:r>
              <a:rPr lang="az-Latn-AZ" sz="2400" dirty="0">
                <a:solidFill>
                  <a:srgbClr val="242424"/>
                </a:solidFill>
                <a:latin typeface="Times New Roman" panose="02020603050405020304" pitchFamily="18" charset="0"/>
                <a:cs typeface="Times New Roman" panose="02020603050405020304" pitchFamily="18" charset="0"/>
              </a:rPr>
              <a:t>— **host-**da və ya </a:t>
            </a:r>
            <a:r>
              <a:rPr lang="az-Latn-AZ" sz="2400" b="1" dirty="0">
                <a:solidFill>
                  <a:srgbClr val="242424"/>
                </a:solidFill>
                <a:latin typeface="Times New Roman" panose="02020603050405020304" pitchFamily="18" charset="0"/>
                <a:cs typeface="Times New Roman" panose="02020603050405020304" pitchFamily="18" charset="0"/>
              </a:rPr>
              <a:t>network-</a:t>
            </a:r>
            <a:r>
              <a:rPr lang="az-Latn-AZ" sz="2400" dirty="0">
                <a:solidFill>
                  <a:srgbClr val="242424"/>
                </a:solidFill>
                <a:latin typeface="Times New Roman" panose="02020603050405020304" pitchFamily="18" charset="0"/>
                <a:cs typeface="Times New Roman" panose="02020603050405020304" pitchFamily="18" charset="0"/>
              </a:rPr>
              <a:t> də adınızın nə olduğunu göstərmək üçün istifadə olunur.Təməl olaraq hostname-nizi və IP adresinizi göstərir. </a:t>
            </a:r>
            <a:r>
              <a:rPr lang="az-Latn-AZ" sz="2400" b="1" dirty="0">
                <a:solidFill>
                  <a:srgbClr val="242424"/>
                </a:solidFill>
                <a:latin typeface="Times New Roman" panose="02020603050405020304" pitchFamily="18" charset="0"/>
                <a:cs typeface="Times New Roman" panose="02020603050405020304" pitchFamily="18" charset="0"/>
              </a:rPr>
              <a:t>hostname -I</a:t>
            </a:r>
            <a:r>
              <a:rPr lang="az-Latn-AZ" sz="2400" dirty="0">
                <a:solidFill>
                  <a:srgbClr val="242424"/>
                </a:solidFill>
                <a:latin typeface="Times New Roman" panose="02020603050405020304" pitchFamily="18" charset="0"/>
                <a:cs typeface="Times New Roman" panose="02020603050405020304" pitchFamily="18" charset="0"/>
              </a:rPr>
              <a:t> komandası IP adresinizi göstərir.</a:t>
            </a:r>
            <a:endParaRPr lang="ru-RU" sz="2400" dirty="0">
              <a:latin typeface="Times New Roman" panose="02020603050405020304" pitchFamily="18" charset="0"/>
              <a:cs typeface="Times New Roman" panose="02020603050405020304" pitchFamily="18" charset="0"/>
            </a:endParaRPr>
          </a:p>
        </p:txBody>
      </p:sp>
      <p:pic>
        <p:nvPicPr>
          <p:cNvPr id="3074" name="Picture 2" descr="Top 50+ Linux Commands You MUST Know | DigitalOcean">
            <a:extLst>
              <a:ext uri="{FF2B5EF4-FFF2-40B4-BE49-F238E27FC236}">
                <a16:creationId xmlns:a16="http://schemas.microsoft.com/office/drawing/2014/main" id="{4FA65D5A-E175-4B78-8C89-F07A51FD2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75" y="2294626"/>
            <a:ext cx="8919713" cy="401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926968"/>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TotalTime>
  <Words>969</Words>
  <Application>Microsoft Office PowerPoint</Application>
  <PresentationFormat>Широкоэкранный</PresentationFormat>
  <Paragraphs>53</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Times New Roman</vt:lpstr>
      <vt:lpstr>Trebuchet MS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Lenovo</dc:creator>
  <cp:lastModifiedBy>Lenovo</cp:lastModifiedBy>
  <cp:revision>2</cp:revision>
  <dcterms:created xsi:type="dcterms:W3CDTF">2024-03-03T03:19:24Z</dcterms:created>
  <dcterms:modified xsi:type="dcterms:W3CDTF">2024-03-03T15:48:12Z</dcterms:modified>
</cp:coreProperties>
</file>