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35"/>
  </p:notesMasterIdLst>
  <p:handoutMasterIdLst>
    <p:handoutMasterId r:id="rId36"/>
  </p:handoutMasterIdLst>
  <p:sldIdLst>
    <p:sldId id="296" r:id="rId2"/>
    <p:sldId id="484" r:id="rId3"/>
    <p:sldId id="485" r:id="rId4"/>
    <p:sldId id="526" r:id="rId5"/>
    <p:sldId id="491" r:id="rId6"/>
    <p:sldId id="527" r:id="rId7"/>
    <p:sldId id="492" r:id="rId8"/>
    <p:sldId id="495" r:id="rId9"/>
    <p:sldId id="516" r:id="rId10"/>
    <p:sldId id="493" r:id="rId11"/>
    <p:sldId id="544" r:id="rId12"/>
    <p:sldId id="503" r:id="rId13"/>
    <p:sldId id="519" r:id="rId14"/>
    <p:sldId id="521" r:id="rId15"/>
    <p:sldId id="520" r:id="rId16"/>
    <p:sldId id="530" r:id="rId17"/>
    <p:sldId id="517" r:id="rId18"/>
    <p:sldId id="531" r:id="rId19"/>
    <p:sldId id="545" r:id="rId20"/>
    <p:sldId id="522" r:id="rId21"/>
    <p:sldId id="523" r:id="rId22"/>
    <p:sldId id="524" r:id="rId23"/>
    <p:sldId id="525" r:id="rId24"/>
    <p:sldId id="546" r:id="rId25"/>
    <p:sldId id="535" r:id="rId26"/>
    <p:sldId id="536" r:id="rId27"/>
    <p:sldId id="537" r:id="rId28"/>
    <p:sldId id="538" r:id="rId29"/>
    <p:sldId id="547" r:id="rId30"/>
    <p:sldId id="541" r:id="rId31"/>
    <p:sldId id="542" r:id="rId32"/>
    <p:sldId id="543" r:id="rId33"/>
    <p:sldId id="518" r:id="rId34"/>
  </p:sldIdLst>
  <p:sldSz cx="9144000" cy="6858000" type="screen4x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99"/>
    <a:srgbClr val="6871FF"/>
    <a:srgbClr val="D01D10"/>
    <a:srgbClr val="929292"/>
    <a:srgbClr val="CB12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5" autoAdjust="0"/>
    <p:restoredTop sz="90781" autoAdjust="0"/>
  </p:normalViewPr>
  <p:slideViewPr>
    <p:cSldViewPr snapToGrid="0">
      <p:cViewPr>
        <p:scale>
          <a:sx n="87" d="100"/>
          <a:sy n="87" d="100"/>
        </p:scale>
        <p:origin x="-125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5157" y="0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1945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5157" y="6671945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981C5C-DA9C-FB4B-AD10-A22F78C22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6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5157" y="0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27050"/>
            <a:ext cx="3509962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1214" y="3335973"/>
            <a:ext cx="6826673" cy="316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71945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5157" y="6671945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804B27-E142-2D49-BB48-ABC2BB0DDA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80B55-7690-1A4B-A60D-A0AE4D8A24BC}" type="slidenum">
              <a:rPr lang="en-US"/>
              <a:pPr/>
              <a:t>1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0363" y="527050"/>
            <a:ext cx="3509962" cy="2633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41214" y="3335973"/>
            <a:ext cx="6826673" cy="31603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0699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4B27-E142-2D49-BB48-ABC2BB0DDA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17500" y="2890838"/>
            <a:ext cx="8166100" cy="11112"/>
          </a:xfrm>
          <a:prstGeom prst="line">
            <a:avLst/>
          </a:prstGeom>
          <a:noFill/>
          <a:ln w="38100">
            <a:solidFill>
              <a:srgbClr val="F9CD1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7" r:id="rId3" imgW="0" imgH="0" progId="PowerPoint.Show.8">
                  <p:embed/>
                </p:oleObj>
              </mc:Choice>
              <mc:Fallback>
                <p:oleObj r:id="rId3" imgW="0" imgH="0" progId="PowerPoint.Show.8">
                  <p:embed/>
                  <p:pic>
                    <p:nvPicPr>
                      <p:cNvPr id="5" name="Base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181100" y="2789238"/>
            <a:ext cx="7505700" cy="23812"/>
          </a:xfrm>
          <a:prstGeom prst="line">
            <a:avLst/>
          </a:prstGeom>
          <a:noFill/>
          <a:ln w="38100">
            <a:solidFill>
              <a:srgbClr val="091F5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95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50900" y="12954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91F5A"/>
                </a:solidFill>
                <a:latin typeface="Arial" pitchFamily="-11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19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36700" y="34020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 pitchFamily="-110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949325"/>
          </a:xfrm>
          <a:prstGeom prst="rect">
            <a:avLst/>
          </a:prstGeom>
          <a:solidFill>
            <a:srgbClr val="091F5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None/>
              <a:defRPr/>
            </a:pPr>
            <a:endParaRPr lang="en-US" altLang="en-US" smtClean="0"/>
          </a:p>
        </p:txBody>
      </p:sp>
      <p:pic>
        <p:nvPicPr>
          <p:cNvPr id="9" name="Picture 6" descr="C:\Users\laird\Desktop\2color-blue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5088" y="763588"/>
            <a:ext cx="78898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EECS </a:t>
            </a: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592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196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43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40894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894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1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1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78" y="1"/>
            <a:ext cx="6858000" cy="8146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74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76" y="-1"/>
            <a:ext cx="7772400" cy="8395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269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57" y="-16307"/>
            <a:ext cx="8104909" cy="8392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34F8006A-219F-7149-8399-944F3AEB3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66800"/>
            <a:ext cx="83312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49325"/>
          </a:xfrm>
          <a:prstGeom prst="rect">
            <a:avLst/>
          </a:prstGeom>
          <a:solidFill>
            <a:srgbClr val="091F5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None/>
              <a:defRPr/>
            </a:pPr>
            <a:endParaRPr lang="en-US" altLang="en-US" smtClean="0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211263" y="822325"/>
            <a:ext cx="7537450" cy="0"/>
          </a:xfrm>
          <a:prstGeom prst="line">
            <a:avLst/>
          </a:prstGeom>
          <a:noFill/>
          <a:ln w="38100">
            <a:solidFill>
              <a:srgbClr val="F9CD1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3800" y="0"/>
            <a:ext cx="7527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7929563" y="6569075"/>
            <a:ext cx="10810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None/>
              <a:defRPr/>
            </a:pPr>
            <a:fld id="{54FCEC3E-9264-4A21-993C-E402639AC046}" type="slidenum">
              <a:rPr lang="en-US" sz="1400" b="0" smtClean="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None/>
                <a:defRPr/>
              </a:pPr>
              <a:t>‹#›</a:t>
            </a:fld>
            <a:endParaRPr lang="en-US" sz="1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6" descr="C:\Users\laird\Desktop\2color-blueb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088" y="763588"/>
            <a:ext cx="78898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EECS </a:t>
            </a:r>
            <a:r>
              <a:rPr lang="en-US" sz="1050" dirty="0" smtClean="0">
                <a:solidFill>
                  <a:schemeClr val="bg1"/>
                </a:solidFill>
                <a:latin typeface="+mn-lt"/>
              </a:rPr>
              <a:t>592</a:t>
            </a: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99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4" r:id="rId8"/>
    <p:sldLayoutId id="214748367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ＭＳ Ｐゴシック" pitchFamily="-110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ＭＳ Ｐゴシック" pitchFamily="-110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ＭＳ Ｐゴシック" pitchFamily="-110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ＭＳ Ｐゴシック" pitchFamily="-110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C00"/>
          </a:solidFill>
          <a:latin typeface="Times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C00"/>
          </a:solidFill>
          <a:latin typeface="Times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C00"/>
          </a:solidFill>
          <a:latin typeface="Times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C00"/>
          </a:solidFill>
          <a:latin typeface="Times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408" y="1476103"/>
            <a:ext cx="8302625" cy="1005840"/>
          </a:xfrm>
        </p:spPr>
        <p:txBody>
          <a:bodyPr/>
          <a:lstStyle/>
          <a:p>
            <a:r>
              <a:rPr lang="en-US" sz="3600" dirty="0" smtClean="0"/>
              <a:t>592: Artificial Intelligence</a:t>
            </a:r>
            <a:br>
              <a:rPr lang="en-US" sz="3600" dirty="0" smtClean="0"/>
            </a:br>
            <a:r>
              <a:rPr lang="en-US" sz="3200" dirty="0" smtClean="0">
                <a:solidFill>
                  <a:srgbClr val="002060"/>
                </a:solidFill>
              </a:rPr>
              <a:t>Discussion 1: </a:t>
            </a:r>
            <a:r>
              <a:rPr lang="en-US" sz="3200" dirty="0" err="1" smtClean="0">
                <a:solidFill>
                  <a:srgbClr val="002060"/>
                </a:solidFill>
              </a:rPr>
              <a:t>Kenken</a:t>
            </a:r>
            <a:endParaRPr lang="en-US" sz="36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6700" y="3167744"/>
            <a:ext cx="6400800" cy="3050176"/>
          </a:xfrm>
        </p:spPr>
        <p:txBody>
          <a:bodyPr/>
          <a:lstStyle/>
          <a:p>
            <a:r>
              <a:rPr lang="en-US" dirty="0" smtClean="0"/>
              <a:t>Fall 2018</a:t>
            </a:r>
          </a:p>
          <a:p>
            <a:r>
              <a:rPr lang="en-US" dirty="0" err="1" smtClean="0"/>
              <a:t>Shashank</a:t>
            </a:r>
            <a:r>
              <a:rPr lang="en-US" dirty="0" smtClean="0"/>
              <a:t> </a:t>
            </a:r>
            <a:r>
              <a:rPr lang="en-US" dirty="0" err="1" smtClean="0"/>
              <a:t>Kedia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slides borrowed from</a:t>
            </a:r>
          </a:p>
          <a:p>
            <a:r>
              <a:rPr lang="en-US" dirty="0" smtClean="0"/>
              <a:t>Peter </a:t>
            </a:r>
            <a:r>
              <a:rPr lang="en-US" dirty="0" err="1" smtClean="0"/>
              <a:t>Lindes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Calculate?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: 2431134241233214 </a:t>
            </a:r>
          </a:p>
          <a:p>
            <a:r>
              <a:rPr lang="en-US" dirty="0" smtClean="0"/>
              <a:t>Starting state :1111111111111111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Incrementally assign cells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Backtrack when a cell cannot be assigned a value</a:t>
            </a:r>
          </a:p>
        </p:txBody>
      </p:sp>
    </p:spTree>
    <p:extLst>
      <p:ext uri="{BB962C8B-B14F-4D97-AF65-F5344CB8AC3E}">
        <p14:creationId xmlns:p14="http://schemas.microsoft.com/office/powerpoint/2010/main" val="14913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 </a:t>
            </a:r>
            <a:endParaRPr lang="en-US" dirty="0" smtClean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TextBox 196"/>
          <p:cNvSpPr txBox="1"/>
          <p:nvPr/>
        </p:nvSpPr>
        <p:spPr>
          <a:xfrm>
            <a:off x="2923439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– (1,1) (1,2) …..</a:t>
            </a:r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97062" y="29073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0593" y="290732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Next State</a:t>
            </a:r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</a:t>
            </a:r>
            <a:r>
              <a:rPr lang="en-US" dirty="0"/>
              <a:t>– (1,1) (1,2) </a:t>
            </a:r>
            <a:r>
              <a:rPr lang="en-US" dirty="0" smtClean="0"/>
              <a:t>…..</a:t>
            </a:r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42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39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Next State</a:t>
            </a:r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 </a:t>
            </a:r>
            <a:endParaRPr lang="en-US" dirty="0" smtClean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42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929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Later </a:t>
            </a:r>
            <a:r>
              <a:rPr lang="en-US" dirty="0"/>
              <a:t>State</a:t>
            </a:r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 </a:t>
            </a:r>
            <a:endParaRPr lang="en-US" dirty="0" smtClean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42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929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6625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4" y="1066800"/>
            <a:ext cx="8847908" cy="5435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Expand only one successor.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apply action, destructively change state.</a:t>
            </a:r>
          </a:p>
          <a:p>
            <a:pPr lvl="1"/>
            <a:r>
              <a:rPr lang="en-US" dirty="0" smtClean="0"/>
              <a:t>Don’t make copies.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backup “undo” 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Must have some way of remembering which actions have been applied and which ones have not. </a:t>
            </a:r>
          </a:p>
          <a:p>
            <a:endParaRPr lang="en-US" dirty="0"/>
          </a:p>
          <a:p>
            <a:r>
              <a:rPr lang="en-US" dirty="0" smtClean="0"/>
              <a:t>Requires only a single state.</a:t>
            </a:r>
          </a:p>
          <a:p>
            <a:r>
              <a:rPr lang="en-US" dirty="0" smtClean="0"/>
              <a:t>Avoids copying all state structure.</a:t>
            </a:r>
          </a:p>
          <a:p>
            <a:r>
              <a:rPr lang="en-US" dirty="0" smtClean="0"/>
              <a:t>Appropriate in domains with large states with small number of changes. </a:t>
            </a:r>
          </a:p>
        </p:txBody>
      </p:sp>
    </p:spTree>
    <p:extLst>
      <p:ext uri="{BB962C8B-B14F-4D97-AF65-F5344CB8AC3E}">
        <p14:creationId xmlns:p14="http://schemas.microsoft.com/office/powerpoint/2010/main" val="28976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Later </a:t>
            </a:r>
            <a:r>
              <a:rPr lang="en-US" dirty="0"/>
              <a:t>State</a:t>
            </a:r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 </a:t>
            </a:r>
            <a:endParaRPr lang="en-US" dirty="0" smtClean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42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929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3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Incrementally assign cells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Propagate row/column constraints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Backtrack when a cell cannot be assigned a value</a:t>
            </a:r>
          </a:p>
        </p:txBody>
      </p:sp>
    </p:spTree>
    <p:extLst>
      <p:ext uri="{BB962C8B-B14F-4D97-AF65-F5344CB8AC3E}">
        <p14:creationId xmlns:p14="http://schemas.microsoft.com/office/powerpoint/2010/main" val="2642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75706"/>
            <a:ext cx="8331200" cy="4926693"/>
          </a:xfrm>
        </p:spPr>
        <p:txBody>
          <a:bodyPr/>
          <a:lstStyle/>
          <a:p>
            <a:r>
              <a:rPr lang="en-US" dirty="0" smtClean="0"/>
              <a:t>Introduction to the </a:t>
            </a:r>
            <a:r>
              <a:rPr lang="en-US" dirty="0" err="1" smtClean="0"/>
              <a:t>Kenken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Formulating the problem</a:t>
            </a:r>
          </a:p>
          <a:p>
            <a:endParaRPr lang="en-US" dirty="0" smtClean="0"/>
          </a:p>
          <a:p>
            <a:r>
              <a:rPr lang="en-US" dirty="0" smtClean="0"/>
              <a:t>Analyzing the algorithm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– (1,1) (1,2) …..</a:t>
            </a:r>
          </a:p>
          <a:p>
            <a:r>
              <a:rPr lang="en-US" dirty="0" smtClean="0"/>
              <a:t>Open Values – 	</a:t>
            </a:r>
            <a:r>
              <a:rPr lang="en-US" dirty="0"/>
              <a:t>(1,1) </a:t>
            </a:r>
            <a:r>
              <a:rPr lang="en-US" dirty="0" smtClean="0"/>
              <a:t>- [ ]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/>
              <a:t>	(</a:t>
            </a:r>
            <a:r>
              <a:rPr lang="en-US" dirty="0" smtClean="0"/>
              <a:t>1,2) – [ 2,3 4 ]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TextBox 196"/>
          <p:cNvSpPr txBox="1"/>
          <p:nvPr/>
        </p:nvSpPr>
        <p:spPr>
          <a:xfrm>
            <a:off x="2923439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</a:t>
            </a:r>
          </a:p>
          <a:p>
            <a:r>
              <a:rPr lang="en-US" dirty="0"/>
              <a:t>Open Values – 	</a:t>
            </a:r>
            <a:r>
              <a:rPr lang="en-US" dirty="0" smtClean="0"/>
              <a:t>(</a:t>
            </a:r>
            <a:r>
              <a:rPr lang="en-US" dirty="0"/>
              <a:t>1,1</a:t>
            </a:r>
            <a:r>
              <a:rPr lang="en-US" dirty="0" smtClean="0"/>
              <a:t>) – [ ]	</a:t>
            </a:r>
            <a:r>
              <a:rPr lang="en-US" dirty="0"/>
              <a:t>(</a:t>
            </a:r>
            <a:r>
              <a:rPr lang="en-US" dirty="0" smtClean="0"/>
              <a:t>1,3) – [3,4]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(</a:t>
            </a:r>
            <a:r>
              <a:rPr lang="en-US" dirty="0" smtClean="0"/>
              <a:t>1,2) </a:t>
            </a:r>
            <a:r>
              <a:rPr lang="en-US" dirty="0"/>
              <a:t>– </a:t>
            </a:r>
            <a:r>
              <a:rPr lang="en-US" dirty="0" smtClean="0"/>
              <a:t>[ 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97062" y="29073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0593" y="290732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83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Next State</a:t>
            </a:r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</a:t>
            </a:r>
          </a:p>
          <a:p>
            <a:r>
              <a:rPr lang="en-US" dirty="0"/>
              <a:t>Open Values – 	(1,1) – [ ]	(1,3) – </a:t>
            </a:r>
            <a:r>
              <a:rPr lang="en-US" dirty="0" smtClean="0"/>
              <a:t>[</a:t>
            </a:r>
            <a:r>
              <a:rPr lang="en-US" dirty="0"/>
              <a:t> 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	(1,2) – [ </a:t>
            </a:r>
            <a:r>
              <a:rPr lang="en-US" dirty="0" smtClean="0"/>
              <a:t>]	(1,4) – [4]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42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1016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58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Later </a:t>
            </a:r>
            <a:r>
              <a:rPr lang="en-US" dirty="0"/>
              <a:t>State</a:t>
            </a:r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</a:t>
            </a:r>
          </a:p>
          <a:p>
            <a:r>
              <a:rPr lang="en-US" dirty="0"/>
              <a:t>Open Values – 	(1,1) – [ ]	(1,3) – [ </a:t>
            </a:r>
            <a:r>
              <a:rPr lang="en-US" dirty="0" smtClean="0"/>
              <a:t>2,4 ]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	(1,2) – [ ]	(1,4) – </a:t>
            </a:r>
            <a:r>
              <a:rPr lang="en-US" dirty="0" smtClean="0"/>
              <a:t>[ 2,4 ]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42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4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Assign unique values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Propagate </a:t>
            </a:r>
            <a:r>
              <a:rPr lang="en-US" dirty="0"/>
              <a:t>row/column </a:t>
            </a:r>
            <a:r>
              <a:rPr lang="en-US" dirty="0" smtClean="0"/>
              <a:t>constraints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Incrementally assign cells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Backtrack when a cell cannot be assigned a value</a:t>
            </a:r>
          </a:p>
        </p:txBody>
      </p:sp>
    </p:spTree>
    <p:extLst>
      <p:ext uri="{BB962C8B-B14F-4D97-AF65-F5344CB8AC3E}">
        <p14:creationId xmlns:p14="http://schemas.microsoft.com/office/powerpoint/2010/main" val="34212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– (1,1) (1,2) …..</a:t>
            </a:r>
          </a:p>
          <a:p>
            <a:r>
              <a:rPr lang="en-US" dirty="0" smtClean="0"/>
              <a:t>Open Values – 	</a:t>
            </a:r>
            <a:r>
              <a:rPr lang="en-US" dirty="0"/>
              <a:t>(1,1) </a:t>
            </a:r>
            <a:r>
              <a:rPr lang="en-US" dirty="0" smtClean="0"/>
              <a:t>- [ ]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/>
              <a:t>	(</a:t>
            </a:r>
            <a:r>
              <a:rPr lang="en-US" dirty="0" smtClean="0"/>
              <a:t>1,2) – [ 2,3 4 ]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TextBox 196"/>
          <p:cNvSpPr txBox="1"/>
          <p:nvPr/>
        </p:nvSpPr>
        <p:spPr>
          <a:xfrm>
            <a:off x="2923439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9040" y="541606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95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</a:t>
            </a:r>
          </a:p>
          <a:p>
            <a:r>
              <a:rPr lang="en-US" dirty="0"/>
              <a:t>Open Values – 	</a:t>
            </a:r>
            <a:r>
              <a:rPr lang="en-US" dirty="0" smtClean="0"/>
              <a:t>(</a:t>
            </a:r>
            <a:r>
              <a:rPr lang="en-US" dirty="0"/>
              <a:t>1,1</a:t>
            </a:r>
            <a:r>
              <a:rPr lang="en-US" dirty="0" smtClean="0"/>
              <a:t>) – [ ]	</a:t>
            </a:r>
            <a:r>
              <a:rPr lang="en-US" dirty="0"/>
              <a:t>(</a:t>
            </a:r>
            <a:r>
              <a:rPr lang="en-US" dirty="0" smtClean="0"/>
              <a:t>1,3) – [3,4]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(</a:t>
            </a:r>
            <a:r>
              <a:rPr lang="en-US" dirty="0" smtClean="0"/>
              <a:t>1,2) </a:t>
            </a:r>
            <a:r>
              <a:rPr lang="en-US" dirty="0"/>
              <a:t>– </a:t>
            </a:r>
            <a:r>
              <a:rPr lang="en-US" dirty="0" smtClean="0"/>
              <a:t>[ 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97062" y="29073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0593" y="290732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9040" y="541606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05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Next State</a:t>
            </a:r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</a:t>
            </a:r>
          </a:p>
          <a:p>
            <a:r>
              <a:rPr lang="en-US" dirty="0"/>
              <a:t>Open Values – 	(1,1) – [ ]	(1,3) – </a:t>
            </a:r>
            <a:r>
              <a:rPr lang="en-US" dirty="0" smtClean="0"/>
              <a:t>[</a:t>
            </a:r>
            <a:r>
              <a:rPr lang="en-US" dirty="0"/>
              <a:t> 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	(1,2) – [ </a:t>
            </a:r>
            <a:r>
              <a:rPr lang="en-US" dirty="0" smtClean="0"/>
              <a:t>]	(1,4) </a:t>
            </a:r>
            <a:r>
              <a:rPr lang="en-US" smtClean="0"/>
              <a:t>– [ 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42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1016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9040" y="541606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9809" y="2880945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Later State</a:t>
            </a:r>
            <a:endParaRPr lang="en-US" dirty="0"/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</a:t>
            </a:r>
          </a:p>
          <a:p>
            <a:r>
              <a:rPr lang="en-US" dirty="0"/>
              <a:t>Open Values – 	(1,1) – [ ]	(1,3) – [ </a:t>
            </a:r>
            <a:r>
              <a:rPr lang="en-US" dirty="0" smtClean="0"/>
              <a:t>2,4 ]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	(1,2) – [ ]	(1,4) – </a:t>
            </a:r>
            <a:r>
              <a:rPr lang="en-US" dirty="0" smtClean="0"/>
              <a:t>[ 2,4 ]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42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9040" y="541606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550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5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Assign unique values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Propagate </a:t>
            </a:r>
            <a:r>
              <a:rPr lang="en-US" dirty="0"/>
              <a:t>row/column </a:t>
            </a:r>
            <a:r>
              <a:rPr lang="en-US" dirty="0" smtClean="0"/>
              <a:t>and group constraints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Incrementally assign cells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Backtrack when a cell cannot be assigned a value</a:t>
            </a:r>
          </a:p>
        </p:txBody>
      </p:sp>
    </p:spTree>
    <p:extLst>
      <p:ext uri="{BB962C8B-B14F-4D97-AF65-F5344CB8AC3E}">
        <p14:creationId xmlns:p14="http://schemas.microsoft.com/office/powerpoint/2010/main" val="7960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Kenken</a:t>
            </a:r>
            <a:endParaRPr lang="en-US" dirty="0"/>
          </a:p>
        </p:txBody>
      </p:sp>
      <p:pic>
        <p:nvPicPr>
          <p:cNvPr id="7" name="Picture 6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1931377"/>
            <a:ext cx="4082562" cy="3493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4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</a:t>
            </a:r>
          </a:p>
          <a:p>
            <a:r>
              <a:rPr lang="en-US" dirty="0"/>
              <a:t>Open Values – 	</a:t>
            </a:r>
            <a:r>
              <a:rPr lang="en-US" dirty="0" smtClean="0"/>
              <a:t>(</a:t>
            </a:r>
            <a:r>
              <a:rPr lang="en-US" dirty="0"/>
              <a:t>1,1</a:t>
            </a:r>
            <a:r>
              <a:rPr lang="en-US" dirty="0" smtClean="0"/>
              <a:t>) – [ ]	</a:t>
            </a:r>
            <a:r>
              <a:rPr lang="en-US" dirty="0"/>
              <a:t>(</a:t>
            </a:r>
            <a:r>
              <a:rPr lang="en-US" dirty="0" smtClean="0"/>
              <a:t>1,3) – [3,4]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(</a:t>
            </a:r>
            <a:r>
              <a:rPr lang="en-US" dirty="0" smtClean="0"/>
              <a:t>1,2) </a:t>
            </a:r>
            <a:r>
              <a:rPr lang="en-US" dirty="0"/>
              <a:t>– </a:t>
            </a:r>
            <a:r>
              <a:rPr lang="en-US" dirty="0" smtClean="0"/>
              <a:t>[ 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97062" y="29073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0593" y="290732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9040" y="541606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97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Next State</a:t>
            </a:r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</a:t>
            </a:r>
          </a:p>
          <a:p>
            <a:r>
              <a:rPr lang="en-US" dirty="0"/>
              <a:t>Open Values – 	(1,1) – [ ]	(1,3) – </a:t>
            </a:r>
            <a:r>
              <a:rPr lang="en-US" dirty="0" smtClean="0"/>
              <a:t>[</a:t>
            </a:r>
            <a:r>
              <a:rPr lang="en-US" dirty="0"/>
              <a:t> 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	(1,2) – [ </a:t>
            </a:r>
            <a:r>
              <a:rPr lang="en-US" dirty="0" smtClean="0"/>
              <a:t>]	(1,4) – [ 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5424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1016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9040" y="541606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12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Next State</a:t>
            </a:r>
          </a:p>
        </p:txBody>
      </p:sp>
      <p:sp>
        <p:nvSpPr>
          <p:cNvPr id="229" name="Content Placeholder 2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– (1,1) (1,2) …..</a:t>
            </a:r>
          </a:p>
          <a:p>
            <a:r>
              <a:rPr lang="en-US" dirty="0"/>
              <a:t>Open Values – 	(1,1) – [ ]	(1,3) – [ </a:t>
            </a:r>
            <a:r>
              <a:rPr lang="en-US" dirty="0" smtClean="0"/>
              <a:t>1,3,4 ]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	(1,2) – </a:t>
            </a:r>
            <a:r>
              <a:rPr lang="en-US" dirty="0" smtClean="0"/>
              <a:t>[1,4]</a:t>
            </a:r>
            <a:endParaRPr lang="en-US" dirty="0"/>
          </a:p>
        </p:txBody>
      </p:sp>
      <p:pic>
        <p:nvPicPr>
          <p:cNvPr id="195" name="Picture 194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7" y="2634761"/>
            <a:ext cx="4082562" cy="3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647" y="288094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9040" y="5416062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88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early</a:t>
            </a:r>
          </a:p>
          <a:p>
            <a:pPr lvl="1"/>
            <a:r>
              <a:rPr lang="en-US" dirty="0" smtClean="0"/>
              <a:t>Part 1 can take some time to run</a:t>
            </a:r>
          </a:p>
          <a:p>
            <a:endParaRPr lang="en-US" dirty="0"/>
          </a:p>
          <a:p>
            <a:r>
              <a:rPr lang="en-US" dirty="0" smtClean="0"/>
              <a:t>You can use an IDE to code</a:t>
            </a:r>
          </a:p>
          <a:p>
            <a:endParaRPr lang="en-US" dirty="0" smtClean="0"/>
          </a:p>
          <a:p>
            <a:r>
              <a:rPr lang="en-US" dirty="0" smtClean="0"/>
              <a:t>Pointers and Objects in JAVA can be tricky</a:t>
            </a:r>
          </a:p>
          <a:p>
            <a:pPr lvl="1"/>
            <a:r>
              <a:rPr lang="en-US" dirty="0" smtClean="0"/>
              <a:t>Java is pass by value but for an object, the reference to the object is passed by value</a:t>
            </a:r>
          </a:p>
          <a:p>
            <a:endParaRPr lang="en-US" dirty="0"/>
          </a:p>
          <a:p>
            <a:r>
              <a:rPr lang="en-US" dirty="0" smtClean="0"/>
              <a:t>I will help you but cannot debug your code</a:t>
            </a:r>
          </a:p>
        </p:txBody>
      </p:sp>
    </p:spTree>
    <p:extLst>
      <p:ext uri="{BB962C8B-B14F-4D97-AF65-F5344CB8AC3E}">
        <p14:creationId xmlns:p14="http://schemas.microsoft.com/office/powerpoint/2010/main" val="41074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values – 1-N</a:t>
            </a:r>
          </a:p>
          <a:p>
            <a:r>
              <a:rPr lang="en-US" dirty="0" smtClean="0"/>
              <a:t>Row/Column Constraints</a:t>
            </a:r>
          </a:p>
          <a:p>
            <a:pPr lvl="1"/>
            <a:r>
              <a:rPr lang="en-US" dirty="0" smtClean="0"/>
              <a:t>Unique values along row or columns</a:t>
            </a:r>
          </a:p>
          <a:p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Only a single cell</a:t>
            </a:r>
          </a:p>
          <a:p>
            <a:r>
              <a:rPr lang="en-US" dirty="0" smtClean="0"/>
              <a:t>ADD &amp; MULTIPLY</a:t>
            </a:r>
          </a:p>
          <a:p>
            <a:pPr lvl="1"/>
            <a:r>
              <a:rPr lang="en-US" dirty="0" smtClean="0"/>
              <a:t>Any number of cells</a:t>
            </a:r>
          </a:p>
          <a:p>
            <a:r>
              <a:rPr lang="en-US" dirty="0" smtClean="0"/>
              <a:t>SUBTRACT &amp; DIVIDE</a:t>
            </a:r>
          </a:p>
          <a:p>
            <a:pPr lvl="1"/>
            <a:r>
              <a:rPr lang="en-US" dirty="0" smtClean="0"/>
              <a:t>Only two cells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Board and Squares</a:t>
            </a:r>
            <a:endParaRPr lang="en-US" dirty="0"/>
          </a:p>
        </p:txBody>
      </p:sp>
      <p:pic>
        <p:nvPicPr>
          <p:cNvPr id="190" name="Picture 189" descr="https://sites.google.com/site/sherwoodsixthgrade/math-1/kenken/KenKen_com_4x4August0003q.jpg?height=200&amp;width=2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38" y="2265484"/>
            <a:ext cx="4126523" cy="3678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 bwMode="auto">
          <a:xfrm>
            <a:off x="2989385" y="2725615"/>
            <a:ext cx="492369" cy="37807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110" charset="2"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Arial" pitchFamily="-110" charset="0"/>
              <a:cs typeface="Arial" pitchFamily="-11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9385" y="5310554"/>
            <a:ext cx="49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1184" y="5310554"/>
            <a:ext cx="606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4035669" y="5310553"/>
            <a:ext cx="41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4985238" y="5310554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3028949" y="2518910"/>
            <a:ext cx="41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3938953" y="2518910"/>
            <a:ext cx="606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4923691" y="3440723"/>
            <a:ext cx="606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2989385" y="4319954"/>
            <a:ext cx="606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4000498" y="4319954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2993779" y="34407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6022729" y="2518909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4976446" y="2518910"/>
            <a:ext cx="49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3938953" y="3440722"/>
            <a:ext cx="49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5961184" y="4319953"/>
            <a:ext cx="49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5020406" y="4319954"/>
            <a:ext cx="41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6000748" y="3440723"/>
            <a:ext cx="41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Assign 1 to every cell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Increment the resulting 16 digit number by 1 till you reach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States</a:t>
            </a:r>
            <a:endParaRPr lang="en-US" dirty="0"/>
          </a:p>
        </p:txBody>
      </p:sp>
      <p:pic>
        <p:nvPicPr>
          <p:cNvPr id="258" name="Picture 257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30" y="2247899"/>
            <a:ext cx="3889131" cy="354623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TextBox 258"/>
          <p:cNvSpPr txBox="1"/>
          <p:nvPr/>
        </p:nvSpPr>
        <p:spPr>
          <a:xfrm>
            <a:off x="2993779" y="34407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3761641" y="34407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4746379" y="346192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5660779" y="346192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2993778" y="250287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7" name="TextBox 266"/>
          <p:cNvSpPr txBox="1"/>
          <p:nvPr/>
        </p:nvSpPr>
        <p:spPr>
          <a:xfrm>
            <a:off x="3761640" y="250287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4746378" y="2524080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5660778" y="2524080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3" name="TextBox 272"/>
          <p:cNvSpPr txBox="1"/>
          <p:nvPr/>
        </p:nvSpPr>
        <p:spPr>
          <a:xfrm>
            <a:off x="2993777" y="4287715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3761639" y="4287715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4746377" y="4308918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5660777" y="4308918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2993779" y="5043854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3761641" y="5043854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4746379" y="506505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660779" y="506505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Next State</a:t>
            </a:r>
            <a:endParaRPr lang="en-US" dirty="0"/>
          </a:p>
        </p:txBody>
      </p:sp>
      <p:pic>
        <p:nvPicPr>
          <p:cNvPr id="23" name="Picture 22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30" y="2247899"/>
            <a:ext cx="3889131" cy="3546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2993779" y="34407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61641" y="34407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46379" y="346192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60779" y="346192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93778" y="250287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61640" y="250287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46378" y="2524080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60778" y="2524080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93777" y="4287715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61639" y="4287715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46377" y="4308918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60777" y="4308918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93779" y="5043854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61641" y="5043854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46379" y="506505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0779" y="506505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5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Next State</a:t>
            </a:r>
            <a:endParaRPr lang="en-US" dirty="0"/>
          </a:p>
        </p:txBody>
      </p:sp>
      <p:pic>
        <p:nvPicPr>
          <p:cNvPr id="23" name="Picture 22" descr="https://sites.google.com/site/sherwoodsixthgrade/math-1/kenken/KenKen_com_4x4August0003q.jpg?height=200&amp;width=2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30" y="2247899"/>
            <a:ext cx="3889131" cy="3546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2993779" y="34407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61641" y="344072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46379" y="346192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60779" y="3461926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93778" y="250287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61640" y="250287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46378" y="2524080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60778" y="2524080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93777" y="4287715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61639" y="4287715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46377" y="4308918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60777" y="4308918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93779" y="5043854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61641" y="5043854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46379" y="506505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0779" y="5065057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04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-110" charset="2"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0"/>
            <a:cs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-110" charset="2"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0"/>
            <a:cs typeface="Arial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</Template>
  <TotalTime>12118</TotalTime>
  <Words>682</Words>
  <Application>Microsoft Office PowerPoint</Application>
  <PresentationFormat>On-screen Show (4:3)</PresentationFormat>
  <Paragraphs>226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Blank Presentation</vt:lpstr>
      <vt:lpstr>Microsoft PowerPoint 97-2003 Presentation</vt:lpstr>
      <vt:lpstr>592: Artificial Intelligence Discussion 1: Kenken</vt:lpstr>
      <vt:lpstr>Today’s Outline</vt:lpstr>
      <vt:lpstr>Kenken</vt:lpstr>
      <vt:lpstr>Constraints</vt:lpstr>
      <vt:lpstr>The Problem: Board and Squares</vt:lpstr>
      <vt:lpstr>Approach 1</vt:lpstr>
      <vt:lpstr>The Problem: States</vt:lpstr>
      <vt:lpstr>The Problem: Next State</vt:lpstr>
      <vt:lpstr>The Problem: Next State</vt:lpstr>
      <vt:lpstr>The Problem: Calculate?</vt:lpstr>
      <vt:lpstr>Approach 2</vt:lpstr>
      <vt:lpstr>The Problem: States</vt:lpstr>
      <vt:lpstr>The Problem: Next State</vt:lpstr>
      <vt:lpstr>The Problem: Next State</vt:lpstr>
      <vt:lpstr>The Problem: Next State</vt:lpstr>
      <vt:lpstr>The Problem: Later State</vt:lpstr>
      <vt:lpstr>Backtracking Search</vt:lpstr>
      <vt:lpstr>The Problem: Later State</vt:lpstr>
      <vt:lpstr>Approach 3</vt:lpstr>
      <vt:lpstr>The Problem: State</vt:lpstr>
      <vt:lpstr>The Problem: Next State</vt:lpstr>
      <vt:lpstr>The Problem: Next State</vt:lpstr>
      <vt:lpstr>The Problem: Later State</vt:lpstr>
      <vt:lpstr>Approach 4</vt:lpstr>
      <vt:lpstr>The Problem: States</vt:lpstr>
      <vt:lpstr>The Problem: Next State</vt:lpstr>
      <vt:lpstr>The Problem: Next State</vt:lpstr>
      <vt:lpstr>The Problem: Later State</vt:lpstr>
      <vt:lpstr>Approach 5</vt:lpstr>
      <vt:lpstr>The Problem: States</vt:lpstr>
      <vt:lpstr>The Problem: Next State</vt:lpstr>
      <vt:lpstr>The Problem: Next State</vt:lpstr>
      <vt:lpstr>Tips</vt:lpstr>
    </vt:vector>
  </TitlesOfParts>
  <Manager/>
  <Company>USC/ISI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Artificial Intelligence Lecture 2: Intelligent Agents</dc:title>
  <dc:subject/>
  <dc:creator>Paul Rosenbloom</dc:creator>
  <cp:keywords/>
  <dc:description/>
  <cp:lastModifiedBy>Shashank Kedia</cp:lastModifiedBy>
  <cp:revision>689</cp:revision>
  <cp:lastPrinted>2017-09-14T17:29:36Z</cp:lastPrinted>
  <dcterms:created xsi:type="dcterms:W3CDTF">2010-01-26T18:39:19Z</dcterms:created>
  <dcterms:modified xsi:type="dcterms:W3CDTF">2018-09-07T20:16:08Z</dcterms:modified>
  <cp:category/>
</cp:coreProperties>
</file>