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4"/>
  </p:sldMasterIdLst>
  <p:notesMasterIdLst>
    <p:notesMasterId r:id="rId16"/>
  </p:notesMasterIdLst>
  <p:handoutMasterIdLst>
    <p:handoutMasterId r:id="rId17"/>
  </p:handoutMasterIdLst>
  <p:sldIdLst>
    <p:sldId id="400" r:id="rId5"/>
    <p:sldId id="260" r:id="rId6"/>
    <p:sldId id="261" r:id="rId7"/>
    <p:sldId id="262" r:id="rId8"/>
    <p:sldId id="756" r:id="rId9"/>
    <p:sldId id="263" r:id="rId10"/>
    <p:sldId id="757" r:id="rId11"/>
    <p:sldId id="758" r:id="rId12"/>
    <p:sldId id="257" r:id="rId13"/>
    <p:sldId id="264" r:id="rId14"/>
    <p:sldId id="267" r:id="rId15"/>
  </p:sldIdLst>
  <p:sldSz cx="9144000" cy="6858000" type="screen4x3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7" autoAdjust="0"/>
    <p:restoredTop sz="86528" autoAdjust="0"/>
  </p:normalViewPr>
  <p:slideViewPr>
    <p:cSldViewPr>
      <p:cViewPr>
        <p:scale>
          <a:sx n="90" d="100"/>
          <a:sy n="90" d="100"/>
        </p:scale>
        <p:origin x="-104" y="-9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50618-FDA2-4616-B47A-51F4A19FD77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BF4C2-7DB8-4D48-9BF9-ECBBF693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4C619-D1D1-4831-B6B7-1D415646E7C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4011-4C15-447E-9C11-29E5757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B5D45DA-BD33-443E-91B5-A528C6AE893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1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Acc.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 for Disease Control and Prevention (CDC), a</a:t>
            </a:r>
            <a:r>
              <a:rPr lang="en-US" dirty="0"/>
              <a:t>utism increased 15% in the last 3 years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Early intervention helps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94011-4C15-447E-9C11-29E5757DA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813D9-702C-41D4-A97B-A7F91D278C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2C942-34FD-4887-A182-596BC98EE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2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290A9-591B-45BE-8939-30250D16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8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19E0-8581-4AD6-ACD5-505E55463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16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76C92-48E9-4A72-B8C6-F37D88A47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70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6D9CC-915C-48BE-9D51-AFB7DAE25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7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8C0A-96B6-47E8-8B75-9F567FF409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2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3D15D-1FD4-4B75-9ACE-07F93F183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5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ED57-3E2B-48F8-9DFD-B653AEC292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51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1690-6CDC-49DF-941C-C2C35057B1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6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73286-E475-4153-96EB-B8D1B81ED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3903F0-6D7E-45A2-A4F6-A9B74C0A2B15}" type="slidenum">
              <a:rPr lang="en-US" alt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24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4800" b="1">
                <a:solidFill>
                  <a:srgbClr val="242852"/>
                </a:solidFill>
                <a:latin typeface="Times New Roman" panose="02020603050405020304" pitchFamily="18" charset="0"/>
              </a:rPr>
              <a:t>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789988" cy="1905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Autism Screening for toddlers</a:t>
            </a:r>
          </a:p>
        </p:txBody>
      </p:sp>
      <p:pic>
        <p:nvPicPr>
          <p:cNvPr id="43010" name="Picture 2" descr="Image result for autism">
            <a:extLst>
              <a:ext uri="{FF2B5EF4-FFF2-40B4-BE49-F238E27FC236}">
                <a16:creationId xmlns:a16="http://schemas.microsoft.com/office/drawing/2014/main" id="{0633FEA6-E5A9-4F3F-B13C-43CE471E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19" y="3657600"/>
            <a:ext cx="5162550" cy="30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0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4955-E2A2-4E58-A55D-D2E2D5B0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F5BB-2EF0-4F6D-A831-EAF59F9C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" y="1905000"/>
            <a:ext cx="2905331" cy="1981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analyze the data, performed two-class boosted decision tree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Two-Class Classification algorithm is best suited for this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CEA9E-D4EB-4D42-9BFD-74D460A6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32204"/>
            <a:ext cx="5974415" cy="49685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28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F2BE-F7C6-4C13-B42B-E89E1728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209B-C4A5-4E35-90AB-2DE25665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09" y="2171700"/>
            <a:ext cx="3696891" cy="2027465"/>
          </a:xfrm>
        </p:spPr>
        <p:txBody>
          <a:bodyPr>
            <a:normAutofit/>
          </a:bodyPr>
          <a:lstStyle/>
          <a:p>
            <a:r>
              <a:rPr lang="en-US" sz="1800" dirty="0"/>
              <a:t>Two-class boosted decision tree yielded results with 94.9% accuracy 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72294-2DE0-4CED-B01D-58D24D40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38716"/>
            <a:ext cx="4114800" cy="36750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DB688-5916-48F1-AECB-C2342586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3" y="4213766"/>
            <a:ext cx="8620125" cy="21602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1288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0B60-2150-4787-A086-38F0FED5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99558-41F1-48F5-B58D-0AB8FD599DF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Business Case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Acquisition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Preparation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Visualization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Feature Selection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Predictive Modeling</a:t>
            </a:r>
          </a:p>
          <a:p>
            <a:pPr marL="676656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Evaluation</a:t>
            </a:r>
          </a:p>
          <a:p>
            <a:pPr marL="433769" lvl="1" indent="-214313"/>
            <a:endParaRPr lang="en-US" b="1" dirty="0"/>
          </a:p>
        </p:txBody>
      </p:sp>
      <p:pic>
        <p:nvPicPr>
          <p:cNvPr id="45058" name="Picture 2" descr="Image result for autism">
            <a:extLst>
              <a:ext uri="{FF2B5EF4-FFF2-40B4-BE49-F238E27FC236}">
                <a16:creationId xmlns:a16="http://schemas.microsoft.com/office/drawing/2014/main" id="{80D7A845-0332-4052-8C96-F55C3D0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1999" cy="32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D90E-94B6-435F-88D4-B5EED9A0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7140"/>
            <a:ext cx="8229600" cy="990600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8AA0-57F9-4A77-B15E-F8A92BC1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3001"/>
            <a:ext cx="6477000" cy="2864199"/>
          </a:xfrm>
        </p:spPr>
        <p:txBody>
          <a:bodyPr/>
          <a:lstStyle/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7A-1BB8-40E3-A406-E73B97A16C5F}"/>
              </a:ext>
            </a:extLst>
          </p:cNvPr>
          <p:cNvSpPr/>
          <p:nvPr/>
        </p:nvSpPr>
        <p:spPr>
          <a:xfrm>
            <a:off x="381000" y="1252478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What is Autism? characterized by challenges with social skills, repetitive behaviors, speech and nonverbal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1 in 59 children in the US affected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Development of easy &amp; effective screening methods is crucial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Objective of this study is to provide a predictive model to detect autistic traits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HCP may recommend multi-disciplinary assessment after this initial screening</a:t>
            </a:r>
          </a:p>
        </p:txBody>
      </p:sp>
    </p:spTree>
    <p:extLst>
      <p:ext uri="{BB962C8B-B14F-4D97-AF65-F5344CB8AC3E}">
        <p14:creationId xmlns:p14="http://schemas.microsoft.com/office/powerpoint/2010/main" val="5421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989A-008F-48E1-A80A-A407ACC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5BE-E250-4EA2-A9B0-516ADE8E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developed by Dr </a:t>
            </a:r>
            <a:r>
              <a:rPr lang="en-US" dirty="0" err="1"/>
              <a:t>Fadi</a:t>
            </a:r>
            <a:r>
              <a:rPr lang="en-US" dirty="0"/>
              <a:t> Fayez </a:t>
            </a:r>
            <a:r>
              <a:rPr lang="en-US" dirty="0" err="1"/>
              <a:t>Thabtah</a:t>
            </a:r>
            <a:r>
              <a:rPr lang="en-US" dirty="0"/>
              <a:t> using a mobile app called </a:t>
            </a:r>
            <a:r>
              <a:rPr lang="en-US" dirty="0" err="1"/>
              <a:t>ASDTests</a:t>
            </a:r>
            <a:r>
              <a:rPr lang="en-US" dirty="0"/>
              <a:t> to screen autism in toddlers</a:t>
            </a:r>
          </a:p>
          <a:p>
            <a:r>
              <a:rPr lang="en-US" dirty="0"/>
              <a:t>Data was obtained in csv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Image result for autism">
            <a:extLst>
              <a:ext uri="{FF2B5EF4-FFF2-40B4-BE49-F238E27FC236}">
                <a16:creationId xmlns:a16="http://schemas.microsoft.com/office/drawing/2014/main" id="{F5257895-E2DC-4B85-AF82-43C7079C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03820"/>
            <a:ext cx="4382310" cy="292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989A-008F-48E1-A80A-A407ACC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5BE-E250-4EA2-A9B0-516ADE8E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812C7-2435-486E-8DD6-AEFAA9B7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2895600"/>
            <a:ext cx="7543800" cy="3736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C1509-0182-405D-8C48-CB42D0FAC845}"/>
              </a:ext>
            </a:extLst>
          </p:cNvPr>
          <p:cNvSpPr txBox="1">
            <a:spLocks/>
          </p:cNvSpPr>
          <p:nvPr/>
        </p:nvSpPr>
        <p:spPr bwMode="auto">
          <a:xfrm>
            <a:off x="571500" y="12893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Questions 1-9: For an answer in columns C, D or E, score 1 point per question. </a:t>
            </a:r>
          </a:p>
          <a:p>
            <a:r>
              <a:rPr lang="en-US" sz="1800" dirty="0"/>
              <a:t>Question 10: if you circle an answer in columns A, B or C, score 1 point </a:t>
            </a:r>
          </a:p>
          <a:p>
            <a:r>
              <a:rPr lang="en-US" sz="1800" dirty="0"/>
              <a:t>Other data points tracked: Age in </a:t>
            </a:r>
            <a:r>
              <a:rPr lang="en-US" sz="1800" dirty="0" err="1"/>
              <a:t>mnths</a:t>
            </a:r>
            <a:r>
              <a:rPr lang="en-US" sz="1800" dirty="0"/>
              <a:t>, sex, ethnicity, any family members with autism, Jaundice at birth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208A-F437-43F1-90BB-0B6797C3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F7E7-42CA-4FFA-8430-23F1D4A4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There are 1054 records of raw data</a:t>
            </a:r>
          </a:p>
          <a:p>
            <a:r>
              <a:rPr lang="en-US" dirty="0"/>
              <a:t>There are 19 features</a:t>
            </a:r>
          </a:p>
          <a:p>
            <a:pPr lvl="1"/>
            <a:r>
              <a:rPr lang="en-US" dirty="0"/>
              <a:t>2 noise features are removed</a:t>
            </a:r>
          </a:p>
          <a:p>
            <a:r>
              <a:rPr lang="en-US" dirty="0"/>
              <a:t>No duplicate values found in the dataset</a:t>
            </a:r>
          </a:p>
          <a:p>
            <a:r>
              <a:rPr lang="en-US" dirty="0"/>
              <a:t>No missing values found in the dataset</a:t>
            </a:r>
          </a:p>
          <a:p>
            <a:r>
              <a:rPr lang="en-US" dirty="0"/>
              <a:t>100% of original data is retained for data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6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90CC15-9231-46E7-BF56-7505884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1ECEC-EB6C-49E9-9F78-AF4C42C2E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00963"/>
            <a:ext cx="5029200" cy="487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719EC3D-6457-4A4D-AAFE-C2FAC3297ABE}"/>
              </a:ext>
            </a:extLst>
          </p:cNvPr>
          <p:cNvSpPr txBox="1">
            <a:spLocks/>
          </p:cNvSpPr>
          <p:nvPr/>
        </p:nvSpPr>
        <p:spPr bwMode="auto">
          <a:xfrm>
            <a:off x="5791200" y="1500963"/>
            <a:ext cx="2340420" cy="4823637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earliest age Autism is detected in Hispanics and the latest age Autism is detected is in Pacifica</a:t>
            </a:r>
          </a:p>
        </p:txBody>
      </p:sp>
    </p:spTree>
    <p:extLst>
      <p:ext uri="{BB962C8B-B14F-4D97-AF65-F5344CB8AC3E}">
        <p14:creationId xmlns:p14="http://schemas.microsoft.com/office/powerpoint/2010/main" val="2621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90CC15-9231-46E7-BF56-7505884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VISUALISATION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719EC3D-6457-4A4D-AAFE-C2FAC3297ABE}"/>
              </a:ext>
            </a:extLst>
          </p:cNvPr>
          <p:cNvSpPr txBox="1">
            <a:spLocks/>
          </p:cNvSpPr>
          <p:nvPr/>
        </p:nvSpPr>
        <p:spPr bwMode="auto">
          <a:xfrm>
            <a:off x="5791200" y="1500963"/>
            <a:ext cx="2340420" cy="4823637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a family member has autism, it doesn’t help in detecting Autism much early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9AE96-B46A-450F-83DC-380A0C2B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3749"/>
            <a:ext cx="5280818" cy="4860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70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707C-AC5B-4D01-B0E8-7BDFF0D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18984"/>
            <a:ext cx="3352800" cy="726281"/>
          </a:xfrm>
        </p:spPr>
        <p:txBody>
          <a:bodyPr>
            <a:noAutofit/>
          </a:bodyPr>
          <a:lstStyle/>
          <a:p>
            <a:r>
              <a:rPr lang="en-US" sz="2600" dirty="0"/>
              <a:t>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5387A-A776-4F68-A4DD-33901B4D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49D85-C331-4FE8-BFA3-FABDF450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71491"/>
            <a:ext cx="4029075" cy="44481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B244D4-CAEA-4DF9-8E64-6409127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" y="1905000"/>
            <a:ext cx="2905331" cy="19812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analyze the data, performed two-class boosted decision tree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Two-Class Classification algorithm is best suited for this data </a:t>
            </a:r>
          </a:p>
        </p:txBody>
      </p:sp>
    </p:spTree>
    <p:extLst>
      <p:ext uri="{BB962C8B-B14F-4D97-AF65-F5344CB8AC3E}">
        <p14:creationId xmlns:p14="http://schemas.microsoft.com/office/powerpoint/2010/main" val="178573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AE6821C243DF4F954E11960CD88A0F" ma:contentTypeVersion="" ma:contentTypeDescription="Create a new document." ma:contentTypeScope="" ma:versionID="05efcca49d34acd3901c2d2bd58c7c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BE5DE3-827E-4DC8-BBA7-F08B1936D78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CD664F-8EE6-47AB-A681-317D96E1C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71637-C9C5-4FB9-B08C-F8762D2B6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12581</TotalTime>
  <Words>335</Words>
  <Application>Microsoft Office PowerPoint</Application>
  <PresentationFormat>On-screen Show 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1_Clarity</vt:lpstr>
      <vt:lpstr>Autism Screening for toddlers</vt:lpstr>
      <vt:lpstr>AGENDA</vt:lpstr>
      <vt:lpstr>BUSINESS CASE</vt:lpstr>
      <vt:lpstr>DATA  ACQUISITION</vt:lpstr>
      <vt:lpstr>DATA  ACQUISITION</vt:lpstr>
      <vt:lpstr>DATA PREPARATION</vt:lpstr>
      <vt:lpstr>DATA VISUALISATION</vt:lpstr>
      <vt:lpstr>DATA VISUALISATION</vt:lpstr>
      <vt:lpstr>CORRELATION</vt:lpstr>
      <vt:lpstr>PREDICTIVE MODELING</vt:lpstr>
      <vt:lpstr>EVALUATION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 Richard</dc:creator>
  <cp:keywords/>
  <cp:lastModifiedBy>Israni, Ruchika G</cp:lastModifiedBy>
  <cp:revision>129</cp:revision>
  <cp:lastPrinted>2015-11-04T18:12:38Z</cp:lastPrinted>
  <dcterms:created xsi:type="dcterms:W3CDTF">2015-05-26T17:41:30Z</dcterms:created>
  <dcterms:modified xsi:type="dcterms:W3CDTF">2019-03-15T16:30:52Z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TC010690321033</vt:lpwstr>
  </property>
  <property fmtid="{D5CDD505-2E9C-101B-9397-08002B2CF9AE}" pid="3" name="ContentTypeId">
    <vt:lpwstr>0x01010012AE6821C243DF4F954E11960CD88A0F</vt:lpwstr>
  </property>
</Properties>
</file>