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oboto Black"/>
      <p:bold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Albert Sans Medium"/>
      <p:regular r:id="rId48"/>
      <p:bold r:id="rId49"/>
      <p:italic r:id="rId50"/>
      <p:boldItalic r:id="rId51"/>
    </p:embeddedFont>
    <p:embeddedFont>
      <p:font typeface="Anybody SemiBold"/>
      <p:regular r:id="rId52"/>
      <p:bold r:id="rId53"/>
      <p:italic r:id="rId54"/>
      <p:boldItalic r:id="rId55"/>
    </p:embeddedFont>
    <p:embeddedFont>
      <p:font typeface="Albert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Black-bold.fntdata"/><Relationship Id="rId41" Type="http://schemas.openxmlformats.org/officeDocument/2006/relationships/slide" Target="slides/slide37.xml"/><Relationship Id="rId44" Type="http://schemas.openxmlformats.org/officeDocument/2006/relationships/font" Target="fonts/Roboto-regular.fntdata"/><Relationship Id="rId43" Type="http://schemas.openxmlformats.org/officeDocument/2006/relationships/font" Target="fonts/RobotoBlack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lbertSansMedium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AlbertSans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lbertSansMedium-boldItalic.fntdata"/><Relationship Id="rId50" Type="http://schemas.openxmlformats.org/officeDocument/2006/relationships/font" Target="fonts/AlbertSansMedium-italic.fntdata"/><Relationship Id="rId53" Type="http://schemas.openxmlformats.org/officeDocument/2006/relationships/font" Target="fonts/AnybodySemiBold-bold.fntdata"/><Relationship Id="rId52" Type="http://schemas.openxmlformats.org/officeDocument/2006/relationships/font" Target="fonts/AnybodySemiBold-regular.fntdata"/><Relationship Id="rId11" Type="http://schemas.openxmlformats.org/officeDocument/2006/relationships/slide" Target="slides/slide7.xml"/><Relationship Id="rId55" Type="http://schemas.openxmlformats.org/officeDocument/2006/relationships/font" Target="fonts/AnybodySemiBold-boldItalic.fntdata"/><Relationship Id="rId10" Type="http://schemas.openxmlformats.org/officeDocument/2006/relationships/slide" Target="slides/slide6.xml"/><Relationship Id="rId54" Type="http://schemas.openxmlformats.org/officeDocument/2006/relationships/font" Target="fonts/AnybodySemiBold-italic.fntdata"/><Relationship Id="rId13" Type="http://schemas.openxmlformats.org/officeDocument/2006/relationships/slide" Target="slides/slide9.xml"/><Relationship Id="rId57" Type="http://schemas.openxmlformats.org/officeDocument/2006/relationships/font" Target="fonts/AlbertSans-bold.fntdata"/><Relationship Id="rId12" Type="http://schemas.openxmlformats.org/officeDocument/2006/relationships/slide" Target="slides/slide8.xml"/><Relationship Id="rId56" Type="http://schemas.openxmlformats.org/officeDocument/2006/relationships/font" Target="fonts/AlbertSans-regular.fntdata"/><Relationship Id="rId15" Type="http://schemas.openxmlformats.org/officeDocument/2006/relationships/slide" Target="slides/slide11.xml"/><Relationship Id="rId59" Type="http://schemas.openxmlformats.org/officeDocument/2006/relationships/font" Target="fonts/AlbertSans-boldItalic.fntdata"/><Relationship Id="rId14" Type="http://schemas.openxmlformats.org/officeDocument/2006/relationships/slide" Target="slides/slide10.xml"/><Relationship Id="rId58" Type="http://schemas.openxmlformats.org/officeDocument/2006/relationships/font" Target="fonts/Albert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6a2732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6a2732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69b31e1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69b31e1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69b4b2a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69b4b2a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69b31e1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69b31e1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69b4b2a5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69b4b2a5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69b4b2a5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69b4b2a5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69b4b2a5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69b4b2a5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69b4b2a5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69b4b2a5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69b4b2a5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69b4b2a5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69b4b2a5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69b4b2a5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69b4b2a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69b4b2a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69b4b2a5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69b4b2a5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69b4b2a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69b4b2a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69b4b2a5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69b4b2a5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69b4b2a5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69b4b2a5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69b4b2a5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69b4b2a5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69b4b2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69b4b2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69b4b2a5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69b4b2a5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69b4b2a5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69b4b2a5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69b4b2a5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69b4b2a5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69b4b2a5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69b4b2a5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a69b4b2a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a69b4b2a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69b4b2a5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a69b4b2a5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a69b4b2a5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a69b4b2a5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69b4b2a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69b4b2a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a69b4b2a5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a69b4b2a5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a69b4b2a5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a69b4b2a5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69b31e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69b31e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69b31e1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69b31e1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9b31e1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69b31e1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69b31e1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69b31e1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69b31e1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69b31e1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71175" y="516671"/>
            <a:ext cx="48924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en" sz="3700" u="sng">
                <a:latin typeface="Times New Roman"/>
                <a:ea typeface="Times New Roman"/>
                <a:cs typeface="Times New Roman"/>
                <a:sym typeface="Times New Roman"/>
              </a:rPr>
              <a:t>BullyShield</a:t>
            </a:r>
            <a:endParaRPr b="1" i="1" sz="37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A Machine Learning Approach to Combat Online Bullying</a:t>
            </a:r>
            <a:endParaRPr i="1" sz="5900"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667775" y="3754525"/>
            <a:ext cx="2334600" cy="12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Instructors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20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Zadid Hasan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207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Labib Hasan Khan</a:t>
            </a:r>
            <a:endParaRPr/>
          </a:p>
        </p:txBody>
      </p:sp>
      <p:cxnSp>
        <p:nvCxnSpPr>
          <p:cNvPr id="194" name="Google Shape;194;p34"/>
          <p:cNvCxnSpPr/>
          <p:nvPr/>
        </p:nvCxnSpPr>
        <p:spPr>
          <a:xfrm>
            <a:off x="2653875" y="40945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2907200" y="2242300"/>
            <a:ext cx="44418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20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 Israrul Karim (21301509)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207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Eshtiak Alam Shihab (21301502)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20700" rtl="0" algn="l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Shamsur Shafi Nur E Aziz (21301432)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3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377850" y="401000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Step: 05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77850" y="1002475"/>
            <a:ext cx="4441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Label Encoding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Reason: Converting categorical labels to numerical format enables machine learning models to interpret and learn from the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275" y="2268775"/>
            <a:ext cx="3285006" cy="2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4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377850" y="401000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Step: 06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8" name="Google Shape;298;p44"/>
          <p:cNvSpPr txBox="1"/>
          <p:nvPr/>
        </p:nvSpPr>
        <p:spPr>
          <a:xfrm>
            <a:off x="377850" y="1002475"/>
            <a:ext cx="4441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Feature Extraction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Reason: Converting categorical labels to numerical format enables machine learning models to interpret and learn from the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275" y="2268775"/>
            <a:ext cx="3285006" cy="2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05" name="Google Shape;305;p45"/>
          <p:cNvSpPr txBox="1"/>
          <p:nvPr>
            <p:ph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720000" y="3765525"/>
            <a:ext cx="55545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Analyzing Accuracy, Recall, and Classification Metrics Across Multiple Models</a:t>
            </a:r>
            <a:endParaRPr/>
          </a:p>
        </p:txBody>
      </p:sp>
      <p:cxnSp>
        <p:nvCxnSpPr>
          <p:cNvPr id="307" name="Google Shape;307;p45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8" name="Google Shape;308;p45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309" name="Google Shape;309;p45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321" name="Google Shape;321;p4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6"/>
          <p:cNvSpPr txBox="1"/>
          <p:nvPr>
            <p:ph type="title"/>
          </p:nvPr>
        </p:nvSpPr>
        <p:spPr>
          <a:xfrm>
            <a:off x="3057775" y="450850"/>
            <a:ext cx="3917700" cy="9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30" name="Google Shape;330;p46"/>
          <p:cNvSpPr txBox="1"/>
          <p:nvPr>
            <p:ph idx="4294967295" type="body"/>
          </p:nvPr>
        </p:nvSpPr>
        <p:spPr>
          <a:xfrm>
            <a:off x="3097600" y="1604299"/>
            <a:ext cx="39177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Utilizes a logistic function to model binary outcomes and can be extended to multiclass classification using techniques like one-vs-rest (OvR) or multinomial logistic regression.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Coefficients can be interpreted to understand the importance of each feature.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be regularized (L1, L2) to address overfitting and handle high-dimensionality.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31" name="Google Shape;331;p46"/>
          <p:cNvSpPr txBox="1"/>
          <p:nvPr/>
        </p:nvSpPr>
        <p:spPr>
          <a:xfrm>
            <a:off x="3097600" y="3785850"/>
            <a:ext cx="3917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Benefits: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Efficiently handles large datasets and multiclass problems. Often applied in spam detection and sentiment analysis.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LogReg: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7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338" name="Google Shape;338;p47"/>
          <p:cNvSpPr txBox="1"/>
          <p:nvPr>
            <p:ph idx="3" type="title"/>
          </p:nvPr>
        </p:nvSpPr>
        <p:spPr>
          <a:xfrm>
            <a:off x="719999" y="32664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cxnSp>
        <p:nvCxnSpPr>
          <p:cNvPr id="339" name="Google Shape;339;p47"/>
          <p:cNvCxnSpPr/>
          <p:nvPr/>
        </p:nvCxnSpPr>
        <p:spPr>
          <a:xfrm>
            <a:off x="735875" y="2899571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7"/>
          <p:cNvSpPr txBox="1"/>
          <p:nvPr>
            <p:ph idx="4" type="subTitle"/>
          </p:nvPr>
        </p:nvSpPr>
        <p:spPr>
          <a:xfrm>
            <a:off x="2315100" y="1710250"/>
            <a:ext cx="4849800" cy="9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lbert Sans Medium"/>
                <a:ea typeface="Albert Sans Medium"/>
                <a:cs typeface="Albert Sans Medium"/>
                <a:sym typeface="Albert Sans Medium"/>
              </a:rPr>
              <a:t>Accuracy: 83.0%</a:t>
            </a:r>
            <a:endParaRPr sz="21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2315100" y="2899575"/>
            <a:ext cx="48498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lbert Sans Medium"/>
                <a:ea typeface="Albert Sans Medium"/>
                <a:cs typeface="Albert Sans Medium"/>
                <a:sym typeface="Albert Sans Medium"/>
              </a:rPr>
              <a:t>Accuracy: 82.0%</a:t>
            </a:r>
            <a:endParaRPr sz="21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LogReg: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"/>
          <p:cNvSpPr txBox="1"/>
          <p:nvPr>
            <p:ph idx="2" type="title"/>
          </p:nvPr>
        </p:nvSpPr>
        <p:spPr>
          <a:xfrm>
            <a:off x="796199" y="1455100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348" name="Google Shape;348;p48"/>
          <p:cNvSpPr txBox="1"/>
          <p:nvPr>
            <p:ph idx="1" type="subTitle"/>
          </p:nvPr>
        </p:nvSpPr>
        <p:spPr>
          <a:xfrm>
            <a:off x="1813050" y="1378900"/>
            <a:ext cx="5517900" cy="28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accuracy and balanced performance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(83%): effective in correctly predicting labels; balanced precision, recall, and f1-score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Strength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Identifying Age, Ethnicity, and Religion: precision and recall scores in "Age," "Ethnicity," and "Religion" categories (all above 0.93)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Balanced discrimination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Gender and Not Cyberbullying categories: Balanced precision and recall in "Gender" (0.91 and 0.84) and "Not Cyberbullying" (0.60 and 0.56); false positives minimized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Effective handling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 Other Cyberbullying category: Achieved balanced precision and recall (0.59 and 0.65)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Consistent macro and weighted averages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(82%): indicating the model's reliability and balanced performance across diverse categories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" name="Google Shape;349;p48"/>
          <p:cNvCxnSpPr/>
          <p:nvPr/>
        </p:nvCxnSpPr>
        <p:spPr>
          <a:xfrm>
            <a:off x="643800" y="4787346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LogReg</a:t>
            </a:r>
            <a:r>
              <a:rPr lang="en"/>
              <a:t>: Evaluation</a:t>
            </a:r>
            <a:endParaRPr/>
          </a:p>
        </p:txBody>
      </p:sp>
      <p:sp>
        <p:nvSpPr>
          <p:cNvPr id="355" name="Google Shape;355;p49"/>
          <p:cNvSpPr txBox="1"/>
          <p:nvPr>
            <p:ph idx="2" type="title"/>
          </p:nvPr>
        </p:nvSpPr>
        <p:spPr>
          <a:xfrm>
            <a:off x="796199" y="15449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356" name="Google Shape;356;p49"/>
          <p:cNvSpPr txBox="1"/>
          <p:nvPr>
            <p:ph idx="1" type="subTitle"/>
          </p:nvPr>
        </p:nvSpPr>
        <p:spPr>
          <a:xfrm>
            <a:off x="1799050" y="1192650"/>
            <a:ext cx="5835000" cy="32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Overall Accuracy 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(82%)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Consistent </a:t>
            </a: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precision 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key categories: "Age" (97%), "Ethnicity" (98%), and "Religion" (97%)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Balanced discrimination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"Gender" and "Not Cyberbullying": balanced precision and recall in "Gender" (91% and 85%) and "Not Cyberbullying" (57% and 57%); false positives minimized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Effective handling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 "Other Cyberbullying" category: balanced precision and recall (58% and 64%) in "Other Cyberbullying" category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Consistent macro and weighted averages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(83%): indicating the model's reliability and balanced performance across diverse categories.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49"/>
          <p:cNvCxnSpPr/>
          <p:nvPr/>
        </p:nvCxnSpPr>
        <p:spPr>
          <a:xfrm>
            <a:off x="720000" y="4787346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50"/>
          <p:cNvGrpSpPr/>
          <p:nvPr/>
        </p:nvGrpSpPr>
        <p:grpSpPr>
          <a:xfrm>
            <a:off x="5490436" y="4418531"/>
            <a:ext cx="402866" cy="369933"/>
            <a:chOff x="6985538" y="307000"/>
            <a:chExt cx="1545325" cy="1419000"/>
          </a:xfrm>
        </p:grpSpPr>
        <p:sp>
          <p:nvSpPr>
            <p:cNvPr id="363" name="Google Shape;363;p50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0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0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0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0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0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676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/>
          <p:nvPr/>
        </p:nvSpPr>
        <p:spPr>
          <a:xfrm flipH="1">
            <a:off x="66530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0"/>
          <p:cNvSpPr txBox="1"/>
          <p:nvPr>
            <p:ph type="title"/>
          </p:nvPr>
        </p:nvSpPr>
        <p:spPr>
          <a:xfrm>
            <a:off x="541200" y="568575"/>
            <a:ext cx="3917700" cy="12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for Classification</a:t>
            </a:r>
            <a:endParaRPr/>
          </a:p>
        </p:txBody>
      </p:sp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581025" y="2017600"/>
            <a:ext cx="43782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Predicts the class of a data point based on the majority class of its 'K' nearest neighbors.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Distance metrics (e.g., Euclidean, Manhattan) measure proximity to neighbors.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Chooses 'K' for the number of neighbors to consult for determining the class.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Sensitive to the scale of data; preprocessing like normalization is often required.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73" name="Google Shape;373;p50"/>
          <p:cNvSpPr txBox="1"/>
          <p:nvPr/>
        </p:nvSpPr>
        <p:spPr>
          <a:xfrm>
            <a:off x="581025" y="3999425"/>
            <a:ext cx="3917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Benefits: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Simple and intuitive, no assumption on data distribution, effective for small datasets.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r>
              <a:rPr lang="en"/>
              <a:t>: Accuracy</a:t>
            </a:r>
            <a:endParaRPr/>
          </a:p>
        </p:txBody>
      </p:sp>
      <p:sp>
        <p:nvSpPr>
          <p:cNvPr id="379" name="Google Shape;379;p51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IFIDF</a:t>
            </a:r>
            <a:endParaRPr/>
          </a:p>
        </p:txBody>
      </p:sp>
      <p:sp>
        <p:nvSpPr>
          <p:cNvPr id="380" name="Google Shape;380;p51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cxnSp>
        <p:nvCxnSpPr>
          <p:cNvPr id="381" name="Google Shape;381;p51"/>
          <p:cNvCxnSpPr/>
          <p:nvPr/>
        </p:nvCxnSpPr>
        <p:spPr>
          <a:xfrm>
            <a:off x="735875" y="2899571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51"/>
          <p:cNvSpPr txBox="1"/>
          <p:nvPr>
            <p:ph idx="4" type="subTitle"/>
          </p:nvPr>
        </p:nvSpPr>
        <p:spPr>
          <a:xfrm>
            <a:off x="2315100" y="1627575"/>
            <a:ext cx="48498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Accuracy: 27.2%</a:t>
            </a:r>
            <a:endParaRPr sz="2300"/>
          </a:p>
        </p:txBody>
      </p:sp>
      <p:sp>
        <p:nvSpPr>
          <p:cNvPr id="383" name="Google Shape;383;p51"/>
          <p:cNvSpPr txBox="1"/>
          <p:nvPr>
            <p:ph idx="4" type="subTitle"/>
          </p:nvPr>
        </p:nvSpPr>
        <p:spPr>
          <a:xfrm>
            <a:off x="2315100" y="3051975"/>
            <a:ext cx="48498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Accuracy: 70.4%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r>
              <a:rPr lang="en"/>
              <a:t>: Evaluation</a:t>
            </a:r>
            <a:endParaRPr/>
          </a:p>
        </p:txBody>
      </p:sp>
      <p:sp>
        <p:nvSpPr>
          <p:cNvPr id="389" name="Google Shape;389;p52"/>
          <p:cNvSpPr txBox="1"/>
          <p:nvPr>
            <p:ph idx="2" type="title"/>
          </p:nvPr>
        </p:nvSpPr>
        <p:spPr>
          <a:xfrm>
            <a:off x="796199" y="1455100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390" name="Google Shape;390;p52"/>
          <p:cNvSpPr txBox="1"/>
          <p:nvPr>
            <p:ph idx="1" type="subTitle"/>
          </p:nvPr>
        </p:nvSpPr>
        <p:spPr>
          <a:xfrm>
            <a:off x="1813050" y="1378900"/>
            <a:ext cx="5517900" cy="28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 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"Religion", "Age" and "Other Cyberbullying" categories: low recall in "religion" (14%), "age" (26%) and "other_cyberbullying" (5%)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discrimination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"Gender" and "Ethnicity" categories: precision-recall trade-off in "gender" (16% precision, 0.27 f1-score) and "ethnicity" (8% precision, 0.14 f1-score) indicates difficulty in distinguishing instances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Imbalanced prediction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for "Not Cyberbullying": High recall (96%) but low precision (18%) suggests a high rate of false positives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Overall 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accuracy: model's overall accuracy is low (27%)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" name="Google Shape;391;p52"/>
          <p:cNvCxnSpPr/>
          <p:nvPr/>
        </p:nvCxnSpPr>
        <p:spPr>
          <a:xfrm>
            <a:off x="720000" y="4787346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 u="sng">
                <a:latin typeface="Roboto"/>
                <a:ea typeface="Roboto"/>
                <a:cs typeface="Roboto"/>
                <a:sym typeface="Roboto"/>
              </a:rPr>
              <a:t>Purpose of</a:t>
            </a:r>
            <a:r>
              <a:rPr b="1" i="1" lang="en" sz="1900" u="sng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900" u="sng">
                <a:latin typeface="Roboto Black"/>
                <a:ea typeface="Roboto Black"/>
                <a:cs typeface="Roboto Black"/>
                <a:sym typeface="Roboto Black"/>
              </a:rPr>
              <a:t>BullyShield</a:t>
            </a:r>
            <a:r>
              <a:rPr b="1" i="1" lang="en" sz="1900" u="sng"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9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"BullyShield" employs AI and advanced NLP to swiftly detect and counteract online bullying. Utilizing cutting-edge machine learning models, it offers a faster and more accurate means of distinguishing harmful behavior, demonstrating transformative potential for safer and more positive digital interactions across diverse online communities.</a:t>
            </a:r>
            <a:endParaRPr sz="3500"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r>
              <a:rPr lang="en"/>
              <a:t>: Evaluation</a:t>
            </a:r>
            <a:endParaRPr/>
          </a:p>
        </p:txBody>
      </p:sp>
      <p:sp>
        <p:nvSpPr>
          <p:cNvPr id="397" name="Google Shape;397;p53"/>
          <p:cNvSpPr txBox="1"/>
          <p:nvPr>
            <p:ph idx="2" type="title"/>
          </p:nvPr>
        </p:nvSpPr>
        <p:spPr>
          <a:xfrm>
            <a:off x="796199" y="13925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398" name="Google Shape;398;p53"/>
          <p:cNvSpPr txBox="1"/>
          <p:nvPr>
            <p:ph idx="1" type="subTitle"/>
          </p:nvPr>
        </p:nvSpPr>
        <p:spPr>
          <a:xfrm>
            <a:off x="1813050" y="1392575"/>
            <a:ext cx="5517900" cy="28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precision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"Religion" Category (94%)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"Age" and "Gender" Categories: Precision and recall are relatively high for "age"; recall for "gender" is 72%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Low precision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"Not Cyberbullying" (38%) and "Ethnicity" Categories (41%): higher rate of false positives so needs improvement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Imbalanced performance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"Other Cyberbullying": High precision (99%) but lower recall (71%) in "other_cyberbullying" suggests a need to balance model performance for this category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Overall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moderate performance: moderate overall accuracy (70%) and balanced macro and weighted averages for precision, recall, and f1-score (around 72-75%)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9" name="Google Shape;399;p53"/>
          <p:cNvCxnSpPr/>
          <p:nvPr/>
        </p:nvCxnSpPr>
        <p:spPr>
          <a:xfrm>
            <a:off x="720000" y="4787346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54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405" name="Google Shape;405;p54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4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4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4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4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4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1" name="Google Shape;4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4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4"/>
          <p:cNvSpPr txBox="1"/>
          <p:nvPr>
            <p:ph type="title"/>
          </p:nvPr>
        </p:nvSpPr>
        <p:spPr>
          <a:xfrm>
            <a:off x="3057775" y="450850"/>
            <a:ext cx="3917700" cy="9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414" name="Google Shape;414;p54"/>
          <p:cNvSpPr txBox="1"/>
          <p:nvPr>
            <p:ph idx="4294967295" type="body"/>
          </p:nvPr>
        </p:nvSpPr>
        <p:spPr>
          <a:xfrm>
            <a:off x="3057775" y="1821050"/>
            <a:ext cx="4532100" cy="1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Applies Bayes' theorem with the "naive" assumption of independence between every pair of features.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handle discrete and continuous data by choosing appropriate distributions (e.g., Bernoulli, Gaussian).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Works well with high-dimensional datasets and is computationally efficient.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415" name="Google Shape;415;p54"/>
          <p:cNvSpPr txBox="1"/>
          <p:nvPr/>
        </p:nvSpPr>
        <p:spPr>
          <a:xfrm>
            <a:off x="3097600" y="3785850"/>
            <a:ext cx="3917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Benefits: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Efficiently handles large datasets and multiclass problems. Often applied in spam detection and sentiment analysis.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r>
              <a:rPr lang="en"/>
              <a:t>: Accuracy</a:t>
            </a:r>
            <a:endParaRPr/>
          </a:p>
        </p:txBody>
      </p:sp>
      <p:sp>
        <p:nvSpPr>
          <p:cNvPr id="421" name="Google Shape;421;p5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422" name="Google Shape;422;p5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cxnSp>
        <p:nvCxnSpPr>
          <p:cNvPr id="423" name="Google Shape;423;p55"/>
          <p:cNvCxnSpPr/>
          <p:nvPr/>
        </p:nvCxnSpPr>
        <p:spPr>
          <a:xfrm>
            <a:off x="735875" y="2899571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55"/>
          <p:cNvSpPr txBox="1"/>
          <p:nvPr>
            <p:ph idx="4" type="subTitle"/>
          </p:nvPr>
        </p:nvSpPr>
        <p:spPr>
          <a:xfrm>
            <a:off x="2315100" y="1627575"/>
            <a:ext cx="48498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Accuracy: 76.0%</a:t>
            </a:r>
            <a:endParaRPr sz="2300"/>
          </a:p>
        </p:txBody>
      </p:sp>
      <p:sp>
        <p:nvSpPr>
          <p:cNvPr id="425" name="Google Shape;425;p55"/>
          <p:cNvSpPr txBox="1"/>
          <p:nvPr>
            <p:ph idx="4" type="subTitle"/>
          </p:nvPr>
        </p:nvSpPr>
        <p:spPr>
          <a:xfrm>
            <a:off x="2315100" y="2975775"/>
            <a:ext cx="48498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Accuracy: 77.0%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r>
              <a:rPr lang="en"/>
              <a:t>: Evaluation</a:t>
            </a:r>
            <a:endParaRPr/>
          </a:p>
        </p:txBody>
      </p:sp>
      <p:sp>
        <p:nvSpPr>
          <p:cNvPr id="431" name="Google Shape;431;p56"/>
          <p:cNvSpPr txBox="1"/>
          <p:nvPr>
            <p:ph idx="2" type="title"/>
          </p:nvPr>
        </p:nvSpPr>
        <p:spPr>
          <a:xfrm>
            <a:off x="796199" y="1455100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432" name="Google Shape;432;p56"/>
          <p:cNvSpPr txBox="1"/>
          <p:nvPr>
            <p:ph idx="1" type="subTitle"/>
          </p:nvPr>
        </p:nvSpPr>
        <p:spPr>
          <a:xfrm>
            <a:off x="1813050" y="1302700"/>
            <a:ext cx="5610900" cy="30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Accuracy (76%)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 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"Not Cyberbullying" category: Lower precision (67%) and recall (35%)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Balanced discrimination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"Age," "Ethnicity," and "Gender" categories: balance between precision and recall in "Age" (70% precision, 99% recall), "Ethnicity" (84% precision, 90% recall), and "Gender" (83% precision, 86% recall)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Moderate performance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"Other Cyberbullying" category: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precision (65%) and recall (47%)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Consistent macro and weighted averages (73%)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indicates the model's overall reliability and balanced performance across diverse categories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3" name="Google Shape;433;p56"/>
          <p:cNvCxnSpPr/>
          <p:nvPr/>
        </p:nvCxnSpPr>
        <p:spPr>
          <a:xfrm>
            <a:off x="720000" y="4787346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</a:t>
            </a:r>
            <a:r>
              <a:rPr lang="en"/>
              <a:t>Evaluation</a:t>
            </a:r>
            <a:endParaRPr/>
          </a:p>
        </p:txBody>
      </p:sp>
      <p:sp>
        <p:nvSpPr>
          <p:cNvPr id="439" name="Google Shape;439;p57"/>
          <p:cNvSpPr txBox="1"/>
          <p:nvPr>
            <p:ph idx="2" type="title"/>
          </p:nvPr>
        </p:nvSpPr>
        <p:spPr>
          <a:xfrm>
            <a:off x="719999" y="13925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1813050" y="1392575"/>
            <a:ext cx="5517900" cy="28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 accuracy (77%)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 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"Not Cyberbullying" category: lower precision (68%) and recall (36%); challenges in effectively identifying instances in this group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Balanced performance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key categories: precision and recall in key categories like "Age" (74% precision, 99% recall), "Ethnicity" (85% precision, 92% recall), and "Gender" (83% precision, 86% recall)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Moderate Improvement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"Other Cyberbullying" Category: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Shows a slight improvement in precision (65%) and recall (51%) compared to the Naive Bayes (tf/idf)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Consistent macro and weighted Averages (75%)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:indicating the model's continued reliability and balanced performance across diverse categories.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57"/>
          <p:cNvCxnSpPr/>
          <p:nvPr/>
        </p:nvCxnSpPr>
        <p:spPr>
          <a:xfrm>
            <a:off x="720000" y="4787346"/>
            <a:ext cx="736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/>
          <p:nvPr>
            <p:ph type="title"/>
          </p:nvPr>
        </p:nvSpPr>
        <p:spPr>
          <a:xfrm>
            <a:off x="720075" y="313675"/>
            <a:ext cx="3917700" cy="15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for Classification</a:t>
            </a:r>
            <a:endParaRPr/>
          </a:p>
        </p:txBody>
      </p:sp>
      <p:sp>
        <p:nvSpPr>
          <p:cNvPr id="447" name="Google Shape;447;p58"/>
          <p:cNvSpPr txBox="1"/>
          <p:nvPr>
            <p:ph idx="1" type="body"/>
          </p:nvPr>
        </p:nvSpPr>
        <p:spPr>
          <a:xfrm>
            <a:off x="681150" y="2031650"/>
            <a:ext cx="3917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Seeks optimal hyperplane to separate classes with maximum margin.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support vectors to define the boundary.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Employs kernel trick for non-linear data (e.g., Linear, RBF). Kernel functions handle non-linear text feature spaces.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Kernel functions handle non-linear text feature spaces.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448" name="Google Shape;448;p58"/>
          <p:cNvGrpSpPr/>
          <p:nvPr/>
        </p:nvGrpSpPr>
        <p:grpSpPr>
          <a:xfrm>
            <a:off x="5490436" y="4418531"/>
            <a:ext cx="402866" cy="369933"/>
            <a:chOff x="6985538" y="307000"/>
            <a:chExt cx="1545325" cy="1419000"/>
          </a:xfrm>
        </p:grpSpPr>
        <p:sp>
          <p:nvSpPr>
            <p:cNvPr id="449" name="Google Shape;449;p5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5" name="Google Shape;4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676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8"/>
          <p:cNvSpPr/>
          <p:nvPr/>
        </p:nvSpPr>
        <p:spPr>
          <a:xfrm flipH="1">
            <a:off x="66530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8"/>
          <p:cNvSpPr txBox="1"/>
          <p:nvPr/>
        </p:nvSpPr>
        <p:spPr>
          <a:xfrm>
            <a:off x="720075" y="3892600"/>
            <a:ext cx="3917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Benefits: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Effective in high dimensions, memory efficient with kernel functions.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r>
              <a:rPr lang="en"/>
              <a:t>: Evaluation</a:t>
            </a:r>
            <a:endParaRPr/>
          </a:p>
        </p:txBody>
      </p:sp>
      <p:sp>
        <p:nvSpPr>
          <p:cNvPr id="463" name="Google Shape;463;p59"/>
          <p:cNvSpPr txBox="1"/>
          <p:nvPr>
            <p:ph idx="2" type="title"/>
          </p:nvPr>
        </p:nvSpPr>
        <p:spPr>
          <a:xfrm>
            <a:off x="719999" y="21141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464" name="Google Shape;464;p59"/>
          <p:cNvSpPr txBox="1"/>
          <p:nvPr>
            <p:ph idx="1" type="subTitle"/>
          </p:nvPr>
        </p:nvSpPr>
        <p:spPr>
          <a:xfrm>
            <a:off x="2325075" y="1400550"/>
            <a:ext cx="4849800" cy="23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SVM with TF-IDF achieves an </a:t>
            </a:r>
            <a:r>
              <a:rPr b="1" lang="en"/>
              <a:t>82% accuracy</a:t>
            </a:r>
            <a:r>
              <a:rPr lang="en"/>
              <a:t>, indicating a robust capability in identifying instances of cyberbullying.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Noteworthy variations in precision and recall. High proficiency in discerning </a:t>
            </a:r>
            <a:r>
              <a:rPr i="1" lang="en"/>
              <a:t>age</a:t>
            </a:r>
            <a:r>
              <a:rPr lang="en"/>
              <a:t>, </a:t>
            </a:r>
            <a:r>
              <a:rPr i="1" lang="en"/>
              <a:t>ethnicity</a:t>
            </a:r>
            <a:r>
              <a:rPr lang="en"/>
              <a:t>, and </a:t>
            </a:r>
            <a:r>
              <a:rPr i="1" lang="en"/>
              <a:t>religion</a:t>
            </a:r>
            <a:r>
              <a:rPr lang="en"/>
              <a:t>-related bullying, but challenges in </a:t>
            </a:r>
            <a:r>
              <a:rPr i="1" lang="en"/>
              <a:t>not_cyberbullying </a:t>
            </a:r>
            <a:r>
              <a:rPr lang="en"/>
              <a:t>and </a:t>
            </a:r>
            <a:r>
              <a:rPr i="1" lang="en"/>
              <a:t>other_cyberbullying </a:t>
            </a:r>
            <a:r>
              <a:rPr lang="en"/>
              <a:t>categories.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Macro and weighted average F1-scores, both at 0.82, underscore a balanced performance across diverse bullying categories.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Evaluation</a:t>
            </a:r>
            <a:endParaRPr/>
          </a:p>
        </p:txBody>
      </p:sp>
      <p:sp>
        <p:nvSpPr>
          <p:cNvPr id="470" name="Google Shape;470;p60"/>
          <p:cNvSpPr txBox="1"/>
          <p:nvPr>
            <p:ph idx="2" type="title"/>
          </p:nvPr>
        </p:nvSpPr>
        <p:spPr>
          <a:xfrm>
            <a:off x="719999" y="21141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471" name="Google Shape;471;p60"/>
          <p:cNvSpPr txBox="1"/>
          <p:nvPr>
            <p:ph idx="1" type="subTitle"/>
          </p:nvPr>
        </p:nvSpPr>
        <p:spPr>
          <a:xfrm>
            <a:off x="2325075" y="1334850"/>
            <a:ext cx="5115000" cy="24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 with Bag-of-Words (BoW) achieves an 83% accuracy, indicating a slight improvement over the TF-IDF approach.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precision and recall trends. Strong performance in age, ethnicity, and religion-related bullying. Improvement in not_cyberbullying, but other_cyberbullying sees a notable boost.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Macro and weighted average F1-scores maintain at 0.83, ensuring a consistent and balanced evaluation across diverse bullying categories.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61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477" name="Google Shape;477;p6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1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1"/>
          <p:cNvSpPr txBox="1"/>
          <p:nvPr>
            <p:ph type="title"/>
          </p:nvPr>
        </p:nvSpPr>
        <p:spPr>
          <a:xfrm>
            <a:off x="3057788" y="355025"/>
            <a:ext cx="3917700" cy="10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86" name="Google Shape;486;p61"/>
          <p:cNvSpPr txBox="1"/>
          <p:nvPr>
            <p:ph idx="4294967295" type="body"/>
          </p:nvPr>
        </p:nvSpPr>
        <p:spPr>
          <a:xfrm>
            <a:off x="3097600" y="1724256"/>
            <a:ext cx="39177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Ensemble method combining multiple decision trees.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tree trained on random subsets of data with bootstrap aggregating.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Handles high-dimensional text data effectively.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Aggregates predictions to improve linguistic pattern recognition.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487" name="Google Shape;487;p61"/>
          <p:cNvSpPr txBox="1"/>
          <p:nvPr/>
        </p:nvSpPr>
        <p:spPr>
          <a:xfrm>
            <a:off x="3097600" y="3892075"/>
            <a:ext cx="3917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Benefits: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Robust to overfitting and maintains accuracy with diverse data. Also u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seful for sentiment analysis and topic classification.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</a:t>
            </a:r>
            <a:r>
              <a:rPr lang="en"/>
              <a:t>: Evaluation</a:t>
            </a:r>
            <a:endParaRPr/>
          </a:p>
        </p:txBody>
      </p:sp>
      <p:sp>
        <p:nvSpPr>
          <p:cNvPr id="493" name="Google Shape;493;p62"/>
          <p:cNvSpPr txBox="1"/>
          <p:nvPr>
            <p:ph idx="2" type="title"/>
          </p:nvPr>
        </p:nvSpPr>
        <p:spPr>
          <a:xfrm>
            <a:off x="719999" y="21141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494" name="Google Shape;494;p62"/>
          <p:cNvSpPr txBox="1"/>
          <p:nvPr>
            <p:ph idx="1" type="subTitle"/>
          </p:nvPr>
        </p:nvSpPr>
        <p:spPr>
          <a:xfrm>
            <a:off x="2325075" y="1400550"/>
            <a:ext cx="4849800" cy="23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with TF-IDF achieves an 82% accuracy, aligning closely with SVM with TF-IDF.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trends in precision and recall. Strong performance in </a:t>
            </a:r>
            <a:r>
              <a:rPr i="1" lang="en"/>
              <a:t>age</a:t>
            </a:r>
            <a:r>
              <a:rPr lang="en"/>
              <a:t>, </a:t>
            </a:r>
            <a:r>
              <a:rPr i="1" lang="en"/>
              <a:t>ethnicity</a:t>
            </a:r>
            <a:r>
              <a:rPr lang="en"/>
              <a:t>, and </a:t>
            </a:r>
            <a:r>
              <a:rPr i="1" lang="en"/>
              <a:t>religion</a:t>
            </a:r>
            <a:r>
              <a:rPr lang="en"/>
              <a:t>-related bullying. Challenges persist in </a:t>
            </a:r>
            <a:r>
              <a:rPr i="1" lang="en"/>
              <a:t>not_cyberbullying </a:t>
            </a:r>
            <a:r>
              <a:rPr lang="en"/>
              <a:t>and </a:t>
            </a:r>
            <a:r>
              <a:rPr i="1" lang="en"/>
              <a:t>other_cyberbullying </a:t>
            </a:r>
            <a:r>
              <a:rPr lang="en"/>
              <a:t>categories.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F1-scores stand at 0.82, indicating a stable and balanced model performance across different bullying types.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6"/>
          <p:cNvSpPr txBox="1"/>
          <p:nvPr>
            <p:ph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1" name="Google Shape;211;p36"/>
          <p:cNvSpPr txBox="1"/>
          <p:nvPr>
            <p:ph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6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" name="Google Shape;214;p36"/>
          <p:cNvSpPr txBox="1"/>
          <p:nvPr>
            <p:ph idx="2" type="title"/>
          </p:nvPr>
        </p:nvSpPr>
        <p:spPr>
          <a:xfrm>
            <a:off x="1758450" y="13315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15" name="Google Shape;215;p36"/>
          <p:cNvSpPr txBox="1"/>
          <p:nvPr>
            <p:ph idx="3" type="title"/>
          </p:nvPr>
        </p:nvSpPr>
        <p:spPr>
          <a:xfrm>
            <a:off x="1758450" y="219231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216" name="Google Shape;216;p36"/>
          <p:cNvSpPr txBox="1"/>
          <p:nvPr>
            <p:ph idx="6" type="title"/>
          </p:nvPr>
        </p:nvSpPr>
        <p:spPr>
          <a:xfrm>
            <a:off x="1719875" y="400422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217" name="Google Shape;217;p36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6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6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6"/>
          <p:cNvSpPr txBox="1"/>
          <p:nvPr/>
        </p:nvSpPr>
        <p:spPr>
          <a:xfrm>
            <a:off x="1719875" y="3053075"/>
            <a:ext cx="42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Comparison &amp; Analysis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</a:t>
            </a:r>
            <a:r>
              <a:rPr lang="en"/>
              <a:t>: Evaluation</a:t>
            </a:r>
            <a:endParaRPr/>
          </a:p>
        </p:txBody>
      </p:sp>
      <p:sp>
        <p:nvSpPr>
          <p:cNvPr id="500" name="Google Shape;500;p63"/>
          <p:cNvSpPr txBox="1"/>
          <p:nvPr>
            <p:ph idx="2" type="title"/>
          </p:nvPr>
        </p:nvSpPr>
        <p:spPr>
          <a:xfrm>
            <a:off x="719999" y="21141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501" name="Google Shape;501;p63"/>
          <p:cNvSpPr txBox="1"/>
          <p:nvPr>
            <p:ph idx="1" type="subTitle"/>
          </p:nvPr>
        </p:nvSpPr>
        <p:spPr>
          <a:xfrm>
            <a:off x="2325075" y="1334850"/>
            <a:ext cx="5115000" cy="24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with Bag-of-Words (BoW) maintains an 81% accuracy, demonstrating a consistent performance across models.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precision and recall patterns. Strong identification of </a:t>
            </a:r>
            <a:r>
              <a:rPr i="1" lang="en"/>
              <a:t>age</a:t>
            </a:r>
            <a:r>
              <a:rPr lang="en"/>
              <a:t>, </a:t>
            </a:r>
            <a:r>
              <a:rPr i="1" lang="en"/>
              <a:t>ethnicity</a:t>
            </a:r>
            <a:r>
              <a:rPr lang="en"/>
              <a:t>, and </a:t>
            </a:r>
            <a:r>
              <a:rPr i="1" lang="en"/>
              <a:t>religion</a:t>
            </a:r>
            <a:r>
              <a:rPr lang="en"/>
              <a:t>-related bullying. Challenges persist in </a:t>
            </a:r>
            <a:r>
              <a:rPr i="1" lang="en"/>
              <a:t>not_cyberbullying </a:t>
            </a:r>
            <a:r>
              <a:rPr lang="en"/>
              <a:t>and </a:t>
            </a:r>
            <a:r>
              <a:rPr i="1" lang="en"/>
              <a:t>other_cyberbullying </a:t>
            </a:r>
            <a:r>
              <a:rPr lang="en"/>
              <a:t>categories, mirroring the TF-IDF counterpart.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Macro and weighted average F1-scores remain at 0.81, indicating a reliable and balanced performance for diverse bullying types.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/>
          <p:nvPr>
            <p:ph type="title"/>
          </p:nvPr>
        </p:nvSpPr>
        <p:spPr>
          <a:xfrm>
            <a:off x="720000" y="220475"/>
            <a:ext cx="3917700" cy="15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(eXtreme Gradient Boosting)</a:t>
            </a:r>
            <a:endParaRPr/>
          </a:p>
        </p:txBody>
      </p:sp>
      <p:sp>
        <p:nvSpPr>
          <p:cNvPr id="507" name="Google Shape;507;p64"/>
          <p:cNvSpPr txBox="1"/>
          <p:nvPr>
            <p:ph idx="1" type="body"/>
          </p:nvPr>
        </p:nvSpPr>
        <p:spPr>
          <a:xfrm>
            <a:off x="720075" y="1935638"/>
            <a:ext cx="3917700" cy="1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Optimized gradient boosting library for performance and speed.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Captures complex language patterns through sequential model refinement.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Regularization controls overfitting, crucial for text data variance.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Efficiently manages sparse data, common in text representations.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508" name="Google Shape;508;p64"/>
          <p:cNvGrpSpPr/>
          <p:nvPr/>
        </p:nvGrpSpPr>
        <p:grpSpPr>
          <a:xfrm>
            <a:off x="5490436" y="4418531"/>
            <a:ext cx="402866" cy="369933"/>
            <a:chOff x="6985538" y="307000"/>
            <a:chExt cx="1545325" cy="1419000"/>
          </a:xfrm>
        </p:grpSpPr>
        <p:sp>
          <p:nvSpPr>
            <p:cNvPr id="509" name="Google Shape;509;p64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4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4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4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4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4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5" name="Google Shape;5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676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4"/>
          <p:cNvSpPr/>
          <p:nvPr/>
        </p:nvSpPr>
        <p:spPr>
          <a:xfrm flipH="1">
            <a:off x="66530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4"/>
          <p:cNvSpPr txBox="1"/>
          <p:nvPr/>
        </p:nvSpPr>
        <p:spPr>
          <a:xfrm>
            <a:off x="720075" y="3892600"/>
            <a:ext cx="3917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Benefits: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Enhances performance in text classification and sentiment analysis tasks.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r>
              <a:rPr lang="en"/>
              <a:t>: Evaluation</a:t>
            </a:r>
            <a:endParaRPr/>
          </a:p>
        </p:txBody>
      </p:sp>
      <p:sp>
        <p:nvSpPr>
          <p:cNvPr id="523" name="Google Shape;523;p65"/>
          <p:cNvSpPr txBox="1"/>
          <p:nvPr>
            <p:ph idx="2" type="title"/>
          </p:nvPr>
        </p:nvSpPr>
        <p:spPr>
          <a:xfrm>
            <a:off x="719999" y="21141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</a:t>
            </a:r>
            <a:endParaRPr/>
          </a:p>
        </p:txBody>
      </p:sp>
      <p:sp>
        <p:nvSpPr>
          <p:cNvPr id="524" name="Google Shape;524;p65"/>
          <p:cNvSpPr txBox="1"/>
          <p:nvPr>
            <p:ph idx="1" type="subTitle"/>
          </p:nvPr>
        </p:nvSpPr>
        <p:spPr>
          <a:xfrm>
            <a:off x="2325075" y="1400550"/>
            <a:ext cx="4849800" cy="23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XGBoost with TF-IDF achieves the highest accuracy at 84%, showcasing superior performance among the models.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Strong precision and recall across various categories. Particularly noteworthy in accurately identifying </a:t>
            </a:r>
            <a:r>
              <a:rPr i="1" lang="en"/>
              <a:t>age</a:t>
            </a:r>
            <a:r>
              <a:rPr lang="en"/>
              <a:t>, </a:t>
            </a:r>
            <a:r>
              <a:rPr i="1" lang="en"/>
              <a:t>ethnicity</a:t>
            </a:r>
            <a:r>
              <a:rPr lang="en"/>
              <a:t>, and </a:t>
            </a:r>
            <a:r>
              <a:rPr i="1" lang="en"/>
              <a:t>religion</a:t>
            </a:r>
            <a:r>
              <a:rPr lang="en"/>
              <a:t>-related bullying.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Macro and weighted average F1-scores stand at 0.84, emphasizing the consistent and superior performance of XGBoost in diverse bullying categories.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r>
              <a:rPr lang="en"/>
              <a:t>: Evaluation</a:t>
            </a:r>
            <a:endParaRPr/>
          </a:p>
        </p:txBody>
      </p:sp>
      <p:sp>
        <p:nvSpPr>
          <p:cNvPr id="530" name="Google Shape;530;p66"/>
          <p:cNvSpPr txBox="1"/>
          <p:nvPr>
            <p:ph idx="2" type="title"/>
          </p:nvPr>
        </p:nvSpPr>
        <p:spPr>
          <a:xfrm>
            <a:off x="719999" y="2114175"/>
            <a:ext cx="12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531" name="Google Shape;531;p66"/>
          <p:cNvSpPr txBox="1"/>
          <p:nvPr>
            <p:ph idx="1" type="subTitle"/>
          </p:nvPr>
        </p:nvSpPr>
        <p:spPr>
          <a:xfrm>
            <a:off x="2325075" y="1334850"/>
            <a:ext cx="5115000" cy="24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XGBoost with Bag-of-Words (BoW) maintains a high accuracy of 84%, matching its TF-IDF counterpart.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Strong precision and recall, particularly excelling in identifying age, ethnicity, and religion-related bullying. Challenges persist in not_cyberbullying, though an improvement is noted compared to the TF-IDF version.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macro and weighted average F1-scores remain at 0.84, underlining the consistent and exceptional performance of XGBoost across diverse bullying categories.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Model Selection and Decision Making</a:t>
            </a:r>
            <a:endParaRPr sz="3200"/>
          </a:p>
        </p:txBody>
      </p:sp>
      <p:sp>
        <p:nvSpPr>
          <p:cNvPr id="537" name="Google Shape;537;p67"/>
          <p:cNvSpPr txBox="1"/>
          <p:nvPr>
            <p:ph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8" name="Google Shape;538;p67"/>
          <p:cNvSpPr txBox="1"/>
          <p:nvPr>
            <p:ph idx="1" type="subTitle"/>
          </p:nvPr>
        </p:nvSpPr>
        <p:spPr>
          <a:xfrm>
            <a:off x="720000" y="3765525"/>
            <a:ext cx="55545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Informed Choices Based on Comparative Analysis</a:t>
            </a:r>
            <a:endParaRPr/>
          </a:p>
        </p:txBody>
      </p:sp>
      <p:cxnSp>
        <p:nvCxnSpPr>
          <p:cNvPr id="539" name="Google Shape;539;p67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0" name="Google Shape;540;p67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541" name="Google Shape;541;p6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7" name="Google Shape;54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pSp>
        <p:nvGrpSpPr>
          <p:cNvPr id="553" name="Google Shape;553;p68"/>
          <p:cNvGrpSpPr/>
          <p:nvPr/>
        </p:nvGrpSpPr>
        <p:grpSpPr>
          <a:xfrm>
            <a:off x="8021136" y="1190506"/>
            <a:ext cx="402866" cy="369933"/>
            <a:chOff x="6985538" y="307000"/>
            <a:chExt cx="1545325" cy="1419000"/>
          </a:xfrm>
        </p:grpSpPr>
        <p:sp>
          <p:nvSpPr>
            <p:cNvPr id="554" name="Google Shape;554;p6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0" name="Google Shape;56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13200"/>
            <a:ext cx="7075361" cy="31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9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Optimization for XGBoost with BoW</a:t>
            </a:r>
            <a:endParaRPr sz="2400"/>
          </a:p>
        </p:txBody>
      </p:sp>
      <p:grpSp>
        <p:nvGrpSpPr>
          <p:cNvPr id="566" name="Google Shape;566;p69"/>
          <p:cNvGrpSpPr/>
          <p:nvPr/>
        </p:nvGrpSpPr>
        <p:grpSpPr>
          <a:xfrm>
            <a:off x="5490436" y="4418531"/>
            <a:ext cx="402866" cy="369933"/>
            <a:chOff x="6985538" y="307000"/>
            <a:chExt cx="1545325" cy="1419000"/>
          </a:xfrm>
        </p:grpSpPr>
        <p:sp>
          <p:nvSpPr>
            <p:cNvPr id="567" name="Google Shape;567;p6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3" name="Google Shape;5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676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69"/>
          <p:cNvSpPr/>
          <p:nvPr/>
        </p:nvSpPr>
        <p:spPr>
          <a:xfrm flipH="1">
            <a:off x="66530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516750"/>
            <a:ext cx="3918876" cy="31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0"/>
          <p:cNvSpPr txBox="1"/>
          <p:nvPr>
            <p:ph type="ctrTitle"/>
          </p:nvPr>
        </p:nvSpPr>
        <p:spPr>
          <a:xfrm>
            <a:off x="2574325" y="738100"/>
            <a:ext cx="58272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Thanks!</a:t>
            </a:r>
            <a:endParaRPr sz="5400">
              <a:solidFill>
                <a:schemeClr val="accent1"/>
              </a:solidFill>
            </a:endParaRPr>
          </a:p>
        </p:txBody>
      </p:sp>
      <p:cxnSp>
        <p:nvCxnSpPr>
          <p:cNvPr id="581" name="Google Shape;581;p70"/>
          <p:cNvCxnSpPr/>
          <p:nvPr/>
        </p:nvCxnSpPr>
        <p:spPr>
          <a:xfrm>
            <a:off x="2574325" y="236312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2" name="Google Shape;58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0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0"/>
          <p:cNvSpPr txBox="1"/>
          <p:nvPr/>
        </p:nvSpPr>
        <p:spPr>
          <a:xfrm>
            <a:off x="2574325" y="3042250"/>
            <a:ext cx="427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Presented By ~ </a:t>
            </a:r>
            <a:b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21301509 - 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Kazi Israrul Karim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21301432 - 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Md Shamsur Shafi Nur E Aziz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21301502 - </a:t>
            </a: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Eshtiak Alam Shihab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2017375" y="1577725"/>
            <a:ext cx="4329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DATA     PREPROCESSING</a:t>
            </a:r>
            <a:endParaRPr sz="3400"/>
          </a:p>
        </p:txBody>
      </p:sp>
      <p:sp>
        <p:nvSpPr>
          <p:cNvPr id="226" name="Google Shape;226;p37"/>
          <p:cNvSpPr txBox="1"/>
          <p:nvPr>
            <p:ph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" name="Google Shape;227;p37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Essential for Accurate and Meaningful Natural Language Processing (NLP) Results.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28" name="Google Shape;228;p37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" name="Google Shape;229;p37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30" name="Google Shape;230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377850" y="401000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Step: 01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377850" y="1002475"/>
            <a:ext cx="44418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Removing Duplicates and Null Values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Reason: Duplicates and null values can distort analysis and lead to biased results.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25" y="2381225"/>
            <a:ext cx="3817208" cy="23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377850" y="401000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Step: 02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77850" y="1002475"/>
            <a:ext cx="44418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Removing Punctuation and Special Characters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Reason: Punctuation and special characters are often extraneous and can introduce noise in text analysis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50" y="2598200"/>
            <a:ext cx="3551208" cy="21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377850" y="215925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Step: 03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377850" y="600500"/>
            <a:ext cx="4950600" cy="2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Removing Stop words and Least Frequent Words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Stopwords: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Excluding common words like "and" or "the" focuses on essential content by removing text elements with minimal contribution.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Least Frequent Words: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By eliminating words with low frequencies, noise is reduced, and the significance of remaining terms is enhanced for better analysis.</a:t>
            </a:r>
            <a:r>
              <a:rPr lang="en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625" y="2793200"/>
            <a:ext cx="3146250" cy="2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/>
        </p:nvSpPr>
        <p:spPr>
          <a:xfrm>
            <a:off x="377850" y="401000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Step: 04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377850" y="862700"/>
            <a:ext cx="53826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 Removing URLs and Emojis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URLs: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Reason: URLs add noise and are often irrelevant to the text's meaning.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Emojis: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Reason: Emojis can be subjective and lack standardized meanings.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950" y="2801975"/>
            <a:ext cx="3036288" cy="21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/>
        </p:nvSpPr>
        <p:spPr>
          <a:xfrm>
            <a:off x="377850" y="401000"/>
            <a:ext cx="44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Step: 05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377850" y="1002475"/>
            <a:ext cx="4441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Lemmatization: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Objective: Reducing words to their base or dictionary form (lemma).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Example: "running" -&gt; "run," "better" -&gt; "good."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Result: Lemmatized words are valid words and provide a more meaningful representation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325" y="2839500"/>
            <a:ext cx="3248001" cy="20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