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Gaming" initials="G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3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ommentAuthors" Target="commentAuthor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YS26\Downloads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YS26\Downloads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5373831370252272"/>
          <c:y val="0.011196159301754036"/>
          <c:w val="0.8996636732391923"/>
          <c:h val="0.9265578368077471"/>
        </c:manualLayout>
      </c:layout>
      <c:bar3DChart>
        <c:barDir val="col"/>
        <c:grouping val="standard"/>
        <c:varyColors val="0"/>
        <c:ser>
          <c:idx val="0"/>
          <c:order val="0"/>
          <c:spPr>
            <a:gradFill>
              <a:gsLst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Sheet2!$A$1:$A$10</c:f>
              <c:strCache>
                <c:ptCount val="10"/>
                <c:pt idx="0">
                  <c:v>Daisie McNeice</c:v>
                </c:pt>
                <c:pt idx="1">
                  <c:v> Jill Shipsey</c:v>
                </c:pt>
                <c:pt idx="2">
                  <c:v>Myrle Prandoni</c:v>
                </c:pt>
                <c:pt idx="3">
                  <c:v>Seward Kubera</c:v>
                </c:pt>
                <c:pt idx="4">
                  <c:v>Dean Biggam</c:v>
                </c:pt>
                <c:pt idx="5">
                  <c:v>Marissa Infante</c:v>
                </c:pt>
                <c:pt idx="6">
                  <c:v>Daisie Dahlman</c:v>
                </c:pt>
                <c:pt idx="7">
                  <c:v>Danica Nayshe</c:v>
                </c:pt>
                <c:pt idx="8">
                  <c:v>Althea  Bronger</c:v>
                </c:pt>
                <c:pt idx="9">
                  <c:v>Leonidas Cavaney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50310.09</c:v>
                </c:pt>
                <c:pt idx="1">
                  <c:v>52963.65</c:v>
                </c:pt>
                <c:pt idx="2">
                  <c:v>62195.47</c:v>
                </c:pt>
                <c:pt idx="3">
                  <c:v>43329.22</c:v>
                </c:pt>
                <c:pt idx="4">
                  <c:v>71570.99</c:v>
                </c:pt>
                <c:pt idx="5">
                  <c:v>78840.23</c:v>
                </c:pt>
                <c:pt idx="6">
                  <c:v>61994.76</c:v>
                </c:pt>
                <c:pt idx="7">
                  <c:v>89690.38</c:v>
                </c:pt>
                <c:pt idx="8">
                  <c:v>104335.04</c:v>
                </c:pt>
                <c:pt idx="9">
                  <c:v>52246.29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3128063"/>
        <c:axId val="1123135743"/>
        <c:axId val="1042215183"/>
      </c:bar3DChart>
      <c:catAx>
        <c:axId val="11231280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135743"/>
        <c:crosses val="autoZero"/>
        <c:auto val="1"/>
        <c:lblAlgn val="ctr"/>
        <c:lblOffset val="100"/>
        <c:noMultiLvlLbl val="0"/>
      </c:catAx>
      <c:valAx>
        <c:axId val="1123135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128063"/>
        <c:crosses val="autoZero"/>
        <c:crossBetween val="between"/>
      </c:valAx>
      <c:serAx>
        <c:axId val="10422151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135743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DATA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2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2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3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3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4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4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6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6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lumMod val="60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lumMod val="60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2">
                      <a:lumMod val="60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3">
                      <a:lumMod val="60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3">
                      <a:lumMod val="60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4">
                      <a:lumMod val="60000"/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4">
                      <a:lumMod val="60000"/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dPt>
          <c:cat>
            <c:strRef>
              <c:f>Sheet2!$A$1:$A$10</c:f>
              <c:strCache>
                <c:ptCount val="10"/>
                <c:pt idx="0">
                  <c:v>Daisie McNeice</c:v>
                </c:pt>
                <c:pt idx="1">
                  <c:v> Jill Shipsey</c:v>
                </c:pt>
                <c:pt idx="2">
                  <c:v>Myrle Prandoni</c:v>
                </c:pt>
                <c:pt idx="3">
                  <c:v>Seward Kubera</c:v>
                </c:pt>
                <c:pt idx="4">
                  <c:v>Dean Biggam</c:v>
                </c:pt>
                <c:pt idx="5">
                  <c:v>Marissa Infante</c:v>
                </c:pt>
                <c:pt idx="6">
                  <c:v>Daisie Dahlman</c:v>
                </c:pt>
                <c:pt idx="7">
                  <c:v>Danica Nayshe</c:v>
                </c:pt>
                <c:pt idx="8">
                  <c:v>Althea  Bronger</c:v>
                </c:pt>
                <c:pt idx="9">
                  <c:v>Leonidas Cavaney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50310.09</c:v>
                </c:pt>
                <c:pt idx="1">
                  <c:v>52963.65</c:v>
                </c:pt>
                <c:pt idx="2">
                  <c:v>62195.47</c:v>
                </c:pt>
                <c:pt idx="3">
                  <c:v>43329.22</c:v>
                </c:pt>
                <c:pt idx="4">
                  <c:v>71570.99</c:v>
                </c:pt>
                <c:pt idx="5">
                  <c:v>78840.23</c:v>
                </c:pt>
                <c:pt idx="6">
                  <c:v>61994.76</c:v>
                </c:pt>
                <c:pt idx="7">
                  <c:v>89690.38</c:v>
                </c:pt>
                <c:pt idx="8">
                  <c:v>104335.04</c:v>
                </c:pt>
                <c:pt idx="9">
                  <c:v>52246.29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51000">
            <a:schemeClr val="phClr">
              <a:alpha val="75000"/>
            </a:schemeClr>
          </a:gs>
          <a:gs pos="75000">
            <a:schemeClr val="phClr">
              <a:lumMod val="60000"/>
              <a:lumOff val="40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50000">
            <a:schemeClr val="phClr"/>
          </a:gs>
          <a:gs pos="100000">
            <a:schemeClr val="phClr">
              <a:alpha val="0"/>
            </a:schemeClr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51000">
            <a:schemeClr val="phClr">
              <a:alpha val="75000"/>
            </a:schemeClr>
          </a:gs>
          <a:gs pos="75000">
            <a:schemeClr val="phClr">
              <a:lumMod val="60000"/>
              <a:lumOff val="40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7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8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37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38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3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2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1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7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9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66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7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3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139322"/>
            <a:ext cx="9982200" cy="131953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514011" y="5979795"/>
            <a:ext cx="764215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      :  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  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    :  312211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endParaRPr dirty="0" sz="2400" lang="en-US"/>
          </a:p>
          <a:p>
            <a:r>
              <a:rPr dirty="0" sz="2400" lang="en-US"/>
              <a:t> DEPARTMENT         :  B.COM (GENERAL)</a:t>
            </a:r>
          </a:p>
          <a:p>
            <a:r>
              <a:rPr dirty="0" sz="2400" lang="en-US"/>
              <a:t>COLLEGE        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    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 err="1"/>
              <a:t>Thiruthangal</a:t>
            </a:r>
            <a:r>
              <a:rPr dirty="0" sz="2400" lang="en-US"/>
              <a:t> Nadar 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Rectangle 1"/>
          <p:cNvSpPr/>
          <p:nvPr/>
        </p:nvSpPr>
        <p:spPr>
          <a:xfrm>
            <a:off x="4444048" y="1323976"/>
            <a:ext cx="3303904" cy="4571999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/>
              <a:t>1.Data collection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2.Feature collection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3.Data cleaning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4.Levels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5.Summary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6. </a:t>
            </a:r>
            <a:r>
              <a:rPr dirty="0" lang="en-US" err="1"/>
              <a:t>Visulaization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55332" y="491171"/>
            <a:ext cx="243713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533400" y="1143634"/>
          <a:ext cx="5943600" cy="373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5"/>
          <p:cNvGraphicFramePr>
            <a:graphicFrameLocks/>
          </p:cNvGraphicFramePr>
          <p:nvPr/>
        </p:nvGraphicFramePr>
        <p:xfrm>
          <a:off x="6853236" y="1143634"/>
          <a:ext cx="4881563" cy="3580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913774" y="-17633"/>
            <a:ext cx="10364451" cy="1596177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5" name="Rectangle 2"/>
          <p:cNvSpPr/>
          <p:nvPr/>
        </p:nvSpPr>
        <p:spPr>
          <a:xfrm>
            <a:off x="913774" y="1295400"/>
            <a:ext cx="9372600" cy="480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1.</a:t>
            </a:r>
            <a:r>
              <a:rPr b="1" dirty="0" lang="en-US"/>
              <a:t> Excel Templates</a:t>
            </a:r>
            <a:r>
              <a:rPr dirty="0" lang="en-US"/>
              <a:t>: Excel provides ready-to-use templates for evaluating employee performance. These templates capture essential information and focus on performance goals, allowing you to assess different dimensions of performance.</a:t>
            </a:r>
          </a:p>
          <a:p>
            <a:pPr algn="ctr"/>
            <a:endParaRPr dirty="0" lang="en-IN"/>
          </a:p>
          <a:p>
            <a:pPr algn="ctr"/>
            <a:r>
              <a:rPr dirty="0" lang="en-IN"/>
              <a:t>2.</a:t>
            </a:r>
            <a:r>
              <a:rPr b="1" dirty="0" lang="en-US"/>
              <a:t> Customization</a:t>
            </a:r>
            <a:r>
              <a:rPr dirty="0" lang="en-US"/>
              <a:t>: Customize these templates to fit your organization’s specific needs. However, consider complementing Excel with specialized HR software for enhanced collaboration and automation.</a:t>
            </a:r>
          </a:p>
          <a:p>
            <a:pPr algn="ctr"/>
            <a:endParaRPr dirty="0" lang="en-IN"/>
          </a:p>
          <a:p>
            <a:pPr algn="ctr"/>
            <a:r>
              <a:rPr dirty="0" lang="en-IN"/>
              <a:t>3.</a:t>
            </a:r>
            <a:r>
              <a:rPr b="1" dirty="0" lang="en-US"/>
              <a:t> Visualize KPIs</a:t>
            </a:r>
            <a:r>
              <a:rPr dirty="0" lang="en-US"/>
              <a:t>: Use Excel’s features to highlight key performance indicators visually, ensuring meaningful insights for managers and executives.</a:t>
            </a:r>
          </a:p>
          <a:p>
            <a:pPr algn="ctr"/>
            <a:endParaRPr dirty="0" lang="en-IN"/>
          </a:p>
          <a:p>
            <a:pPr algn="ctr"/>
            <a:r>
              <a:rPr dirty="0" lang="en-US"/>
              <a:t>Remember, thoughtful performance analysis contributes to organizational effectiveness and growth! 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1" name="object 21"/>
          <p:cNvSpPr txBox="1">
            <a:spLocks noGrp="1"/>
          </p:cNvSpPr>
          <p:nvPr>
            <p:ph type="title"/>
          </p:nvPr>
        </p:nvSpPr>
        <p:spPr>
          <a:xfrm>
            <a:off x="739775" y="551115"/>
            <a:ext cx="235712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515976" y="25146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533400" y="1905000"/>
            <a:ext cx="7762875" cy="33528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pPr algn="ctr"/>
            <a:r>
              <a:rPr b="1" dirty="0" lang="en-IN"/>
              <a:t>1.Data Collection and Organization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2</a:t>
            </a:r>
            <a:r>
              <a:rPr dirty="0" lang="en-IN"/>
              <a:t>.</a:t>
            </a:r>
            <a:r>
              <a:rPr b="1" dirty="0" lang="en-IN"/>
              <a:t> Effective Visualization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3. Efficiency and Automation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4. Fair and Objective Evaluation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5. Identifying Trends and Outliers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6.</a:t>
            </a:r>
            <a:r>
              <a:rPr b="1" dirty="0" lang="en-US"/>
              <a:t> Comparing Across Metrics and Time Periods</a:t>
            </a:r>
            <a:endParaRPr dirty="0" lang="en-IN"/>
          </a:p>
          <a:p>
            <a:pPr algn="ctr"/>
            <a:br>
              <a:rPr dirty="0" lang="en-IN"/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</a:t>
            </a:r>
            <a:r>
              <a:rPr dirty="0" sz="4250" lang="en-IN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1" name="object 6"/>
          <p:cNvSpPr/>
          <p:nvPr/>
        </p:nvSpPr>
        <p:spPr>
          <a:xfrm>
            <a:off x="987805" y="2057400"/>
            <a:ext cx="7322757" cy="36576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pPr algn="ctr" indent="-342900" marL="342900">
              <a:buAutoNum type="arabicPeriod"/>
            </a:pPr>
            <a:r>
              <a:rPr b="1" dirty="0" lang="en-IN"/>
              <a:t>Data Collection and Preparation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Selecting the Right Template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Customization and Data Entry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Visualizing Performance Metrics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Interpreting the Data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Communication and Reporting</a:t>
            </a:r>
            <a:endParaRPr dirty="0"/>
          </a:p>
        </p:txBody>
      </p:sp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4" name="TextBox 10"/>
          <p:cNvSpPr txBox="1"/>
          <p:nvPr/>
        </p:nvSpPr>
        <p:spPr>
          <a:xfrm>
            <a:off x="838200" y="46482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3"/>
          <p:cNvSpPr/>
          <p:nvPr/>
        </p:nvSpPr>
        <p:spPr>
          <a:xfrm>
            <a:off x="663556" y="1828800"/>
            <a:ext cx="7239000" cy="3884902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pPr algn="ctr" indent="-342900" marL="342900">
              <a:buAutoNum type="arabicPeriod"/>
            </a:pPr>
            <a:r>
              <a:rPr b="1" dirty="0" lang="en-IN"/>
              <a:t>Managers and Team Leaders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Human Resources (HR) Professionals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Executives and Business Owners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Employees Themselves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US"/>
              <a:t>Project Managers and Project Teams</a:t>
            </a:r>
          </a:p>
          <a:p>
            <a:pPr algn="ctr" indent="-342900" marL="342900">
              <a:buAutoNum type="arabicPeriod"/>
            </a:pPr>
            <a:endParaRPr b="1" dirty="0" lang="en-US"/>
          </a:p>
          <a:p>
            <a:pPr algn="ctr" indent="-342900" marL="342900">
              <a:buAutoNum type="arabicPeriod"/>
            </a:pPr>
            <a:r>
              <a:rPr b="1" dirty="0" lang="en-IN"/>
              <a:t>Consultants and External Auditors</a:t>
            </a:r>
          </a:p>
          <a:p>
            <a:pPr algn="ctr" indent="-342900" marL="342900">
              <a:buAutoNum type="arabicPeriod"/>
            </a:pPr>
            <a:endParaRPr b="1" dirty="0" lang="en-IN"/>
          </a:p>
          <a:p>
            <a:pPr algn="ctr" indent="-342900" marL="342900">
              <a:buAutoNum type="arabicPeriod"/>
            </a:pPr>
            <a:r>
              <a:rPr b="1" dirty="0" lang="en-IN"/>
              <a:t>Training and Development Specialists</a:t>
            </a:r>
          </a:p>
          <a:p>
            <a:pPr algn="ctr" indent="-342900" marL="342900">
              <a:buAutoNum type="arabicPeriod"/>
            </a:pPr>
            <a:endParaRPr dirty="0"/>
          </a:p>
        </p:txBody>
      </p:sp>
      <p:sp>
        <p:nvSpPr>
          <p:cNvPr id="104864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4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4"/>
          <p:cNvSpPr/>
          <p:nvPr/>
        </p:nvSpPr>
        <p:spPr>
          <a:xfrm>
            <a:off x="3048000" y="1908206"/>
            <a:ext cx="5867400" cy="35052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pPr algn="ctr"/>
            <a:endParaRPr dirty="0" lang="en-IN"/>
          </a:p>
          <a:p>
            <a:pPr algn="ctr"/>
            <a:r>
              <a:rPr dirty="0" lang="en-US"/>
              <a:t>1.Conditional formatting- missing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2.Filter- remove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3.Formula- performance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4.Pivot-summary</a:t>
            </a:r>
          </a:p>
          <a:p>
            <a:pPr algn="ctr"/>
            <a:endParaRPr dirty="0" lang="en-US"/>
          </a:p>
          <a:p>
            <a:pPr algn="ctr"/>
            <a:r>
              <a:rPr dirty="0" lang="en-US"/>
              <a:t>5.Graph- data </a:t>
            </a:r>
            <a:r>
              <a:rPr dirty="0" lang="en-IN"/>
              <a:t>visualizations </a:t>
            </a:r>
            <a:endParaRPr dirty="0" lang="en-US"/>
          </a:p>
          <a:p>
            <a:pPr algn="ctr"/>
            <a:endParaRPr dirty="0" lang="en-IN"/>
          </a:p>
        </p:txBody>
      </p:sp>
      <p:sp>
        <p:nvSpPr>
          <p:cNvPr id="104865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92495"/>
            <a:ext cx="764215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913774" y="116311"/>
            <a:ext cx="10364451" cy="1596177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56" name="Rectangle 2"/>
          <p:cNvSpPr/>
          <p:nvPr/>
        </p:nvSpPr>
        <p:spPr>
          <a:xfrm>
            <a:off x="1219200" y="1219200"/>
            <a:ext cx="9067800" cy="47244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IN"/>
              <a:t>1.Project Management Sample Data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2. Inventory Records Sample Data</a:t>
            </a:r>
          </a:p>
          <a:p>
            <a:pPr algn="ctr"/>
            <a:endParaRPr b="1" dirty="0" lang="en-IN"/>
          </a:p>
          <a:p>
            <a:pPr algn="ctr"/>
            <a:r>
              <a:rPr b="1" dirty="0" lang="en-US"/>
              <a:t>3.Call Center Customer Satisfaction Data</a:t>
            </a:r>
          </a:p>
          <a:p>
            <a:pPr algn="ctr"/>
            <a:endParaRPr b="1" dirty="0" lang="en-US"/>
          </a:p>
          <a:p>
            <a:pPr algn="ctr"/>
            <a:r>
              <a:rPr b="1" dirty="0" lang="en-US"/>
              <a:t>4.</a:t>
            </a:r>
            <a:r>
              <a:rPr b="1" dirty="0" lang="en-IN"/>
              <a:t> Supermarket Sales Sample Data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5. Employee Management Data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6. Technological Product Sample Data</a:t>
            </a:r>
          </a:p>
          <a:p>
            <a:pPr algn="ctr"/>
            <a:endParaRPr b="1" dirty="0" lang="en-IN"/>
          </a:p>
          <a:p>
            <a:pPr algn="ctr"/>
            <a:r>
              <a:rPr b="1" dirty="0" lang="en-IN"/>
              <a:t>7.</a:t>
            </a:r>
            <a:r>
              <a:rPr b="1" dirty="0" lang="en-US"/>
              <a:t> Engineering and Manufacturing Sample Data</a:t>
            </a:r>
          </a:p>
          <a:p>
            <a:pPr algn="ctr"/>
            <a:endParaRPr b="1" dirty="0" lang="en-US"/>
          </a:p>
          <a:p>
            <a:pPr algn="ctr"/>
            <a:r>
              <a:rPr b="1" dirty="0" lang="en-US"/>
              <a:t>8.</a:t>
            </a:r>
            <a:r>
              <a:rPr b="1" dirty="0" lang="en-IN"/>
              <a:t> Students Marksheet Sample Data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3048000" y="1905000"/>
            <a:ext cx="5684838" cy="26670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pPr algn="ctr"/>
            <a:endParaRPr dirty="0" lang="en-US"/>
          </a:p>
          <a:p>
            <a:pPr algn="ctr"/>
            <a:endParaRPr dirty="0" lang="en-US"/>
          </a:p>
          <a:p>
            <a:pPr algn="ctr"/>
            <a:endParaRPr dirty="0" lang="en-US"/>
          </a:p>
          <a:p>
            <a:pPr algn="ctr"/>
            <a:endParaRPr dirty="0" lang="en-US"/>
          </a:p>
          <a:p>
            <a:pPr algn="ctr"/>
            <a:r>
              <a:rPr dirty="0" lang="en-US"/>
              <a:t>•Performance level =IFS( Z * 8 &gt;= 5 “VERY HIGH” Z * 8 &gt;= 4 “HIGH” </a:t>
            </a:r>
            <a:r>
              <a:rPr dirty="0" lang="en-US" err="1"/>
              <a:t>mathcal</a:t>
            </a:r>
            <a:r>
              <a:rPr dirty="0" lang="en-US"/>
              <a:t> , Z * 8 &gt;= 3 ,”MED”,TRUE,”LOW”)</a:t>
            </a:r>
            <a:endParaRPr dirty="0"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lastClr="000000" val="windowText"/>
      </a:dk1>
      <a:lt1>
        <a:sysClr lastClr="FFFFFF" val="window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Unknown User</cp:lastModifiedBy>
  <dcterms:created xsi:type="dcterms:W3CDTF">2024-03-29T04:07:22Z</dcterms:created>
  <dcterms:modified xsi:type="dcterms:W3CDTF">2024-09-11T04:05:33Z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9c43afebc42b4544b3560016db6557da</vt:lpwstr>
  </property>
</Properties>
</file>