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1" r:id="rId2"/>
  </p:sldMasterIdLst>
  <p:notesMasterIdLst>
    <p:notesMasterId r:id="rId25"/>
  </p:notesMasterIdLst>
  <p:sldIdLst>
    <p:sldId id="256" r:id="rId3"/>
    <p:sldId id="257" r:id="rId4"/>
    <p:sldId id="258" r:id="rId5"/>
    <p:sldId id="1824" r:id="rId6"/>
    <p:sldId id="260" r:id="rId7"/>
    <p:sldId id="261" r:id="rId8"/>
    <p:sldId id="1825" r:id="rId9"/>
    <p:sldId id="1826" r:id="rId10"/>
    <p:sldId id="262" r:id="rId11"/>
    <p:sldId id="1827" r:id="rId12"/>
    <p:sldId id="1828" r:id="rId13"/>
    <p:sldId id="1829" r:id="rId14"/>
    <p:sldId id="1830" r:id="rId15"/>
    <p:sldId id="1831" r:id="rId16"/>
    <p:sldId id="1832" r:id="rId17"/>
    <p:sldId id="1834" r:id="rId18"/>
    <p:sldId id="1833" r:id="rId19"/>
    <p:sldId id="1836" r:id="rId20"/>
    <p:sldId id="263" r:id="rId21"/>
    <p:sldId id="264" r:id="rId22"/>
    <p:sldId id="1835" r:id="rId23"/>
    <p:sldId id="1823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320" autoAdjust="0"/>
  </p:normalViewPr>
  <p:slideViewPr>
    <p:cSldViewPr snapToGrid="0">
      <p:cViewPr varScale="1">
        <p:scale>
          <a:sx n="80" d="100"/>
          <a:sy n="80" d="100"/>
        </p:scale>
        <p:origin x="-108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2" d="100"/>
        <a:sy n="10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75330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2766a7f07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2766a7f07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2766a7f07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2766a7f07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6f9e470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6f9e470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92766a7f07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92766a7f07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2">
            <a:alphaModFix/>
          </a:blip>
          <a:srcRect l="4751" t="7465" r="11002" b="32525"/>
          <a:stretch/>
        </p:blipFill>
        <p:spPr>
          <a:xfrm>
            <a:off x="693350" y="155650"/>
            <a:ext cx="3175776" cy="79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7423" y="2119223"/>
            <a:ext cx="2653127" cy="1768751"/>
          </a:xfrm>
          <a:prstGeom prst="rect">
            <a:avLst/>
          </a:prstGeom>
          <a:noFill/>
          <a:ln>
            <a:noFill/>
          </a:ln>
          <a:effectLst>
            <a:outerShdw blurRad="757238" dist="85725" dir="3000000" algn="bl" rotWithShape="0">
              <a:srgbClr val="F3F3F3">
                <a:alpha val="58000"/>
              </a:srgbClr>
            </a:outerShdw>
            <a:reflection endPos="30000" dist="38100" dir="5400000" fadeDir="5400012" sy="-100000" algn="bl" rotWithShape="0"/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97480" y="1700841"/>
            <a:ext cx="4749038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19098" y="2847670"/>
            <a:ext cx="5305805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7E7E7E"/>
                </a:solidFill>
                <a:latin typeface="Times New Roman"/>
                <a:cs typeface="Times New Roman"/>
              </a:defRPr>
            </a:lvl1pPr>
          </a:lstStyle>
          <a:p>
            <a:pPr marL="230981">
              <a:lnSpc>
                <a:spcPts val="1076"/>
              </a:lnSpc>
            </a:pPr>
            <a:endParaRPr lang="es-EC" dirty="0"/>
          </a:p>
          <a:p>
            <a:pPr marL="9525">
              <a:lnSpc>
                <a:spcPts val="844"/>
              </a:lnSpc>
            </a:pPr>
            <a:endParaRPr lang="es-EC" sz="825" dirty="0">
              <a:latin typeface="Candara"/>
              <a:cs typeface="Candara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  <p:pic>
        <p:nvPicPr>
          <p:cNvPr id="8" name="Google Shape;50;p6">
            <a:extLst>
              <a:ext uri="{FF2B5EF4-FFF2-40B4-BE49-F238E27FC236}">
                <a16:creationId xmlns="" xmlns:a16="http://schemas.microsoft.com/office/drawing/2014/main" id="{F14CD57C-0AF6-4A39-97EC-8AB0CA3934DA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32526" y="410000"/>
            <a:ext cx="1999772" cy="607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4407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37716" y="346424"/>
            <a:ext cx="6668566" cy="507831"/>
          </a:xfrm>
        </p:spPr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0625" y="1130517"/>
            <a:ext cx="7762748" cy="369332"/>
          </a:xfrm>
        </p:spPr>
        <p:txBody>
          <a:bodyPr lIns="0" tIns="0" rIns="0" bIns="0"/>
          <a:lstStyle>
            <a:lvl1pPr>
              <a:defRPr sz="2400" b="0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7E7E7E"/>
                </a:solidFill>
                <a:latin typeface="Times New Roman"/>
                <a:cs typeface="Times New Roman"/>
              </a:defRPr>
            </a:lvl1pPr>
          </a:lstStyle>
          <a:p>
            <a:pPr marL="230981">
              <a:lnSpc>
                <a:spcPts val="1076"/>
              </a:lnSpc>
            </a:pPr>
            <a:endParaRPr lang="es-EC" dirty="0"/>
          </a:p>
          <a:p>
            <a:pPr marL="9525">
              <a:lnSpc>
                <a:spcPts val="844"/>
              </a:lnSpc>
            </a:pPr>
            <a:endParaRPr lang="es-EC" sz="825" dirty="0">
              <a:latin typeface="Candara"/>
              <a:cs typeface="Candara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  <p:pic>
        <p:nvPicPr>
          <p:cNvPr id="8" name="Google Shape;50;p6">
            <a:extLst>
              <a:ext uri="{FF2B5EF4-FFF2-40B4-BE49-F238E27FC236}">
                <a16:creationId xmlns="" xmlns:a16="http://schemas.microsoft.com/office/drawing/2014/main" id="{413A4070-00F7-4F68-A204-866903ECF4F1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32526" y="410000"/>
            <a:ext cx="1999772" cy="607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7885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37716" y="346424"/>
            <a:ext cx="6668566" cy="507831"/>
          </a:xfrm>
        </p:spPr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56488" y="1141856"/>
            <a:ext cx="335915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066539" y="1251394"/>
            <a:ext cx="351027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7E7E7E"/>
                </a:solidFill>
                <a:latin typeface="Times New Roman"/>
                <a:cs typeface="Times New Roman"/>
              </a:defRPr>
            </a:lvl1pPr>
          </a:lstStyle>
          <a:p>
            <a:pPr marL="230981">
              <a:lnSpc>
                <a:spcPts val="1076"/>
              </a:lnSpc>
            </a:pPr>
            <a:endParaRPr lang="es-EC" dirty="0"/>
          </a:p>
          <a:p>
            <a:pPr marL="9525">
              <a:lnSpc>
                <a:spcPts val="844"/>
              </a:lnSpc>
            </a:pPr>
            <a:endParaRPr lang="es-EC" sz="825" dirty="0">
              <a:latin typeface="Candara"/>
              <a:cs typeface="Candara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  <p:pic>
        <p:nvPicPr>
          <p:cNvPr id="9" name="Google Shape;50;p6">
            <a:extLst>
              <a:ext uri="{FF2B5EF4-FFF2-40B4-BE49-F238E27FC236}">
                <a16:creationId xmlns="" xmlns:a16="http://schemas.microsoft.com/office/drawing/2014/main" id="{B8F9EA55-8CC1-451C-A4AF-09FA3EA45914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32526" y="410000"/>
            <a:ext cx="1999772" cy="607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7371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37716" y="346424"/>
            <a:ext cx="6668566" cy="507831"/>
          </a:xfrm>
        </p:spPr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7E7E7E"/>
                </a:solidFill>
                <a:latin typeface="Times New Roman"/>
                <a:cs typeface="Times New Roman"/>
              </a:defRPr>
            </a:lvl1pPr>
          </a:lstStyle>
          <a:p>
            <a:pPr marL="230981">
              <a:lnSpc>
                <a:spcPts val="1076"/>
              </a:lnSpc>
            </a:pPr>
            <a:endParaRPr lang="es-EC" dirty="0"/>
          </a:p>
          <a:p>
            <a:pPr marL="9525">
              <a:lnSpc>
                <a:spcPts val="844"/>
              </a:lnSpc>
            </a:pPr>
            <a:endParaRPr lang="es-EC" sz="825" dirty="0">
              <a:latin typeface="Candara"/>
              <a:cs typeface="Candara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  <p:pic>
        <p:nvPicPr>
          <p:cNvPr id="7" name="Google Shape;50;p6">
            <a:extLst>
              <a:ext uri="{FF2B5EF4-FFF2-40B4-BE49-F238E27FC236}">
                <a16:creationId xmlns="" xmlns:a16="http://schemas.microsoft.com/office/drawing/2014/main" id="{8242609C-A66B-49C2-8D51-F1280BC880E4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32526" y="410000"/>
            <a:ext cx="1999772" cy="607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1778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7E7E7E"/>
                </a:solidFill>
                <a:latin typeface="Times New Roman"/>
                <a:cs typeface="Times New Roman"/>
              </a:defRPr>
            </a:lvl1pPr>
          </a:lstStyle>
          <a:p>
            <a:pPr marL="230981">
              <a:lnSpc>
                <a:spcPts val="1076"/>
              </a:lnSpc>
            </a:pPr>
            <a:endParaRPr lang="es-EC" dirty="0"/>
          </a:p>
          <a:p>
            <a:pPr marL="9525">
              <a:lnSpc>
                <a:spcPts val="844"/>
              </a:lnSpc>
            </a:pPr>
            <a:endParaRPr lang="es-EC" sz="825" dirty="0">
              <a:latin typeface="Candara"/>
              <a:cs typeface="Candara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  <p:pic>
        <p:nvPicPr>
          <p:cNvPr id="6" name="Google Shape;50;p6">
            <a:extLst>
              <a:ext uri="{FF2B5EF4-FFF2-40B4-BE49-F238E27FC236}">
                <a16:creationId xmlns="" xmlns:a16="http://schemas.microsoft.com/office/drawing/2014/main" id="{96AAC957-507B-4955-A332-89E3760F6AF2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32526" y="410000"/>
            <a:ext cx="1999772" cy="607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912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1_Title 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49" name="Google Shape;49;p6"/>
          <p:cNvPicPr preferRelativeResize="0"/>
          <p:nvPr/>
        </p:nvPicPr>
        <p:blipFill>
          <a:blip r:embed="rId2">
            <a:alphaModFix amt="12000"/>
          </a:blip>
          <a:stretch>
            <a:fillRect/>
          </a:stretch>
        </p:blipFill>
        <p:spPr>
          <a:xfrm>
            <a:off x="0" y="0"/>
            <a:ext cx="9144000" cy="5995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2526" y="410000"/>
            <a:ext cx="1999772" cy="607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9245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3" name="Google Shape;33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2" name="Google Shape;50;p6">
            <a:extLst>
              <a:ext uri="{FF2B5EF4-FFF2-40B4-BE49-F238E27FC236}">
                <a16:creationId xmlns="" xmlns:a16="http://schemas.microsoft.com/office/drawing/2014/main" id="{FADB3188-E48C-455C-B30F-D94B53996BBD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32526" y="410000"/>
            <a:ext cx="1999772" cy="60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49" name="Google Shape;49;p6"/>
          <p:cNvPicPr preferRelativeResize="0"/>
          <p:nvPr/>
        </p:nvPicPr>
        <p:blipFill>
          <a:blip r:embed="rId2">
            <a:alphaModFix amt="12000"/>
          </a:blip>
          <a:stretch>
            <a:fillRect/>
          </a:stretch>
        </p:blipFill>
        <p:spPr>
          <a:xfrm>
            <a:off x="0" y="0"/>
            <a:ext cx="9144000" cy="5995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2526" y="410000"/>
            <a:ext cx="1999772" cy="60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2" name="Google Shape;50;p6">
            <a:extLst>
              <a:ext uri="{FF2B5EF4-FFF2-40B4-BE49-F238E27FC236}">
                <a16:creationId xmlns="" xmlns:a16="http://schemas.microsoft.com/office/drawing/2014/main" id="{E5C5A2CD-31EB-45CE-9A00-84B37C5F9557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32526" y="410000"/>
            <a:ext cx="1999772" cy="60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7" name="Google Shape;57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6" name="Google Shape;66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7" name="Google Shape;67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71" name="Google Shape;7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44237" y="160437"/>
            <a:ext cx="2087726" cy="63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2" name="Google Shape;50;p6">
            <a:extLst>
              <a:ext uri="{FF2B5EF4-FFF2-40B4-BE49-F238E27FC236}">
                <a16:creationId xmlns="" xmlns:a16="http://schemas.microsoft.com/office/drawing/2014/main" id="{BFD7BFC6-E590-4C9E-B957-2A816D154997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32526" y="410000"/>
            <a:ext cx="1999772" cy="60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7" name="Google Shape;77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757B67D-BDF1-4427-ADFE-BBC0BF962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4CC292AA-A3CD-42DB-B562-8F2420CA9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4531736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2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2" name="Google Shape;50;p6">
            <a:extLst>
              <a:ext uri="{FF2B5EF4-FFF2-40B4-BE49-F238E27FC236}">
                <a16:creationId xmlns="" xmlns:a16="http://schemas.microsoft.com/office/drawing/2014/main" id="{3500138E-E993-479E-B736-2933C60E30AA}"/>
              </a:ext>
            </a:extLst>
          </p:cNvPr>
          <p:cNvPicPr preferRelativeResize="0"/>
          <p:nvPr userDrawn="1"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832526" y="410000"/>
            <a:ext cx="1999772" cy="6078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6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67869" y="4842891"/>
            <a:ext cx="8176895" cy="0"/>
          </a:xfrm>
          <a:custGeom>
            <a:avLst/>
            <a:gdLst/>
            <a:ahLst/>
            <a:cxnLst/>
            <a:rect l="l" t="t" r="r" b="b"/>
            <a:pathLst>
              <a:path w="8176895">
                <a:moveTo>
                  <a:pt x="0" y="0"/>
                </a:moveTo>
                <a:lnTo>
                  <a:pt x="8176386" y="0"/>
                </a:lnTo>
              </a:path>
            </a:pathLst>
          </a:custGeom>
          <a:ln w="3175">
            <a:solidFill>
              <a:srgbClr val="F1F1F1"/>
            </a:solidFill>
            <a:prstDash val="sysDot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37716" y="346424"/>
            <a:ext cx="6668566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0625" y="1130517"/>
            <a:ext cx="7762748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902578" y="4878560"/>
            <a:ext cx="1661795" cy="245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rgbClr val="7E7E7E"/>
                </a:solidFill>
                <a:latin typeface="Times New Roman"/>
                <a:cs typeface="Times New Roman"/>
              </a:defRPr>
            </a:lvl1pPr>
          </a:lstStyle>
          <a:p>
            <a:pPr marL="230981">
              <a:lnSpc>
                <a:spcPts val="1076"/>
              </a:lnSpc>
            </a:pPr>
            <a:endParaRPr lang="es-EC" dirty="0"/>
          </a:p>
          <a:p>
            <a:pPr marL="9525">
              <a:lnSpc>
                <a:spcPts val="844"/>
              </a:lnSpc>
            </a:pPr>
            <a:endParaRPr lang="es-EC" sz="825" dirty="0">
              <a:latin typeface="Candara"/>
              <a:cs typeface="Candara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  <p:pic>
        <p:nvPicPr>
          <p:cNvPr id="7" name="Google Shape;50;p6">
            <a:extLst>
              <a:ext uri="{FF2B5EF4-FFF2-40B4-BE49-F238E27FC236}">
                <a16:creationId xmlns="" xmlns:a16="http://schemas.microsoft.com/office/drawing/2014/main" id="{0ABEDBEF-E6C1-4464-AD0C-21A829D23659}"/>
              </a:ext>
            </a:extLst>
          </p:cNvPr>
          <p:cNvPicPr preferRelativeResize="0"/>
          <p:nvPr userDrawn="1"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32526" y="410000"/>
            <a:ext cx="1999772" cy="607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8838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42900">
        <a:defRPr>
          <a:latin typeface="+mn-lt"/>
          <a:ea typeface="+mn-ea"/>
          <a:cs typeface="+mn-cs"/>
        </a:defRPr>
      </a:lvl2pPr>
      <a:lvl3pPr marL="685800">
        <a:defRPr>
          <a:latin typeface="+mn-lt"/>
          <a:ea typeface="+mn-ea"/>
          <a:cs typeface="+mn-cs"/>
        </a:defRPr>
      </a:lvl3pPr>
      <a:lvl4pPr marL="1028700">
        <a:defRPr>
          <a:latin typeface="+mn-lt"/>
          <a:ea typeface="+mn-ea"/>
          <a:cs typeface="+mn-cs"/>
        </a:defRPr>
      </a:lvl4pPr>
      <a:lvl5pPr marL="1371600">
        <a:defRPr>
          <a:latin typeface="+mn-lt"/>
          <a:ea typeface="+mn-ea"/>
          <a:cs typeface="+mn-cs"/>
        </a:defRPr>
      </a:lvl5pPr>
      <a:lvl6pPr marL="1714500">
        <a:defRPr>
          <a:latin typeface="+mn-lt"/>
          <a:ea typeface="+mn-ea"/>
          <a:cs typeface="+mn-cs"/>
        </a:defRPr>
      </a:lvl6pPr>
      <a:lvl7pPr marL="2057400">
        <a:defRPr>
          <a:latin typeface="+mn-lt"/>
          <a:ea typeface="+mn-ea"/>
          <a:cs typeface="+mn-cs"/>
        </a:defRPr>
      </a:lvl7pPr>
      <a:lvl8pPr marL="2400300">
        <a:defRPr>
          <a:latin typeface="+mn-lt"/>
          <a:ea typeface="+mn-ea"/>
          <a:cs typeface="+mn-cs"/>
        </a:defRPr>
      </a:lvl8pPr>
      <a:lvl9pPr marL="27432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42900">
        <a:defRPr>
          <a:latin typeface="+mn-lt"/>
          <a:ea typeface="+mn-ea"/>
          <a:cs typeface="+mn-cs"/>
        </a:defRPr>
      </a:lvl2pPr>
      <a:lvl3pPr marL="685800">
        <a:defRPr>
          <a:latin typeface="+mn-lt"/>
          <a:ea typeface="+mn-ea"/>
          <a:cs typeface="+mn-cs"/>
        </a:defRPr>
      </a:lvl3pPr>
      <a:lvl4pPr marL="1028700">
        <a:defRPr>
          <a:latin typeface="+mn-lt"/>
          <a:ea typeface="+mn-ea"/>
          <a:cs typeface="+mn-cs"/>
        </a:defRPr>
      </a:lvl4pPr>
      <a:lvl5pPr marL="1371600">
        <a:defRPr>
          <a:latin typeface="+mn-lt"/>
          <a:ea typeface="+mn-ea"/>
          <a:cs typeface="+mn-cs"/>
        </a:defRPr>
      </a:lvl5pPr>
      <a:lvl6pPr marL="1714500">
        <a:defRPr>
          <a:latin typeface="+mn-lt"/>
          <a:ea typeface="+mn-ea"/>
          <a:cs typeface="+mn-cs"/>
        </a:defRPr>
      </a:lvl6pPr>
      <a:lvl7pPr marL="2057400">
        <a:defRPr>
          <a:latin typeface="+mn-lt"/>
          <a:ea typeface="+mn-ea"/>
          <a:cs typeface="+mn-cs"/>
        </a:defRPr>
      </a:lvl7pPr>
      <a:lvl8pPr marL="2400300">
        <a:defRPr>
          <a:latin typeface="+mn-lt"/>
          <a:ea typeface="+mn-ea"/>
          <a:cs typeface="+mn-cs"/>
        </a:defRPr>
      </a:lvl8pPr>
      <a:lvl9pPr marL="27432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>
            <a:spLocks noGrp="1"/>
          </p:cNvSpPr>
          <p:nvPr>
            <p:ph type="ctrTitle"/>
          </p:nvPr>
        </p:nvSpPr>
        <p:spPr>
          <a:xfrm>
            <a:off x="598100" y="1323025"/>
            <a:ext cx="5613600" cy="12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3600" dirty="0" smtClean="0"/>
              <a:t>Proyectos De Desarrollo De Sistemas Móviles</a:t>
            </a:r>
            <a:endParaRPr lang="es-EC" sz="3600" dirty="0"/>
          </a:p>
        </p:txBody>
      </p:sp>
      <p:sp>
        <p:nvSpPr>
          <p:cNvPr id="4" name="Subtítulo 3">
            <a:extLst>
              <a:ext uri="{FF2B5EF4-FFF2-40B4-BE49-F238E27FC236}">
                <a16:creationId xmlns="" xmlns:a16="http://schemas.microsoft.com/office/drawing/2014/main" id="{6919665C-9C9F-4CA9-80F4-D261BF5E44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0639" y="2656535"/>
            <a:ext cx="5759532" cy="1155444"/>
          </a:xfrm>
        </p:spPr>
        <p:txBody>
          <a:bodyPr/>
          <a:lstStyle/>
          <a:p>
            <a:pPr algn="ctr"/>
            <a:r>
              <a:rPr lang="es-EC" dirty="0" smtClean="0"/>
              <a:t>Aplicación móvil para adquirir los productos de la red de Farmacias Ideal</a:t>
            </a:r>
            <a:endParaRPr lang="es-EC" dirty="0"/>
          </a:p>
        </p:txBody>
      </p:sp>
      <p:sp>
        <p:nvSpPr>
          <p:cNvPr id="11" name="Shape 34">
            <a:extLst>
              <a:ext uri="{FF2B5EF4-FFF2-40B4-BE49-F238E27FC236}">
                <a16:creationId xmlns="" xmlns:a16="http://schemas.microsoft.com/office/drawing/2014/main" id="{A90F8875-8E74-4AF1-9D92-0461B72A4BEE}"/>
              </a:ext>
            </a:extLst>
          </p:cNvPr>
          <p:cNvSpPr txBox="1">
            <a:spLocks/>
          </p:cNvSpPr>
          <p:nvPr/>
        </p:nvSpPr>
        <p:spPr>
          <a:xfrm>
            <a:off x="328848" y="4120259"/>
            <a:ext cx="2155776" cy="5844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742950" marR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algn="ctr">
              <a:lnSpc>
                <a:spcPct val="115000"/>
              </a:lnSpc>
            </a:pPr>
            <a:r>
              <a:rPr lang="es" sz="2400" b="1" dirty="0">
                <a:solidFill>
                  <a:schemeClr val="bg1"/>
                </a:solidFill>
                <a:latin typeface="Corbel" panose="020B0503020204020204" pitchFamily="34" charset="0"/>
              </a:rPr>
              <a:t>Autor(es):</a:t>
            </a:r>
            <a:endParaRPr lang="es" sz="24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2" name="Rectángulo 2">
            <a:extLst>
              <a:ext uri="{FF2B5EF4-FFF2-40B4-BE49-F238E27FC236}">
                <a16:creationId xmlns="" xmlns:a16="http://schemas.microsoft.com/office/drawing/2014/main" id="{7BB41F03-BD99-43EF-B921-87310FB3DEA0}"/>
              </a:ext>
            </a:extLst>
          </p:cNvPr>
          <p:cNvSpPr/>
          <p:nvPr/>
        </p:nvSpPr>
        <p:spPr>
          <a:xfrm>
            <a:off x="2484624" y="4192267"/>
            <a:ext cx="6481246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EC" sz="2000" dirty="0" smtClean="0">
                <a:solidFill>
                  <a:schemeClr val="bg1"/>
                </a:solidFill>
                <a:latin typeface="Corbel" panose="020B0503020204020204" pitchFamily="34" charset="0"/>
              </a:rPr>
              <a:t>Israel Armendáriz, David Sosapanta, Jordán Quito</a:t>
            </a:r>
            <a:endParaRPr lang="es" sz="20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cxnSp>
        <p:nvCxnSpPr>
          <p:cNvPr id="13" name="Shape 37">
            <a:extLst>
              <a:ext uri="{FF2B5EF4-FFF2-40B4-BE49-F238E27FC236}">
                <a16:creationId xmlns="" xmlns:a16="http://schemas.microsoft.com/office/drawing/2014/main" id="{4798AC52-60AA-4B35-BE0D-E3D67510438A}"/>
              </a:ext>
            </a:extLst>
          </p:cNvPr>
          <p:cNvCxnSpPr/>
          <p:nvPr/>
        </p:nvCxnSpPr>
        <p:spPr>
          <a:xfrm>
            <a:off x="0" y="4120259"/>
            <a:ext cx="9144000" cy="0"/>
          </a:xfrm>
          <a:prstGeom prst="straightConnector1">
            <a:avLst/>
          </a:prstGeom>
          <a:ln>
            <a:solidFill>
              <a:schemeClr val="bg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hape 34">
            <a:extLst>
              <a:ext uri="{FF2B5EF4-FFF2-40B4-BE49-F238E27FC236}">
                <a16:creationId xmlns="" xmlns:a16="http://schemas.microsoft.com/office/drawing/2014/main" id="{8AC1BAB4-AFEF-4E9A-8F75-72EAF9EA0570}"/>
              </a:ext>
            </a:extLst>
          </p:cNvPr>
          <p:cNvSpPr txBox="1">
            <a:spLocks/>
          </p:cNvSpPr>
          <p:nvPr/>
        </p:nvSpPr>
        <p:spPr>
          <a:xfrm>
            <a:off x="328848" y="4559075"/>
            <a:ext cx="2155776" cy="5844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742950" marR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algn="ctr">
              <a:lnSpc>
                <a:spcPct val="115000"/>
              </a:lnSpc>
            </a:pPr>
            <a:r>
              <a:rPr lang="es" sz="2400" b="1" smtClean="0">
                <a:solidFill>
                  <a:schemeClr val="bg1"/>
                </a:solidFill>
                <a:latin typeface="Corbel" panose="020B0503020204020204" pitchFamily="34" charset="0"/>
              </a:rPr>
              <a:t>Noveno“B”</a:t>
            </a:r>
            <a:endParaRPr lang="es" sz="24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1A36B723-1E27-413B-9408-1B1722AB521D}"/>
              </a:ext>
            </a:extLst>
          </p:cNvPr>
          <p:cNvSpPr txBox="1">
            <a:spLocks/>
          </p:cNvSpPr>
          <p:nvPr/>
        </p:nvSpPr>
        <p:spPr>
          <a:xfrm>
            <a:off x="1580903" y="146447"/>
            <a:ext cx="6172200" cy="8572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3000" dirty="0">
                <a:latin typeface="Corbel" panose="020B0503020204020204" pitchFamily="34" charset="0"/>
              </a:rPr>
              <a:t>Desarrollo de Contenidos</a:t>
            </a:r>
          </a:p>
        </p:txBody>
      </p:sp>
      <p:sp>
        <p:nvSpPr>
          <p:cNvPr id="5" name="Marcador de texto 2">
            <a:extLst>
              <a:ext uri="{FF2B5EF4-FFF2-40B4-BE49-F238E27FC236}">
                <a16:creationId xmlns="" xmlns:a16="http://schemas.microsoft.com/office/drawing/2014/main" id="{E3F8C4C5-0831-4868-8F4D-19025A6EF4DF}"/>
              </a:ext>
            </a:extLst>
          </p:cNvPr>
          <p:cNvSpPr txBox="1">
            <a:spLocks/>
          </p:cNvSpPr>
          <p:nvPr/>
        </p:nvSpPr>
        <p:spPr>
          <a:xfrm>
            <a:off x="342900" y="888423"/>
            <a:ext cx="6172200" cy="3725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sz="1800" b="1" dirty="0" smtClean="0">
                <a:latin typeface="Corbel" panose="020B0503020204020204" pitchFamily="34" charset="0"/>
              </a:rPr>
              <a:t>CREAMOS LA VENTANA DE PRODUCTOS</a:t>
            </a:r>
          </a:p>
          <a:p>
            <a:endParaRPr lang="es-EC" sz="1800" dirty="0">
              <a:latin typeface="Corbel" panose="020B0503020204020204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42" y="1217683"/>
            <a:ext cx="8397171" cy="3620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94357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1A36B723-1E27-413B-9408-1B1722AB521D}"/>
              </a:ext>
            </a:extLst>
          </p:cNvPr>
          <p:cNvSpPr txBox="1">
            <a:spLocks/>
          </p:cNvSpPr>
          <p:nvPr/>
        </p:nvSpPr>
        <p:spPr>
          <a:xfrm>
            <a:off x="1580903" y="146447"/>
            <a:ext cx="6172200" cy="8572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3000" dirty="0">
                <a:latin typeface="Corbel" panose="020B0503020204020204" pitchFamily="34" charset="0"/>
              </a:rPr>
              <a:t>Desarrollo de Contenidos</a:t>
            </a:r>
          </a:p>
        </p:txBody>
      </p:sp>
      <p:sp>
        <p:nvSpPr>
          <p:cNvPr id="5" name="Marcador de texto 2">
            <a:extLst>
              <a:ext uri="{FF2B5EF4-FFF2-40B4-BE49-F238E27FC236}">
                <a16:creationId xmlns="" xmlns:a16="http://schemas.microsoft.com/office/drawing/2014/main" id="{E3F8C4C5-0831-4868-8F4D-19025A6EF4DF}"/>
              </a:ext>
            </a:extLst>
          </p:cNvPr>
          <p:cNvSpPr txBox="1">
            <a:spLocks/>
          </p:cNvSpPr>
          <p:nvPr/>
        </p:nvSpPr>
        <p:spPr>
          <a:xfrm>
            <a:off x="342900" y="888423"/>
            <a:ext cx="6172200" cy="3725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sz="1800" b="1" dirty="0" smtClean="0">
                <a:latin typeface="Corbel" panose="020B0503020204020204" pitchFamily="34" charset="0"/>
              </a:rPr>
              <a:t>CREAMOS LA VENTANA</a:t>
            </a:r>
            <a:br>
              <a:rPr lang="es-EC" sz="1800" b="1" dirty="0" smtClean="0">
                <a:latin typeface="Corbel" panose="020B0503020204020204" pitchFamily="34" charset="0"/>
              </a:rPr>
            </a:br>
            <a:r>
              <a:rPr lang="es-EC" sz="1800" b="1" dirty="0" smtClean="0">
                <a:latin typeface="Corbel" panose="020B0503020204020204" pitchFamily="34" charset="0"/>
              </a:rPr>
              <a:t> DE PRODUCTOS</a:t>
            </a:r>
          </a:p>
          <a:p>
            <a:endParaRPr lang="es-EC" sz="1800" dirty="0">
              <a:latin typeface="Corbel" panose="020B0503020204020204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503" y="575072"/>
            <a:ext cx="2615540" cy="441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59533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1A36B723-1E27-413B-9408-1B1722AB521D}"/>
              </a:ext>
            </a:extLst>
          </p:cNvPr>
          <p:cNvSpPr txBox="1">
            <a:spLocks/>
          </p:cNvSpPr>
          <p:nvPr/>
        </p:nvSpPr>
        <p:spPr>
          <a:xfrm>
            <a:off x="1580903" y="146447"/>
            <a:ext cx="6172200" cy="8572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3000" dirty="0">
                <a:latin typeface="Corbel" panose="020B0503020204020204" pitchFamily="34" charset="0"/>
              </a:rPr>
              <a:t>Desarrollo de Contenidos</a:t>
            </a:r>
          </a:p>
        </p:txBody>
      </p:sp>
      <p:sp>
        <p:nvSpPr>
          <p:cNvPr id="5" name="Marcador de texto 2">
            <a:extLst>
              <a:ext uri="{FF2B5EF4-FFF2-40B4-BE49-F238E27FC236}">
                <a16:creationId xmlns="" xmlns:a16="http://schemas.microsoft.com/office/drawing/2014/main" id="{E3F8C4C5-0831-4868-8F4D-19025A6EF4DF}"/>
              </a:ext>
            </a:extLst>
          </p:cNvPr>
          <p:cNvSpPr txBox="1">
            <a:spLocks/>
          </p:cNvSpPr>
          <p:nvPr/>
        </p:nvSpPr>
        <p:spPr>
          <a:xfrm>
            <a:off x="342900" y="888423"/>
            <a:ext cx="6172200" cy="3725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sz="1800" b="1" dirty="0" smtClean="0">
                <a:latin typeface="Corbel" panose="020B0503020204020204" pitchFamily="34" charset="0"/>
              </a:rPr>
              <a:t>CREAMOS LA VENTANA</a:t>
            </a:r>
            <a:br>
              <a:rPr lang="es-EC" sz="1800" b="1" dirty="0" smtClean="0">
                <a:latin typeface="Corbel" panose="020B0503020204020204" pitchFamily="34" charset="0"/>
              </a:rPr>
            </a:br>
            <a:r>
              <a:rPr lang="es-EC" sz="1800" b="1" dirty="0" smtClean="0">
                <a:latin typeface="Corbel" panose="020B0503020204020204" pitchFamily="34" charset="0"/>
              </a:rPr>
              <a:t> DE PRODUCTOS</a:t>
            </a:r>
          </a:p>
          <a:p>
            <a:endParaRPr lang="es-EC" sz="1800" dirty="0">
              <a:latin typeface="Corbel" panose="020B0503020204020204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212" y="575073"/>
            <a:ext cx="2651685" cy="4424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61601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1A36B723-1E27-413B-9408-1B1722AB521D}"/>
              </a:ext>
            </a:extLst>
          </p:cNvPr>
          <p:cNvSpPr txBox="1">
            <a:spLocks/>
          </p:cNvSpPr>
          <p:nvPr/>
        </p:nvSpPr>
        <p:spPr>
          <a:xfrm>
            <a:off x="1580903" y="146447"/>
            <a:ext cx="6172200" cy="8572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3000" dirty="0">
                <a:latin typeface="Corbel" panose="020B0503020204020204" pitchFamily="34" charset="0"/>
              </a:rPr>
              <a:t>Desarrollo de Contenidos</a:t>
            </a:r>
          </a:p>
        </p:txBody>
      </p:sp>
      <p:sp>
        <p:nvSpPr>
          <p:cNvPr id="5" name="Marcador de texto 2">
            <a:extLst>
              <a:ext uri="{FF2B5EF4-FFF2-40B4-BE49-F238E27FC236}">
                <a16:creationId xmlns="" xmlns:a16="http://schemas.microsoft.com/office/drawing/2014/main" id="{E3F8C4C5-0831-4868-8F4D-19025A6EF4DF}"/>
              </a:ext>
            </a:extLst>
          </p:cNvPr>
          <p:cNvSpPr txBox="1">
            <a:spLocks/>
          </p:cNvSpPr>
          <p:nvPr/>
        </p:nvSpPr>
        <p:spPr>
          <a:xfrm>
            <a:off x="342900" y="888423"/>
            <a:ext cx="6172200" cy="3725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sz="1800" b="1" dirty="0" smtClean="0">
                <a:latin typeface="Corbel" panose="020B0503020204020204" pitchFamily="34" charset="0"/>
              </a:rPr>
              <a:t>CREAMOS LA VENTANA</a:t>
            </a:r>
            <a:r>
              <a:rPr lang="es-EC" sz="1800" b="1" dirty="0">
                <a:latin typeface="Corbel" panose="020B0503020204020204" pitchFamily="34" charset="0"/>
              </a:rPr>
              <a:t> </a:t>
            </a:r>
            <a:r>
              <a:rPr lang="es-EC" sz="1800" b="1" dirty="0" smtClean="0">
                <a:latin typeface="Corbel" panose="020B0503020204020204" pitchFamily="34" charset="0"/>
              </a:rPr>
              <a:t>DE RESUMEN</a:t>
            </a:r>
          </a:p>
          <a:p>
            <a:endParaRPr lang="es-EC" sz="1800" dirty="0">
              <a:latin typeface="Corbel" panose="020B0503020204020204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422812"/>
            <a:ext cx="8518861" cy="306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508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1A36B723-1E27-413B-9408-1B1722AB521D}"/>
              </a:ext>
            </a:extLst>
          </p:cNvPr>
          <p:cNvSpPr txBox="1">
            <a:spLocks/>
          </p:cNvSpPr>
          <p:nvPr/>
        </p:nvSpPr>
        <p:spPr>
          <a:xfrm>
            <a:off x="1580903" y="146447"/>
            <a:ext cx="6172200" cy="8572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3000" dirty="0">
                <a:latin typeface="Corbel" panose="020B0503020204020204" pitchFamily="34" charset="0"/>
              </a:rPr>
              <a:t>Desarrollo de Contenidos</a:t>
            </a:r>
          </a:p>
        </p:txBody>
      </p:sp>
      <p:sp>
        <p:nvSpPr>
          <p:cNvPr id="5" name="Marcador de texto 2">
            <a:extLst>
              <a:ext uri="{FF2B5EF4-FFF2-40B4-BE49-F238E27FC236}">
                <a16:creationId xmlns="" xmlns:a16="http://schemas.microsoft.com/office/drawing/2014/main" id="{E3F8C4C5-0831-4868-8F4D-19025A6EF4DF}"/>
              </a:ext>
            </a:extLst>
          </p:cNvPr>
          <p:cNvSpPr txBox="1">
            <a:spLocks/>
          </p:cNvSpPr>
          <p:nvPr/>
        </p:nvSpPr>
        <p:spPr>
          <a:xfrm>
            <a:off x="342900" y="888423"/>
            <a:ext cx="6172200" cy="3725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sz="1800" b="1" dirty="0" smtClean="0">
                <a:latin typeface="Corbel" panose="020B0503020204020204" pitchFamily="34" charset="0"/>
              </a:rPr>
              <a:t>CREAMOS LA VENTANA</a:t>
            </a:r>
            <a:r>
              <a:rPr lang="es-EC" sz="1800" b="1" dirty="0">
                <a:latin typeface="Corbel" panose="020B0503020204020204" pitchFamily="34" charset="0"/>
              </a:rPr>
              <a:t> </a:t>
            </a:r>
            <a:r>
              <a:rPr lang="es-EC" sz="1800" b="1" dirty="0" smtClean="0">
                <a:latin typeface="Corbel" panose="020B0503020204020204" pitchFamily="34" charset="0"/>
              </a:rPr>
              <a:t>DE RESUMEN</a:t>
            </a:r>
          </a:p>
          <a:p>
            <a:endParaRPr lang="es-EC" sz="1800" dirty="0">
              <a:latin typeface="Corbel" panose="020B0503020204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68" y="1508792"/>
            <a:ext cx="8657112" cy="3105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17383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1A36B723-1E27-413B-9408-1B1722AB521D}"/>
              </a:ext>
            </a:extLst>
          </p:cNvPr>
          <p:cNvSpPr txBox="1">
            <a:spLocks/>
          </p:cNvSpPr>
          <p:nvPr/>
        </p:nvSpPr>
        <p:spPr>
          <a:xfrm>
            <a:off x="1580903" y="146447"/>
            <a:ext cx="6172200" cy="8572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3000" dirty="0">
                <a:latin typeface="Corbel" panose="020B0503020204020204" pitchFamily="34" charset="0"/>
              </a:rPr>
              <a:t>Desarrollo de Contenidos</a:t>
            </a:r>
          </a:p>
        </p:txBody>
      </p:sp>
      <p:sp>
        <p:nvSpPr>
          <p:cNvPr id="5" name="Marcador de texto 2">
            <a:extLst>
              <a:ext uri="{FF2B5EF4-FFF2-40B4-BE49-F238E27FC236}">
                <a16:creationId xmlns="" xmlns:a16="http://schemas.microsoft.com/office/drawing/2014/main" id="{E3F8C4C5-0831-4868-8F4D-19025A6EF4DF}"/>
              </a:ext>
            </a:extLst>
          </p:cNvPr>
          <p:cNvSpPr txBox="1">
            <a:spLocks/>
          </p:cNvSpPr>
          <p:nvPr/>
        </p:nvSpPr>
        <p:spPr>
          <a:xfrm>
            <a:off x="342900" y="888423"/>
            <a:ext cx="6172200" cy="3725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sz="1800" b="1" dirty="0" smtClean="0">
                <a:latin typeface="Corbel" panose="020B0503020204020204" pitchFamily="34" charset="0"/>
              </a:rPr>
              <a:t>CREAMOS LA VENTANA DE RESUMEN</a:t>
            </a:r>
          </a:p>
          <a:p>
            <a:endParaRPr lang="es-EC" sz="1800" dirty="0">
              <a:latin typeface="Corbel" panose="020B0503020204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702" y="1330036"/>
            <a:ext cx="4551589" cy="3670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77989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1A36B723-1E27-413B-9408-1B1722AB521D}"/>
              </a:ext>
            </a:extLst>
          </p:cNvPr>
          <p:cNvSpPr txBox="1">
            <a:spLocks/>
          </p:cNvSpPr>
          <p:nvPr/>
        </p:nvSpPr>
        <p:spPr>
          <a:xfrm>
            <a:off x="1580903" y="146447"/>
            <a:ext cx="6172200" cy="8572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3000" dirty="0">
                <a:latin typeface="Corbel" panose="020B0503020204020204" pitchFamily="34" charset="0"/>
              </a:rPr>
              <a:t>Desarrollo de Contenidos</a:t>
            </a:r>
          </a:p>
        </p:txBody>
      </p:sp>
      <p:sp>
        <p:nvSpPr>
          <p:cNvPr id="5" name="Marcador de texto 2">
            <a:extLst>
              <a:ext uri="{FF2B5EF4-FFF2-40B4-BE49-F238E27FC236}">
                <a16:creationId xmlns="" xmlns:a16="http://schemas.microsoft.com/office/drawing/2014/main" id="{E3F8C4C5-0831-4868-8F4D-19025A6EF4DF}"/>
              </a:ext>
            </a:extLst>
          </p:cNvPr>
          <p:cNvSpPr txBox="1">
            <a:spLocks/>
          </p:cNvSpPr>
          <p:nvPr/>
        </p:nvSpPr>
        <p:spPr>
          <a:xfrm>
            <a:off x="342900" y="888423"/>
            <a:ext cx="6172200" cy="3725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sz="1800" b="1" dirty="0" smtClean="0">
                <a:latin typeface="Corbel" panose="020B0503020204020204" pitchFamily="34" charset="0"/>
              </a:rPr>
              <a:t>CREAMOS CRONOGRAMA EN TRELLO</a:t>
            </a:r>
          </a:p>
          <a:p>
            <a:endParaRPr lang="es-EC" sz="1800" dirty="0">
              <a:latin typeface="Corbel" panose="020B0503020204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198" y="1247126"/>
            <a:ext cx="6892141" cy="3663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98462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1A36B723-1E27-413B-9408-1B1722AB521D}"/>
              </a:ext>
            </a:extLst>
          </p:cNvPr>
          <p:cNvSpPr txBox="1">
            <a:spLocks/>
          </p:cNvSpPr>
          <p:nvPr/>
        </p:nvSpPr>
        <p:spPr>
          <a:xfrm>
            <a:off x="1580903" y="146447"/>
            <a:ext cx="6172200" cy="8572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3000" dirty="0">
                <a:latin typeface="Corbel" panose="020B0503020204020204" pitchFamily="34" charset="0"/>
              </a:rPr>
              <a:t>Desarrollo de Contenidos</a:t>
            </a:r>
          </a:p>
        </p:txBody>
      </p:sp>
      <p:sp>
        <p:nvSpPr>
          <p:cNvPr id="5" name="Marcador de texto 2">
            <a:extLst>
              <a:ext uri="{FF2B5EF4-FFF2-40B4-BE49-F238E27FC236}">
                <a16:creationId xmlns="" xmlns:a16="http://schemas.microsoft.com/office/drawing/2014/main" id="{E3F8C4C5-0831-4868-8F4D-19025A6EF4DF}"/>
              </a:ext>
            </a:extLst>
          </p:cNvPr>
          <p:cNvSpPr txBox="1">
            <a:spLocks/>
          </p:cNvSpPr>
          <p:nvPr/>
        </p:nvSpPr>
        <p:spPr>
          <a:xfrm>
            <a:off x="342900" y="888423"/>
            <a:ext cx="6172200" cy="3725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sz="1800" b="1" dirty="0" smtClean="0">
                <a:latin typeface="Corbel" panose="020B0503020204020204" pitchFamily="34" charset="0"/>
              </a:rPr>
              <a:t>LEVANTAMOS EL PROYECTO EN GITHUB</a:t>
            </a:r>
          </a:p>
          <a:p>
            <a:endParaRPr lang="es-EC" sz="1800" dirty="0">
              <a:latin typeface="Corbel" panose="020B0503020204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070" y="1226602"/>
            <a:ext cx="7357171" cy="3587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2346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1A36B723-1E27-413B-9408-1B1722AB521D}"/>
              </a:ext>
            </a:extLst>
          </p:cNvPr>
          <p:cNvSpPr txBox="1">
            <a:spLocks/>
          </p:cNvSpPr>
          <p:nvPr/>
        </p:nvSpPr>
        <p:spPr>
          <a:xfrm>
            <a:off x="1580903" y="146447"/>
            <a:ext cx="6172200" cy="8572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3000" dirty="0">
                <a:latin typeface="Corbel" panose="020B0503020204020204" pitchFamily="34" charset="0"/>
              </a:rPr>
              <a:t>Desarrollo de Contenidos</a:t>
            </a:r>
          </a:p>
        </p:txBody>
      </p:sp>
      <p:sp>
        <p:nvSpPr>
          <p:cNvPr id="5" name="Marcador de texto 2">
            <a:extLst>
              <a:ext uri="{FF2B5EF4-FFF2-40B4-BE49-F238E27FC236}">
                <a16:creationId xmlns="" xmlns:a16="http://schemas.microsoft.com/office/drawing/2014/main" id="{E3F8C4C5-0831-4868-8F4D-19025A6EF4DF}"/>
              </a:ext>
            </a:extLst>
          </p:cNvPr>
          <p:cNvSpPr txBox="1">
            <a:spLocks/>
          </p:cNvSpPr>
          <p:nvPr/>
        </p:nvSpPr>
        <p:spPr>
          <a:xfrm>
            <a:off x="342900" y="888423"/>
            <a:ext cx="6172200" cy="3725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sz="1800" b="1" dirty="0" smtClean="0">
                <a:latin typeface="Corbel" panose="020B0503020204020204" pitchFamily="34" charset="0"/>
              </a:rPr>
              <a:t>PRUEBA REAL EN UN SMARTPHONE</a:t>
            </a:r>
            <a:endParaRPr lang="es-EC" sz="1800" b="1" dirty="0" smtClean="0">
              <a:latin typeface="Corbel" panose="020B0503020204020204" pitchFamily="34" charset="0"/>
            </a:endParaRPr>
          </a:p>
          <a:p>
            <a:endParaRPr lang="es-EC" sz="1800" dirty="0">
              <a:latin typeface="Corbel" panose="020B0503020204020204" pitchFamily="34" charset="0"/>
            </a:endParaRPr>
          </a:p>
        </p:txBody>
      </p:sp>
      <p:pic>
        <p:nvPicPr>
          <p:cNvPr id="1026" name="Picture 2" descr="C:\Users\ISRAEL\Desktop\ap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003" y="586413"/>
            <a:ext cx="2115694" cy="4329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23199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1A36B723-1E27-413B-9408-1B1722AB521D}"/>
              </a:ext>
            </a:extLst>
          </p:cNvPr>
          <p:cNvSpPr txBox="1">
            <a:spLocks/>
          </p:cNvSpPr>
          <p:nvPr/>
        </p:nvSpPr>
        <p:spPr>
          <a:xfrm>
            <a:off x="1580903" y="146447"/>
            <a:ext cx="6172200" cy="8572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3000" dirty="0">
                <a:latin typeface="Corbel" panose="020B0503020204020204" pitchFamily="34" charset="0"/>
              </a:rPr>
              <a:t>Conclusiones</a:t>
            </a:r>
          </a:p>
        </p:txBody>
      </p:sp>
      <p:sp>
        <p:nvSpPr>
          <p:cNvPr id="5" name="Marcador de texto 2">
            <a:extLst>
              <a:ext uri="{FF2B5EF4-FFF2-40B4-BE49-F238E27FC236}">
                <a16:creationId xmlns="" xmlns:a16="http://schemas.microsoft.com/office/drawing/2014/main" id="{E3F8C4C5-0831-4868-8F4D-19025A6EF4DF}"/>
              </a:ext>
            </a:extLst>
          </p:cNvPr>
          <p:cNvSpPr txBox="1">
            <a:spLocks/>
          </p:cNvSpPr>
          <p:nvPr/>
        </p:nvSpPr>
        <p:spPr>
          <a:xfrm>
            <a:off x="342899" y="1185306"/>
            <a:ext cx="8575469" cy="3725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>
                <a:latin typeface="Corbel" panose="020B0503020204020204" pitchFamily="34" charset="0"/>
              </a:rPr>
              <a:t>Se concluye que, para el desarrollo de este trabajo, cuyo principal objetivo es brindar a los clientes un servicio de calidad, de manera rápida, fácil, que le va a permitir al cliente obtener varias opciones al momento de elegir los productos, medicamentos, entre otros </a:t>
            </a:r>
          </a:p>
          <a:p>
            <a:r>
              <a:rPr lang="es-ES" sz="2000" dirty="0">
                <a:latin typeface="Corbel" panose="020B0503020204020204" pitchFamily="34" charset="0"/>
              </a:rPr>
              <a:t>A su vez se toma en cuenta que actualmente estamos en una era digital en donde nos manejamos a través de este medio y el objetivo es ofrecer esta opción al cliente como factor importante para el servicio de negocios y que a su vez le da facilidad de ordenar en diferentes horarios de esta manera podrá disfrutar del pedido en la comodidad de su casa, lugar de trabajo sin riesgo al contagio</a:t>
            </a:r>
          </a:p>
          <a:p>
            <a:endParaRPr lang="es-EC" sz="18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865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311700" y="16410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s-ES" sz="2800" dirty="0"/>
              <a:t>“La vida es mejor para aquellos que hacen lo posible para tener lo mejor</a:t>
            </a:r>
            <a:endParaRPr lang="es-EC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1A36B723-1E27-413B-9408-1B1722AB521D}"/>
              </a:ext>
            </a:extLst>
          </p:cNvPr>
          <p:cNvSpPr txBox="1">
            <a:spLocks/>
          </p:cNvSpPr>
          <p:nvPr/>
        </p:nvSpPr>
        <p:spPr>
          <a:xfrm>
            <a:off x="1580903" y="146447"/>
            <a:ext cx="6172200" cy="8572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3000" dirty="0">
                <a:latin typeface="Corbel" panose="020B0503020204020204" pitchFamily="34" charset="0"/>
              </a:rPr>
              <a:t>Bibliografía</a:t>
            </a:r>
          </a:p>
        </p:txBody>
      </p:sp>
      <p:sp>
        <p:nvSpPr>
          <p:cNvPr id="5" name="Marcador de texto 2">
            <a:extLst>
              <a:ext uri="{FF2B5EF4-FFF2-40B4-BE49-F238E27FC236}">
                <a16:creationId xmlns="" xmlns:a16="http://schemas.microsoft.com/office/drawing/2014/main" id="{E3F8C4C5-0831-4868-8F4D-19025A6EF4DF}"/>
              </a:ext>
            </a:extLst>
          </p:cNvPr>
          <p:cNvSpPr txBox="1">
            <a:spLocks/>
          </p:cNvSpPr>
          <p:nvPr/>
        </p:nvSpPr>
        <p:spPr>
          <a:xfrm>
            <a:off x="342899" y="1003697"/>
            <a:ext cx="8290461" cy="3725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>
                <a:latin typeface="Corbel" panose="020B0503020204020204" pitchFamily="34" charset="0"/>
              </a:rPr>
              <a:t>Ladrón de Guevara, M. (2019). Apoyo a las gestiones cotidianas de las personas dependientes. La Rioja : TUTOR FORMACIÒN.</a:t>
            </a:r>
          </a:p>
          <a:p>
            <a:r>
              <a:rPr lang="es-ES" sz="2000" dirty="0">
                <a:latin typeface="Corbel" panose="020B0503020204020204" pitchFamily="34" charset="0"/>
              </a:rPr>
              <a:t>Hayes, B. (2003). Cómo medir la satisfacción del cliente. España: </a:t>
            </a:r>
            <a:r>
              <a:rPr lang="es-ES" sz="2000" dirty="0" err="1">
                <a:latin typeface="Corbel" panose="020B0503020204020204" pitchFamily="34" charset="0"/>
              </a:rPr>
              <a:t>Asociaciòn</a:t>
            </a:r>
            <a:r>
              <a:rPr lang="es-ES" sz="2000" dirty="0">
                <a:latin typeface="Corbel" panose="020B0503020204020204" pitchFamily="34" charset="0"/>
              </a:rPr>
              <a:t> Española para la calidad AEC.</a:t>
            </a:r>
          </a:p>
          <a:p>
            <a:r>
              <a:rPr lang="es-ES" sz="2000" dirty="0">
                <a:latin typeface="Corbel" panose="020B0503020204020204" pitchFamily="34" charset="0"/>
              </a:rPr>
              <a:t>Otero Giraldo , L. (2017). https://repository.uamerica.edu.co/. Recuperado el Noviembre de 2020, de https://repository.uamerica.edu.co/: https://repository.uamerica.edu.co/bitstream/20.500.11839/7056/1/443136-2017-II-GE.pdf</a:t>
            </a:r>
          </a:p>
          <a:p>
            <a:r>
              <a:rPr lang="es-ES" sz="2000" dirty="0" err="1">
                <a:latin typeface="Corbel" panose="020B0503020204020204" pitchFamily="34" charset="0"/>
              </a:rPr>
              <a:t>Superrhheroes</a:t>
            </a:r>
            <a:r>
              <a:rPr lang="es-ES" sz="2000" dirty="0">
                <a:latin typeface="Corbel" panose="020B0503020204020204" pitchFamily="34" charset="0"/>
              </a:rPr>
              <a:t> </a:t>
            </a:r>
            <a:r>
              <a:rPr lang="es-ES" sz="2000" dirty="0" err="1">
                <a:latin typeface="Corbel" panose="020B0503020204020204" pitchFamily="34" charset="0"/>
              </a:rPr>
              <a:t>sesame</a:t>
            </a:r>
            <a:r>
              <a:rPr lang="es-ES" sz="2000" dirty="0">
                <a:latin typeface="Corbel" panose="020B0503020204020204" pitchFamily="34" charset="0"/>
              </a:rPr>
              <a:t>. (2016). https://superrhheroes.sesametime.com/. Recuperado el Noviembre de 2020, de https://superrhheroes.sesametime.com/: https://superrhheroes.sesametime.com/buen-entorno-laboral/</a:t>
            </a:r>
          </a:p>
          <a:p>
            <a:endParaRPr lang="es-ES" sz="18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92328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1A36B723-1E27-413B-9408-1B1722AB521D}"/>
              </a:ext>
            </a:extLst>
          </p:cNvPr>
          <p:cNvSpPr txBox="1">
            <a:spLocks/>
          </p:cNvSpPr>
          <p:nvPr/>
        </p:nvSpPr>
        <p:spPr>
          <a:xfrm>
            <a:off x="1580903" y="146447"/>
            <a:ext cx="6172200" cy="8572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3000" dirty="0">
                <a:latin typeface="Corbel" panose="020B0503020204020204" pitchFamily="34" charset="0"/>
              </a:rPr>
              <a:t>Bibliografía</a:t>
            </a:r>
          </a:p>
        </p:txBody>
      </p:sp>
      <p:sp>
        <p:nvSpPr>
          <p:cNvPr id="5" name="Marcador de texto 2">
            <a:extLst>
              <a:ext uri="{FF2B5EF4-FFF2-40B4-BE49-F238E27FC236}">
                <a16:creationId xmlns="" xmlns:a16="http://schemas.microsoft.com/office/drawing/2014/main" id="{E3F8C4C5-0831-4868-8F4D-19025A6EF4DF}"/>
              </a:ext>
            </a:extLst>
          </p:cNvPr>
          <p:cNvSpPr txBox="1">
            <a:spLocks/>
          </p:cNvSpPr>
          <p:nvPr/>
        </p:nvSpPr>
        <p:spPr>
          <a:xfrm>
            <a:off x="342899" y="1003697"/>
            <a:ext cx="8290461" cy="3725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sz="2000" dirty="0" smtClean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s-ES" sz="2000" dirty="0" smtClean="0">
                <a:latin typeface="Corbel" panose="020B0503020204020204" pitchFamily="34" charset="0"/>
              </a:rPr>
              <a:t>LINK DE GITHUB</a:t>
            </a:r>
          </a:p>
          <a:p>
            <a:r>
              <a:rPr lang="es-ES" sz="2000" dirty="0">
                <a:latin typeface="Corbel" panose="020B0503020204020204" pitchFamily="34" charset="0"/>
              </a:rPr>
              <a:t>https://</a:t>
            </a:r>
            <a:r>
              <a:rPr lang="es-ES" sz="2000" dirty="0" smtClean="0">
                <a:latin typeface="Corbel" panose="020B0503020204020204" pitchFamily="34" charset="0"/>
              </a:rPr>
              <a:t>github.com/isravilla18/ProyectoFinal.git</a:t>
            </a:r>
          </a:p>
          <a:p>
            <a:endParaRPr lang="es-ES" sz="20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s-ES" sz="2000" dirty="0" smtClean="0">
                <a:latin typeface="Corbel" panose="020B0503020204020204" pitchFamily="34" charset="0"/>
              </a:rPr>
              <a:t>LINK DE TRELLO</a:t>
            </a:r>
          </a:p>
          <a:p>
            <a:r>
              <a:rPr lang="es-ES" sz="2000" dirty="0">
                <a:latin typeface="Corbel" panose="020B0503020204020204" pitchFamily="34" charset="0"/>
              </a:rPr>
              <a:t>https://trello.com/invite/b/071iDIfX/713c5b5bac9e916ef31684f02766ca64/cronogramaproyecto</a:t>
            </a:r>
          </a:p>
          <a:p>
            <a:pPr marL="0" indent="0">
              <a:buNone/>
            </a:pPr>
            <a:endParaRPr lang="es-ES" sz="18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96345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4"/>
          <p:cNvSpPr txBox="1">
            <a:spLocks noGrp="1"/>
          </p:cNvSpPr>
          <p:nvPr>
            <p:ph type="title"/>
          </p:nvPr>
        </p:nvSpPr>
        <p:spPr>
          <a:xfrm>
            <a:off x="721650" y="2019750"/>
            <a:ext cx="7584300" cy="22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1" dirty="0">
                <a:solidFill>
                  <a:srgbClr val="002060"/>
                </a:solidFill>
              </a:rPr>
              <a:t>Gracias</a:t>
            </a:r>
            <a:endParaRPr sz="4000" b="1" dirty="0">
              <a:solidFill>
                <a:srgbClr val="00206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100" b="1" i="1" dirty="0">
              <a:solidFill>
                <a:srgbClr val="00206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100" b="1" i="1" dirty="0">
              <a:solidFill>
                <a:srgbClr val="00206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 i="1" dirty="0">
                <a:solidFill>
                  <a:srgbClr val="002060"/>
                </a:solidFill>
                <a:latin typeface="Pacifico"/>
                <a:ea typeface="Pacifico"/>
                <a:cs typeface="Pacifico"/>
                <a:sym typeface="Pacifico"/>
              </a:rPr>
              <a:t>Responsabilidad con pensamiento positivo</a:t>
            </a:r>
            <a:endParaRPr sz="2900" i="1" dirty="0">
              <a:solidFill>
                <a:srgbClr val="002060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265500" y="1028550"/>
            <a:ext cx="4045200" cy="8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Objetivo</a:t>
            </a:r>
            <a:endParaRPr b="1"/>
          </a:p>
        </p:txBody>
      </p:sp>
      <p:sp>
        <p:nvSpPr>
          <p:cNvPr id="105" name="Google Shape;105;p15"/>
          <p:cNvSpPr txBox="1">
            <a:spLocks noGrp="1"/>
          </p:cNvSpPr>
          <p:nvPr>
            <p:ph type="subTitle" idx="1"/>
          </p:nvPr>
        </p:nvSpPr>
        <p:spPr>
          <a:xfrm>
            <a:off x="-74742" y="2079656"/>
            <a:ext cx="4045200" cy="26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 indent="-457200" algn="l">
              <a:buFont typeface="Arial" panose="020B0604020202020204" pitchFamily="34" charset="0"/>
              <a:buChar char="•"/>
            </a:pPr>
            <a:r>
              <a:rPr lang="es-ES" sz="2000" dirty="0" smtClean="0">
                <a:latin typeface="Century Gothic" charset="0"/>
                <a:ea typeface="Century Gothic" charset="0"/>
                <a:cs typeface="Century Gothic" charset="0"/>
              </a:rPr>
              <a:t>Desarrollar una </a:t>
            </a:r>
            <a:r>
              <a:rPr lang="es-ES" sz="2000" dirty="0">
                <a:latin typeface="Century Gothic" charset="0"/>
                <a:ea typeface="Century Gothic" charset="0"/>
                <a:cs typeface="Century Gothic" charset="0"/>
              </a:rPr>
              <a:t>aplicación móvil que permita seleccionar los productos y servicios de las Farmacias Ideal. </a:t>
            </a:r>
          </a:p>
        </p:txBody>
      </p:sp>
      <p:sp>
        <p:nvSpPr>
          <p:cNvPr id="106" name="Google Shape;106;p15"/>
          <p:cNvSpPr txBox="1">
            <a:spLocks noGrp="1"/>
          </p:cNvSpPr>
          <p:nvPr>
            <p:ph type="body" idx="2"/>
          </p:nvPr>
        </p:nvSpPr>
        <p:spPr>
          <a:xfrm>
            <a:off x="4939500" y="863150"/>
            <a:ext cx="3861900" cy="35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EC" sz="1800" dirty="0">
                <a:latin typeface="Corbel" panose="020B0503020204020204" pitchFamily="34" charset="0"/>
              </a:rPr>
              <a:t>Introducción</a:t>
            </a:r>
          </a:p>
          <a:p>
            <a:r>
              <a:rPr lang="es-EC" sz="1800" dirty="0">
                <a:latin typeface="Corbel" panose="020B0503020204020204" pitchFamily="34" charset="0"/>
              </a:rPr>
              <a:t>Objetivos</a:t>
            </a:r>
          </a:p>
          <a:p>
            <a:r>
              <a:rPr lang="es-EC" sz="1800" dirty="0">
                <a:latin typeface="Corbel" panose="020B0503020204020204" pitchFamily="34" charset="0"/>
              </a:rPr>
              <a:t>Desarrollo de Contenidos</a:t>
            </a:r>
          </a:p>
          <a:p>
            <a:r>
              <a:rPr lang="es-EC" sz="1800" dirty="0">
                <a:latin typeface="Corbel" panose="020B0503020204020204" pitchFamily="34" charset="0"/>
              </a:rPr>
              <a:t>Conclusiones</a:t>
            </a:r>
          </a:p>
          <a:p>
            <a:r>
              <a:rPr lang="es-EC" sz="1800" dirty="0">
                <a:latin typeface="Corbel" panose="020B0503020204020204" pitchFamily="34" charset="0"/>
              </a:rPr>
              <a:t>Recomendaciones</a:t>
            </a:r>
          </a:p>
          <a:p>
            <a:r>
              <a:rPr lang="es-EC" sz="1800" dirty="0">
                <a:latin typeface="Corbel" panose="020B0503020204020204" pitchFamily="34" charset="0"/>
              </a:rPr>
              <a:t>Bibliografía</a:t>
            </a:r>
          </a:p>
        </p:txBody>
      </p:sp>
      <p:sp>
        <p:nvSpPr>
          <p:cNvPr id="107" name="Google Shape;107;p15"/>
          <p:cNvSpPr txBox="1">
            <a:spLocks noGrp="1"/>
          </p:cNvSpPr>
          <p:nvPr>
            <p:ph type="title"/>
          </p:nvPr>
        </p:nvSpPr>
        <p:spPr>
          <a:xfrm>
            <a:off x="4939500" y="53350"/>
            <a:ext cx="4045200" cy="8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chemeClr val="lt1"/>
                </a:solidFill>
              </a:rPr>
              <a:t>Contenido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1A36B723-1E27-413B-9408-1B1722AB521D}"/>
              </a:ext>
            </a:extLst>
          </p:cNvPr>
          <p:cNvSpPr txBox="1">
            <a:spLocks/>
          </p:cNvSpPr>
          <p:nvPr/>
        </p:nvSpPr>
        <p:spPr>
          <a:xfrm>
            <a:off x="1580903" y="146447"/>
            <a:ext cx="6172200" cy="8572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3000">
                <a:latin typeface="Corbel" panose="020B0503020204020204" pitchFamily="34" charset="0"/>
              </a:rPr>
              <a:t>Introducción</a:t>
            </a:r>
            <a:endParaRPr lang="es-EC" sz="3000" dirty="0">
              <a:latin typeface="Corbel" panose="020B0503020204020204" pitchFamily="34" charset="0"/>
            </a:endParaRPr>
          </a:p>
        </p:txBody>
      </p:sp>
      <p:sp>
        <p:nvSpPr>
          <p:cNvPr id="5" name="Marcador de texto 2">
            <a:extLst>
              <a:ext uri="{FF2B5EF4-FFF2-40B4-BE49-F238E27FC236}">
                <a16:creationId xmlns="" xmlns:a16="http://schemas.microsoft.com/office/drawing/2014/main" id="{E3F8C4C5-0831-4868-8F4D-19025A6EF4DF}"/>
              </a:ext>
            </a:extLst>
          </p:cNvPr>
          <p:cNvSpPr txBox="1">
            <a:spLocks/>
          </p:cNvSpPr>
          <p:nvPr/>
        </p:nvSpPr>
        <p:spPr>
          <a:xfrm>
            <a:off x="342900" y="888423"/>
            <a:ext cx="8314212" cy="3725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s-ES" sz="1800" dirty="0" smtClean="0">
              <a:latin typeface="Corbel" panose="020B0503020204020204" pitchFamily="34" charset="0"/>
            </a:endParaRPr>
          </a:p>
          <a:p>
            <a:pPr algn="just"/>
            <a:r>
              <a:rPr lang="es-ES" sz="2400" dirty="0" smtClean="0">
                <a:latin typeface="Corbel" panose="020B0503020204020204" pitchFamily="34" charset="0"/>
              </a:rPr>
              <a:t>El </a:t>
            </a:r>
            <a:r>
              <a:rPr lang="es-ES" sz="2400" dirty="0">
                <a:latin typeface="Corbel" panose="020B0503020204020204" pitchFamily="34" charset="0"/>
              </a:rPr>
              <a:t>presente proyecto muestra como adquirir, seleccionar los productos de la red de “Farmacias Ideal” a través de una aplicación móvil creada con la herramienta Xamarin, lenguaje C# bajo la plataforma de Visual Studio. Esta aplicación nos permitirá elegir los diferentes productos y servicios que nos ofrece la farmacia. El almacenamiento y lectura de la información relacionada a la aplicación se la realizara en un base de datos SQlite. </a:t>
            </a:r>
            <a:endParaRPr lang="es-EC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10308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1A36B723-1E27-413B-9408-1B1722AB521D}"/>
              </a:ext>
            </a:extLst>
          </p:cNvPr>
          <p:cNvSpPr txBox="1">
            <a:spLocks/>
          </p:cNvSpPr>
          <p:nvPr/>
        </p:nvSpPr>
        <p:spPr>
          <a:xfrm>
            <a:off x="1580903" y="146447"/>
            <a:ext cx="6172200" cy="8572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3000" dirty="0">
                <a:latin typeface="Corbel" panose="020B0503020204020204" pitchFamily="34" charset="0"/>
              </a:rPr>
              <a:t>Objetivos</a:t>
            </a:r>
          </a:p>
        </p:txBody>
      </p:sp>
      <p:sp>
        <p:nvSpPr>
          <p:cNvPr id="5" name="Marcador de texto 2">
            <a:extLst>
              <a:ext uri="{FF2B5EF4-FFF2-40B4-BE49-F238E27FC236}">
                <a16:creationId xmlns="" xmlns:a16="http://schemas.microsoft.com/office/drawing/2014/main" id="{E3F8C4C5-0831-4868-8F4D-19025A6EF4DF}"/>
              </a:ext>
            </a:extLst>
          </p:cNvPr>
          <p:cNvSpPr txBox="1">
            <a:spLocks/>
          </p:cNvSpPr>
          <p:nvPr/>
        </p:nvSpPr>
        <p:spPr>
          <a:xfrm>
            <a:off x="342899" y="1268433"/>
            <a:ext cx="8385465" cy="3725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 smtClean="0">
                <a:latin typeface="Corbel" panose="020B0503020204020204" pitchFamily="34" charset="0"/>
              </a:rPr>
              <a:t>Facilitar </a:t>
            </a:r>
            <a:r>
              <a:rPr lang="es-ES" sz="2400" dirty="0">
                <a:latin typeface="Corbel" panose="020B0503020204020204" pitchFamily="34" charset="0"/>
              </a:rPr>
              <a:t>y agilizar la adquisición de los productos sin salir de casa </a:t>
            </a:r>
          </a:p>
          <a:p>
            <a:r>
              <a:rPr lang="es-ES" sz="2400" dirty="0" smtClean="0">
                <a:latin typeface="Corbel" panose="020B0503020204020204" pitchFamily="34" charset="0"/>
              </a:rPr>
              <a:t>Permitir </a:t>
            </a:r>
            <a:r>
              <a:rPr lang="es-ES" sz="2400" dirty="0">
                <a:latin typeface="Corbel" panose="020B0503020204020204" pitchFamily="34" charset="0"/>
              </a:rPr>
              <a:t>gestionar al usuario de una manera más sencilla y rápida sus necesidades.</a:t>
            </a:r>
          </a:p>
          <a:p>
            <a:r>
              <a:rPr lang="es-ES" sz="2400" dirty="0" smtClean="0">
                <a:latin typeface="Corbel" panose="020B0503020204020204" pitchFamily="34" charset="0"/>
              </a:rPr>
              <a:t>Proveer </a:t>
            </a:r>
            <a:r>
              <a:rPr lang="es-ES" sz="2400" dirty="0">
                <a:latin typeface="Corbel" panose="020B0503020204020204" pitchFamily="34" charset="0"/>
              </a:rPr>
              <a:t>información de los servicios que ofrece, indicar si la farmacia ofrecer servicio a domicilio, indicando el costo del servicio. </a:t>
            </a:r>
            <a:endParaRPr lang="es-EC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75909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1A36B723-1E27-413B-9408-1B1722AB521D}"/>
              </a:ext>
            </a:extLst>
          </p:cNvPr>
          <p:cNvSpPr txBox="1">
            <a:spLocks/>
          </p:cNvSpPr>
          <p:nvPr/>
        </p:nvSpPr>
        <p:spPr>
          <a:xfrm>
            <a:off x="1580903" y="146447"/>
            <a:ext cx="6172200" cy="8572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3000" dirty="0">
                <a:latin typeface="Corbel" panose="020B0503020204020204" pitchFamily="34" charset="0"/>
              </a:rPr>
              <a:t>Desarrollo de Contenidos</a:t>
            </a:r>
          </a:p>
        </p:txBody>
      </p:sp>
      <p:sp>
        <p:nvSpPr>
          <p:cNvPr id="5" name="Marcador de texto 2">
            <a:extLst>
              <a:ext uri="{FF2B5EF4-FFF2-40B4-BE49-F238E27FC236}">
                <a16:creationId xmlns="" xmlns:a16="http://schemas.microsoft.com/office/drawing/2014/main" id="{E3F8C4C5-0831-4868-8F4D-19025A6EF4DF}"/>
              </a:ext>
            </a:extLst>
          </p:cNvPr>
          <p:cNvSpPr txBox="1">
            <a:spLocks/>
          </p:cNvSpPr>
          <p:nvPr/>
        </p:nvSpPr>
        <p:spPr>
          <a:xfrm>
            <a:off x="342900" y="888423"/>
            <a:ext cx="6172200" cy="3725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sz="1800" b="1" dirty="0" smtClean="0">
                <a:latin typeface="Corbel" panose="020B0503020204020204" pitchFamily="34" charset="0"/>
              </a:rPr>
              <a:t>CREAMOS LA VENTANA DE LOGIN</a:t>
            </a:r>
          </a:p>
          <a:p>
            <a:endParaRPr lang="es-EC" sz="1800" dirty="0">
              <a:latin typeface="Corbel" panose="020B050302020402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92" y="1459853"/>
            <a:ext cx="8025616" cy="3225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532427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1A36B723-1E27-413B-9408-1B1722AB521D}"/>
              </a:ext>
            </a:extLst>
          </p:cNvPr>
          <p:cNvSpPr txBox="1">
            <a:spLocks/>
          </p:cNvSpPr>
          <p:nvPr/>
        </p:nvSpPr>
        <p:spPr>
          <a:xfrm>
            <a:off x="1580903" y="146447"/>
            <a:ext cx="6172200" cy="8572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3000" dirty="0">
                <a:latin typeface="Corbel" panose="020B0503020204020204" pitchFamily="34" charset="0"/>
              </a:rPr>
              <a:t>Desarrollo de Contenidos</a:t>
            </a:r>
          </a:p>
        </p:txBody>
      </p:sp>
      <p:sp>
        <p:nvSpPr>
          <p:cNvPr id="5" name="Marcador de texto 2">
            <a:extLst>
              <a:ext uri="{FF2B5EF4-FFF2-40B4-BE49-F238E27FC236}">
                <a16:creationId xmlns="" xmlns:a16="http://schemas.microsoft.com/office/drawing/2014/main" id="{E3F8C4C5-0831-4868-8F4D-19025A6EF4DF}"/>
              </a:ext>
            </a:extLst>
          </p:cNvPr>
          <p:cNvSpPr txBox="1">
            <a:spLocks/>
          </p:cNvSpPr>
          <p:nvPr/>
        </p:nvSpPr>
        <p:spPr>
          <a:xfrm>
            <a:off x="342900" y="888423"/>
            <a:ext cx="6172200" cy="3725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sz="1800" b="1" dirty="0" smtClean="0">
                <a:latin typeface="Corbel" panose="020B0503020204020204" pitchFamily="34" charset="0"/>
              </a:rPr>
              <a:t>CREAMOS LA VENTANA DE LOGIN</a:t>
            </a:r>
          </a:p>
          <a:p>
            <a:endParaRPr lang="es-EC" sz="1800" dirty="0">
              <a:latin typeface="Corbel" panose="020B0503020204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75" y="1235034"/>
            <a:ext cx="8382056" cy="3595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1294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1A36B723-1E27-413B-9408-1B1722AB521D}"/>
              </a:ext>
            </a:extLst>
          </p:cNvPr>
          <p:cNvSpPr txBox="1">
            <a:spLocks/>
          </p:cNvSpPr>
          <p:nvPr/>
        </p:nvSpPr>
        <p:spPr>
          <a:xfrm>
            <a:off x="1580903" y="146447"/>
            <a:ext cx="6172200" cy="8572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3000" dirty="0">
                <a:latin typeface="Corbel" panose="020B0503020204020204" pitchFamily="34" charset="0"/>
              </a:rPr>
              <a:t>Desarrollo de Contenidos</a:t>
            </a:r>
          </a:p>
        </p:txBody>
      </p:sp>
      <p:sp>
        <p:nvSpPr>
          <p:cNvPr id="5" name="Marcador de texto 2">
            <a:extLst>
              <a:ext uri="{FF2B5EF4-FFF2-40B4-BE49-F238E27FC236}">
                <a16:creationId xmlns="" xmlns:a16="http://schemas.microsoft.com/office/drawing/2014/main" id="{E3F8C4C5-0831-4868-8F4D-19025A6EF4DF}"/>
              </a:ext>
            </a:extLst>
          </p:cNvPr>
          <p:cNvSpPr txBox="1">
            <a:spLocks/>
          </p:cNvSpPr>
          <p:nvPr/>
        </p:nvSpPr>
        <p:spPr>
          <a:xfrm>
            <a:off x="342900" y="888423"/>
            <a:ext cx="6172200" cy="3725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sz="1800" b="1" dirty="0" smtClean="0">
                <a:latin typeface="Corbel" panose="020B0503020204020204" pitchFamily="34" charset="0"/>
              </a:rPr>
              <a:t>CREAMOS LA VENTANA DE LOGIN</a:t>
            </a:r>
            <a:br>
              <a:rPr lang="es-EC" sz="1800" b="1" dirty="0" smtClean="0">
                <a:latin typeface="Corbel" panose="020B0503020204020204" pitchFamily="34" charset="0"/>
              </a:rPr>
            </a:br>
            <a:r>
              <a:rPr lang="es-EC" sz="1800" b="1" dirty="0" smtClean="0">
                <a:latin typeface="Corbel" panose="020B0503020204020204" pitchFamily="34" charset="0"/>
              </a:rPr>
              <a:t>E INGRESAMOS DATOS</a:t>
            </a:r>
          </a:p>
          <a:p>
            <a:endParaRPr lang="es-EC" sz="1800" dirty="0">
              <a:latin typeface="Corbel" panose="020B0503020204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585" y="693825"/>
            <a:ext cx="2587852" cy="4302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76204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1A36B723-1E27-413B-9408-1B1722AB521D}"/>
              </a:ext>
            </a:extLst>
          </p:cNvPr>
          <p:cNvSpPr txBox="1">
            <a:spLocks/>
          </p:cNvSpPr>
          <p:nvPr/>
        </p:nvSpPr>
        <p:spPr>
          <a:xfrm>
            <a:off x="1580903" y="146447"/>
            <a:ext cx="6172200" cy="8572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3000" dirty="0">
                <a:latin typeface="Corbel" panose="020B0503020204020204" pitchFamily="34" charset="0"/>
              </a:rPr>
              <a:t>Desarrollo de Contenidos</a:t>
            </a:r>
          </a:p>
        </p:txBody>
      </p:sp>
      <p:sp>
        <p:nvSpPr>
          <p:cNvPr id="5" name="Marcador de texto 2">
            <a:extLst>
              <a:ext uri="{FF2B5EF4-FFF2-40B4-BE49-F238E27FC236}">
                <a16:creationId xmlns="" xmlns:a16="http://schemas.microsoft.com/office/drawing/2014/main" id="{E3F8C4C5-0831-4868-8F4D-19025A6EF4DF}"/>
              </a:ext>
            </a:extLst>
          </p:cNvPr>
          <p:cNvSpPr txBox="1">
            <a:spLocks/>
          </p:cNvSpPr>
          <p:nvPr/>
        </p:nvSpPr>
        <p:spPr>
          <a:xfrm>
            <a:off x="342900" y="888423"/>
            <a:ext cx="6172200" cy="3725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sz="1800" b="1" dirty="0" smtClean="0">
                <a:latin typeface="Corbel" panose="020B0503020204020204" pitchFamily="34" charset="0"/>
              </a:rPr>
              <a:t>CREAMOS LA VENTANA DE PRODUCTOS</a:t>
            </a:r>
          </a:p>
          <a:p>
            <a:endParaRPr lang="es-EC" sz="1800" dirty="0">
              <a:latin typeface="Corbel" panose="020B0503020204020204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96" y="1290259"/>
            <a:ext cx="8052414" cy="3519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1643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542</Words>
  <Application>Microsoft Office PowerPoint</Application>
  <PresentationFormat>Presentación en pantalla (16:9)</PresentationFormat>
  <Paragraphs>67</Paragraphs>
  <Slides>22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22</vt:i4>
      </vt:variant>
    </vt:vector>
  </HeadingPairs>
  <TitlesOfParts>
    <vt:vector size="24" baseType="lpstr">
      <vt:lpstr>Geometric</vt:lpstr>
      <vt:lpstr>Office Theme</vt:lpstr>
      <vt:lpstr>Proyectos De Desarrollo De Sistemas Móviles</vt:lpstr>
      <vt:lpstr>“La vida es mejor para aquellos que hacen lo posible para tener lo mejor</vt:lpstr>
      <vt:lpstr>Objetivo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Gracias   Responsabilidad con pensamiento positivo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PAEX-Taller de Hacking</dc:title>
  <dc:creator>Luis Fernando Aguas B.</dc:creator>
  <cp:lastModifiedBy>USER</cp:lastModifiedBy>
  <cp:revision>45</cp:revision>
  <dcterms:modified xsi:type="dcterms:W3CDTF">2021-05-29T01:18:16Z</dcterms:modified>
</cp:coreProperties>
</file>